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14" r:id="rId20"/>
    <p:sldId id="315" r:id="rId21"/>
    <p:sldId id="319" r:id="rId22"/>
    <p:sldId id="318" r:id="rId23"/>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3399"/>
    <a:srgbClr val="F9F18F"/>
    <a:srgbClr val="9900CC"/>
    <a:srgbClr val="6600FF"/>
    <a:srgbClr val="CCFFCC"/>
    <a:srgbClr val="006600"/>
    <a:srgbClr val="C4EF57"/>
    <a:srgbClr val="33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7536" autoAdjust="0"/>
  </p:normalViewPr>
  <p:slideViewPr>
    <p:cSldViewPr>
      <p:cViewPr varScale="1">
        <p:scale>
          <a:sx n="79" d="100"/>
          <a:sy n="79" d="100"/>
        </p:scale>
        <p:origin x="1164" y="72"/>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dirty="0"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20</a:t>
            </a:fld>
            <a:endParaRPr 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22</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578.emf"/><Relationship Id="rId18" Type="http://schemas.openxmlformats.org/officeDocument/2006/relationships/image" Target="../media/image583.emf"/><Relationship Id="rId26" Type="http://schemas.openxmlformats.org/officeDocument/2006/relationships/image" Target="../media/image591.emf"/><Relationship Id="rId39" Type="http://schemas.openxmlformats.org/officeDocument/2006/relationships/image" Target="../media/image604.emf"/><Relationship Id="rId21" Type="http://schemas.openxmlformats.org/officeDocument/2006/relationships/image" Target="../media/image586.emf"/><Relationship Id="rId34" Type="http://schemas.openxmlformats.org/officeDocument/2006/relationships/image" Target="../media/image599.emf"/><Relationship Id="rId42" Type="http://schemas.openxmlformats.org/officeDocument/2006/relationships/image" Target="../media/image607.emf"/><Relationship Id="rId47" Type="http://schemas.openxmlformats.org/officeDocument/2006/relationships/image" Target="../media/image612.emf"/><Relationship Id="rId50" Type="http://schemas.openxmlformats.org/officeDocument/2006/relationships/image" Target="../media/image615.emf"/><Relationship Id="rId55" Type="http://schemas.openxmlformats.org/officeDocument/2006/relationships/image" Target="../media/image620.emf"/><Relationship Id="rId63" Type="http://schemas.openxmlformats.org/officeDocument/2006/relationships/image" Target="../media/image628.emf"/><Relationship Id="rId7" Type="http://schemas.openxmlformats.org/officeDocument/2006/relationships/image" Target="../media/image572.emf"/><Relationship Id="rId2" Type="http://schemas.openxmlformats.org/officeDocument/2006/relationships/notesSlide" Target="../notesSlides/notesSlide9.xml"/><Relationship Id="rId16" Type="http://schemas.openxmlformats.org/officeDocument/2006/relationships/image" Target="../media/image581.emf"/><Relationship Id="rId20" Type="http://schemas.openxmlformats.org/officeDocument/2006/relationships/image" Target="../media/image585.emf"/><Relationship Id="rId29" Type="http://schemas.openxmlformats.org/officeDocument/2006/relationships/image" Target="../media/image594.emf"/><Relationship Id="rId41" Type="http://schemas.openxmlformats.org/officeDocument/2006/relationships/image" Target="../media/image606.emf"/><Relationship Id="rId54" Type="http://schemas.openxmlformats.org/officeDocument/2006/relationships/image" Target="../media/image619.emf"/><Relationship Id="rId62" Type="http://schemas.openxmlformats.org/officeDocument/2006/relationships/image" Target="../media/image627.emf"/><Relationship Id="rId1" Type="http://schemas.openxmlformats.org/officeDocument/2006/relationships/slideLayout" Target="../slideLayouts/slideLayout7.xml"/><Relationship Id="rId6" Type="http://schemas.openxmlformats.org/officeDocument/2006/relationships/image" Target="../media/image571.jpeg"/><Relationship Id="rId11" Type="http://schemas.openxmlformats.org/officeDocument/2006/relationships/image" Target="../media/image576.emf"/><Relationship Id="rId24" Type="http://schemas.openxmlformats.org/officeDocument/2006/relationships/image" Target="../media/image589.emf"/><Relationship Id="rId32" Type="http://schemas.openxmlformats.org/officeDocument/2006/relationships/image" Target="../media/image597.emf"/><Relationship Id="rId37" Type="http://schemas.openxmlformats.org/officeDocument/2006/relationships/image" Target="../media/image602.emf"/><Relationship Id="rId40" Type="http://schemas.openxmlformats.org/officeDocument/2006/relationships/image" Target="../media/image605.emf"/><Relationship Id="rId45" Type="http://schemas.openxmlformats.org/officeDocument/2006/relationships/image" Target="../media/image610.emf"/><Relationship Id="rId53" Type="http://schemas.openxmlformats.org/officeDocument/2006/relationships/image" Target="../media/image618.emf"/><Relationship Id="rId58" Type="http://schemas.openxmlformats.org/officeDocument/2006/relationships/image" Target="../media/image623.emf"/><Relationship Id="rId66" Type="http://schemas.openxmlformats.org/officeDocument/2006/relationships/image" Target="../media/image631.emf"/><Relationship Id="rId5" Type="http://schemas.openxmlformats.org/officeDocument/2006/relationships/image" Target="../media/image570.png"/><Relationship Id="rId15" Type="http://schemas.openxmlformats.org/officeDocument/2006/relationships/image" Target="../media/image580.emf"/><Relationship Id="rId23" Type="http://schemas.openxmlformats.org/officeDocument/2006/relationships/image" Target="../media/image588.emf"/><Relationship Id="rId28" Type="http://schemas.openxmlformats.org/officeDocument/2006/relationships/image" Target="../media/image593.emf"/><Relationship Id="rId36" Type="http://schemas.openxmlformats.org/officeDocument/2006/relationships/image" Target="../media/image601.emf"/><Relationship Id="rId49" Type="http://schemas.openxmlformats.org/officeDocument/2006/relationships/image" Target="../media/image614.emf"/><Relationship Id="rId57" Type="http://schemas.openxmlformats.org/officeDocument/2006/relationships/image" Target="../media/image622.emf"/><Relationship Id="rId61" Type="http://schemas.openxmlformats.org/officeDocument/2006/relationships/image" Target="../media/image626.emf"/><Relationship Id="rId10" Type="http://schemas.openxmlformats.org/officeDocument/2006/relationships/image" Target="../media/image575.emf"/><Relationship Id="rId19" Type="http://schemas.openxmlformats.org/officeDocument/2006/relationships/image" Target="../media/image584.emf"/><Relationship Id="rId31" Type="http://schemas.openxmlformats.org/officeDocument/2006/relationships/image" Target="../media/image596.emf"/><Relationship Id="rId44" Type="http://schemas.openxmlformats.org/officeDocument/2006/relationships/image" Target="../media/image609.emf"/><Relationship Id="rId52" Type="http://schemas.openxmlformats.org/officeDocument/2006/relationships/image" Target="../media/image617.emf"/><Relationship Id="rId60" Type="http://schemas.openxmlformats.org/officeDocument/2006/relationships/image" Target="../media/image625.emf"/><Relationship Id="rId65" Type="http://schemas.openxmlformats.org/officeDocument/2006/relationships/image" Target="../media/image630.emf"/><Relationship Id="rId4" Type="http://schemas.openxmlformats.org/officeDocument/2006/relationships/image" Target="../media/image569.jpeg"/><Relationship Id="rId9" Type="http://schemas.openxmlformats.org/officeDocument/2006/relationships/image" Target="../media/image574.emf"/><Relationship Id="rId14" Type="http://schemas.openxmlformats.org/officeDocument/2006/relationships/image" Target="../media/image579.emf"/><Relationship Id="rId22" Type="http://schemas.openxmlformats.org/officeDocument/2006/relationships/image" Target="../media/image587.emf"/><Relationship Id="rId27" Type="http://schemas.openxmlformats.org/officeDocument/2006/relationships/image" Target="../media/image592.emf"/><Relationship Id="rId30" Type="http://schemas.openxmlformats.org/officeDocument/2006/relationships/image" Target="../media/image595.emf"/><Relationship Id="rId35" Type="http://schemas.openxmlformats.org/officeDocument/2006/relationships/image" Target="../media/image600.emf"/><Relationship Id="rId43" Type="http://schemas.openxmlformats.org/officeDocument/2006/relationships/image" Target="../media/image608.emf"/><Relationship Id="rId48" Type="http://schemas.openxmlformats.org/officeDocument/2006/relationships/image" Target="../media/image613.emf"/><Relationship Id="rId56" Type="http://schemas.openxmlformats.org/officeDocument/2006/relationships/image" Target="../media/image621.emf"/><Relationship Id="rId64" Type="http://schemas.openxmlformats.org/officeDocument/2006/relationships/image" Target="../media/image629.emf"/><Relationship Id="rId8" Type="http://schemas.openxmlformats.org/officeDocument/2006/relationships/image" Target="../media/image573.emf"/><Relationship Id="rId51" Type="http://schemas.openxmlformats.org/officeDocument/2006/relationships/image" Target="../media/image616.emf"/><Relationship Id="rId3" Type="http://schemas.openxmlformats.org/officeDocument/2006/relationships/image" Target="../media/image568.jpeg"/><Relationship Id="rId12" Type="http://schemas.openxmlformats.org/officeDocument/2006/relationships/image" Target="../media/image577.emf"/><Relationship Id="rId17" Type="http://schemas.openxmlformats.org/officeDocument/2006/relationships/image" Target="../media/image582.emf"/><Relationship Id="rId25" Type="http://schemas.openxmlformats.org/officeDocument/2006/relationships/image" Target="../media/image590.emf"/><Relationship Id="rId33" Type="http://schemas.openxmlformats.org/officeDocument/2006/relationships/image" Target="../media/image598.emf"/><Relationship Id="rId38" Type="http://schemas.openxmlformats.org/officeDocument/2006/relationships/image" Target="../media/image603.emf"/><Relationship Id="rId46" Type="http://schemas.openxmlformats.org/officeDocument/2006/relationships/image" Target="../media/image611.emf"/><Relationship Id="rId59" Type="http://schemas.openxmlformats.org/officeDocument/2006/relationships/image" Target="../media/image624.emf"/></Relationships>
</file>

<file path=ppt/slides/_rels/slide11.xml.rels><?xml version="1.0" encoding="UTF-8" standalone="yes"?>
<Relationships xmlns="http://schemas.openxmlformats.org/package/2006/relationships"><Relationship Id="rId3" Type="http://schemas.openxmlformats.org/officeDocument/2006/relationships/image" Target="../media/image6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5.jpeg"/><Relationship Id="rId5" Type="http://schemas.openxmlformats.org/officeDocument/2006/relationships/image" Target="../media/image634.jpeg"/><Relationship Id="rId4" Type="http://schemas.openxmlformats.org/officeDocument/2006/relationships/image" Target="../media/image633.png"/></Relationships>
</file>

<file path=ppt/slides/_rels/slide12.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8.jpeg"/><Relationship Id="rId4" Type="http://schemas.openxmlformats.org/officeDocument/2006/relationships/image" Target="../media/image637.png"/></Relationships>
</file>

<file path=ppt/slides/_rels/slide13.xml.rels><?xml version="1.0" encoding="UTF-8" standalone="yes"?>
<Relationships xmlns="http://schemas.openxmlformats.org/package/2006/relationships"><Relationship Id="rId3" Type="http://schemas.openxmlformats.org/officeDocument/2006/relationships/image" Target="../media/image640.jpeg"/><Relationship Id="rId2" Type="http://schemas.openxmlformats.org/officeDocument/2006/relationships/image" Target="../media/image639.jpeg"/><Relationship Id="rId1" Type="http://schemas.openxmlformats.org/officeDocument/2006/relationships/slideLayout" Target="../slideLayouts/slideLayout7.xml"/><Relationship Id="rId5" Type="http://schemas.openxmlformats.org/officeDocument/2006/relationships/image" Target="../media/image642.jpeg"/><Relationship Id="rId4" Type="http://schemas.openxmlformats.org/officeDocument/2006/relationships/image" Target="../media/image641.png"/></Relationships>
</file>

<file path=ppt/slides/_rels/slide14.xml.rels><?xml version="1.0" encoding="UTF-8" standalone="yes"?>
<Relationships xmlns="http://schemas.openxmlformats.org/package/2006/relationships"><Relationship Id="rId3" Type="http://schemas.openxmlformats.org/officeDocument/2006/relationships/image" Target="../media/image64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649.emf"/><Relationship Id="rId13" Type="http://schemas.openxmlformats.org/officeDocument/2006/relationships/image" Target="../media/image654.emf"/><Relationship Id="rId18" Type="http://schemas.openxmlformats.org/officeDocument/2006/relationships/image" Target="../media/image659.emf"/><Relationship Id="rId26" Type="http://schemas.openxmlformats.org/officeDocument/2006/relationships/image" Target="../media/image667.emf"/><Relationship Id="rId39" Type="http://schemas.openxmlformats.org/officeDocument/2006/relationships/image" Target="../media/image680.emf"/><Relationship Id="rId3" Type="http://schemas.openxmlformats.org/officeDocument/2006/relationships/image" Target="../media/image644.jpeg"/><Relationship Id="rId21" Type="http://schemas.openxmlformats.org/officeDocument/2006/relationships/image" Target="../media/image662.emf"/><Relationship Id="rId34" Type="http://schemas.openxmlformats.org/officeDocument/2006/relationships/image" Target="../media/image675.emf"/><Relationship Id="rId42" Type="http://schemas.openxmlformats.org/officeDocument/2006/relationships/image" Target="../media/image683.emf"/><Relationship Id="rId7" Type="http://schemas.openxmlformats.org/officeDocument/2006/relationships/image" Target="../media/image648.emf"/><Relationship Id="rId12" Type="http://schemas.openxmlformats.org/officeDocument/2006/relationships/image" Target="../media/image653.emf"/><Relationship Id="rId17" Type="http://schemas.openxmlformats.org/officeDocument/2006/relationships/image" Target="../media/image658.emf"/><Relationship Id="rId25" Type="http://schemas.openxmlformats.org/officeDocument/2006/relationships/image" Target="../media/image666.emf"/><Relationship Id="rId33" Type="http://schemas.openxmlformats.org/officeDocument/2006/relationships/image" Target="../media/image674.emf"/><Relationship Id="rId38" Type="http://schemas.openxmlformats.org/officeDocument/2006/relationships/image" Target="../media/image679.emf"/><Relationship Id="rId2" Type="http://schemas.openxmlformats.org/officeDocument/2006/relationships/notesSlide" Target="../notesSlides/notesSlide13.xml"/><Relationship Id="rId16" Type="http://schemas.openxmlformats.org/officeDocument/2006/relationships/image" Target="../media/image657.emf"/><Relationship Id="rId20" Type="http://schemas.openxmlformats.org/officeDocument/2006/relationships/image" Target="../media/image661.emf"/><Relationship Id="rId29" Type="http://schemas.openxmlformats.org/officeDocument/2006/relationships/image" Target="../media/image670.emf"/><Relationship Id="rId41" Type="http://schemas.openxmlformats.org/officeDocument/2006/relationships/image" Target="../media/image682.emf"/><Relationship Id="rId1" Type="http://schemas.openxmlformats.org/officeDocument/2006/relationships/slideLayout" Target="../slideLayouts/slideLayout7.xml"/><Relationship Id="rId6" Type="http://schemas.openxmlformats.org/officeDocument/2006/relationships/image" Target="../media/image647.emf"/><Relationship Id="rId11" Type="http://schemas.openxmlformats.org/officeDocument/2006/relationships/image" Target="../media/image652.emf"/><Relationship Id="rId24" Type="http://schemas.openxmlformats.org/officeDocument/2006/relationships/image" Target="../media/image665.emf"/><Relationship Id="rId32" Type="http://schemas.openxmlformats.org/officeDocument/2006/relationships/image" Target="../media/image673.emf"/><Relationship Id="rId37" Type="http://schemas.openxmlformats.org/officeDocument/2006/relationships/image" Target="../media/image678.emf"/><Relationship Id="rId40" Type="http://schemas.openxmlformats.org/officeDocument/2006/relationships/image" Target="../media/image681.emf"/><Relationship Id="rId5" Type="http://schemas.openxmlformats.org/officeDocument/2006/relationships/image" Target="../media/image646.jpeg"/><Relationship Id="rId15" Type="http://schemas.openxmlformats.org/officeDocument/2006/relationships/image" Target="../media/image656.emf"/><Relationship Id="rId23" Type="http://schemas.openxmlformats.org/officeDocument/2006/relationships/image" Target="../media/image664.emf"/><Relationship Id="rId28" Type="http://schemas.openxmlformats.org/officeDocument/2006/relationships/image" Target="../media/image669.emf"/><Relationship Id="rId36" Type="http://schemas.openxmlformats.org/officeDocument/2006/relationships/image" Target="../media/image677.emf"/><Relationship Id="rId10" Type="http://schemas.openxmlformats.org/officeDocument/2006/relationships/image" Target="../media/image651.emf"/><Relationship Id="rId19" Type="http://schemas.openxmlformats.org/officeDocument/2006/relationships/image" Target="../media/image660.emf"/><Relationship Id="rId31" Type="http://schemas.openxmlformats.org/officeDocument/2006/relationships/image" Target="../media/image672.emf"/><Relationship Id="rId4" Type="http://schemas.openxmlformats.org/officeDocument/2006/relationships/image" Target="../media/image645.png"/><Relationship Id="rId9" Type="http://schemas.openxmlformats.org/officeDocument/2006/relationships/image" Target="../media/image650.emf"/><Relationship Id="rId14" Type="http://schemas.openxmlformats.org/officeDocument/2006/relationships/image" Target="../media/image655.emf"/><Relationship Id="rId22" Type="http://schemas.openxmlformats.org/officeDocument/2006/relationships/image" Target="../media/image663.emf"/><Relationship Id="rId27" Type="http://schemas.openxmlformats.org/officeDocument/2006/relationships/image" Target="../media/image668.emf"/><Relationship Id="rId30" Type="http://schemas.openxmlformats.org/officeDocument/2006/relationships/image" Target="../media/image671.emf"/><Relationship Id="rId35" Type="http://schemas.openxmlformats.org/officeDocument/2006/relationships/image" Target="../media/image676.emf"/><Relationship Id="rId43" Type="http://schemas.openxmlformats.org/officeDocument/2006/relationships/image" Target="../media/image684.emf"/></Relationships>
</file>

<file path=ppt/slides/_rels/slide16.xml.rels><?xml version="1.0" encoding="UTF-8" standalone="yes"?>
<Relationships xmlns="http://schemas.openxmlformats.org/package/2006/relationships"><Relationship Id="rId3" Type="http://schemas.openxmlformats.org/officeDocument/2006/relationships/image" Target="../media/image685.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87.png"/><Relationship Id="rId4" Type="http://schemas.openxmlformats.org/officeDocument/2006/relationships/image" Target="../media/image686.png"/></Relationships>
</file>

<file path=ppt/slides/_rels/slide17.xml.rels><?xml version="1.0" encoding="UTF-8" standalone="yes"?>
<Relationships xmlns="http://schemas.openxmlformats.org/package/2006/relationships"><Relationship Id="rId8" Type="http://schemas.openxmlformats.org/officeDocument/2006/relationships/image" Target="../media/image693.png"/><Relationship Id="rId13" Type="http://schemas.openxmlformats.org/officeDocument/2006/relationships/image" Target="../media/image698.emf"/><Relationship Id="rId18" Type="http://schemas.openxmlformats.org/officeDocument/2006/relationships/image" Target="../media/image703.emf"/><Relationship Id="rId3" Type="http://schemas.openxmlformats.org/officeDocument/2006/relationships/image" Target="../media/image688.jpeg"/><Relationship Id="rId7" Type="http://schemas.openxmlformats.org/officeDocument/2006/relationships/image" Target="../media/image692.png"/><Relationship Id="rId12" Type="http://schemas.openxmlformats.org/officeDocument/2006/relationships/image" Target="../media/image697.emf"/><Relationship Id="rId17" Type="http://schemas.openxmlformats.org/officeDocument/2006/relationships/image" Target="../media/image702.emf"/><Relationship Id="rId2" Type="http://schemas.openxmlformats.org/officeDocument/2006/relationships/notesSlide" Target="../notesSlides/notesSlide15.xml"/><Relationship Id="rId16" Type="http://schemas.openxmlformats.org/officeDocument/2006/relationships/image" Target="../media/image701.emf"/><Relationship Id="rId1" Type="http://schemas.openxmlformats.org/officeDocument/2006/relationships/slideLayout" Target="../slideLayouts/slideLayout12.xml"/><Relationship Id="rId6" Type="http://schemas.openxmlformats.org/officeDocument/2006/relationships/image" Target="../media/image691.jpeg"/><Relationship Id="rId11" Type="http://schemas.openxmlformats.org/officeDocument/2006/relationships/image" Target="../media/image696.emf"/><Relationship Id="rId5" Type="http://schemas.openxmlformats.org/officeDocument/2006/relationships/image" Target="../media/image690.jpeg"/><Relationship Id="rId15" Type="http://schemas.openxmlformats.org/officeDocument/2006/relationships/image" Target="../media/image700.emf"/><Relationship Id="rId10" Type="http://schemas.openxmlformats.org/officeDocument/2006/relationships/image" Target="../media/image695.emf"/><Relationship Id="rId19" Type="http://schemas.openxmlformats.org/officeDocument/2006/relationships/image" Target="../media/image704.emf"/><Relationship Id="rId4" Type="http://schemas.openxmlformats.org/officeDocument/2006/relationships/image" Target="../media/image689.png"/><Relationship Id="rId9" Type="http://schemas.openxmlformats.org/officeDocument/2006/relationships/image" Target="../media/image694.png"/><Relationship Id="rId14" Type="http://schemas.openxmlformats.org/officeDocument/2006/relationships/image" Target="../media/image699.emf"/></Relationships>
</file>

<file path=ppt/slides/_rels/slide18.xml.rels><?xml version="1.0" encoding="UTF-8" standalone="yes"?>
<Relationships xmlns="http://schemas.openxmlformats.org/package/2006/relationships"><Relationship Id="rId3" Type="http://schemas.openxmlformats.org/officeDocument/2006/relationships/image" Target="../media/image706.png"/><Relationship Id="rId2" Type="http://schemas.openxmlformats.org/officeDocument/2006/relationships/image" Target="../media/image705.jpeg"/><Relationship Id="rId1" Type="http://schemas.openxmlformats.org/officeDocument/2006/relationships/slideLayout" Target="../slideLayouts/slideLayout12.xml"/><Relationship Id="rId6" Type="http://schemas.openxmlformats.org/officeDocument/2006/relationships/image" Target="../media/image709.png"/><Relationship Id="rId5" Type="http://schemas.openxmlformats.org/officeDocument/2006/relationships/image" Target="../media/image708.png"/><Relationship Id="rId4" Type="http://schemas.openxmlformats.org/officeDocument/2006/relationships/image" Target="../media/image707.png"/></Relationships>
</file>

<file path=ppt/slides/_rels/slide19.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image" Target="../media/image710.png"/><Relationship Id="rId1" Type="http://schemas.openxmlformats.org/officeDocument/2006/relationships/slideLayout" Target="../slideLayouts/slideLayout12.xml"/><Relationship Id="rId5" Type="http://schemas.openxmlformats.org/officeDocument/2006/relationships/image" Target="../media/image713.png"/><Relationship Id="rId4" Type="http://schemas.openxmlformats.org/officeDocument/2006/relationships/image" Target="../media/image712.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18.png"/><Relationship Id="rId3" Type="http://schemas.openxmlformats.org/officeDocument/2006/relationships/image" Target="../media/image714.png"/><Relationship Id="rId7" Type="http://schemas.openxmlformats.org/officeDocument/2006/relationships/image" Target="../media/image71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16.jpeg"/><Relationship Id="rId5" Type="http://schemas.openxmlformats.org/officeDocument/2006/relationships/image" Target="../media/image568.jpeg"/><Relationship Id="rId4" Type="http://schemas.openxmlformats.org/officeDocument/2006/relationships/image" Target="../media/image715.png"/><Relationship Id="rId9" Type="http://schemas.openxmlformats.org/officeDocument/2006/relationships/image" Target="../media/image719.png"/></Relationships>
</file>

<file path=ppt/slides/_rels/slide21.xml.rels><?xml version="1.0" encoding="UTF-8" standalone="yes"?>
<Relationships xmlns="http://schemas.openxmlformats.org/package/2006/relationships"><Relationship Id="rId8" Type="http://schemas.openxmlformats.org/officeDocument/2006/relationships/image" Target="../media/image725.png"/><Relationship Id="rId3" Type="http://schemas.openxmlformats.org/officeDocument/2006/relationships/image" Target="../media/image721.jpeg"/><Relationship Id="rId7" Type="http://schemas.openxmlformats.org/officeDocument/2006/relationships/image" Target="../media/image724.png"/><Relationship Id="rId2" Type="http://schemas.openxmlformats.org/officeDocument/2006/relationships/image" Target="../media/image720.jpeg"/><Relationship Id="rId1" Type="http://schemas.openxmlformats.org/officeDocument/2006/relationships/slideLayout" Target="../slideLayouts/slideLayout12.xml"/><Relationship Id="rId6" Type="http://schemas.openxmlformats.org/officeDocument/2006/relationships/image" Target="../media/image568.jpeg"/><Relationship Id="rId5" Type="http://schemas.openxmlformats.org/officeDocument/2006/relationships/image" Target="../media/image723.jpeg"/><Relationship Id="rId4" Type="http://schemas.openxmlformats.org/officeDocument/2006/relationships/image" Target="../media/image722.png"/></Relationships>
</file>

<file path=ppt/slides/_rels/slide22.xml.rels><?xml version="1.0" encoding="UTF-8" standalone="yes"?>
<Relationships xmlns="http://schemas.openxmlformats.org/package/2006/relationships"><Relationship Id="rId3" Type="http://schemas.openxmlformats.org/officeDocument/2006/relationships/image" Target="../media/image72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27.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3" Type="http://schemas.openxmlformats.org/officeDocument/2006/relationships/image" Target="../media/image32.emf"/><Relationship Id="rId18" Type="http://schemas.openxmlformats.org/officeDocument/2006/relationships/image" Target="../media/image37.emf"/><Relationship Id="rId26" Type="http://schemas.openxmlformats.org/officeDocument/2006/relationships/image" Target="../media/image45.emf"/><Relationship Id="rId39" Type="http://schemas.openxmlformats.org/officeDocument/2006/relationships/image" Target="../media/image58.emf"/><Relationship Id="rId21" Type="http://schemas.openxmlformats.org/officeDocument/2006/relationships/image" Target="../media/image40.emf"/><Relationship Id="rId34" Type="http://schemas.openxmlformats.org/officeDocument/2006/relationships/image" Target="../media/image53.emf"/><Relationship Id="rId42" Type="http://schemas.openxmlformats.org/officeDocument/2006/relationships/image" Target="../media/image61.emf"/><Relationship Id="rId47" Type="http://schemas.openxmlformats.org/officeDocument/2006/relationships/image" Target="../media/image66.emf"/><Relationship Id="rId50" Type="http://schemas.openxmlformats.org/officeDocument/2006/relationships/image" Target="../media/image69.emf"/><Relationship Id="rId55" Type="http://schemas.openxmlformats.org/officeDocument/2006/relationships/image" Target="../media/image74.emf"/><Relationship Id="rId63" Type="http://schemas.openxmlformats.org/officeDocument/2006/relationships/image" Target="../media/image82.emf"/><Relationship Id="rId68" Type="http://schemas.openxmlformats.org/officeDocument/2006/relationships/image" Target="../media/image87.emf"/><Relationship Id="rId76" Type="http://schemas.openxmlformats.org/officeDocument/2006/relationships/image" Target="../media/image95.emf"/><Relationship Id="rId7" Type="http://schemas.openxmlformats.org/officeDocument/2006/relationships/image" Target="../media/image26.emf"/><Relationship Id="rId71" Type="http://schemas.openxmlformats.org/officeDocument/2006/relationships/image" Target="../media/image90.emf"/><Relationship Id="rId2" Type="http://schemas.openxmlformats.org/officeDocument/2006/relationships/notesSlide" Target="../notesSlides/notesSlide3.xml"/><Relationship Id="rId16" Type="http://schemas.openxmlformats.org/officeDocument/2006/relationships/image" Target="../media/image35.emf"/><Relationship Id="rId29" Type="http://schemas.openxmlformats.org/officeDocument/2006/relationships/image" Target="../media/image48.emf"/><Relationship Id="rId11" Type="http://schemas.openxmlformats.org/officeDocument/2006/relationships/image" Target="../media/image30.emf"/><Relationship Id="rId24" Type="http://schemas.openxmlformats.org/officeDocument/2006/relationships/image" Target="../media/image43.emf"/><Relationship Id="rId32" Type="http://schemas.openxmlformats.org/officeDocument/2006/relationships/image" Target="../media/image51.emf"/><Relationship Id="rId37" Type="http://schemas.openxmlformats.org/officeDocument/2006/relationships/image" Target="../media/image56.emf"/><Relationship Id="rId40" Type="http://schemas.openxmlformats.org/officeDocument/2006/relationships/image" Target="../media/image59.emf"/><Relationship Id="rId45" Type="http://schemas.openxmlformats.org/officeDocument/2006/relationships/image" Target="../media/image64.emf"/><Relationship Id="rId53" Type="http://schemas.openxmlformats.org/officeDocument/2006/relationships/image" Target="../media/image72.emf"/><Relationship Id="rId58" Type="http://schemas.openxmlformats.org/officeDocument/2006/relationships/image" Target="../media/image77.emf"/><Relationship Id="rId66" Type="http://schemas.openxmlformats.org/officeDocument/2006/relationships/image" Target="../media/image85.emf"/><Relationship Id="rId74" Type="http://schemas.openxmlformats.org/officeDocument/2006/relationships/image" Target="../media/image93.emf"/><Relationship Id="rId79" Type="http://schemas.openxmlformats.org/officeDocument/2006/relationships/image" Target="../media/image98.emf"/><Relationship Id="rId5" Type="http://schemas.openxmlformats.org/officeDocument/2006/relationships/image" Target="../media/image24.png"/><Relationship Id="rId61" Type="http://schemas.openxmlformats.org/officeDocument/2006/relationships/image" Target="../media/image80.emf"/><Relationship Id="rId82" Type="http://schemas.openxmlformats.org/officeDocument/2006/relationships/image" Target="../media/image101.emf"/><Relationship Id="rId10" Type="http://schemas.openxmlformats.org/officeDocument/2006/relationships/image" Target="../media/image29.emf"/><Relationship Id="rId19" Type="http://schemas.openxmlformats.org/officeDocument/2006/relationships/image" Target="../media/image38.emf"/><Relationship Id="rId31" Type="http://schemas.openxmlformats.org/officeDocument/2006/relationships/image" Target="../media/image50.emf"/><Relationship Id="rId44" Type="http://schemas.openxmlformats.org/officeDocument/2006/relationships/image" Target="../media/image63.emf"/><Relationship Id="rId52" Type="http://schemas.openxmlformats.org/officeDocument/2006/relationships/image" Target="../media/image71.emf"/><Relationship Id="rId60" Type="http://schemas.openxmlformats.org/officeDocument/2006/relationships/image" Target="../media/image79.emf"/><Relationship Id="rId65" Type="http://schemas.openxmlformats.org/officeDocument/2006/relationships/image" Target="../media/image84.emf"/><Relationship Id="rId73" Type="http://schemas.openxmlformats.org/officeDocument/2006/relationships/image" Target="../media/image92.emf"/><Relationship Id="rId78" Type="http://schemas.openxmlformats.org/officeDocument/2006/relationships/image" Target="../media/image97.emf"/><Relationship Id="rId81" Type="http://schemas.openxmlformats.org/officeDocument/2006/relationships/image" Target="../media/image100.emf"/><Relationship Id="rId4" Type="http://schemas.openxmlformats.org/officeDocument/2006/relationships/image" Target="../media/image23.jpeg"/><Relationship Id="rId9" Type="http://schemas.openxmlformats.org/officeDocument/2006/relationships/image" Target="../media/image28.emf"/><Relationship Id="rId14" Type="http://schemas.openxmlformats.org/officeDocument/2006/relationships/image" Target="../media/image33.emf"/><Relationship Id="rId22" Type="http://schemas.openxmlformats.org/officeDocument/2006/relationships/image" Target="../media/image41.emf"/><Relationship Id="rId27" Type="http://schemas.openxmlformats.org/officeDocument/2006/relationships/image" Target="../media/image46.emf"/><Relationship Id="rId30" Type="http://schemas.openxmlformats.org/officeDocument/2006/relationships/image" Target="../media/image49.emf"/><Relationship Id="rId35" Type="http://schemas.openxmlformats.org/officeDocument/2006/relationships/image" Target="../media/image54.emf"/><Relationship Id="rId43" Type="http://schemas.openxmlformats.org/officeDocument/2006/relationships/image" Target="../media/image62.emf"/><Relationship Id="rId48" Type="http://schemas.openxmlformats.org/officeDocument/2006/relationships/image" Target="../media/image67.emf"/><Relationship Id="rId56" Type="http://schemas.openxmlformats.org/officeDocument/2006/relationships/image" Target="../media/image75.emf"/><Relationship Id="rId64" Type="http://schemas.openxmlformats.org/officeDocument/2006/relationships/image" Target="../media/image83.emf"/><Relationship Id="rId69" Type="http://schemas.openxmlformats.org/officeDocument/2006/relationships/image" Target="../media/image88.emf"/><Relationship Id="rId77" Type="http://schemas.openxmlformats.org/officeDocument/2006/relationships/image" Target="../media/image96.emf"/><Relationship Id="rId8" Type="http://schemas.openxmlformats.org/officeDocument/2006/relationships/image" Target="../media/image27.emf"/><Relationship Id="rId51" Type="http://schemas.openxmlformats.org/officeDocument/2006/relationships/image" Target="../media/image70.emf"/><Relationship Id="rId72" Type="http://schemas.openxmlformats.org/officeDocument/2006/relationships/image" Target="../media/image91.emf"/><Relationship Id="rId80" Type="http://schemas.openxmlformats.org/officeDocument/2006/relationships/image" Target="../media/image99.emf"/><Relationship Id="rId3" Type="http://schemas.openxmlformats.org/officeDocument/2006/relationships/image" Target="../media/image22.jpeg"/><Relationship Id="rId12" Type="http://schemas.openxmlformats.org/officeDocument/2006/relationships/image" Target="../media/image31.emf"/><Relationship Id="rId17" Type="http://schemas.openxmlformats.org/officeDocument/2006/relationships/image" Target="../media/image36.emf"/><Relationship Id="rId25" Type="http://schemas.openxmlformats.org/officeDocument/2006/relationships/image" Target="../media/image44.emf"/><Relationship Id="rId33" Type="http://schemas.openxmlformats.org/officeDocument/2006/relationships/image" Target="../media/image52.emf"/><Relationship Id="rId38" Type="http://schemas.openxmlformats.org/officeDocument/2006/relationships/image" Target="../media/image57.emf"/><Relationship Id="rId46" Type="http://schemas.openxmlformats.org/officeDocument/2006/relationships/image" Target="../media/image65.emf"/><Relationship Id="rId59" Type="http://schemas.openxmlformats.org/officeDocument/2006/relationships/image" Target="../media/image78.emf"/><Relationship Id="rId67" Type="http://schemas.openxmlformats.org/officeDocument/2006/relationships/image" Target="../media/image86.emf"/><Relationship Id="rId20" Type="http://schemas.openxmlformats.org/officeDocument/2006/relationships/image" Target="../media/image39.emf"/><Relationship Id="rId41" Type="http://schemas.openxmlformats.org/officeDocument/2006/relationships/image" Target="../media/image60.emf"/><Relationship Id="rId54" Type="http://schemas.openxmlformats.org/officeDocument/2006/relationships/image" Target="../media/image73.emf"/><Relationship Id="rId62" Type="http://schemas.openxmlformats.org/officeDocument/2006/relationships/image" Target="../media/image81.emf"/><Relationship Id="rId70" Type="http://schemas.openxmlformats.org/officeDocument/2006/relationships/image" Target="../media/image89.emf"/><Relationship Id="rId75" Type="http://schemas.openxmlformats.org/officeDocument/2006/relationships/image" Target="../media/image94.emf"/><Relationship Id="rId83" Type="http://schemas.openxmlformats.org/officeDocument/2006/relationships/image" Target="../media/image102.emf"/><Relationship Id="rId1" Type="http://schemas.openxmlformats.org/officeDocument/2006/relationships/slideLayout" Target="../slideLayouts/slideLayout4.xml"/><Relationship Id="rId6" Type="http://schemas.openxmlformats.org/officeDocument/2006/relationships/image" Target="../media/image25.emf"/><Relationship Id="rId15" Type="http://schemas.openxmlformats.org/officeDocument/2006/relationships/image" Target="../media/image34.emf"/><Relationship Id="rId23" Type="http://schemas.openxmlformats.org/officeDocument/2006/relationships/image" Target="../media/image42.emf"/><Relationship Id="rId28" Type="http://schemas.openxmlformats.org/officeDocument/2006/relationships/image" Target="../media/image47.emf"/><Relationship Id="rId36" Type="http://schemas.openxmlformats.org/officeDocument/2006/relationships/image" Target="../media/image55.emf"/><Relationship Id="rId49" Type="http://schemas.openxmlformats.org/officeDocument/2006/relationships/image" Target="../media/image68.emf"/><Relationship Id="rId57" Type="http://schemas.openxmlformats.org/officeDocument/2006/relationships/image" Target="../media/image76.emf"/></Relationships>
</file>

<file path=ppt/slides/_rels/slide5.xml.rels><?xml version="1.0" encoding="UTF-8" standalone="yes"?>
<Relationships xmlns="http://schemas.openxmlformats.org/package/2006/relationships"><Relationship Id="rId26" Type="http://schemas.openxmlformats.org/officeDocument/2006/relationships/image" Target="../media/image126.emf"/><Relationship Id="rId117" Type="http://schemas.openxmlformats.org/officeDocument/2006/relationships/image" Target="../media/image217.emf"/><Relationship Id="rId21" Type="http://schemas.openxmlformats.org/officeDocument/2006/relationships/image" Target="../media/image121.emf"/><Relationship Id="rId42" Type="http://schemas.openxmlformats.org/officeDocument/2006/relationships/image" Target="../media/image142.emf"/><Relationship Id="rId47" Type="http://schemas.openxmlformats.org/officeDocument/2006/relationships/image" Target="../media/image147.emf"/><Relationship Id="rId63" Type="http://schemas.openxmlformats.org/officeDocument/2006/relationships/image" Target="../media/image163.emf"/><Relationship Id="rId68" Type="http://schemas.openxmlformats.org/officeDocument/2006/relationships/image" Target="../media/image168.emf"/><Relationship Id="rId84" Type="http://schemas.openxmlformats.org/officeDocument/2006/relationships/image" Target="../media/image184.emf"/><Relationship Id="rId89" Type="http://schemas.openxmlformats.org/officeDocument/2006/relationships/image" Target="../media/image189.emf"/><Relationship Id="rId112" Type="http://schemas.openxmlformats.org/officeDocument/2006/relationships/image" Target="../media/image212.emf"/><Relationship Id="rId133" Type="http://schemas.openxmlformats.org/officeDocument/2006/relationships/image" Target="../media/image233.emf"/><Relationship Id="rId138" Type="http://schemas.openxmlformats.org/officeDocument/2006/relationships/image" Target="../media/image238.emf"/><Relationship Id="rId154" Type="http://schemas.openxmlformats.org/officeDocument/2006/relationships/image" Target="../media/image254.emf"/><Relationship Id="rId159" Type="http://schemas.openxmlformats.org/officeDocument/2006/relationships/image" Target="../media/image259.emf"/><Relationship Id="rId16" Type="http://schemas.openxmlformats.org/officeDocument/2006/relationships/image" Target="../media/image116.emf"/><Relationship Id="rId107" Type="http://schemas.openxmlformats.org/officeDocument/2006/relationships/image" Target="../media/image207.emf"/><Relationship Id="rId11" Type="http://schemas.openxmlformats.org/officeDocument/2006/relationships/image" Target="../media/image111.emf"/><Relationship Id="rId32" Type="http://schemas.openxmlformats.org/officeDocument/2006/relationships/image" Target="../media/image132.emf"/><Relationship Id="rId37" Type="http://schemas.openxmlformats.org/officeDocument/2006/relationships/image" Target="../media/image137.emf"/><Relationship Id="rId53" Type="http://schemas.openxmlformats.org/officeDocument/2006/relationships/image" Target="../media/image153.emf"/><Relationship Id="rId58" Type="http://schemas.openxmlformats.org/officeDocument/2006/relationships/image" Target="../media/image158.emf"/><Relationship Id="rId74" Type="http://schemas.openxmlformats.org/officeDocument/2006/relationships/image" Target="../media/image174.emf"/><Relationship Id="rId79" Type="http://schemas.openxmlformats.org/officeDocument/2006/relationships/image" Target="../media/image179.emf"/><Relationship Id="rId102" Type="http://schemas.openxmlformats.org/officeDocument/2006/relationships/image" Target="../media/image202.emf"/><Relationship Id="rId123" Type="http://schemas.openxmlformats.org/officeDocument/2006/relationships/image" Target="../media/image223.emf"/><Relationship Id="rId128" Type="http://schemas.openxmlformats.org/officeDocument/2006/relationships/image" Target="../media/image228.emf"/><Relationship Id="rId144" Type="http://schemas.openxmlformats.org/officeDocument/2006/relationships/image" Target="../media/image244.emf"/><Relationship Id="rId149" Type="http://schemas.openxmlformats.org/officeDocument/2006/relationships/image" Target="../media/image249.emf"/><Relationship Id="rId5" Type="http://schemas.openxmlformats.org/officeDocument/2006/relationships/image" Target="../media/image105.emf"/><Relationship Id="rId90" Type="http://schemas.openxmlformats.org/officeDocument/2006/relationships/image" Target="../media/image190.emf"/><Relationship Id="rId95" Type="http://schemas.openxmlformats.org/officeDocument/2006/relationships/image" Target="../media/image195.emf"/><Relationship Id="rId160" Type="http://schemas.openxmlformats.org/officeDocument/2006/relationships/image" Target="../media/image260.emf"/><Relationship Id="rId165" Type="http://schemas.openxmlformats.org/officeDocument/2006/relationships/image" Target="../media/image265.emf"/><Relationship Id="rId22" Type="http://schemas.openxmlformats.org/officeDocument/2006/relationships/image" Target="../media/image122.emf"/><Relationship Id="rId27" Type="http://schemas.openxmlformats.org/officeDocument/2006/relationships/image" Target="../media/image127.emf"/><Relationship Id="rId43" Type="http://schemas.openxmlformats.org/officeDocument/2006/relationships/image" Target="../media/image143.emf"/><Relationship Id="rId48" Type="http://schemas.openxmlformats.org/officeDocument/2006/relationships/image" Target="../media/image148.emf"/><Relationship Id="rId64" Type="http://schemas.openxmlformats.org/officeDocument/2006/relationships/image" Target="../media/image164.emf"/><Relationship Id="rId69" Type="http://schemas.openxmlformats.org/officeDocument/2006/relationships/image" Target="../media/image169.emf"/><Relationship Id="rId113" Type="http://schemas.openxmlformats.org/officeDocument/2006/relationships/image" Target="../media/image213.emf"/><Relationship Id="rId118" Type="http://schemas.openxmlformats.org/officeDocument/2006/relationships/image" Target="../media/image218.emf"/><Relationship Id="rId134" Type="http://schemas.openxmlformats.org/officeDocument/2006/relationships/image" Target="../media/image234.emf"/><Relationship Id="rId139" Type="http://schemas.openxmlformats.org/officeDocument/2006/relationships/image" Target="../media/image239.emf"/><Relationship Id="rId80" Type="http://schemas.openxmlformats.org/officeDocument/2006/relationships/image" Target="../media/image180.emf"/><Relationship Id="rId85" Type="http://schemas.openxmlformats.org/officeDocument/2006/relationships/image" Target="../media/image185.emf"/><Relationship Id="rId150" Type="http://schemas.openxmlformats.org/officeDocument/2006/relationships/image" Target="../media/image250.emf"/><Relationship Id="rId155" Type="http://schemas.openxmlformats.org/officeDocument/2006/relationships/image" Target="../media/image255.emf"/><Relationship Id="rId12" Type="http://schemas.openxmlformats.org/officeDocument/2006/relationships/image" Target="../media/image112.emf"/><Relationship Id="rId17" Type="http://schemas.openxmlformats.org/officeDocument/2006/relationships/image" Target="../media/image117.emf"/><Relationship Id="rId33" Type="http://schemas.openxmlformats.org/officeDocument/2006/relationships/image" Target="../media/image133.emf"/><Relationship Id="rId38" Type="http://schemas.openxmlformats.org/officeDocument/2006/relationships/image" Target="../media/image138.emf"/><Relationship Id="rId59" Type="http://schemas.openxmlformats.org/officeDocument/2006/relationships/image" Target="../media/image159.emf"/><Relationship Id="rId103" Type="http://schemas.openxmlformats.org/officeDocument/2006/relationships/image" Target="../media/image203.emf"/><Relationship Id="rId108" Type="http://schemas.openxmlformats.org/officeDocument/2006/relationships/image" Target="../media/image208.emf"/><Relationship Id="rId124" Type="http://schemas.openxmlformats.org/officeDocument/2006/relationships/image" Target="../media/image224.emf"/><Relationship Id="rId129" Type="http://schemas.openxmlformats.org/officeDocument/2006/relationships/image" Target="../media/image229.emf"/><Relationship Id="rId54" Type="http://schemas.openxmlformats.org/officeDocument/2006/relationships/image" Target="../media/image154.emf"/><Relationship Id="rId70" Type="http://schemas.openxmlformats.org/officeDocument/2006/relationships/image" Target="../media/image170.emf"/><Relationship Id="rId75" Type="http://schemas.openxmlformats.org/officeDocument/2006/relationships/image" Target="../media/image175.emf"/><Relationship Id="rId91" Type="http://schemas.openxmlformats.org/officeDocument/2006/relationships/image" Target="../media/image191.emf"/><Relationship Id="rId96" Type="http://schemas.openxmlformats.org/officeDocument/2006/relationships/image" Target="../media/image196.emf"/><Relationship Id="rId140" Type="http://schemas.openxmlformats.org/officeDocument/2006/relationships/image" Target="../media/image240.emf"/><Relationship Id="rId145" Type="http://schemas.openxmlformats.org/officeDocument/2006/relationships/image" Target="../media/image245.emf"/><Relationship Id="rId161" Type="http://schemas.openxmlformats.org/officeDocument/2006/relationships/image" Target="../media/image261.emf"/><Relationship Id="rId166" Type="http://schemas.openxmlformats.org/officeDocument/2006/relationships/image" Target="../media/image266.emf"/><Relationship Id="rId1" Type="http://schemas.openxmlformats.org/officeDocument/2006/relationships/slideLayout" Target="../slideLayouts/slideLayout4.xml"/><Relationship Id="rId6" Type="http://schemas.openxmlformats.org/officeDocument/2006/relationships/image" Target="../media/image106.emf"/><Relationship Id="rId15" Type="http://schemas.openxmlformats.org/officeDocument/2006/relationships/image" Target="../media/image115.emf"/><Relationship Id="rId23" Type="http://schemas.openxmlformats.org/officeDocument/2006/relationships/image" Target="../media/image123.emf"/><Relationship Id="rId28" Type="http://schemas.openxmlformats.org/officeDocument/2006/relationships/image" Target="../media/image128.emf"/><Relationship Id="rId36" Type="http://schemas.openxmlformats.org/officeDocument/2006/relationships/image" Target="../media/image136.emf"/><Relationship Id="rId49" Type="http://schemas.openxmlformats.org/officeDocument/2006/relationships/image" Target="../media/image149.emf"/><Relationship Id="rId57" Type="http://schemas.openxmlformats.org/officeDocument/2006/relationships/image" Target="../media/image157.emf"/><Relationship Id="rId106" Type="http://schemas.openxmlformats.org/officeDocument/2006/relationships/image" Target="../media/image206.emf"/><Relationship Id="rId114" Type="http://schemas.openxmlformats.org/officeDocument/2006/relationships/image" Target="../media/image214.emf"/><Relationship Id="rId119" Type="http://schemas.openxmlformats.org/officeDocument/2006/relationships/image" Target="../media/image219.emf"/><Relationship Id="rId127" Type="http://schemas.openxmlformats.org/officeDocument/2006/relationships/image" Target="../media/image227.emf"/><Relationship Id="rId10" Type="http://schemas.openxmlformats.org/officeDocument/2006/relationships/image" Target="../media/image110.emf"/><Relationship Id="rId31" Type="http://schemas.openxmlformats.org/officeDocument/2006/relationships/image" Target="../media/image131.emf"/><Relationship Id="rId44" Type="http://schemas.openxmlformats.org/officeDocument/2006/relationships/image" Target="../media/image144.emf"/><Relationship Id="rId52" Type="http://schemas.openxmlformats.org/officeDocument/2006/relationships/image" Target="../media/image152.emf"/><Relationship Id="rId60" Type="http://schemas.openxmlformats.org/officeDocument/2006/relationships/image" Target="../media/image160.emf"/><Relationship Id="rId65" Type="http://schemas.openxmlformats.org/officeDocument/2006/relationships/image" Target="../media/image165.emf"/><Relationship Id="rId73" Type="http://schemas.openxmlformats.org/officeDocument/2006/relationships/image" Target="../media/image173.emf"/><Relationship Id="rId78" Type="http://schemas.openxmlformats.org/officeDocument/2006/relationships/image" Target="../media/image178.emf"/><Relationship Id="rId81" Type="http://schemas.openxmlformats.org/officeDocument/2006/relationships/image" Target="../media/image181.emf"/><Relationship Id="rId86" Type="http://schemas.openxmlformats.org/officeDocument/2006/relationships/image" Target="../media/image186.emf"/><Relationship Id="rId94" Type="http://schemas.openxmlformats.org/officeDocument/2006/relationships/image" Target="../media/image194.emf"/><Relationship Id="rId99" Type="http://schemas.openxmlformats.org/officeDocument/2006/relationships/image" Target="../media/image199.emf"/><Relationship Id="rId101" Type="http://schemas.openxmlformats.org/officeDocument/2006/relationships/image" Target="../media/image201.emf"/><Relationship Id="rId122" Type="http://schemas.openxmlformats.org/officeDocument/2006/relationships/image" Target="../media/image222.emf"/><Relationship Id="rId130" Type="http://schemas.openxmlformats.org/officeDocument/2006/relationships/image" Target="../media/image230.emf"/><Relationship Id="rId135" Type="http://schemas.openxmlformats.org/officeDocument/2006/relationships/image" Target="../media/image235.emf"/><Relationship Id="rId143" Type="http://schemas.openxmlformats.org/officeDocument/2006/relationships/image" Target="../media/image243.emf"/><Relationship Id="rId148" Type="http://schemas.openxmlformats.org/officeDocument/2006/relationships/image" Target="../media/image248.emf"/><Relationship Id="rId151" Type="http://schemas.openxmlformats.org/officeDocument/2006/relationships/image" Target="../media/image251.emf"/><Relationship Id="rId156" Type="http://schemas.openxmlformats.org/officeDocument/2006/relationships/image" Target="../media/image256.emf"/><Relationship Id="rId164" Type="http://schemas.openxmlformats.org/officeDocument/2006/relationships/image" Target="../media/image264.emf"/><Relationship Id="rId4" Type="http://schemas.openxmlformats.org/officeDocument/2006/relationships/image" Target="../media/image104.png"/><Relationship Id="rId9" Type="http://schemas.openxmlformats.org/officeDocument/2006/relationships/image" Target="../media/image109.emf"/><Relationship Id="rId13" Type="http://schemas.openxmlformats.org/officeDocument/2006/relationships/image" Target="../media/image113.emf"/><Relationship Id="rId18" Type="http://schemas.openxmlformats.org/officeDocument/2006/relationships/image" Target="../media/image118.emf"/><Relationship Id="rId39" Type="http://schemas.openxmlformats.org/officeDocument/2006/relationships/image" Target="../media/image139.emf"/><Relationship Id="rId109" Type="http://schemas.openxmlformats.org/officeDocument/2006/relationships/image" Target="../media/image209.emf"/><Relationship Id="rId34" Type="http://schemas.openxmlformats.org/officeDocument/2006/relationships/image" Target="../media/image134.emf"/><Relationship Id="rId50" Type="http://schemas.openxmlformats.org/officeDocument/2006/relationships/image" Target="../media/image150.emf"/><Relationship Id="rId55" Type="http://schemas.openxmlformats.org/officeDocument/2006/relationships/image" Target="../media/image155.emf"/><Relationship Id="rId76" Type="http://schemas.openxmlformats.org/officeDocument/2006/relationships/image" Target="../media/image176.emf"/><Relationship Id="rId97" Type="http://schemas.openxmlformats.org/officeDocument/2006/relationships/image" Target="../media/image197.emf"/><Relationship Id="rId104" Type="http://schemas.openxmlformats.org/officeDocument/2006/relationships/image" Target="../media/image204.emf"/><Relationship Id="rId120" Type="http://schemas.openxmlformats.org/officeDocument/2006/relationships/image" Target="../media/image220.emf"/><Relationship Id="rId125" Type="http://schemas.openxmlformats.org/officeDocument/2006/relationships/image" Target="../media/image225.emf"/><Relationship Id="rId141" Type="http://schemas.openxmlformats.org/officeDocument/2006/relationships/image" Target="../media/image241.emf"/><Relationship Id="rId146" Type="http://schemas.openxmlformats.org/officeDocument/2006/relationships/image" Target="../media/image246.emf"/><Relationship Id="rId7" Type="http://schemas.openxmlformats.org/officeDocument/2006/relationships/image" Target="../media/image107.emf"/><Relationship Id="rId71" Type="http://schemas.openxmlformats.org/officeDocument/2006/relationships/image" Target="../media/image171.emf"/><Relationship Id="rId92" Type="http://schemas.openxmlformats.org/officeDocument/2006/relationships/image" Target="../media/image192.emf"/><Relationship Id="rId162" Type="http://schemas.openxmlformats.org/officeDocument/2006/relationships/image" Target="../media/image262.emf"/><Relationship Id="rId2" Type="http://schemas.openxmlformats.org/officeDocument/2006/relationships/notesSlide" Target="../notesSlides/notesSlide4.xml"/><Relationship Id="rId29" Type="http://schemas.openxmlformats.org/officeDocument/2006/relationships/image" Target="../media/image129.emf"/><Relationship Id="rId24" Type="http://schemas.openxmlformats.org/officeDocument/2006/relationships/image" Target="../media/image124.emf"/><Relationship Id="rId40" Type="http://schemas.openxmlformats.org/officeDocument/2006/relationships/image" Target="../media/image140.emf"/><Relationship Id="rId45" Type="http://schemas.openxmlformats.org/officeDocument/2006/relationships/image" Target="../media/image145.emf"/><Relationship Id="rId66" Type="http://schemas.openxmlformats.org/officeDocument/2006/relationships/image" Target="../media/image166.emf"/><Relationship Id="rId87" Type="http://schemas.openxmlformats.org/officeDocument/2006/relationships/image" Target="../media/image187.emf"/><Relationship Id="rId110" Type="http://schemas.openxmlformats.org/officeDocument/2006/relationships/image" Target="../media/image210.emf"/><Relationship Id="rId115" Type="http://schemas.openxmlformats.org/officeDocument/2006/relationships/image" Target="../media/image215.emf"/><Relationship Id="rId131" Type="http://schemas.openxmlformats.org/officeDocument/2006/relationships/image" Target="../media/image231.emf"/><Relationship Id="rId136" Type="http://schemas.openxmlformats.org/officeDocument/2006/relationships/image" Target="../media/image236.emf"/><Relationship Id="rId157" Type="http://schemas.openxmlformats.org/officeDocument/2006/relationships/image" Target="../media/image257.emf"/><Relationship Id="rId61" Type="http://schemas.openxmlformats.org/officeDocument/2006/relationships/image" Target="../media/image161.emf"/><Relationship Id="rId82" Type="http://schemas.openxmlformats.org/officeDocument/2006/relationships/image" Target="../media/image182.emf"/><Relationship Id="rId152" Type="http://schemas.openxmlformats.org/officeDocument/2006/relationships/image" Target="../media/image252.emf"/><Relationship Id="rId19" Type="http://schemas.openxmlformats.org/officeDocument/2006/relationships/image" Target="../media/image119.emf"/><Relationship Id="rId14" Type="http://schemas.openxmlformats.org/officeDocument/2006/relationships/image" Target="../media/image114.emf"/><Relationship Id="rId30" Type="http://schemas.openxmlformats.org/officeDocument/2006/relationships/image" Target="../media/image130.emf"/><Relationship Id="rId35" Type="http://schemas.openxmlformats.org/officeDocument/2006/relationships/image" Target="../media/image135.emf"/><Relationship Id="rId56" Type="http://schemas.openxmlformats.org/officeDocument/2006/relationships/image" Target="../media/image156.emf"/><Relationship Id="rId77" Type="http://schemas.openxmlformats.org/officeDocument/2006/relationships/image" Target="../media/image177.emf"/><Relationship Id="rId100" Type="http://schemas.openxmlformats.org/officeDocument/2006/relationships/image" Target="../media/image200.emf"/><Relationship Id="rId105" Type="http://schemas.openxmlformats.org/officeDocument/2006/relationships/image" Target="../media/image205.emf"/><Relationship Id="rId126" Type="http://schemas.openxmlformats.org/officeDocument/2006/relationships/image" Target="../media/image226.emf"/><Relationship Id="rId147" Type="http://schemas.openxmlformats.org/officeDocument/2006/relationships/image" Target="../media/image247.emf"/><Relationship Id="rId8" Type="http://schemas.openxmlformats.org/officeDocument/2006/relationships/image" Target="../media/image108.emf"/><Relationship Id="rId51" Type="http://schemas.openxmlformats.org/officeDocument/2006/relationships/image" Target="../media/image151.emf"/><Relationship Id="rId72" Type="http://schemas.openxmlformats.org/officeDocument/2006/relationships/image" Target="../media/image172.emf"/><Relationship Id="rId93" Type="http://schemas.openxmlformats.org/officeDocument/2006/relationships/image" Target="../media/image193.emf"/><Relationship Id="rId98" Type="http://schemas.openxmlformats.org/officeDocument/2006/relationships/image" Target="../media/image198.emf"/><Relationship Id="rId121" Type="http://schemas.openxmlformats.org/officeDocument/2006/relationships/image" Target="../media/image221.emf"/><Relationship Id="rId142" Type="http://schemas.openxmlformats.org/officeDocument/2006/relationships/image" Target="../media/image242.emf"/><Relationship Id="rId163" Type="http://schemas.openxmlformats.org/officeDocument/2006/relationships/image" Target="../media/image263.emf"/><Relationship Id="rId3" Type="http://schemas.openxmlformats.org/officeDocument/2006/relationships/image" Target="../media/image103.jpeg"/><Relationship Id="rId25" Type="http://schemas.openxmlformats.org/officeDocument/2006/relationships/image" Target="../media/image125.emf"/><Relationship Id="rId46" Type="http://schemas.openxmlformats.org/officeDocument/2006/relationships/image" Target="../media/image146.emf"/><Relationship Id="rId67" Type="http://schemas.openxmlformats.org/officeDocument/2006/relationships/image" Target="../media/image167.emf"/><Relationship Id="rId116" Type="http://schemas.openxmlformats.org/officeDocument/2006/relationships/image" Target="../media/image216.emf"/><Relationship Id="rId137" Type="http://schemas.openxmlformats.org/officeDocument/2006/relationships/image" Target="../media/image237.emf"/><Relationship Id="rId158" Type="http://schemas.openxmlformats.org/officeDocument/2006/relationships/image" Target="../media/image258.emf"/><Relationship Id="rId20" Type="http://schemas.openxmlformats.org/officeDocument/2006/relationships/image" Target="../media/image120.emf"/><Relationship Id="rId41" Type="http://schemas.openxmlformats.org/officeDocument/2006/relationships/image" Target="../media/image141.emf"/><Relationship Id="rId62" Type="http://schemas.openxmlformats.org/officeDocument/2006/relationships/image" Target="../media/image162.emf"/><Relationship Id="rId83" Type="http://schemas.openxmlformats.org/officeDocument/2006/relationships/image" Target="../media/image183.emf"/><Relationship Id="rId88" Type="http://schemas.openxmlformats.org/officeDocument/2006/relationships/image" Target="../media/image188.emf"/><Relationship Id="rId111" Type="http://schemas.openxmlformats.org/officeDocument/2006/relationships/image" Target="../media/image211.emf"/><Relationship Id="rId132" Type="http://schemas.openxmlformats.org/officeDocument/2006/relationships/image" Target="../media/image232.emf"/><Relationship Id="rId153" Type="http://schemas.openxmlformats.org/officeDocument/2006/relationships/image" Target="../media/image253.emf"/></Relationships>
</file>

<file path=ppt/slides/_rels/slide6.xml.rels><?xml version="1.0" encoding="UTF-8" standalone="yes"?>
<Relationships xmlns="http://schemas.openxmlformats.org/package/2006/relationships"><Relationship Id="rId13" Type="http://schemas.openxmlformats.org/officeDocument/2006/relationships/image" Target="../media/image277.emf"/><Relationship Id="rId18" Type="http://schemas.openxmlformats.org/officeDocument/2006/relationships/image" Target="../media/image282.emf"/><Relationship Id="rId26" Type="http://schemas.openxmlformats.org/officeDocument/2006/relationships/image" Target="../media/image290.emf"/><Relationship Id="rId39" Type="http://schemas.openxmlformats.org/officeDocument/2006/relationships/image" Target="../media/image303.emf"/><Relationship Id="rId21" Type="http://schemas.openxmlformats.org/officeDocument/2006/relationships/image" Target="../media/image285.emf"/><Relationship Id="rId34" Type="http://schemas.openxmlformats.org/officeDocument/2006/relationships/image" Target="../media/image298.emf"/><Relationship Id="rId42" Type="http://schemas.openxmlformats.org/officeDocument/2006/relationships/image" Target="../media/image306.emf"/><Relationship Id="rId47" Type="http://schemas.openxmlformats.org/officeDocument/2006/relationships/image" Target="../media/image311.emf"/><Relationship Id="rId50" Type="http://schemas.openxmlformats.org/officeDocument/2006/relationships/image" Target="../media/image314.emf"/><Relationship Id="rId55" Type="http://schemas.openxmlformats.org/officeDocument/2006/relationships/image" Target="../media/image319.emf"/><Relationship Id="rId63" Type="http://schemas.openxmlformats.org/officeDocument/2006/relationships/image" Target="../media/image327.emf"/><Relationship Id="rId68" Type="http://schemas.openxmlformats.org/officeDocument/2006/relationships/image" Target="../media/image332.emf"/><Relationship Id="rId76" Type="http://schemas.openxmlformats.org/officeDocument/2006/relationships/image" Target="../media/image340.emf"/><Relationship Id="rId7" Type="http://schemas.openxmlformats.org/officeDocument/2006/relationships/image" Target="../media/image271.png"/><Relationship Id="rId71" Type="http://schemas.openxmlformats.org/officeDocument/2006/relationships/image" Target="../media/image335.emf"/><Relationship Id="rId2" Type="http://schemas.openxmlformats.org/officeDocument/2006/relationships/notesSlide" Target="../notesSlides/notesSlide5.xml"/><Relationship Id="rId16" Type="http://schemas.openxmlformats.org/officeDocument/2006/relationships/image" Target="../media/image280.emf"/><Relationship Id="rId29" Type="http://schemas.openxmlformats.org/officeDocument/2006/relationships/image" Target="../media/image293.emf"/><Relationship Id="rId11" Type="http://schemas.openxmlformats.org/officeDocument/2006/relationships/image" Target="../media/image275.emf"/><Relationship Id="rId24" Type="http://schemas.openxmlformats.org/officeDocument/2006/relationships/image" Target="../media/image288.emf"/><Relationship Id="rId32" Type="http://schemas.openxmlformats.org/officeDocument/2006/relationships/image" Target="../media/image296.emf"/><Relationship Id="rId37" Type="http://schemas.openxmlformats.org/officeDocument/2006/relationships/image" Target="../media/image301.emf"/><Relationship Id="rId40" Type="http://schemas.openxmlformats.org/officeDocument/2006/relationships/image" Target="../media/image304.emf"/><Relationship Id="rId45" Type="http://schemas.openxmlformats.org/officeDocument/2006/relationships/image" Target="../media/image309.emf"/><Relationship Id="rId53" Type="http://schemas.openxmlformats.org/officeDocument/2006/relationships/image" Target="../media/image317.emf"/><Relationship Id="rId58" Type="http://schemas.openxmlformats.org/officeDocument/2006/relationships/image" Target="../media/image322.emf"/><Relationship Id="rId66" Type="http://schemas.openxmlformats.org/officeDocument/2006/relationships/image" Target="../media/image330.emf"/><Relationship Id="rId74" Type="http://schemas.openxmlformats.org/officeDocument/2006/relationships/image" Target="../media/image338.emf"/><Relationship Id="rId79" Type="http://schemas.openxmlformats.org/officeDocument/2006/relationships/image" Target="../media/image343.emf"/><Relationship Id="rId5" Type="http://schemas.openxmlformats.org/officeDocument/2006/relationships/image" Target="../media/image269.jpeg"/><Relationship Id="rId61" Type="http://schemas.openxmlformats.org/officeDocument/2006/relationships/image" Target="../media/image325.emf"/><Relationship Id="rId10" Type="http://schemas.openxmlformats.org/officeDocument/2006/relationships/image" Target="../media/image274.emf"/><Relationship Id="rId19" Type="http://schemas.openxmlformats.org/officeDocument/2006/relationships/image" Target="../media/image283.emf"/><Relationship Id="rId31" Type="http://schemas.openxmlformats.org/officeDocument/2006/relationships/image" Target="../media/image295.emf"/><Relationship Id="rId44" Type="http://schemas.openxmlformats.org/officeDocument/2006/relationships/image" Target="../media/image308.emf"/><Relationship Id="rId52" Type="http://schemas.openxmlformats.org/officeDocument/2006/relationships/image" Target="../media/image316.emf"/><Relationship Id="rId60" Type="http://schemas.openxmlformats.org/officeDocument/2006/relationships/image" Target="../media/image324.emf"/><Relationship Id="rId65" Type="http://schemas.openxmlformats.org/officeDocument/2006/relationships/image" Target="../media/image329.emf"/><Relationship Id="rId73" Type="http://schemas.openxmlformats.org/officeDocument/2006/relationships/image" Target="../media/image337.emf"/><Relationship Id="rId78" Type="http://schemas.openxmlformats.org/officeDocument/2006/relationships/image" Target="../media/image342.emf"/><Relationship Id="rId4" Type="http://schemas.openxmlformats.org/officeDocument/2006/relationships/image" Target="../media/image268.png"/><Relationship Id="rId9" Type="http://schemas.openxmlformats.org/officeDocument/2006/relationships/image" Target="../media/image273.emf"/><Relationship Id="rId14" Type="http://schemas.openxmlformats.org/officeDocument/2006/relationships/image" Target="../media/image278.emf"/><Relationship Id="rId22" Type="http://schemas.openxmlformats.org/officeDocument/2006/relationships/image" Target="../media/image286.emf"/><Relationship Id="rId27" Type="http://schemas.openxmlformats.org/officeDocument/2006/relationships/image" Target="../media/image291.emf"/><Relationship Id="rId30" Type="http://schemas.openxmlformats.org/officeDocument/2006/relationships/image" Target="../media/image294.emf"/><Relationship Id="rId35" Type="http://schemas.openxmlformats.org/officeDocument/2006/relationships/image" Target="../media/image299.emf"/><Relationship Id="rId43" Type="http://schemas.openxmlformats.org/officeDocument/2006/relationships/image" Target="../media/image307.emf"/><Relationship Id="rId48" Type="http://schemas.openxmlformats.org/officeDocument/2006/relationships/image" Target="../media/image312.emf"/><Relationship Id="rId56" Type="http://schemas.openxmlformats.org/officeDocument/2006/relationships/image" Target="../media/image320.emf"/><Relationship Id="rId64" Type="http://schemas.openxmlformats.org/officeDocument/2006/relationships/image" Target="../media/image328.emf"/><Relationship Id="rId69" Type="http://schemas.openxmlformats.org/officeDocument/2006/relationships/image" Target="../media/image333.emf"/><Relationship Id="rId77" Type="http://schemas.openxmlformats.org/officeDocument/2006/relationships/image" Target="../media/image341.emf"/><Relationship Id="rId8" Type="http://schemas.openxmlformats.org/officeDocument/2006/relationships/image" Target="../media/image272.emf"/><Relationship Id="rId51" Type="http://schemas.openxmlformats.org/officeDocument/2006/relationships/image" Target="../media/image315.emf"/><Relationship Id="rId72" Type="http://schemas.openxmlformats.org/officeDocument/2006/relationships/image" Target="../media/image336.emf"/><Relationship Id="rId3" Type="http://schemas.openxmlformats.org/officeDocument/2006/relationships/image" Target="../media/image267.jpeg"/><Relationship Id="rId12" Type="http://schemas.openxmlformats.org/officeDocument/2006/relationships/image" Target="../media/image276.emf"/><Relationship Id="rId17" Type="http://schemas.openxmlformats.org/officeDocument/2006/relationships/image" Target="../media/image281.emf"/><Relationship Id="rId25" Type="http://schemas.openxmlformats.org/officeDocument/2006/relationships/image" Target="../media/image289.emf"/><Relationship Id="rId33" Type="http://schemas.openxmlformats.org/officeDocument/2006/relationships/image" Target="../media/image297.emf"/><Relationship Id="rId38" Type="http://schemas.openxmlformats.org/officeDocument/2006/relationships/image" Target="../media/image302.emf"/><Relationship Id="rId46" Type="http://schemas.openxmlformats.org/officeDocument/2006/relationships/image" Target="../media/image310.emf"/><Relationship Id="rId59" Type="http://schemas.openxmlformats.org/officeDocument/2006/relationships/image" Target="../media/image323.emf"/><Relationship Id="rId67" Type="http://schemas.openxmlformats.org/officeDocument/2006/relationships/image" Target="../media/image331.emf"/><Relationship Id="rId20" Type="http://schemas.openxmlformats.org/officeDocument/2006/relationships/image" Target="../media/image284.emf"/><Relationship Id="rId41" Type="http://schemas.openxmlformats.org/officeDocument/2006/relationships/image" Target="../media/image305.emf"/><Relationship Id="rId54" Type="http://schemas.openxmlformats.org/officeDocument/2006/relationships/image" Target="../media/image318.emf"/><Relationship Id="rId62" Type="http://schemas.openxmlformats.org/officeDocument/2006/relationships/image" Target="../media/image326.emf"/><Relationship Id="rId70" Type="http://schemas.openxmlformats.org/officeDocument/2006/relationships/image" Target="../media/image334.emf"/><Relationship Id="rId75" Type="http://schemas.openxmlformats.org/officeDocument/2006/relationships/image" Target="../media/image339.emf"/><Relationship Id="rId1" Type="http://schemas.openxmlformats.org/officeDocument/2006/relationships/slideLayout" Target="../slideLayouts/slideLayout4.xml"/><Relationship Id="rId6" Type="http://schemas.openxmlformats.org/officeDocument/2006/relationships/image" Target="../media/image270.jpeg"/><Relationship Id="rId15" Type="http://schemas.openxmlformats.org/officeDocument/2006/relationships/image" Target="../media/image279.emf"/><Relationship Id="rId23" Type="http://schemas.openxmlformats.org/officeDocument/2006/relationships/image" Target="../media/image287.emf"/><Relationship Id="rId28" Type="http://schemas.openxmlformats.org/officeDocument/2006/relationships/image" Target="../media/image292.emf"/><Relationship Id="rId36" Type="http://schemas.openxmlformats.org/officeDocument/2006/relationships/image" Target="../media/image300.emf"/><Relationship Id="rId49" Type="http://schemas.openxmlformats.org/officeDocument/2006/relationships/image" Target="../media/image313.emf"/><Relationship Id="rId57" Type="http://schemas.openxmlformats.org/officeDocument/2006/relationships/image" Target="../media/image321.emf"/></Relationships>
</file>

<file path=ppt/slides/_rels/slide7.xml.rels><?xml version="1.0" encoding="UTF-8" standalone="yes"?>
<Relationships xmlns="http://schemas.openxmlformats.org/package/2006/relationships"><Relationship Id="rId26" Type="http://schemas.openxmlformats.org/officeDocument/2006/relationships/image" Target="../media/image367.emf"/><Relationship Id="rId21" Type="http://schemas.openxmlformats.org/officeDocument/2006/relationships/image" Target="../media/image362.emf"/><Relationship Id="rId42" Type="http://schemas.openxmlformats.org/officeDocument/2006/relationships/image" Target="../media/image383.emf"/><Relationship Id="rId47" Type="http://schemas.openxmlformats.org/officeDocument/2006/relationships/image" Target="../media/image388.emf"/><Relationship Id="rId63" Type="http://schemas.openxmlformats.org/officeDocument/2006/relationships/image" Target="../media/image404.emf"/><Relationship Id="rId68" Type="http://schemas.openxmlformats.org/officeDocument/2006/relationships/image" Target="../media/image409.emf"/><Relationship Id="rId84" Type="http://schemas.openxmlformats.org/officeDocument/2006/relationships/image" Target="../media/image425.emf"/><Relationship Id="rId89" Type="http://schemas.openxmlformats.org/officeDocument/2006/relationships/image" Target="../media/image430.emf"/><Relationship Id="rId112" Type="http://schemas.openxmlformats.org/officeDocument/2006/relationships/image" Target="../media/image453.emf"/><Relationship Id="rId16" Type="http://schemas.openxmlformats.org/officeDocument/2006/relationships/image" Target="../media/image357.emf"/><Relationship Id="rId107" Type="http://schemas.openxmlformats.org/officeDocument/2006/relationships/image" Target="../media/image448.emf"/><Relationship Id="rId11" Type="http://schemas.openxmlformats.org/officeDocument/2006/relationships/image" Target="../media/image352.emf"/><Relationship Id="rId24" Type="http://schemas.openxmlformats.org/officeDocument/2006/relationships/image" Target="../media/image365.emf"/><Relationship Id="rId32" Type="http://schemas.openxmlformats.org/officeDocument/2006/relationships/image" Target="../media/image373.emf"/><Relationship Id="rId37" Type="http://schemas.openxmlformats.org/officeDocument/2006/relationships/image" Target="../media/image378.emf"/><Relationship Id="rId40" Type="http://schemas.openxmlformats.org/officeDocument/2006/relationships/image" Target="../media/image381.emf"/><Relationship Id="rId45" Type="http://schemas.openxmlformats.org/officeDocument/2006/relationships/image" Target="../media/image386.emf"/><Relationship Id="rId53" Type="http://schemas.openxmlformats.org/officeDocument/2006/relationships/image" Target="../media/image394.emf"/><Relationship Id="rId58" Type="http://schemas.openxmlformats.org/officeDocument/2006/relationships/image" Target="../media/image399.emf"/><Relationship Id="rId66" Type="http://schemas.openxmlformats.org/officeDocument/2006/relationships/image" Target="../media/image407.emf"/><Relationship Id="rId74" Type="http://schemas.openxmlformats.org/officeDocument/2006/relationships/image" Target="../media/image415.emf"/><Relationship Id="rId79" Type="http://schemas.openxmlformats.org/officeDocument/2006/relationships/image" Target="../media/image420.emf"/><Relationship Id="rId87" Type="http://schemas.openxmlformats.org/officeDocument/2006/relationships/image" Target="../media/image428.emf"/><Relationship Id="rId102" Type="http://schemas.openxmlformats.org/officeDocument/2006/relationships/image" Target="../media/image443.emf"/><Relationship Id="rId110" Type="http://schemas.openxmlformats.org/officeDocument/2006/relationships/image" Target="../media/image451.emf"/><Relationship Id="rId115" Type="http://schemas.openxmlformats.org/officeDocument/2006/relationships/image" Target="../media/image456.emf"/><Relationship Id="rId5" Type="http://schemas.openxmlformats.org/officeDocument/2006/relationships/image" Target="../media/image346.jpeg"/><Relationship Id="rId61" Type="http://schemas.openxmlformats.org/officeDocument/2006/relationships/image" Target="../media/image402.emf"/><Relationship Id="rId82" Type="http://schemas.openxmlformats.org/officeDocument/2006/relationships/image" Target="../media/image423.emf"/><Relationship Id="rId90" Type="http://schemas.openxmlformats.org/officeDocument/2006/relationships/image" Target="../media/image431.emf"/><Relationship Id="rId95" Type="http://schemas.openxmlformats.org/officeDocument/2006/relationships/image" Target="../media/image436.emf"/><Relationship Id="rId19" Type="http://schemas.openxmlformats.org/officeDocument/2006/relationships/image" Target="../media/image360.emf"/><Relationship Id="rId14" Type="http://schemas.openxmlformats.org/officeDocument/2006/relationships/image" Target="../media/image355.emf"/><Relationship Id="rId22" Type="http://schemas.openxmlformats.org/officeDocument/2006/relationships/image" Target="../media/image363.emf"/><Relationship Id="rId27" Type="http://schemas.openxmlformats.org/officeDocument/2006/relationships/image" Target="../media/image368.emf"/><Relationship Id="rId30" Type="http://schemas.openxmlformats.org/officeDocument/2006/relationships/image" Target="../media/image371.emf"/><Relationship Id="rId35" Type="http://schemas.openxmlformats.org/officeDocument/2006/relationships/image" Target="../media/image376.emf"/><Relationship Id="rId43" Type="http://schemas.openxmlformats.org/officeDocument/2006/relationships/image" Target="../media/image384.emf"/><Relationship Id="rId48" Type="http://schemas.openxmlformats.org/officeDocument/2006/relationships/image" Target="../media/image389.emf"/><Relationship Id="rId56" Type="http://schemas.openxmlformats.org/officeDocument/2006/relationships/image" Target="../media/image397.emf"/><Relationship Id="rId64" Type="http://schemas.openxmlformats.org/officeDocument/2006/relationships/image" Target="../media/image405.emf"/><Relationship Id="rId69" Type="http://schemas.openxmlformats.org/officeDocument/2006/relationships/image" Target="../media/image410.emf"/><Relationship Id="rId77" Type="http://schemas.openxmlformats.org/officeDocument/2006/relationships/image" Target="../media/image418.emf"/><Relationship Id="rId100" Type="http://schemas.openxmlformats.org/officeDocument/2006/relationships/image" Target="../media/image441.emf"/><Relationship Id="rId105" Type="http://schemas.openxmlformats.org/officeDocument/2006/relationships/image" Target="../media/image446.emf"/><Relationship Id="rId113" Type="http://schemas.openxmlformats.org/officeDocument/2006/relationships/image" Target="../media/image454.emf"/><Relationship Id="rId8" Type="http://schemas.openxmlformats.org/officeDocument/2006/relationships/image" Target="../media/image349.emf"/><Relationship Id="rId51" Type="http://schemas.openxmlformats.org/officeDocument/2006/relationships/image" Target="../media/image392.emf"/><Relationship Id="rId72" Type="http://schemas.openxmlformats.org/officeDocument/2006/relationships/image" Target="../media/image413.emf"/><Relationship Id="rId80" Type="http://schemas.openxmlformats.org/officeDocument/2006/relationships/image" Target="../media/image421.emf"/><Relationship Id="rId85" Type="http://schemas.openxmlformats.org/officeDocument/2006/relationships/image" Target="../media/image426.emf"/><Relationship Id="rId93" Type="http://schemas.openxmlformats.org/officeDocument/2006/relationships/image" Target="../media/image434.emf"/><Relationship Id="rId98" Type="http://schemas.openxmlformats.org/officeDocument/2006/relationships/image" Target="../media/image439.emf"/><Relationship Id="rId3" Type="http://schemas.openxmlformats.org/officeDocument/2006/relationships/image" Target="../media/image344.jpeg"/><Relationship Id="rId12" Type="http://schemas.openxmlformats.org/officeDocument/2006/relationships/image" Target="../media/image353.emf"/><Relationship Id="rId17" Type="http://schemas.openxmlformats.org/officeDocument/2006/relationships/image" Target="../media/image358.emf"/><Relationship Id="rId25" Type="http://schemas.openxmlformats.org/officeDocument/2006/relationships/image" Target="../media/image366.emf"/><Relationship Id="rId33" Type="http://schemas.openxmlformats.org/officeDocument/2006/relationships/image" Target="../media/image374.emf"/><Relationship Id="rId38" Type="http://schemas.openxmlformats.org/officeDocument/2006/relationships/image" Target="../media/image379.emf"/><Relationship Id="rId46" Type="http://schemas.openxmlformats.org/officeDocument/2006/relationships/image" Target="../media/image387.emf"/><Relationship Id="rId59" Type="http://schemas.openxmlformats.org/officeDocument/2006/relationships/image" Target="../media/image400.emf"/><Relationship Id="rId67" Type="http://schemas.openxmlformats.org/officeDocument/2006/relationships/image" Target="../media/image408.emf"/><Relationship Id="rId103" Type="http://schemas.openxmlformats.org/officeDocument/2006/relationships/image" Target="../media/image444.emf"/><Relationship Id="rId108" Type="http://schemas.openxmlformats.org/officeDocument/2006/relationships/image" Target="../media/image449.emf"/><Relationship Id="rId20" Type="http://schemas.openxmlformats.org/officeDocument/2006/relationships/image" Target="../media/image361.emf"/><Relationship Id="rId41" Type="http://schemas.openxmlformats.org/officeDocument/2006/relationships/image" Target="../media/image382.emf"/><Relationship Id="rId54" Type="http://schemas.openxmlformats.org/officeDocument/2006/relationships/image" Target="../media/image395.emf"/><Relationship Id="rId62" Type="http://schemas.openxmlformats.org/officeDocument/2006/relationships/image" Target="../media/image403.emf"/><Relationship Id="rId70" Type="http://schemas.openxmlformats.org/officeDocument/2006/relationships/image" Target="../media/image411.emf"/><Relationship Id="rId75" Type="http://schemas.openxmlformats.org/officeDocument/2006/relationships/image" Target="../media/image416.emf"/><Relationship Id="rId83" Type="http://schemas.openxmlformats.org/officeDocument/2006/relationships/image" Target="../media/image424.emf"/><Relationship Id="rId88" Type="http://schemas.openxmlformats.org/officeDocument/2006/relationships/image" Target="../media/image429.emf"/><Relationship Id="rId91" Type="http://schemas.openxmlformats.org/officeDocument/2006/relationships/image" Target="../media/image432.emf"/><Relationship Id="rId96" Type="http://schemas.openxmlformats.org/officeDocument/2006/relationships/image" Target="../media/image437.emf"/><Relationship Id="rId111" Type="http://schemas.openxmlformats.org/officeDocument/2006/relationships/image" Target="../media/image452.emf"/><Relationship Id="rId1" Type="http://schemas.openxmlformats.org/officeDocument/2006/relationships/slideLayout" Target="../slideLayouts/slideLayout4.xml"/><Relationship Id="rId6" Type="http://schemas.openxmlformats.org/officeDocument/2006/relationships/image" Target="../media/image347.jpeg"/><Relationship Id="rId15" Type="http://schemas.openxmlformats.org/officeDocument/2006/relationships/image" Target="../media/image356.emf"/><Relationship Id="rId23" Type="http://schemas.openxmlformats.org/officeDocument/2006/relationships/image" Target="../media/image364.emf"/><Relationship Id="rId28" Type="http://schemas.openxmlformats.org/officeDocument/2006/relationships/image" Target="../media/image369.emf"/><Relationship Id="rId36" Type="http://schemas.openxmlformats.org/officeDocument/2006/relationships/image" Target="../media/image377.emf"/><Relationship Id="rId49" Type="http://schemas.openxmlformats.org/officeDocument/2006/relationships/image" Target="../media/image390.emf"/><Relationship Id="rId57" Type="http://schemas.openxmlformats.org/officeDocument/2006/relationships/image" Target="../media/image398.emf"/><Relationship Id="rId106" Type="http://schemas.openxmlformats.org/officeDocument/2006/relationships/image" Target="../media/image447.emf"/><Relationship Id="rId114" Type="http://schemas.openxmlformats.org/officeDocument/2006/relationships/image" Target="../media/image455.emf"/><Relationship Id="rId10" Type="http://schemas.openxmlformats.org/officeDocument/2006/relationships/image" Target="../media/image351.emf"/><Relationship Id="rId31" Type="http://schemas.openxmlformats.org/officeDocument/2006/relationships/image" Target="../media/image372.emf"/><Relationship Id="rId44" Type="http://schemas.openxmlformats.org/officeDocument/2006/relationships/image" Target="../media/image385.emf"/><Relationship Id="rId52" Type="http://schemas.openxmlformats.org/officeDocument/2006/relationships/image" Target="../media/image393.emf"/><Relationship Id="rId60" Type="http://schemas.openxmlformats.org/officeDocument/2006/relationships/image" Target="../media/image401.emf"/><Relationship Id="rId65" Type="http://schemas.openxmlformats.org/officeDocument/2006/relationships/image" Target="../media/image406.emf"/><Relationship Id="rId73" Type="http://schemas.openxmlformats.org/officeDocument/2006/relationships/image" Target="../media/image414.emf"/><Relationship Id="rId78" Type="http://schemas.openxmlformats.org/officeDocument/2006/relationships/image" Target="../media/image419.emf"/><Relationship Id="rId81" Type="http://schemas.openxmlformats.org/officeDocument/2006/relationships/image" Target="../media/image422.emf"/><Relationship Id="rId86" Type="http://schemas.openxmlformats.org/officeDocument/2006/relationships/image" Target="../media/image427.emf"/><Relationship Id="rId94" Type="http://schemas.openxmlformats.org/officeDocument/2006/relationships/image" Target="../media/image435.emf"/><Relationship Id="rId99" Type="http://schemas.openxmlformats.org/officeDocument/2006/relationships/image" Target="../media/image440.emf"/><Relationship Id="rId101" Type="http://schemas.openxmlformats.org/officeDocument/2006/relationships/image" Target="../media/image442.emf"/><Relationship Id="rId4" Type="http://schemas.openxmlformats.org/officeDocument/2006/relationships/image" Target="../media/image345.png"/><Relationship Id="rId9" Type="http://schemas.openxmlformats.org/officeDocument/2006/relationships/image" Target="../media/image350.emf"/><Relationship Id="rId13" Type="http://schemas.openxmlformats.org/officeDocument/2006/relationships/image" Target="../media/image354.emf"/><Relationship Id="rId18" Type="http://schemas.openxmlformats.org/officeDocument/2006/relationships/image" Target="../media/image359.emf"/><Relationship Id="rId39" Type="http://schemas.openxmlformats.org/officeDocument/2006/relationships/image" Target="../media/image380.emf"/><Relationship Id="rId109" Type="http://schemas.openxmlformats.org/officeDocument/2006/relationships/image" Target="../media/image450.emf"/><Relationship Id="rId34" Type="http://schemas.openxmlformats.org/officeDocument/2006/relationships/image" Target="../media/image375.emf"/><Relationship Id="rId50" Type="http://schemas.openxmlformats.org/officeDocument/2006/relationships/image" Target="../media/image391.emf"/><Relationship Id="rId55" Type="http://schemas.openxmlformats.org/officeDocument/2006/relationships/image" Target="../media/image396.emf"/><Relationship Id="rId76" Type="http://schemas.openxmlformats.org/officeDocument/2006/relationships/image" Target="../media/image417.emf"/><Relationship Id="rId97" Type="http://schemas.openxmlformats.org/officeDocument/2006/relationships/image" Target="../media/image438.emf"/><Relationship Id="rId104" Type="http://schemas.openxmlformats.org/officeDocument/2006/relationships/image" Target="../media/image445.emf"/><Relationship Id="rId7" Type="http://schemas.openxmlformats.org/officeDocument/2006/relationships/image" Target="../media/image348.png"/><Relationship Id="rId71" Type="http://schemas.openxmlformats.org/officeDocument/2006/relationships/image" Target="../media/image412.emf"/><Relationship Id="rId92" Type="http://schemas.openxmlformats.org/officeDocument/2006/relationships/image" Target="../media/image433.emf"/><Relationship Id="rId2" Type="http://schemas.openxmlformats.org/officeDocument/2006/relationships/notesSlide" Target="../notesSlides/notesSlide6.xml"/><Relationship Id="rId29" Type="http://schemas.openxmlformats.org/officeDocument/2006/relationships/image" Target="../media/image370.emf"/></Relationships>
</file>

<file path=ppt/slides/_rels/slide8.xml.rels><?xml version="1.0" encoding="UTF-8" standalone="yes"?>
<Relationships xmlns="http://schemas.openxmlformats.org/package/2006/relationships"><Relationship Id="rId8" Type="http://schemas.openxmlformats.org/officeDocument/2006/relationships/image" Target="../media/image462.emf"/><Relationship Id="rId13" Type="http://schemas.openxmlformats.org/officeDocument/2006/relationships/image" Target="../media/image467.emf"/><Relationship Id="rId18" Type="http://schemas.openxmlformats.org/officeDocument/2006/relationships/image" Target="../media/image472.emf"/><Relationship Id="rId26" Type="http://schemas.openxmlformats.org/officeDocument/2006/relationships/image" Target="../media/image480.emf"/><Relationship Id="rId3" Type="http://schemas.openxmlformats.org/officeDocument/2006/relationships/image" Target="../media/image457.jpeg"/><Relationship Id="rId21" Type="http://schemas.openxmlformats.org/officeDocument/2006/relationships/image" Target="../media/image475.emf"/><Relationship Id="rId34" Type="http://schemas.openxmlformats.org/officeDocument/2006/relationships/image" Target="../media/image488.emf"/><Relationship Id="rId7" Type="http://schemas.openxmlformats.org/officeDocument/2006/relationships/image" Target="../media/image461.emf"/><Relationship Id="rId12" Type="http://schemas.openxmlformats.org/officeDocument/2006/relationships/image" Target="../media/image466.emf"/><Relationship Id="rId17" Type="http://schemas.openxmlformats.org/officeDocument/2006/relationships/image" Target="../media/image471.emf"/><Relationship Id="rId25" Type="http://schemas.openxmlformats.org/officeDocument/2006/relationships/image" Target="../media/image479.emf"/><Relationship Id="rId33" Type="http://schemas.openxmlformats.org/officeDocument/2006/relationships/image" Target="../media/image487.emf"/><Relationship Id="rId2" Type="http://schemas.openxmlformats.org/officeDocument/2006/relationships/notesSlide" Target="../notesSlides/notesSlide7.xml"/><Relationship Id="rId16" Type="http://schemas.openxmlformats.org/officeDocument/2006/relationships/image" Target="../media/image470.emf"/><Relationship Id="rId20" Type="http://schemas.openxmlformats.org/officeDocument/2006/relationships/image" Target="../media/image474.emf"/><Relationship Id="rId29" Type="http://schemas.openxmlformats.org/officeDocument/2006/relationships/image" Target="../media/image483.emf"/><Relationship Id="rId1" Type="http://schemas.openxmlformats.org/officeDocument/2006/relationships/slideLayout" Target="../slideLayouts/slideLayout4.xml"/><Relationship Id="rId6" Type="http://schemas.openxmlformats.org/officeDocument/2006/relationships/image" Target="../media/image460.jpeg"/><Relationship Id="rId11" Type="http://schemas.openxmlformats.org/officeDocument/2006/relationships/image" Target="../media/image465.emf"/><Relationship Id="rId24" Type="http://schemas.openxmlformats.org/officeDocument/2006/relationships/image" Target="../media/image478.emf"/><Relationship Id="rId32" Type="http://schemas.openxmlformats.org/officeDocument/2006/relationships/image" Target="../media/image486.emf"/><Relationship Id="rId5" Type="http://schemas.openxmlformats.org/officeDocument/2006/relationships/image" Target="../media/image459.jpeg"/><Relationship Id="rId15" Type="http://schemas.openxmlformats.org/officeDocument/2006/relationships/image" Target="../media/image469.emf"/><Relationship Id="rId23" Type="http://schemas.openxmlformats.org/officeDocument/2006/relationships/image" Target="../media/image477.emf"/><Relationship Id="rId28" Type="http://schemas.openxmlformats.org/officeDocument/2006/relationships/image" Target="../media/image482.emf"/><Relationship Id="rId10" Type="http://schemas.openxmlformats.org/officeDocument/2006/relationships/image" Target="../media/image464.emf"/><Relationship Id="rId19" Type="http://schemas.openxmlformats.org/officeDocument/2006/relationships/image" Target="../media/image473.emf"/><Relationship Id="rId31" Type="http://schemas.openxmlformats.org/officeDocument/2006/relationships/image" Target="../media/image485.emf"/><Relationship Id="rId4" Type="http://schemas.openxmlformats.org/officeDocument/2006/relationships/image" Target="../media/image458.png"/><Relationship Id="rId9" Type="http://schemas.openxmlformats.org/officeDocument/2006/relationships/image" Target="../media/image463.emf"/><Relationship Id="rId14" Type="http://schemas.openxmlformats.org/officeDocument/2006/relationships/image" Target="../media/image468.emf"/><Relationship Id="rId22" Type="http://schemas.openxmlformats.org/officeDocument/2006/relationships/image" Target="../media/image476.emf"/><Relationship Id="rId27" Type="http://schemas.openxmlformats.org/officeDocument/2006/relationships/image" Target="../media/image481.emf"/><Relationship Id="rId30" Type="http://schemas.openxmlformats.org/officeDocument/2006/relationships/image" Target="../media/image484.emf"/></Relationships>
</file>

<file path=ppt/slides/_rels/slide9.xml.rels><?xml version="1.0" encoding="UTF-8" standalone="yes"?>
<Relationships xmlns="http://schemas.openxmlformats.org/package/2006/relationships"><Relationship Id="rId13" Type="http://schemas.openxmlformats.org/officeDocument/2006/relationships/image" Target="../media/image499.emf"/><Relationship Id="rId18" Type="http://schemas.openxmlformats.org/officeDocument/2006/relationships/image" Target="../media/image504.emf"/><Relationship Id="rId26" Type="http://schemas.openxmlformats.org/officeDocument/2006/relationships/image" Target="../media/image512.emf"/><Relationship Id="rId39" Type="http://schemas.openxmlformats.org/officeDocument/2006/relationships/image" Target="../media/image525.emf"/><Relationship Id="rId21" Type="http://schemas.openxmlformats.org/officeDocument/2006/relationships/image" Target="../media/image507.emf"/><Relationship Id="rId34" Type="http://schemas.openxmlformats.org/officeDocument/2006/relationships/image" Target="../media/image520.emf"/><Relationship Id="rId42" Type="http://schemas.openxmlformats.org/officeDocument/2006/relationships/image" Target="../media/image528.emf"/><Relationship Id="rId47" Type="http://schemas.openxmlformats.org/officeDocument/2006/relationships/image" Target="../media/image533.emf"/><Relationship Id="rId50" Type="http://schemas.openxmlformats.org/officeDocument/2006/relationships/image" Target="../media/image536.emf"/><Relationship Id="rId55" Type="http://schemas.openxmlformats.org/officeDocument/2006/relationships/image" Target="../media/image541.emf"/><Relationship Id="rId63" Type="http://schemas.openxmlformats.org/officeDocument/2006/relationships/image" Target="../media/image549.emf"/><Relationship Id="rId68" Type="http://schemas.openxmlformats.org/officeDocument/2006/relationships/image" Target="../media/image554.emf"/><Relationship Id="rId76" Type="http://schemas.openxmlformats.org/officeDocument/2006/relationships/image" Target="../media/image562.emf"/><Relationship Id="rId7" Type="http://schemas.openxmlformats.org/officeDocument/2006/relationships/image" Target="../media/image493.png"/><Relationship Id="rId71" Type="http://schemas.openxmlformats.org/officeDocument/2006/relationships/image" Target="../media/image557.emf"/><Relationship Id="rId2" Type="http://schemas.openxmlformats.org/officeDocument/2006/relationships/notesSlide" Target="../notesSlides/notesSlide8.xml"/><Relationship Id="rId16" Type="http://schemas.openxmlformats.org/officeDocument/2006/relationships/image" Target="../media/image502.emf"/><Relationship Id="rId29" Type="http://schemas.openxmlformats.org/officeDocument/2006/relationships/image" Target="../media/image515.emf"/><Relationship Id="rId11" Type="http://schemas.openxmlformats.org/officeDocument/2006/relationships/image" Target="../media/image497.emf"/><Relationship Id="rId24" Type="http://schemas.openxmlformats.org/officeDocument/2006/relationships/image" Target="../media/image510.emf"/><Relationship Id="rId32" Type="http://schemas.openxmlformats.org/officeDocument/2006/relationships/image" Target="../media/image518.emf"/><Relationship Id="rId37" Type="http://schemas.openxmlformats.org/officeDocument/2006/relationships/image" Target="../media/image523.emf"/><Relationship Id="rId40" Type="http://schemas.openxmlformats.org/officeDocument/2006/relationships/image" Target="../media/image526.emf"/><Relationship Id="rId45" Type="http://schemas.openxmlformats.org/officeDocument/2006/relationships/image" Target="../media/image531.emf"/><Relationship Id="rId53" Type="http://schemas.openxmlformats.org/officeDocument/2006/relationships/image" Target="../media/image539.emf"/><Relationship Id="rId58" Type="http://schemas.openxmlformats.org/officeDocument/2006/relationships/image" Target="../media/image544.emf"/><Relationship Id="rId66" Type="http://schemas.openxmlformats.org/officeDocument/2006/relationships/image" Target="../media/image552.emf"/><Relationship Id="rId74" Type="http://schemas.openxmlformats.org/officeDocument/2006/relationships/image" Target="../media/image560.emf"/><Relationship Id="rId79" Type="http://schemas.openxmlformats.org/officeDocument/2006/relationships/image" Target="../media/image565.emf"/><Relationship Id="rId5" Type="http://schemas.openxmlformats.org/officeDocument/2006/relationships/image" Target="../media/image491.jpeg"/><Relationship Id="rId61" Type="http://schemas.openxmlformats.org/officeDocument/2006/relationships/image" Target="../media/image547.emf"/><Relationship Id="rId10" Type="http://schemas.openxmlformats.org/officeDocument/2006/relationships/image" Target="../media/image496.emf"/><Relationship Id="rId19" Type="http://schemas.openxmlformats.org/officeDocument/2006/relationships/image" Target="../media/image505.emf"/><Relationship Id="rId31" Type="http://schemas.openxmlformats.org/officeDocument/2006/relationships/image" Target="../media/image517.emf"/><Relationship Id="rId44" Type="http://schemas.openxmlformats.org/officeDocument/2006/relationships/image" Target="../media/image530.emf"/><Relationship Id="rId52" Type="http://schemas.openxmlformats.org/officeDocument/2006/relationships/image" Target="../media/image538.emf"/><Relationship Id="rId60" Type="http://schemas.openxmlformats.org/officeDocument/2006/relationships/image" Target="../media/image546.emf"/><Relationship Id="rId65" Type="http://schemas.openxmlformats.org/officeDocument/2006/relationships/image" Target="../media/image551.emf"/><Relationship Id="rId73" Type="http://schemas.openxmlformats.org/officeDocument/2006/relationships/image" Target="../media/image559.emf"/><Relationship Id="rId78" Type="http://schemas.openxmlformats.org/officeDocument/2006/relationships/image" Target="../media/image564.emf"/><Relationship Id="rId81" Type="http://schemas.openxmlformats.org/officeDocument/2006/relationships/image" Target="../media/image567.emf"/><Relationship Id="rId4" Type="http://schemas.openxmlformats.org/officeDocument/2006/relationships/image" Target="../media/image490.png"/><Relationship Id="rId9" Type="http://schemas.openxmlformats.org/officeDocument/2006/relationships/image" Target="../media/image495.emf"/><Relationship Id="rId14" Type="http://schemas.openxmlformats.org/officeDocument/2006/relationships/image" Target="../media/image500.emf"/><Relationship Id="rId22" Type="http://schemas.openxmlformats.org/officeDocument/2006/relationships/image" Target="../media/image508.emf"/><Relationship Id="rId27" Type="http://schemas.openxmlformats.org/officeDocument/2006/relationships/image" Target="../media/image513.emf"/><Relationship Id="rId30" Type="http://schemas.openxmlformats.org/officeDocument/2006/relationships/image" Target="../media/image516.emf"/><Relationship Id="rId35" Type="http://schemas.openxmlformats.org/officeDocument/2006/relationships/image" Target="../media/image521.emf"/><Relationship Id="rId43" Type="http://schemas.openxmlformats.org/officeDocument/2006/relationships/image" Target="../media/image529.emf"/><Relationship Id="rId48" Type="http://schemas.openxmlformats.org/officeDocument/2006/relationships/image" Target="../media/image534.emf"/><Relationship Id="rId56" Type="http://schemas.openxmlformats.org/officeDocument/2006/relationships/image" Target="../media/image542.emf"/><Relationship Id="rId64" Type="http://schemas.openxmlformats.org/officeDocument/2006/relationships/image" Target="../media/image550.emf"/><Relationship Id="rId69" Type="http://schemas.openxmlformats.org/officeDocument/2006/relationships/image" Target="../media/image555.emf"/><Relationship Id="rId77" Type="http://schemas.openxmlformats.org/officeDocument/2006/relationships/image" Target="../media/image563.emf"/><Relationship Id="rId8" Type="http://schemas.openxmlformats.org/officeDocument/2006/relationships/image" Target="../media/image494.emf"/><Relationship Id="rId51" Type="http://schemas.openxmlformats.org/officeDocument/2006/relationships/image" Target="../media/image537.emf"/><Relationship Id="rId72" Type="http://schemas.openxmlformats.org/officeDocument/2006/relationships/image" Target="../media/image558.emf"/><Relationship Id="rId80" Type="http://schemas.openxmlformats.org/officeDocument/2006/relationships/image" Target="../media/image566.emf"/><Relationship Id="rId3" Type="http://schemas.openxmlformats.org/officeDocument/2006/relationships/image" Target="../media/image489.jpeg"/><Relationship Id="rId12" Type="http://schemas.openxmlformats.org/officeDocument/2006/relationships/image" Target="../media/image498.emf"/><Relationship Id="rId17" Type="http://schemas.openxmlformats.org/officeDocument/2006/relationships/image" Target="../media/image503.emf"/><Relationship Id="rId25" Type="http://schemas.openxmlformats.org/officeDocument/2006/relationships/image" Target="../media/image511.emf"/><Relationship Id="rId33" Type="http://schemas.openxmlformats.org/officeDocument/2006/relationships/image" Target="../media/image519.emf"/><Relationship Id="rId38" Type="http://schemas.openxmlformats.org/officeDocument/2006/relationships/image" Target="../media/image524.emf"/><Relationship Id="rId46" Type="http://schemas.openxmlformats.org/officeDocument/2006/relationships/image" Target="../media/image532.emf"/><Relationship Id="rId59" Type="http://schemas.openxmlformats.org/officeDocument/2006/relationships/image" Target="../media/image545.emf"/><Relationship Id="rId67" Type="http://schemas.openxmlformats.org/officeDocument/2006/relationships/image" Target="../media/image553.emf"/><Relationship Id="rId20" Type="http://schemas.openxmlformats.org/officeDocument/2006/relationships/image" Target="../media/image506.emf"/><Relationship Id="rId41" Type="http://schemas.openxmlformats.org/officeDocument/2006/relationships/image" Target="../media/image527.emf"/><Relationship Id="rId54" Type="http://schemas.openxmlformats.org/officeDocument/2006/relationships/image" Target="../media/image540.emf"/><Relationship Id="rId62" Type="http://schemas.openxmlformats.org/officeDocument/2006/relationships/image" Target="../media/image548.emf"/><Relationship Id="rId70" Type="http://schemas.openxmlformats.org/officeDocument/2006/relationships/image" Target="../media/image556.emf"/><Relationship Id="rId75" Type="http://schemas.openxmlformats.org/officeDocument/2006/relationships/image" Target="../media/image561.emf"/><Relationship Id="rId1" Type="http://schemas.openxmlformats.org/officeDocument/2006/relationships/slideLayout" Target="../slideLayouts/slideLayout12.xml"/><Relationship Id="rId6" Type="http://schemas.openxmlformats.org/officeDocument/2006/relationships/image" Target="../media/image492.png"/><Relationship Id="rId15" Type="http://schemas.openxmlformats.org/officeDocument/2006/relationships/image" Target="../media/image501.emf"/><Relationship Id="rId23" Type="http://schemas.openxmlformats.org/officeDocument/2006/relationships/image" Target="../media/image509.emf"/><Relationship Id="rId28" Type="http://schemas.openxmlformats.org/officeDocument/2006/relationships/image" Target="../media/image514.emf"/><Relationship Id="rId36" Type="http://schemas.openxmlformats.org/officeDocument/2006/relationships/image" Target="../media/image522.emf"/><Relationship Id="rId49" Type="http://schemas.openxmlformats.org/officeDocument/2006/relationships/image" Target="../media/image535.emf"/><Relationship Id="rId57" Type="http://schemas.openxmlformats.org/officeDocument/2006/relationships/image" Target="../media/image5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39380"/>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FORNAXA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D</a:t>
            </a:r>
            <a:r>
              <a:rPr lang="en-GB" dirty="0">
                <a:solidFill>
                  <a:srgbClr val="0066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66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AXIS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2016</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2016</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287516" y="4561121"/>
            <a:ext cx="4895992" cy="2463538"/>
          </a:xfrm>
          <a:prstGeom prst="rect">
            <a:avLst/>
          </a:prstGeom>
          <a:blipFill dpi="0" rotWithShape="1">
            <a:blip r:embed="rId3" cstate="print"/>
            <a:srcRect/>
            <a:stretch>
              <a:fillRect/>
            </a:stretch>
          </a:blipFill>
          <a:ln w="60325" cap="rnd" cmpd="sng">
            <a:gradFill flip="none" rotWithShape="1">
              <a:gsLst>
                <a:gs pos="0">
                  <a:srgbClr val="D6B19C"/>
                </a:gs>
                <a:gs pos="30000">
                  <a:srgbClr val="D49E6C"/>
                </a:gs>
                <a:gs pos="70000">
                  <a:srgbClr val="A65528"/>
                </a:gs>
                <a:gs pos="100000">
                  <a:srgbClr val="663012"/>
                </a:gs>
              </a:gsLst>
              <a:lin ang="5400000" scaled="0"/>
              <a:tileRect/>
            </a:gradFill>
            <a:prstDash val="solid"/>
            <a:miter lim="800000"/>
            <a:headEnd/>
            <a:tailEnd/>
          </a:ln>
          <a:effectLst/>
        </p:spPr>
        <p:txBody>
          <a:bodyPr wrap="square" lIns="0" tIns="108000"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4900" dirty="0" smtClean="0">
                <a:ln w="34925" cap="rnd" cmpd="dbl">
                  <a:solidFill>
                    <a:srgbClr val="FF00FF"/>
                  </a:solidFill>
                  <a:bevel/>
                </a:ln>
                <a:solidFill>
                  <a:srgbClr val="008080"/>
                </a:solidFill>
                <a:effectLst>
                  <a:outerShdw blurRad="38100" dist="38100" dir="2700000" algn="tl">
                    <a:srgbClr val="000000">
                      <a:alpha val="43137"/>
                    </a:srgbClr>
                  </a:outerShdw>
                </a:effectLst>
                <a:latin typeface="Georgia" pitchFamily="18" charset="0"/>
                <a:ea typeface="Gungsuh" pitchFamily="18" charset="-127"/>
                <a:cs typeface="Arial" pitchFamily="34" charset="0"/>
              </a:rPr>
              <a:t>14.</a:t>
            </a:r>
          </a:p>
          <a:p>
            <a:pPr algn="ctr" eaLnBrk="0" hangingPunct="0">
              <a:defRPr/>
            </a:pPr>
            <a:r>
              <a:rPr lang="cs-CZ" sz="4900" dirty="0" smtClean="0">
                <a:ln w="34925" cap="rnd" cmpd="dbl">
                  <a:solidFill>
                    <a:srgbClr val="FF00FF"/>
                  </a:solidFill>
                  <a:bevel/>
                </a:ln>
                <a:solidFill>
                  <a:srgbClr val="008080"/>
                </a:solidFill>
                <a:effectLst>
                  <a:outerShdw blurRad="38100" dist="38100" dir="2700000" algn="tl">
                    <a:srgbClr val="000000">
                      <a:alpha val="43137"/>
                    </a:srgbClr>
                  </a:outerShdw>
                </a:effectLst>
                <a:latin typeface="Georgia" pitchFamily="18" charset="0"/>
                <a:ea typeface="Gungsuh" pitchFamily="18" charset="-127"/>
                <a:cs typeface="Arial" pitchFamily="34" charset="0"/>
              </a:rPr>
              <a:t>TJ Sokol </a:t>
            </a:r>
            <a:r>
              <a:rPr lang="cs-CZ" sz="4900" dirty="0" err="1" smtClean="0">
                <a:ln w="34925" cap="rnd" cmpd="dbl">
                  <a:solidFill>
                    <a:srgbClr val="FF00FF"/>
                  </a:solidFill>
                  <a:bevel/>
                </a:ln>
                <a:solidFill>
                  <a:srgbClr val="008080"/>
                </a:solidFill>
                <a:effectLst>
                  <a:outerShdw blurRad="38100" dist="38100" dir="2700000" algn="tl">
                    <a:srgbClr val="000000">
                      <a:alpha val="43137"/>
                    </a:srgbClr>
                  </a:outerShdw>
                </a:effectLst>
                <a:latin typeface="Georgia" pitchFamily="18" charset="0"/>
                <a:ea typeface="Gungsuh" pitchFamily="18" charset="-127"/>
                <a:cs typeface="Arial" pitchFamily="34" charset="0"/>
              </a:rPr>
              <a:t>Srbice</a:t>
            </a:r>
            <a:endParaRPr lang="cs-CZ" sz="4900" dirty="0" smtClean="0">
              <a:ln w="34925" cap="rnd" cmpd="dbl">
                <a:solidFill>
                  <a:srgbClr val="FF00FF"/>
                </a:solidFill>
                <a:bevel/>
              </a:ln>
              <a:solidFill>
                <a:srgbClr val="008080"/>
              </a:solidFill>
              <a:effectLst>
                <a:outerShdw blurRad="38100" dist="38100" dir="2700000" algn="tl">
                  <a:srgbClr val="000000">
                    <a:alpha val="43137"/>
                  </a:srgbClr>
                </a:outerShdw>
              </a:effectLst>
              <a:latin typeface="Georgia" pitchFamily="18" charset="0"/>
              <a:ea typeface="Gungsuh" pitchFamily="18" charset="-127"/>
              <a:cs typeface="Arial" pitchFamily="34" charset="0"/>
            </a:endParaRPr>
          </a:p>
        </p:txBody>
      </p:sp>
      <p:sp>
        <p:nvSpPr>
          <p:cNvPr id="13" name="TextovéPole 13"/>
          <p:cNvSpPr txBox="1">
            <a:spLocks noChangeArrowheads="1"/>
          </p:cNvSpPr>
          <p:nvPr/>
        </p:nvSpPr>
        <p:spPr bwMode="auto">
          <a:xfrm>
            <a:off x="5359524" y="69318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287516" y="2539380"/>
            <a:ext cx="4896544" cy="1938992"/>
          </a:xfrm>
          <a:prstGeom prst="rect">
            <a:avLst/>
          </a:prstGeom>
          <a:blipFill dpi="0" rotWithShape="1">
            <a:blip r:embed="rId4" cstate="print">
              <a:alphaModFix amt="71000"/>
            </a:blip>
            <a:srcRect/>
            <a:tile tx="50800" ty="44450" sx="19000" sy="15000" flip="y" algn="ctr"/>
          </a:blipFill>
          <a:ln w="41275" cap="rnd" cmpd="sng">
            <a:solidFill>
              <a:srgbClr val="008080"/>
            </a:solidFill>
            <a:prstDash val="lgDashDot"/>
            <a:miter lim="800000"/>
          </a:ln>
          <a:effectLst>
            <a:outerShdw blurRad="50800" dist="50800" dir="5400000" algn="ctr" rotWithShape="0">
              <a:srgbClr val="CCFFFF"/>
            </a:outerShdw>
          </a:effectLst>
          <a:scene3d>
            <a:camera prst="orthographicFront"/>
            <a:lightRig rig="threePt" dir="t"/>
          </a:scene3d>
          <a:sp3d extrusionH="25400" contourW="19050">
            <a:bevelT w="12700" h="82550"/>
          </a:sp3d>
        </p:spPr>
        <p:txBody>
          <a:bodyPr wrap="square" rtlCol="0">
            <a:spAutoFit/>
            <a:sp3d>
              <a:extrusionClr>
                <a:schemeClr val="bg1"/>
              </a:extrusionClr>
              <a:contourClr>
                <a:schemeClr val="bg1"/>
              </a:contourClr>
            </a:sp3d>
          </a:bodyPr>
          <a:lstStyle/>
          <a:p>
            <a:pPr algn="ctr"/>
            <a:r>
              <a:rPr lang="cs-CZ" sz="4000" dirty="0" smtClean="0">
                <a:ln w="12700">
                  <a:solidFill>
                    <a:srgbClr val="FFFF00"/>
                  </a:solidFill>
                </a:ln>
                <a:blipFill>
                  <a:blip r:embed="rId5"/>
                  <a:stretch>
                    <a:fillRect/>
                  </a:stretch>
                </a:blipFill>
                <a:latin typeface="Imprint MT Shadow" pitchFamily="82" charset="0"/>
                <a:ea typeface="FangSong" pitchFamily="49" charset="-122"/>
                <a:cs typeface="KodchiangUPC" pitchFamily="18" charset="-34"/>
              </a:rPr>
              <a:t>4.6.2016  </a:t>
            </a:r>
          </a:p>
          <a:p>
            <a:pPr algn="ctr"/>
            <a:r>
              <a:rPr lang="cs-CZ" sz="4000" dirty="0" smtClean="0">
                <a:ln w="12700">
                  <a:solidFill>
                    <a:srgbClr val="FFFF00"/>
                  </a:solidFill>
                </a:ln>
                <a:blipFill>
                  <a:blip r:embed="rId5"/>
                  <a:stretch>
                    <a:fillRect/>
                  </a:stretch>
                </a:blipFill>
                <a:latin typeface="Imprint MT Shadow" pitchFamily="82" charset="0"/>
                <a:ea typeface="FangSong" pitchFamily="49" charset="-122"/>
                <a:cs typeface="KodchiangUPC" pitchFamily="18" charset="-34"/>
              </a:rPr>
              <a:t>sobota  28.kolo   </a:t>
            </a:r>
          </a:p>
          <a:p>
            <a:pPr algn="ctr"/>
            <a:r>
              <a:rPr lang="cs-CZ" sz="4000" dirty="0" smtClean="0">
                <a:ln w="12700">
                  <a:solidFill>
                    <a:srgbClr val="FFFF00"/>
                  </a:solidFill>
                </a:ln>
                <a:blipFill>
                  <a:blip r:embed="rId5"/>
                  <a:stretch>
                    <a:fillRect/>
                  </a:stretch>
                </a:blipFill>
                <a:latin typeface="Imprint MT Shadow" pitchFamily="82" charset="0"/>
                <a:ea typeface="FangSong" pitchFamily="49" charset="-122"/>
                <a:cs typeface="KodchiangUPC" pitchFamily="18" charset="-34"/>
              </a:rPr>
              <a:t>10:15 hod</a:t>
            </a:r>
            <a:endParaRPr lang="cs-CZ" sz="3600" dirty="0" smtClean="0">
              <a:ln w="12700">
                <a:solidFill>
                  <a:srgbClr val="FFFF00"/>
                </a:solidFill>
              </a:ln>
              <a:blipFill>
                <a:blip r:embed="rId5"/>
                <a:stretch>
                  <a:fillRect/>
                </a:stretch>
              </a:blipFill>
              <a:latin typeface="Imprint MT Shadow" pitchFamily="82" charset="0"/>
              <a:ea typeface="FangSong" pitchFamily="49" charset="-122"/>
              <a:cs typeface="KodchiangUPC" pitchFamily="18" charset="-34"/>
            </a:endParaRPr>
          </a:p>
        </p:txBody>
      </p:sp>
      <p:sp>
        <p:nvSpPr>
          <p:cNvPr id="14" name="AutoShape 3" descr="ů§"/>
          <p:cNvSpPr>
            <a:spLocks noChangeArrowheads="1"/>
          </p:cNvSpPr>
          <p:nvPr/>
        </p:nvSpPr>
        <p:spPr bwMode="auto">
          <a:xfrm>
            <a:off x="5287516" y="74422"/>
            <a:ext cx="4896544" cy="1191800"/>
          </a:xfrm>
          <a:prstGeom prst="flowChartAlternateProcess">
            <a:avLst/>
          </a:prstGeom>
          <a:blipFill dpi="0" rotWithShape="1">
            <a:blip r:embed="rId6" cstate="print">
              <a:alphaModFix amt="48000"/>
            </a:blip>
            <a:srcRect/>
            <a:stretch>
              <a:fillRect/>
            </a:stretch>
          </a:blipFill>
          <a:ln w="57150" cap="rnd" cmpd="sng">
            <a:solidFill>
              <a:srgbClr val="FF0000"/>
            </a:solidFill>
            <a:prstDash val="dashDot"/>
            <a:bevel/>
            <a:headEnd/>
            <a:tailEnd/>
          </a:ln>
          <a:effectLst>
            <a:innerShdw blurRad="812800" dist="1587500" dir="6540000">
              <a:srgbClr val="99FF66">
                <a:alpha val="0"/>
              </a:srgbClr>
            </a:innerShdw>
          </a:effectLst>
        </p:spPr>
        <p:txBody>
          <a:bodyPr wrap="none" lIns="0" tIns="45713" rIns="91425" bIns="45713" anchor="ctr"/>
          <a:lstStyle/>
          <a:p>
            <a:pPr algn="ctr" eaLnBrk="0" hangingPunct="0">
              <a:defRPr/>
            </a:pPr>
            <a:r>
              <a:rPr lang="cs-CZ" sz="3200" dirty="0">
                <a:ln w="25400" cap="rnd">
                  <a:solidFill>
                    <a:srgbClr val="9966FF"/>
                  </a:solidFill>
                  <a:miter lim="800000"/>
                </a:ln>
                <a:solidFill>
                  <a:srgbClr val="CC0066"/>
                </a:solidFill>
                <a:latin typeface="Khmer UI" pitchFamily="34" charset="0"/>
                <a:cs typeface="Khmer UI" pitchFamily="34" charset="0"/>
              </a:rPr>
              <a:t> </a:t>
            </a:r>
            <a:r>
              <a:rPr lang="cs-CZ" sz="3600" dirty="0">
                <a:ln w="0" cap="rnd">
                  <a:noFill/>
                  <a:miter lim="800000"/>
                </a:ln>
                <a:solidFill>
                  <a:schemeClr val="accent1">
                    <a:lumMod val="50000"/>
                  </a:schemeClr>
                </a:solidFill>
                <a:latin typeface="Khmer UI" pitchFamily="34" charset="0"/>
                <a:ea typeface="SimHei" pitchFamily="49" charset="-122"/>
                <a:cs typeface="Khmer UI" pitchFamily="34" charset="0"/>
              </a:rPr>
              <a:t>Fotbalový zpravodaj</a:t>
            </a:r>
          </a:p>
          <a:p>
            <a:pPr algn="ctr" eaLnBrk="0" hangingPunct="0">
              <a:defRPr/>
            </a:pPr>
            <a:r>
              <a:rPr lang="cs-CZ" sz="3600" dirty="0">
                <a:ln w="0" cap="rnd">
                  <a:noFill/>
                  <a:miter lim="800000"/>
                </a:ln>
                <a:solidFill>
                  <a:schemeClr val="accent1">
                    <a:lumMod val="50000"/>
                  </a:schemeClr>
                </a:solidFill>
                <a:latin typeface="Khmer UI" pitchFamily="34" charset="0"/>
                <a:ea typeface="SimHei" pitchFamily="49" charset="-122"/>
                <a:cs typeface="Khmer UI" pitchFamily="34" charset="0"/>
              </a:rPr>
              <a:t>SK </a:t>
            </a:r>
            <a:r>
              <a:rPr lang="cs-CZ" sz="3600" dirty="0" err="1" smtClean="0">
                <a:ln w="0" cap="rnd">
                  <a:noFill/>
                  <a:miter lim="800000"/>
                </a:ln>
                <a:solidFill>
                  <a:schemeClr val="accent1">
                    <a:lumMod val="50000"/>
                  </a:schemeClr>
                </a:solidFill>
                <a:latin typeface="Khmer UI" pitchFamily="34" charset="0"/>
                <a:ea typeface="SimHei" pitchFamily="49" charset="-122"/>
                <a:cs typeface="Khmer UI" pitchFamily="34" charset="0"/>
              </a:rPr>
              <a:t>Štětí</a:t>
            </a:r>
            <a:r>
              <a:rPr lang="cs-CZ" sz="3600" dirty="0" smtClean="0">
                <a:ln w="0" cap="rnd">
                  <a:noFill/>
                  <a:miter lim="800000"/>
                </a:ln>
                <a:solidFill>
                  <a:schemeClr val="accent1">
                    <a:lumMod val="50000"/>
                  </a:schemeClr>
                </a:solidFill>
                <a:latin typeface="Khmer UI" pitchFamily="34" charset="0"/>
                <a:ea typeface="SimHei" pitchFamily="49" charset="-122"/>
                <a:cs typeface="Khmer UI" pitchFamily="34" charset="0"/>
              </a:rPr>
              <a:t>, z.s.</a:t>
            </a:r>
            <a:endParaRPr lang="cs-CZ" sz="3600" dirty="0">
              <a:ln w="0" cap="rnd">
                <a:noFill/>
                <a:miter lim="800000"/>
              </a:ln>
              <a:solidFill>
                <a:schemeClr val="accent1">
                  <a:lumMod val="50000"/>
                </a:schemeClr>
              </a:solidFill>
              <a:latin typeface="Khmer UI" pitchFamily="34" charset="0"/>
              <a:ea typeface="SimHei" pitchFamily="49" charset="-122"/>
              <a:cs typeface="Khmer UI" pitchFamily="34" charset="0"/>
            </a:endParaRPr>
          </a:p>
        </p:txBody>
      </p:sp>
      <p:sp>
        <p:nvSpPr>
          <p:cNvPr id="17" name="TextovéPole 16"/>
          <p:cNvSpPr txBox="1"/>
          <p:nvPr/>
        </p:nvSpPr>
        <p:spPr>
          <a:xfrm>
            <a:off x="5287516" y="1387252"/>
            <a:ext cx="4896000" cy="1046440"/>
          </a:xfrm>
          <a:prstGeom prst="rect">
            <a:avLst/>
          </a:prstGeom>
          <a:blipFill dpi="0" rotWithShape="1">
            <a:blip r:embed="rId7" cstate="print">
              <a:alphaModFix amt="73000"/>
            </a:blip>
            <a:srcRect/>
            <a:stretch>
              <a:fillRect/>
            </a:stretch>
          </a:blipFill>
          <a:ln w="50800" cmpd="sng">
            <a:solidFill>
              <a:schemeClr val="tx1"/>
            </a:solidFill>
            <a:prstDash val="solid"/>
          </a:ln>
          <a:effectLst>
            <a:innerShdw blurRad="63500" dist="50800" dir="10800000">
              <a:srgbClr val="FF3399">
                <a:alpha val="49804"/>
              </a:srgbClr>
            </a:innerShdw>
          </a:effectLst>
          <a:scene3d>
            <a:camera prst="orthographicFront"/>
            <a:lightRig rig="threePt" dir="t"/>
          </a:scene3d>
          <a:sp3d extrusionH="76200" contourW="12700">
            <a:bevelT w="165100" prst="coolSlant"/>
            <a:extrusionClr>
              <a:srgbClr val="CC00CC"/>
            </a:extrusionClr>
            <a:contourClr>
              <a:srgbClr val="CC66FF"/>
            </a:contourClr>
          </a:sp3d>
        </p:spPr>
        <p:txBody>
          <a:bodyPr wrap="square" rtlCol="0">
            <a:spAutoFit/>
          </a:bodyPr>
          <a:lstStyle/>
          <a:p>
            <a:pPr algn="ctr"/>
            <a:r>
              <a:rPr lang="cs-CZ" sz="3100" dirty="0" smtClean="0">
                <a:ln w="31750">
                  <a:noFill/>
                </a:ln>
                <a:solidFill>
                  <a:srgbClr val="3333CC"/>
                </a:solidFill>
                <a:effectLst>
                  <a:outerShdw blurRad="38100" dist="38100" dir="2700000" algn="tl">
                    <a:srgbClr val="000000">
                      <a:alpha val="43137"/>
                    </a:srgbClr>
                  </a:outerShdw>
                </a:effectLst>
                <a:latin typeface="Rockwell Condensed" pitchFamily="18" charset="0"/>
                <a:ea typeface="Cambria Math" pitchFamily="18" charset="0"/>
                <a:cs typeface="Estrangelo Edessa" pitchFamily="66" charset="0"/>
              </a:rPr>
              <a:t>Sezóna 2015/2016</a:t>
            </a:r>
          </a:p>
          <a:p>
            <a:pPr algn="ctr"/>
            <a:r>
              <a:rPr lang="cs-CZ" sz="3100" dirty="0" smtClean="0">
                <a:ln w="31750">
                  <a:noFill/>
                </a:ln>
                <a:solidFill>
                  <a:srgbClr val="3333CC"/>
                </a:solidFill>
                <a:effectLst>
                  <a:outerShdw blurRad="38100" dist="38100" dir="2700000" algn="tl">
                    <a:srgbClr val="000000">
                      <a:alpha val="43137"/>
                    </a:srgbClr>
                  </a:outerShdw>
                </a:effectLst>
                <a:latin typeface="Rockwell Condensed" pitchFamily="18" charset="0"/>
                <a:ea typeface="Cambria Math" pitchFamily="18" charset="0"/>
                <a:cs typeface="Estrangelo Edessa" pitchFamily="66" charset="0"/>
              </a:rPr>
              <a:t>Ústecký přebor Jaro 2016</a:t>
            </a:r>
            <a:endParaRPr lang="cs-CZ" sz="3100" dirty="0" smtClean="0">
              <a:ln w="31750">
                <a:gradFill>
                  <a:gsLst>
                    <a:gs pos="0">
                      <a:srgbClr val="03D4A8"/>
                    </a:gs>
                    <a:gs pos="25000">
                      <a:srgbClr val="21D6E0"/>
                    </a:gs>
                    <a:gs pos="75000">
                      <a:srgbClr val="0087E6"/>
                    </a:gs>
                    <a:gs pos="100000">
                      <a:srgbClr val="005CBF"/>
                    </a:gs>
                  </a:gsLst>
                  <a:lin ang="5400000" scaled="0"/>
                </a:gradFill>
              </a:ln>
              <a:solidFill>
                <a:srgbClr val="3333CC"/>
              </a:solidFill>
              <a:effectLst>
                <a:outerShdw blurRad="38100" dist="38100" dir="2700000" algn="tl">
                  <a:srgbClr val="000000">
                    <a:alpha val="43137"/>
                  </a:srgbClr>
                </a:outerShdw>
              </a:effectLst>
              <a:latin typeface="Rockwell Condensed" pitchFamily="18" charset="0"/>
              <a:ea typeface="Cambria Math" pitchFamily="18" charset="0"/>
              <a:cs typeface="Estrangelo Edessa" pitchFamily="66" charset="0"/>
            </a:endParaRPr>
          </a:p>
        </p:txBody>
      </p:sp>
      <p:pic>
        <p:nvPicPr>
          <p:cNvPr id="31746" name="Picture 2"/>
          <p:cNvPicPr>
            <a:picLocks noChangeAspect="1" noChangeArrowheads="1"/>
          </p:cNvPicPr>
          <p:nvPr/>
        </p:nvPicPr>
        <p:blipFill>
          <a:blip r:embed="rId8" cstate="print"/>
          <a:srcRect/>
          <a:stretch>
            <a:fillRect/>
          </a:stretch>
        </p:blipFill>
        <p:spPr bwMode="auto">
          <a:xfrm>
            <a:off x="5647556" y="4771628"/>
            <a:ext cx="648072" cy="648072"/>
          </a:xfrm>
          <a:prstGeom prst="rect">
            <a:avLst/>
          </a:prstGeom>
          <a:noFill/>
          <a:ln w="9525">
            <a:noFill/>
            <a:miter lim="800000"/>
            <a:headEnd/>
            <a:tailEnd/>
          </a:ln>
        </p:spPr>
      </p:pic>
      <p:pic>
        <p:nvPicPr>
          <p:cNvPr id="31745" name="Picture 1"/>
          <p:cNvPicPr>
            <a:picLocks noChangeAspect="1" noChangeArrowheads="1"/>
          </p:cNvPicPr>
          <p:nvPr/>
        </p:nvPicPr>
        <p:blipFill>
          <a:blip r:embed="rId9" cstate="print"/>
          <a:srcRect/>
          <a:stretch>
            <a:fillRect/>
          </a:stretch>
        </p:blipFill>
        <p:spPr bwMode="auto">
          <a:xfrm>
            <a:off x="8887916" y="4771628"/>
            <a:ext cx="720081" cy="648072"/>
          </a:xfrm>
          <a:prstGeom prst="rect">
            <a:avLst/>
          </a:prstGeom>
          <a:noFill/>
          <a:ln w="9525">
            <a:noFill/>
            <a:miter lim="800000"/>
            <a:headEnd/>
            <a:tailEnd/>
          </a:ln>
        </p:spPr>
      </p:pic>
      <p:sp>
        <p:nvSpPr>
          <p:cNvPr id="15" name="TextovéPole 12"/>
          <p:cNvSpPr txBox="1">
            <a:spLocks noChangeArrowheads="1"/>
          </p:cNvSpPr>
          <p:nvPr/>
        </p:nvSpPr>
        <p:spPr bwMode="auto">
          <a:xfrm>
            <a:off x="8603379" y="6177226"/>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2:1</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47756"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sp>
        <p:nvSpPr>
          <p:cNvPr id="7" name="TextovéPole 6"/>
          <p:cNvSpPr txBox="1"/>
          <p:nvPr/>
        </p:nvSpPr>
        <p:spPr>
          <a:xfrm>
            <a:off x="30932" y="91108"/>
            <a:ext cx="4824536" cy="538609"/>
          </a:xfrm>
          <a:prstGeom prst="rect">
            <a:avLst/>
          </a:prstGeom>
          <a:blipFill>
            <a:blip r:embed="rId3" cstate="print"/>
            <a:tile tx="0" ty="0" sx="100000" sy="100000" flip="none" algn="tl"/>
          </a:blipFill>
          <a:ln w="50800">
            <a:solidFill>
              <a:schemeClr val="accent1">
                <a:lumMod val="75000"/>
              </a:schemeClr>
            </a:solidFill>
            <a:prstDash val="sysDash"/>
          </a:ln>
        </p:spPr>
        <p:txBody>
          <a:bodyPr wrap="square" rtlCol="0">
            <a:spAutoFit/>
          </a:bodyPr>
          <a:lstStyle/>
          <a:p>
            <a:pPr algn="ctr"/>
            <a:r>
              <a:rPr lang="cs-CZ" sz="2900" b="0" dirty="0" smtClean="0">
                <a:blipFill>
                  <a:blip r:embed="rId4"/>
                  <a:stretch>
                    <a:fillRect/>
                  </a:stretch>
                </a:blipFill>
                <a:latin typeface="Berlin Sans FB Demi" pitchFamily="34" charset="0"/>
              </a:rPr>
              <a:t>Média o situaci v </a:t>
            </a:r>
            <a:r>
              <a:rPr lang="cs-CZ" sz="2900" b="0" dirty="0" err="1" smtClean="0">
                <a:blipFill>
                  <a:blip r:embed="rId4"/>
                  <a:stretch>
                    <a:fillRect/>
                  </a:stretch>
                </a:blipFill>
                <a:latin typeface="Berlin Sans FB Demi" pitchFamily="34" charset="0"/>
              </a:rPr>
              <a:t>Blšanech</a:t>
            </a:r>
            <a:endParaRPr lang="cs-CZ" sz="2900" b="0" dirty="0" smtClean="0">
              <a:blipFill>
                <a:blip r:embed="rId4"/>
                <a:stretch>
                  <a:fillRect/>
                </a:stretch>
              </a:blipFill>
              <a:latin typeface="Berlin Sans FB Demi" pitchFamily="34" charset="0"/>
            </a:endParaRPr>
          </a:p>
        </p:txBody>
      </p:sp>
      <p:pic>
        <p:nvPicPr>
          <p:cNvPr id="2" name="Picture 62"/>
          <p:cNvPicPr>
            <a:picLocks noChangeAspect="1" noChangeArrowheads="1"/>
          </p:cNvPicPr>
          <p:nvPr/>
        </p:nvPicPr>
        <p:blipFill>
          <a:blip r:embed="rId5" cstate="print"/>
          <a:srcRect/>
          <a:stretch>
            <a:fillRect/>
          </a:stretch>
        </p:blipFill>
        <p:spPr bwMode="auto">
          <a:xfrm>
            <a:off x="72008" y="811188"/>
            <a:ext cx="4783460" cy="723900"/>
          </a:xfrm>
          <a:prstGeom prst="rect">
            <a:avLst/>
          </a:prstGeom>
          <a:noFill/>
          <a:ln w="38100">
            <a:solidFill>
              <a:schemeClr val="bg1">
                <a:lumMod val="65000"/>
              </a:schemeClr>
            </a:solidFill>
            <a:miter lim="800000"/>
            <a:headEnd/>
            <a:tailEnd/>
          </a:ln>
        </p:spPr>
      </p:pic>
      <p:sp>
        <p:nvSpPr>
          <p:cNvPr id="11" name="Obdélník 10"/>
          <p:cNvSpPr/>
          <p:nvPr/>
        </p:nvSpPr>
        <p:spPr>
          <a:xfrm>
            <a:off x="30932" y="1603276"/>
            <a:ext cx="4824536" cy="5292000"/>
          </a:xfrm>
          <a:prstGeom prst="rect">
            <a:avLst/>
          </a:prstGeom>
        </p:spPr>
        <p:txBody>
          <a:bodyPr wrap="square">
            <a:spAutoFit/>
          </a:bodyPr>
          <a:lstStyle/>
          <a:p>
            <a:pPr algn="just"/>
            <a:r>
              <a:rPr lang="cs-CZ" b="0" dirty="0" smtClean="0">
                <a:latin typeface="Arial" pitchFamily="34" charset="0"/>
                <a:cs typeface="Arial" pitchFamily="34" charset="0"/>
              </a:rPr>
              <a:t>       Krize fotbalových </a:t>
            </a:r>
            <a:r>
              <a:rPr lang="cs-CZ" b="0" dirty="0" err="1" smtClean="0">
                <a:latin typeface="Arial" pitchFamily="34" charset="0"/>
                <a:cs typeface="Arial" pitchFamily="34" charset="0"/>
              </a:rPr>
              <a:t>Blšan</a:t>
            </a:r>
            <a:r>
              <a:rPr lang="cs-CZ" b="0" dirty="0" smtClean="0">
                <a:latin typeface="Arial" pitchFamily="34" charset="0"/>
                <a:cs typeface="Arial" pitchFamily="34" charset="0"/>
              </a:rPr>
              <a:t> se výrazně prohlubuje. Tým šel po vyvedené podzimní části v poslední době v krajském přeboru prakticky od porážky k porážce, teď má problémy vůbec sehnat dostatek hráčů, kteří by nastoupili k zápasům. Hrozí vyloučení Chmelařů z krajského přeboru a zřejmě i úplný konec fotbalu v </a:t>
            </a:r>
            <a:r>
              <a:rPr lang="cs-CZ" b="0" dirty="0" err="1" smtClean="0">
                <a:latin typeface="Arial" pitchFamily="34" charset="0"/>
                <a:cs typeface="Arial" pitchFamily="34" charset="0"/>
              </a:rPr>
              <a:t>Blšanech</a:t>
            </a:r>
            <a:r>
              <a:rPr lang="cs-CZ" b="0" dirty="0" smtClean="0">
                <a:latin typeface="Arial" pitchFamily="34" charset="0"/>
                <a:cs typeface="Arial" pitchFamily="34" charset="0"/>
              </a:rPr>
              <a:t>.</a:t>
            </a:r>
          </a:p>
          <a:p>
            <a:pPr algn="just"/>
            <a:r>
              <a:rPr lang="cs-CZ" b="0" dirty="0" smtClean="0">
                <a:latin typeface="Arial" pitchFamily="34" charset="0"/>
                <a:cs typeface="Arial" pitchFamily="34" charset="0"/>
              </a:rPr>
              <a:t>  Zápas </a:t>
            </a:r>
            <a:r>
              <a:rPr lang="cs-CZ" b="0" dirty="0" err="1" smtClean="0">
                <a:latin typeface="Arial" pitchFamily="34" charset="0"/>
                <a:cs typeface="Arial" pitchFamily="34" charset="0"/>
              </a:rPr>
              <a:t>Blšany</a:t>
            </a:r>
            <a:r>
              <a:rPr lang="cs-CZ" b="0" dirty="0" smtClean="0">
                <a:latin typeface="Arial" pitchFamily="34" charset="0"/>
                <a:cs typeface="Arial" pitchFamily="34" charset="0"/>
              </a:rPr>
              <a:t> –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který podle postavení týmů v tabulce po polovině soutěže měl být zápasem jara, se vůbec nehrál. </a:t>
            </a:r>
            <a:r>
              <a:rPr lang="cs-CZ" b="0" dirty="0" err="1" smtClean="0">
                <a:latin typeface="Arial" pitchFamily="34" charset="0"/>
                <a:cs typeface="Arial" pitchFamily="34" charset="0"/>
              </a:rPr>
              <a:t>Blšany</a:t>
            </a:r>
            <a:r>
              <a:rPr lang="cs-CZ" b="0" dirty="0" smtClean="0">
                <a:latin typeface="Arial" pitchFamily="34" charset="0"/>
                <a:cs typeface="Arial" pitchFamily="34" charset="0"/>
              </a:rPr>
              <a:t> totiž v pátek odpoledne oznámily, že kvůli nedostatku hráčů k zápasu nenastoupí.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které už má zaručený postup z prvního místa krajského přeboru do divize, tak do </a:t>
            </a:r>
            <a:r>
              <a:rPr lang="cs-CZ" b="0" dirty="0" err="1" smtClean="0">
                <a:latin typeface="Arial" pitchFamily="34" charset="0"/>
                <a:cs typeface="Arial" pitchFamily="34" charset="0"/>
              </a:rPr>
              <a:t>Blšan</a:t>
            </a:r>
            <a:r>
              <a:rPr lang="cs-CZ" b="0" dirty="0" smtClean="0">
                <a:latin typeface="Arial" pitchFamily="34" charset="0"/>
                <a:cs typeface="Arial" pitchFamily="34" charset="0"/>
              </a:rPr>
              <a:t> vůbec nejelo. A vyhrálo kontumačně 3:0.</a:t>
            </a:r>
          </a:p>
          <a:p>
            <a:pPr algn="just"/>
            <a:r>
              <a:rPr lang="cs-CZ" b="0" dirty="0" smtClean="0">
                <a:latin typeface="Arial" pitchFamily="34" charset="0"/>
                <a:cs typeface="Arial" pitchFamily="34" charset="0"/>
              </a:rPr>
              <a:t>      „Je to velká ostuda pro </a:t>
            </a:r>
            <a:r>
              <a:rPr lang="cs-CZ" b="0" dirty="0" err="1" smtClean="0">
                <a:latin typeface="Arial" pitchFamily="34" charset="0"/>
                <a:cs typeface="Arial" pitchFamily="34" charset="0"/>
              </a:rPr>
              <a:t>Blšany</a:t>
            </a:r>
            <a:r>
              <a:rPr lang="cs-CZ" b="0" dirty="0" smtClean="0">
                <a:latin typeface="Arial" pitchFamily="34" charset="0"/>
                <a:cs typeface="Arial" pitchFamily="34" charset="0"/>
              </a:rPr>
              <a:t>. Je to znehodnocení této soutěže, chtěli jsme v </a:t>
            </a:r>
            <a:r>
              <a:rPr lang="cs-CZ" b="0" dirty="0" err="1" smtClean="0">
                <a:latin typeface="Arial" pitchFamily="34" charset="0"/>
                <a:cs typeface="Arial" pitchFamily="34" charset="0"/>
              </a:rPr>
              <a:t>Blšanech</a:t>
            </a:r>
            <a:r>
              <a:rPr lang="cs-CZ" b="0" dirty="0" smtClean="0">
                <a:latin typeface="Arial" pitchFamily="34" charset="0"/>
                <a:cs typeface="Arial" pitchFamily="34" charset="0"/>
              </a:rPr>
              <a:t> hrát. Je to pro mě zklamání, zvlášť když jsem v </a:t>
            </a:r>
            <a:r>
              <a:rPr lang="cs-CZ" b="0" dirty="0" err="1" smtClean="0">
                <a:latin typeface="Arial" pitchFamily="34" charset="0"/>
                <a:cs typeface="Arial" pitchFamily="34" charset="0"/>
              </a:rPr>
              <a:t>Blšanech</a:t>
            </a:r>
            <a:r>
              <a:rPr lang="cs-CZ" b="0" dirty="0" smtClean="0">
                <a:latin typeface="Arial" pitchFamily="34" charset="0"/>
                <a:cs typeface="Arial" pitchFamily="34" charset="0"/>
              </a:rPr>
              <a:t> působil,"    řekl Deníku Josef Vinš, trenér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Tento bývalý ofenzivní fotbalista nastupoval za Chmelaře v </a:t>
            </a:r>
            <a:r>
              <a:rPr lang="cs-CZ" b="0" dirty="0" err="1" smtClean="0">
                <a:latin typeface="Arial" pitchFamily="34" charset="0"/>
                <a:cs typeface="Arial" pitchFamily="34" charset="0"/>
              </a:rPr>
              <a:t>devadesátýchletech</a:t>
            </a:r>
            <a:r>
              <a:rPr lang="cs-CZ" b="0" dirty="0" smtClean="0">
                <a:latin typeface="Arial" pitchFamily="34" charset="0"/>
                <a:cs typeface="Arial" pitchFamily="34" charset="0"/>
              </a:rPr>
              <a:t> 20. století a zažil s nimi rozhodně úspěšnější doby.</a:t>
            </a:r>
          </a:p>
          <a:p>
            <a:pPr algn="just"/>
            <a:r>
              <a:rPr lang="cs-CZ" b="0" dirty="0" smtClean="0">
                <a:latin typeface="Arial" pitchFamily="34" charset="0"/>
                <a:cs typeface="Arial" pitchFamily="34" charset="0"/>
              </a:rPr>
              <a:t>      Ještě jednou a končí Krize </a:t>
            </a:r>
            <a:r>
              <a:rPr lang="cs-CZ" b="0" dirty="0" err="1" smtClean="0">
                <a:latin typeface="Arial" pitchFamily="34" charset="0"/>
                <a:cs typeface="Arial" pitchFamily="34" charset="0"/>
              </a:rPr>
              <a:t>Blšan</a:t>
            </a:r>
            <a:r>
              <a:rPr lang="cs-CZ" b="0" dirty="0" smtClean="0">
                <a:latin typeface="Arial" pitchFamily="34" charset="0"/>
                <a:cs typeface="Arial" pitchFamily="34" charset="0"/>
              </a:rPr>
              <a:t> se výrazně projevila poprvé před dvěma týdny, když Chmelaři doma v derby se Žatcem nastoupili s deseti hráči a po poločase, jenž skončil 1:7, se na trávník kvůli údajným zraněním a nedostatku hráčů nevrátili. K dalšímu utkání v </a:t>
            </a:r>
            <a:r>
              <a:rPr lang="cs-CZ" b="0" dirty="0" err="1" smtClean="0">
                <a:latin typeface="Arial" pitchFamily="34" charset="0"/>
                <a:cs typeface="Arial" pitchFamily="34" charset="0"/>
              </a:rPr>
              <a:t>Modlanech</a:t>
            </a:r>
            <a:r>
              <a:rPr lang="cs-CZ" b="0" dirty="0" smtClean="0">
                <a:latin typeface="Arial" pitchFamily="34" charset="0"/>
                <a:cs typeface="Arial" pitchFamily="34" charset="0"/>
              </a:rPr>
              <a:t> už minulý víkend nepřijeli vůbec, za což dostali od disciplinární komise trest – pokutu osm tisíc korun. A teď </a:t>
            </a:r>
            <a:r>
              <a:rPr lang="cs-CZ" b="0" dirty="0" err="1" smtClean="0">
                <a:latin typeface="Arial" pitchFamily="34" charset="0"/>
                <a:cs typeface="Arial" pitchFamily="34" charset="0"/>
              </a:rPr>
              <a:t>Blšany</a:t>
            </a:r>
            <a:r>
              <a:rPr lang="cs-CZ" b="0" dirty="0" smtClean="0">
                <a:latin typeface="Arial" pitchFamily="34" charset="0"/>
                <a:cs typeface="Arial" pitchFamily="34" charset="0"/>
              </a:rPr>
              <a:t> nenastoupily podruhé. „Pokud nenastoupí ke třetímu utkání, budou velice pravděpodobně ze soutěže vyloučeny," sdělil na dotaz Deníku Josef </a:t>
            </a:r>
            <a:r>
              <a:rPr lang="cs-CZ" b="0" dirty="0" err="1" smtClean="0">
                <a:latin typeface="Arial" pitchFamily="34" charset="0"/>
                <a:cs typeface="Arial" pitchFamily="34" charset="0"/>
              </a:rPr>
              <a:t>Froněk</a:t>
            </a:r>
            <a:r>
              <a:rPr lang="cs-CZ" b="0" dirty="0" smtClean="0">
                <a:latin typeface="Arial" pitchFamily="34" charset="0"/>
                <a:cs typeface="Arial" pitchFamily="34" charset="0"/>
              </a:rPr>
              <a:t>, předseda sportovně technické komise Ústeckého krajského fotbalového svazu.</a:t>
            </a:r>
          </a:p>
        </p:txBody>
      </p:sp>
      <p:cxnSp>
        <p:nvCxnSpPr>
          <p:cNvPr id="15" name="Přímá spojovací šipka 14"/>
          <p:cNvCxnSpPr/>
          <p:nvPr/>
        </p:nvCxnSpPr>
        <p:spPr bwMode="auto">
          <a:xfrm>
            <a:off x="3487316" y="6931868"/>
            <a:ext cx="936104" cy="163116"/>
          </a:xfrm>
          <a:prstGeom prst="straightConnector1">
            <a:avLst/>
          </a:prstGeom>
          <a:noFill/>
          <a:ln w="22225"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5719564" y="19100"/>
            <a:ext cx="4464496" cy="338554"/>
          </a:xfrm>
          <a:prstGeom prst="rect">
            <a:avLst/>
          </a:prstGeom>
          <a:blipFill>
            <a:blip r:embed="rId6" cstate="print"/>
            <a:stretch>
              <a:fillRect/>
            </a:stretch>
          </a:blipFill>
        </p:spPr>
        <p:txBody>
          <a:bodyPr wrap="square" rtlCol="0">
            <a:spAutoFit/>
          </a:bodyPr>
          <a:lstStyle/>
          <a:p>
            <a:pPr algn="ctr"/>
            <a:r>
              <a:rPr lang="cs-CZ" sz="1600" u="sng" dirty="0" smtClean="0">
                <a:solidFill>
                  <a:srgbClr val="CC0099"/>
                </a:solidFill>
                <a:latin typeface="Bookman Old Style" pitchFamily="18" charset="0"/>
              </a:rPr>
              <a:t>Starší žáci 10. místo, mladší 8. místo</a:t>
            </a:r>
          </a:p>
        </p:txBody>
      </p:sp>
      <p:graphicFrame>
        <p:nvGraphicFramePr>
          <p:cNvPr id="19" name="Tabulka 18"/>
          <p:cNvGraphicFramePr>
            <a:graphicFrameLocks noGrp="1"/>
          </p:cNvGraphicFramePr>
          <p:nvPr/>
        </p:nvGraphicFramePr>
        <p:xfrm>
          <a:off x="5791572" y="5560268"/>
          <a:ext cx="4320480" cy="1371600"/>
        </p:xfrm>
        <a:graphic>
          <a:graphicData uri="http://schemas.openxmlformats.org/drawingml/2006/table">
            <a:tbl>
              <a:tblPr/>
              <a:tblGrid>
                <a:gridCol w="1444746">
                  <a:extLst>
                    <a:ext uri="{9D8B030D-6E8A-4147-A177-3AD203B41FA5}">
                      <a16:colId xmlns:a16="http://schemas.microsoft.com/office/drawing/2014/main" val="20000"/>
                    </a:ext>
                  </a:extLst>
                </a:gridCol>
                <a:gridCol w="1568582">
                  <a:extLst>
                    <a:ext uri="{9D8B030D-6E8A-4147-A177-3AD203B41FA5}">
                      <a16:colId xmlns:a16="http://schemas.microsoft.com/office/drawing/2014/main" val="20001"/>
                    </a:ext>
                  </a:extLst>
                </a:gridCol>
                <a:gridCol w="632937">
                  <a:extLst>
                    <a:ext uri="{9D8B030D-6E8A-4147-A177-3AD203B41FA5}">
                      <a16:colId xmlns:a16="http://schemas.microsoft.com/office/drawing/2014/main" val="20002"/>
                    </a:ext>
                  </a:extLst>
                </a:gridCol>
                <a:gridCol w="674215">
                  <a:extLst>
                    <a:ext uri="{9D8B030D-6E8A-4147-A177-3AD203B41FA5}">
                      <a16:colId xmlns:a16="http://schemas.microsoft.com/office/drawing/2014/main" val="20003"/>
                    </a:ext>
                  </a:extLst>
                </a:gridCol>
              </a:tblGrid>
              <a:tr h="163909">
                <a:tc gridSpan="4">
                  <a:txBody>
                    <a:bodyPr/>
                    <a:lstStyle/>
                    <a:p>
                      <a:pPr algn="ctr" rtl="0" fontAlgn="ctr"/>
                      <a:r>
                        <a:rPr lang="cs-CZ" sz="1200" b="1" i="0" u="none" strike="noStrike" dirty="0">
                          <a:solidFill>
                            <a:srgbClr val="000000"/>
                          </a:solidFill>
                          <a:latin typeface="Century Gothic"/>
                        </a:rPr>
                        <a:t>27 .kolo Ústeckého přeboru  </a:t>
                      </a:r>
                      <a:r>
                        <a:rPr lang="cs-CZ" sz="1200" b="1" i="0" u="none" strike="noStrike" dirty="0" smtClean="0">
                          <a:solidFill>
                            <a:srgbClr val="000000"/>
                          </a:solidFill>
                          <a:latin typeface="Century Gothic"/>
                        </a:rPr>
                        <a:t>     </a:t>
                      </a:r>
                      <a:r>
                        <a:rPr lang="cs-CZ" sz="1200" b="1" i="0" u="none" strike="noStrike" dirty="0">
                          <a:solidFill>
                            <a:srgbClr val="000000"/>
                          </a:solidFill>
                          <a:latin typeface="Century Gothic"/>
                        </a:rPr>
                        <a:t>Starších a mladších žáků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F9AD"/>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70722">
                <a:tc>
                  <a:txBody>
                    <a:bodyPr/>
                    <a:lstStyle/>
                    <a:p>
                      <a:pPr algn="ctr" rtl="0" fontAlgn="ctr"/>
                      <a:r>
                        <a:rPr lang="cs-CZ" sz="1000" b="0" i="0" u="none" strike="noStrike">
                          <a:solidFill>
                            <a:srgbClr val="000000"/>
                          </a:solidFill>
                          <a:latin typeface="Cambria"/>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a:txBody>
                    <a:bodyPr/>
                    <a:lstStyle/>
                    <a:p>
                      <a:pPr algn="ctr" rtl="0" fontAlgn="ctr"/>
                      <a:r>
                        <a:rPr lang="cs-CZ" sz="1000" b="0" i="0" u="none" strike="noStrike" dirty="0">
                          <a:solidFill>
                            <a:srgbClr val="000000"/>
                          </a:solidFill>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a:txBody>
                    <a:bodyPr/>
                    <a:lstStyle/>
                    <a:p>
                      <a:pPr algn="ctr" rtl="0" fontAlgn="ctr"/>
                      <a:r>
                        <a:rPr lang="cs-CZ" sz="1000" b="1" i="0" u="none" strike="noStrike" dirty="0">
                          <a:solidFill>
                            <a:srgbClr val="000000"/>
                          </a:solidFill>
                          <a:latin typeface="Cambria"/>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a:txBody>
                    <a:bodyPr/>
                    <a:lstStyle/>
                    <a:p>
                      <a:pPr algn="ctr" rtl="0" fontAlgn="ctr"/>
                      <a:r>
                        <a:rPr lang="cs-CZ" sz="1000" b="1" i="0" u="none" strike="noStrike">
                          <a:solidFill>
                            <a:srgbClr val="000000"/>
                          </a:solidFill>
                          <a:latin typeface="Cambria"/>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extLst>
                  <a:ext uri="{0D108BD9-81ED-4DB2-BD59-A6C34878D82A}">
                    <a16:rowId xmlns:a16="http://schemas.microsoft.com/office/drawing/2014/main" val="10001"/>
                  </a:ext>
                </a:extLst>
              </a:tr>
              <a:tr h="70722">
                <a:tc>
                  <a:txBody>
                    <a:bodyPr/>
                    <a:lstStyle/>
                    <a:p>
                      <a:pPr algn="ctr" rtl="0" fontAlgn="ct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SK Brozany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900" b="1" i="0" u="none" strike="noStrike">
                          <a:solidFill>
                            <a:srgbClr val="000000"/>
                          </a:solidFill>
                          <a:latin typeface="Verdana" pitchFamily="34" charset="0"/>
                          <a:ea typeface="Verdana" pitchFamily="34" charset="0"/>
                          <a:cs typeface="Verdana" pitchFamily="34" charset="0"/>
                        </a:rPr>
                        <a:t>SK Roudnice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3:6</a:t>
                      </a: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1:9</a:t>
                      </a:r>
                      <a:r>
                        <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137284">
                <a:tc>
                  <a:txBody>
                    <a:bodyPr/>
                    <a:lstStyle/>
                    <a:p>
                      <a:pPr algn="ctr" rtl="0" fontAlgn="ctr"/>
                      <a:r>
                        <a:rPr lang="cs-CZ" sz="900" b="1" i="0" u="none" strike="noStrike" dirty="0">
                          <a:solidFill>
                            <a:srgbClr val="000000"/>
                          </a:solidFill>
                          <a:latin typeface="Verdana" pitchFamily="34" charset="0"/>
                          <a:ea typeface="Verdana" pitchFamily="34" charset="0"/>
                          <a:cs typeface="Verdana" pitchFamily="34" charset="0"/>
                        </a:rPr>
                        <a:t>TJ Krupka </a:t>
                      </a: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1" i="0" u="none" strike="noStrike" dirty="0">
                          <a:solidFill>
                            <a:srgbClr val="000000"/>
                          </a:solidFill>
                          <a:latin typeface="Verdana" pitchFamily="34" charset="0"/>
                          <a:ea typeface="Verdana" pitchFamily="34" charset="0"/>
                          <a:cs typeface="Verdana"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Verdana" pitchFamily="34" charset="0"/>
                          <a:ea typeface="Verdana" pitchFamily="34" charset="0"/>
                          <a:cs typeface="Verdana" pitchFamily="34" charset="0"/>
                        </a:rPr>
                        <a:t>TJ </a:t>
                      </a:r>
                      <a:r>
                        <a:rPr lang="cs-CZ" sz="900" b="1" i="0" u="none" strike="noStrike" dirty="0" err="1">
                          <a:solidFill>
                            <a:srgbClr val="000000"/>
                          </a:solidFill>
                          <a:latin typeface="Verdana" pitchFamily="34" charset="0"/>
                          <a:ea typeface="Verdana" pitchFamily="34" charset="0"/>
                          <a:cs typeface="Verdana" pitchFamily="34" charset="0"/>
                        </a:rPr>
                        <a:t>Košťany</a:t>
                      </a:r>
                      <a:r>
                        <a:rPr lang="cs-CZ" sz="900" b="1" i="0" u="none" strike="noStrike" dirty="0">
                          <a:solidFill>
                            <a:srgbClr val="000000"/>
                          </a:solidFill>
                          <a:latin typeface="Verdana" pitchFamily="34" charset="0"/>
                          <a:ea typeface="Verdana" pitchFamily="34" charset="0"/>
                          <a:cs typeface="Verdana" pitchFamily="34" charset="0"/>
                        </a:rPr>
                        <a:t>/ </a:t>
                      </a:r>
                      <a:r>
                        <a:rPr lang="cs-CZ" sz="900" b="1" i="0" u="none" strike="noStrike" dirty="0" err="1">
                          <a:solidFill>
                            <a:srgbClr val="000000"/>
                          </a:solidFill>
                          <a:latin typeface="Verdana" pitchFamily="34" charset="0"/>
                          <a:ea typeface="Verdana" pitchFamily="34" charset="0"/>
                          <a:cs typeface="Verdana" pitchFamily="34" charset="0"/>
                        </a:rPr>
                        <a:t>Oldřichov</a:t>
                      </a:r>
                      <a:r>
                        <a:rPr lang="cs-CZ" sz="900" b="1" i="0" u="none" strike="noStrike" dirty="0">
                          <a:solidFill>
                            <a:srgbClr val="000000"/>
                          </a:solidFill>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1"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3:2</a:t>
                      </a:r>
                      <a:endPar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0"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10:2</a:t>
                      </a:r>
                      <a:r>
                        <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70722">
                <a:tc>
                  <a:txBody>
                    <a:bodyPr/>
                    <a:lstStyle/>
                    <a:p>
                      <a:pPr algn="ctr" rtl="0" fontAlgn="ct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FK Děčín 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900" b="1" dirty="0" smtClean="0">
                          <a:latin typeface="Verdana" pitchFamily="34" charset="0"/>
                          <a:ea typeface="Verdana" pitchFamily="34" charset="0"/>
                          <a:cs typeface="Verdana" pitchFamily="34" charset="0"/>
                        </a:rPr>
                        <a:t>FK Litoměřice </a:t>
                      </a:r>
                      <a:endParaRPr lang="cs-CZ" sz="900" b="1" i="0" u="none" strike="noStrike" dirty="0">
                        <a:solidFill>
                          <a:srgbClr val="000000"/>
                        </a:solidFill>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1"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1:4</a:t>
                      </a:r>
                      <a:endPar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0"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2:5</a:t>
                      </a:r>
                      <a:endPar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70722">
                <a:tc>
                  <a:txBody>
                    <a:bodyPr/>
                    <a:lstStyle/>
                    <a:p>
                      <a:pPr algn="ctr" rtl="0" fontAlgn="ctr"/>
                      <a:r>
                        <a:rPr lang="cs-CZ" sz="900" b="1" i="0" u="none" strike="noStrike">
                          <a:solidFill>
                            <a:srgbClr val="000000"/>
                          </a:solidFill>
                          <a:latin typeface="Verdana" pitchFamily="34" charset="0"/>
                          <a:ea typeface="Verdana" pitchFamily="34" charset="0"/>
                          <a:cs typeface="Verdana" pitchFamily="34" charset="0"/>
                        </a:rPr>
                        <a:t>  FK Duchcov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Verdana" pitchFamily="34" charset="0"/>
                          <a:ea typeface="Verdana" pitchFamily="34" charset="0"/>
                          <a:cs typeface="Verdana" pitchFamily="34" charset="0"/>
                        </a:rPr>
                        <a:t>  SK </a:t>
                      </a:r>
                      <a:r>
                        <a:rPr lang="cs-CZ" sz="900" b="1" i="0" u="none" strike="noStrike" dirty="0" err="1">
                          <a:solidFill>
                            <a:srgbClr val="000000"/>
                          </a:solidFill>
                          <a:latin typeface="Verdana" pitchFamily="34" charset="0"/>
                          <a:ea typeface="Verdana" pitchFamily="34" charset="0"/>
                          <a:cs typeface="Verdana" pitchFamily="34" charset="0"/>
                        </a:rPr>
                        <a:t>Štětí</a:t>
                      </a:r>
                      <a:r>
                        <a:rPr lang="cs-CZ" sz="900" b="1" i="0" u="none" strike="noStrike" dirty="0">
                          <a:solidFill>
                            <a:srgbClr val="000000"/>
                          </a:solidFill>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1"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2:4</a:t>
                      </a:r>
                      <a:endPar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0"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8:0</a:t>
                      </a:r>
                      <a:endPar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70722">
                <a:tc>
                  <a:txBody>
                    <a:bodyPr/>
                    <a:lstStyle/>
                    <a:p>
                      <a:pPr algn="ctr" rtl="0" fontAlgn="ctr"/>
                      <a:r>
                        <a:rPr lang="cs-CZ" sz="900" b="1" i="0" u="none" strike="noStrike">
                          <a:solidFill>
                            <a:srgbClr val="000000"/>
                          </a:solidFill>
                          <a:latin typeface="Verdana" pitchFamily="34" charset="0"/>
                          <a:ea typeface="Verdana" pitchFamily="34" charset="0"/>
                          <a:cs typeface="Verdana" pitchFamily="34" charset="0"/>
                        </a:rPr>
                        <a:t>  ASK Lovosice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900" b="1" i="0" u="none" strike="noStrike" dirty="0" err="1">
                          <a:solidFill>
                            <a:srgbClr val="000000"/>
                          </a:solidFill>
                          <a:latin typeface="Verdana" pitchFamily="34" charset="0"/>
                          <a:ea typeface="Verdana" pitchFamily="34" charset="0"/>
                          <a:cs typeface="Verdana" pitchFamily="34" charset="0"/>
                        </a:rPr>
                        <a:t>Neštěmice</a:t>
                      </a:r>
                      <a:r>
                        <a:rPr lang="cs-CZ" sz="900" b="1" i="0" u="none" strike="noStrike" dirty="0">
                          <a:solidFill>
                            <a:srgbClr val="000000"/>
                          </a:solidFill>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1"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5:0</a:t>
                      </a:r>
                      <a:endPar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0"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4:1</a:t>
                      </a:r>
                      <a:endPar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r h="137284">
                <a:tc>
                  <a:txBody>
                    <a:bodyPr/>
                    <a:lstStyle/>
                    <a:p>
                      <a:pPr algn="ctr" rtl="0" fontAlgn="ctr"/>
                      <a:r>
                        <a:rPr lang="cs-CZ" sz="900" b="1" i="0" u="none" strike="noStrike">
                          <a:solidFill>
                            <a:srgbClr val="000000"/>
                          </a:solidFill>
                          <a:latin typeface="Verdana" pitchFamily="34" charset="0"/>
                          <a:ea typeface="Verdana" pitchFamily="34" charset="0"/>
                          <a:cs typeface="Verdana" pitchFamily="34" charset="0"/>
                        </a:rPr>
                        <a:t>FK Litoměřice/     Žitenice </a:t>
                      </a:r>
                      <a:r>
                        <a:rPr lang="cs-CZ" sz="900" b="1" i="0" u="none" strike="noStrike">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1" i="0" u="none" strike="noStrike">
                          <a:solidFill>
                            <a:srgbClr val="000000"/>
                          </a:solidFill>
                          <a:latin typeface="Verdana" pitchFamily="34" charset="0"/>
                          <a:ea typeface="Verdana" pitchFamily="34" charset="0"/>
                          <a:cs typeface="Verdana"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Verdana" pitchFamily="34" charset="0"/>
                          <a:ea typeface="Verdana" pitchFamily="34" charset="0"/>
                          <a:cs typeface="Verdana" pitchFamily="34" charset="0"/>
                        </a:rPr>
                        <a:t>FK Děčín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1:5</a:t>
                      </a:r>
                      <a:r>
                        <a:rPr lang="cs-CZ" sz="900" b="1"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 </a:t>
                      </a:r>
                      <a:r>
                        <a:rPr lang="cs-CZ" sz="900" b="0" i="0" u="none" strike="noStrike" dirty="0" smtClean="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rPr>
                        <a:t>4:2</a:t>
                      </a:r>
                      <a:endParaRPr lang="cs-CZ" sz="900" b="0" i="0" u="none" strike="noStrike" dirty="0">
                        <a:solidFill>
                          <a:srgbClr val="000000"/>
                        </a:solidFill>
                        <a:effectLst>
                          <a:outerShdw blurRad="50800" dist="38100" algn="tr" rotWithShape="0">
                            <a:prstClr val="black">
                              <a:alpha val="40000"/>
                            </a:prstClr>
                          </a:outerShdw>
                        </a:effectLst>
                        <a:latin typeface="Verdana" pitchFamily="34" charset="0"/>
                        <a:ea typeface="Verdana" pitchFamily="34" charset="0"/>
                        <a:cs typeface="Verdana"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bl>
          </a:graphicData>
        </a:graphic>
      </p:graphicFrame>
      <p:graphicFrame>
        <p:nvGraphicFramePr>
          <p:cNvPr id="12" name="Tabulka 11"/>
          <p:cNvGraphicFramePr>
            <a:graphicFrameLocks noGrp="1"/>
          </p:cNvGraphicFramePr>
          <p:nvPr/>
        </p:nvGraphicFramePr>
        <p:xfrm>
          <a:off x="5719563" y="451148"/>
          <a:ext cx="4464497" cy="5000725"/>
        </p:xfrm>
        <a:graphic>
          <a:graphicData uri="http://schemas.openxmlformats.org/drawingml/2006/table">
            <a:tbl>
              <a:tblPr/>
              <a:tblGrid>
                <a:gridCol w="254045">
                  <a:extLst>
                    <a:ext uri="{9D8B030D-6E8A-4147-A177-3AD203B41FA5}">
                      <a16:colId xmlns:a16="http://schemas.microsoft.com/office/drawing/2014/main" val="20000"/>
                    </a:ext>
                  </a:extLst>
                </a:gridCol>
                <a:gridCol w="298879">
                  <a:extLst>
                    <a:ext uri="{9D8B030D-6E8A-4147-A177-3AD203B41FA5}">
                      <a16:colId xmlns:a16="http://schemas.microsoft.com/office/drawing/2014/main" val="20001"/>
                    </a:ext>
                  </a:extLst>
                </a:gridCol>
                <a:gridCol w="1513073">
                  <a:extLst>
                    <a:ext uri="{9D8B030D-6E8A-4147-A177-3AD203B41FA5}">
                      <a16:colId xmlns:a16="http://schemas.microsoft.com/office/drawing/2014/main" val="20002"/>
                    </a:ext>
                  </a:extLst>
                </a:gridCol>
                <a:gridCol w="212951">
                  <a:extLst>
                    <a:ext uri="{9D8B030D-6E8A-4147-A177-3AD203B41FA5}">
                      <a16:colId xmlns:a16="http://schemas.microsoft.com/office/drawing/2014/main" val="20003"/>
                    </a:ext>
                  </a:extLst>
                </a:gridCol>
                <a:gridCol w="212951">
                  <a:extLst>
                    <a:ext uri="{9D8B030D-6E8A-4147-A177-3AD203B41FA5}">
                      <a16:colId xmlns:a16="http://schemas.microsoft.com/office/drawing/2014/main" val="20004"/>
                    </a:ext>
                  </a:extLst>
                </a:gridCol>
                <a:gridCol w="212951">
                  <a:extLst>
                    <a:ext uri="{9D8B030D-6E8A-4147-A177-3AD203B41FA5}">
                      <a16:colId xmlns:a16="http://schemas.microsoft.com/office/drawing/2014/main" val="20005"/>
                    </a:ext>
                  </a:extLst>
                </a:gridCol>
                <a:gridCol w="212951">
                  <a:extLst>
                    <a:ext uri="{9D8B030D-6E8A-4147-A177-3AD203B41FA5}">
                      <a16:colId xmlns:a16="http://schemas.microsoft.com/office/drawing/2014/main" val="20006"/>
                    </a:ext>
                  </a:extLst>
                </a:gridCol>
                <a:gridCol w="212951">
                  <a:extLst>
                    <a:ext uri="{9D8B030D-6E8A-4147-A177-3AD203B41FA5}">
                      <a16:colId xmlns:a16="http://schemas.microsoft.com/office/drawing/2014/main" val="20007"/>
                    </a:ext>
                  </a:extLst>
                </a:gridCol>
                <a:gridCol w="762140">
                  <a:extLst>
                    <a:ext uri="{9D8B030D-6E8A-4147-A177-3AD203B41FA5}">
                      <a16:colId xmlns:a16="http://schemas.microsoft.com/office/drawing/2014/main" val="20008"/>
                    </a:ext>
                  </a:extLst>
                </a:gridCol>
                <a:gridCol w="257782">
                  <a:extLst>
                    <a:ext uri="{9D8B030D-6E8A-4147-A177-3AD203B41FA5}">
                      <a16:colId xmlns:a16="http://schemas.microsoft.com/office/drawing/2014/main" val="20009"/>
                    </a:ext>
                  </a:extLst>
                </a:gridCol>
                <a:gridCol w="313823">
                  <a:extLst>
                    <a:ext uri="{9D8B030D-6E8A-4147-A177-3AD203B41FA5}">
                      <a16:colId xmlns:a16="http://schemas.microsoft.com/office/drawing/2014/main" val="20010"/>
                    </a:ext>
                  </a:extLst>
                </a:gridCol>
              </a:tblGrid>
              <a:tr h="136612">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17181">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gridSpan="9">
                  <a:txBody>
                    <a:bodyPr/>
                    <a:lstStyle/>
                    <a:p>
                      <a:pPr algn="ctr" fontAlgn="ctr"/>
                      <a:r>
                        <a:rPr lang="cs-CZ" sz="1000" b="1" i="0" u="none" strike="noStrike" dirty="0">
                          <a:solidFill>
                            <a:srgbClr val="0000CC"/>
                          </a:solidFill>
                          <a:latin typeface="Calibri"/>
                        </a:rPr>
                        <a:t>Ústecký přebor starších žáků 2015/2016  po 29 odehraných zápasech</a:t>
                      </a:r>
                    </a:p>
                  </a:txBody>
                  <a:tcPr marL="6929" marR="6929" marT="6929"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Litoměřice</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227:17</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84</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FK Junior Děčín</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209:45</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75</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Sokol Brozany</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129:60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56</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SK Roudnice n. L.</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16</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98:68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53</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73091">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TJ Sokol </a:t>
                      </a:r>
                      <a:r>
                        <a:rPr lang="cs-CZ" sz="900" b="1" i="0" u="none" strike="noStrike" dirty="0" err="1">
                          <a:solidFill>
                            <a:srgbClr val="000000"/>
                          </a:solidFill>
                          <a:latin typeface="Arial"/>
                        </a:rPr>
                        <a:t>Košťany</a:t>
                      </a:r>
                      <a:r>
                        <a:rPr lang="cs-CZ" sz="900" b="1" i="0" u="none" strike="noStrike" dirty="0">
                          <a:solidFill>
                            <a:srgbClr val="000000"/>
                          </a:solidFill>
                          <a:latin typeface="Arial"/>
                        </a:rPr>
                        <a:t>/</a:t>
                      </a:r>
                      <a:r>
                        <a:rPr lang="cs-CZ" sz="900" b="1" i="0" u="none" strike="noStrike" dirty="0" err="1">
                          <a:solidFill>
                            <a:srgbClr val="000000"/>
                          </a:solidFill>
                          <a:latin typeface="Arial"/>
                        </a:rPr>
                        <a:t>Oldřichov</a:t>
                      </a:r>
                      <a:endParaRPr lang="cs-CZ" sz="900" b="1" i="0" u="none" strike="noStrike" dirty="0">
                        <a:solidFill>
                          <a:srgbClr val="000000"/>
                        </a:solidFill>
                        <a:latin typeface="Arial"/>
                      </a:endParaRP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16</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106:79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48</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ČL Neštěmice</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27</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13</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119:84</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42</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84226">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3</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85:81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41</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Junior Děčín B</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17</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67:50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31</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Duchcov</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57:162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19963">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10.</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FF0000"/>
                          </a:solidFill>
                          <a:latin typeface="Arial"/>
                        </a:rPr>
                        <a:t>SK Štětí, z.s.</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20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dirty="0">
                          <a:solidFill>
                            <a:srgbClr val="FF0000"/>
                          </a:solidFill>
                          <a:latin typeface="Calibri"/>
                        </a:rPr>
                        <a:t>62:142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26</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Krupka</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41:164</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19</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 Žitenice</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47:195</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12</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36612">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36612">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CCFFFF"/>
                    </a:solidFill>
                  </a:tcPr>
                </a:tc>
                <a:extLst>
                  <a:ext uri="{0D108BD9-81ED-4DB2-BD59-A6C34878D82A}">
                    <a16:rowId xmlns:a16="http://schemas.microsoft.com/office/drawing/2014/main" val="10015"/>
                  </a:ext>
                </a:extLst>
              </a:tr>
              <a:tr h="125112">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217181">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gridSpan="9">
                  <a:txBody>
                    <a:bodyPr/>
                    <a:lstStyle/>
                    <a:p>
                      <a:pPr algn="ctr" fontAlgn="ctr"/>
                      <a:r>
                        <a:rPr lang="cs-CZ" sz="900" b="1" i="0" u="none" strike="noStrike" dirty="0">
                          <a:solidFill>
                            <a:srgbClr val="0000CC"/>
                          </a:solidFill>
                          <a:latin typeface="Calibri"/>
                        </a:rPr>
                        <a:t>Ústecký přebor mladších žáků 2015/2016  po 29. odehraných zápasech</a:t>
                      </a:r>
                    </a:p>
                  </a:txBody>
                  <a:tcPr marL="6929" marR="6929" marT="6929"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7"/>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Roudnice n. L.</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198:40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84</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8"/>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26</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206:35</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80</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19"/>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Junior Děčín B</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185:103</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58</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0"/>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Duchcov</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15</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89:78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48</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1"/>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FK Litoměřice </a:t>
                      </a:r>
                      <a:r>
                        <a:rPr lang="cs-CZ" sz="900" b="1" i="0" u="none" strike="noStrike" dirty="0" err="1">
                          <a:solidFill>
                            <a:srgbClr val="000000"/>
                          </a:solidFill>
                          <a:latin typeface="Arial"/>
                        </a:rPr>
                        <a:t>Žitenice</a:t>
                      </a:r>
                      <a:endParaRPr lang="cs-CZ" sz="900" b="1" i="0" u="none" strike="noStrike" dirty="0">
                        <a:solidFill>
                          <a:srgbClr val="000000"/>
                        </a:solidFill>
                        <a:latin typeface="Arial"/>
                      </a:endParaRP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69:79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48</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2"/>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TJ Krupka</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14</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126:101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46</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3"/>
                  </a:ext>
                </a:extLst>
              </a:tr>
              <a:tr h="273091">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TJ Sokol </a:t>
                      </a:r>
                      <a:r>
                        <a:rPr lang="cs-CZ" sz="900" b="1" i="0" u="none" strike="noStrike" dirty="0" err="1">
                          <a:solidFill>
                            <a:srgbClr val="000000"/>
                          </a:solidFill>
                          <a:latin typeface="Arial"/>
                        </a:rPr>
                        <a:t>Košťany</a:t>
                      </a:r>
                      <a:r>
                        <a:rPr lang="cs-CZ" sz="900" b="1" i="0" u="none" strike="noStrike" dirty="0">
                          <a:solidFill>
                            <a:srgbClr val="000000"/>
                          </a:solidFill>
                          <a:latin typeface="Arial"/>
                        </a:rPr>
                        <a:t>/</a:t>
                      </a:r>
                      <a:r>
                        <a:rPr lang="cs-CZ" sz="900" b="1" i="0" u="none" strike="noStrike" dirty="0" err="1">
                          <a:solidFill>
                            <a:srgbClr val="000000"/>
                          </a:solidFill>
                          <a:latin typeface="Arial"/>
                        </a:rPr>
                        <a:t>Oldřichov</a:t>
                      </a:r>
                      <a:endParaRPr lang="cs-CZ" sz="900" b="1" i="0" u="none" strike="noStrike" dirty="0">
                        <a:solidFill>
                          <a:srgbClr val="000000"/>
                        </a:solidFill>
                        <a:latin typeface="Arial"/>
                      </a:endParaRP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64:99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35</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4"/>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8.</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FF0000"/>
                          </a:solidFill>
                          <a:latin typeface="Arial"/>
                        </a:rPr>
                        <a:t>SK Štětí, z.s.</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29</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Calibri"/>
                        </a:rPr>
                        <a:t>97:132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33</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5"/>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Junior Děčín</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3</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89:162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6"/>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FK ČL </a:t>
                      </a:r>
                      <a:r>
                        <a:rPr lang="cs-CZ" sz="900" b="1" i="0" u="none" strike="noStrike" dirty="0" err="1">
                          <a:solidFill>
                            <a:srgbClr val="000000"/>
                          </a:solidFill>
                          <a:latin typeface="Arial"/>
                        </a:rPr>
                        <a:t>Neštěmice</a:t>
                      </a:r>
                      <a:endParaRPr lang="cs-CZ" sz="900" b="1" i="0" u="none" strike="noStrike" dirty="0">
                        <a:solidFill>
                          <a:srgbClr val="000000"/>
                        </a:solidFill>
                        <a:latin typeface="Arial"/>
                      </a:endParaRP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77:156</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22</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7"/>
                  </a:ext>
                </a:extLst>
              </a:tr>
              <a:tr h="139910">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6929" marR="6929" marT="6929"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61:153</a:t>
                      </a:r>
                    </a:p>
                  </a:txBody>
                  <a:tcPr marL="6929" marR="6929" marT="6929"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6929" marR="6929" marT="6929"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8"/>
                  </a:ext>
                </a:extLst>
              </a:tr>
              <a:tr h="186688">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6929" marR="6929" marT="6929"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SK Sokol Brozany</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28</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21</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67:90</a:t>
                      </a:r>
                    </a:p>
                  </a:txBody>
                  <a:tcPr marL="6929" marR="6929" marT="6929"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18</a:t>
                      </a:r>
                    </a:p>
                  </a:txBody>
                  <a:tcPr marL="6929" marR="6929" marT="6929"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29"/>
                  </a:ext>
                </a:extLst>
              </a:tr>
              <a:tr h="136612">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6929" marR="6929" marT="6929" marB="0" anchor="b">
                    <a:lnL>
                      <a:noFill/>
                    </a:lnL>
                    <a:lnR>
                      <a:noFill/>
                    </a:lnR>
                    <a:lnT>
                      <a:noFill/>
                    </a:lnT>
                    <a:lnB>
                      <a:noFill/>
                    </a:lnB>
                    <a:solidFill>
                      <a:srgbClr val="FFFF00"/>
                    </a:solidFill>
                  </a:tcPr>
                </a:tc>
                <a:tc>
                  <a:txBody>
                    <a:bodyPr/>
                    <a:lstStyle/>
                    <a:p>
                      <a:pPr algn="l" fontAlgn="b"/>
                      <a:r>
                        <a:rPr lang="cs-CZ" sz="800" b="0" i="0" u="none" strike="noStrike" dirty="0">
                          <a:solidFill>
                            <a:srgbClr val="000000"/>
                          </a:solidFill>
                          <a:latin typeface="Calibri"/>
                        </a:rPr>
                        <a:t> </a:t>
                      </a:r>
                    </a:p>
                  </a:txBody>
                  <a:tcPr marL="6929" marR="6929" marT="6929" marB="0" anchor="b">
                    <a:lnL>
                      <a:noFill/>
                    </a:lnL>
                    <a:lnR>
                      <a:noFill/>
                    </a:lnR>
                    <a:lnT>
                      <a:noFill/>
                    </a:lnT>
                    <a:lnB>
                      <a:noFill/>
                    </a:lnB>
                    <a:solidFill>
                      <a:srgbClr val="FFFF00"/>
                    </a:solidFill>
                  </a:tcPr>
                </a:tc>
                <a:extLst>
                  <a:ext uri="{0D108BD9-81ED-4DB2-BD59-A6C34878D82A}">
                    <a16:rowId xmlns:a16="http://schemas.microsoft.com/office/drawing/2014/main" val="10030"/>
                  </a:ext>
                </a:extLst>
              </a:tr>
            </a:tbl>
          </a:graphicData>
        </a:graphic>
      </p:graphicFrame>
      <p:pic>
        <p:nvPicPr>
          <p:cNvPr id="7170" name="Picture 9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sp>
        <p:nvSpPr>
          <p:cNvPr id="4" name="Obdélník 3"/>
          <p:cNvSpPr/>
          <p:nvPr/>
        </p:nvSpPr>
        <p:spPr>
          <a:xfrm>
            <a:off x="5719564" y="91108"/>
            <a:ext cx="4464496" cy="1815882"/>
          </a:xfrm>
          <a:prstGeom prst="rect">
            <a:avLst/>
          </a:prstGeom>
        </p:spPr>
        <p:txBody>
          <a:bodyPr wrap="square">
            <a:spAutoFit/>
          </a:bodyPr>
          <a:lstStyle/>
          <a:p>
            <a:r>
              <a:rPr lang="cs-CZ" sz="1600" u="sng" dirty="0" smtClean="0">
                <a:latin typeface="Arial" pitchFamily="34" charset="0"/>
                <a:cs typeface="Arial" pitchFamily="34" charset="0"/>
              </a:rPr>
              <a:t>Trenér </a:t>
            </a:r>
            <a:r>
              <a:rPr lang="cs-CZ" sz="1600" u="sng" dirty="0" err="1" smtClean="0">
                <a:latin typeface="Arial" pitchFamily="34" charset="0"/>
                <a:cs typeface="Arial" pitchFamily="34" charset="0"/>
              </a:rPr>
              <a:t>Blšan</a:t>
            </a:r>
            <a:r>
              <a:rPr lang="cs-CZ" sz="1600" u="sng" dirty="0" smtClean="0">
                <a:latin typeface="Arial" pitchFamily="34" charset="0"/>
                <a:cs typeface="Arial" pitchFamily="34" charset="0"/>
              </a:rPr>
              <a:t> Josef Němec :Jsem optimista</a:t>
            </a:r>
          </a:p>
          <a:p>
            <a:pPr algn="just"/>
            <a:r>
              <a:rPr lang="cs-CZ" b="0" dirty="0" smtClean="0">
                <a:latin typeface="Arial" pitchFamily="34" charset="0"/>
                <a:cs typeface="Arial" pitchFamily="34" charset="0"/>
              </a:rPr>
              <a:t>       Do konce soutěže jsou ještě tři kola, </a:t>
            </a:r>
            <a:r>
              <a:rPr lang="cs-CZ" b="0" dirty="0" err="1" smtClean="0">
                <a:latin typeface="Arial" pitchFamily="34" charset="0"/>
                <a:cs typeface="Arial" pitchFamily="34" charset="0"/>
              </a:rPr>
              <a:t>Blšany</a:t>
            </a:r>
            <a:r>
              <a:rPr lang="cs-CZ" b="0" dirty="0" smtClean="0">
                <a:latin typeface="Arial" pitchFamily="34" charset="0"/>
                <a:cs typeface="Arial" pitchFamily="34" charset="0"/>
              </a:rPr>
              <a:t> by měly hrát v </a:t>
            </a:r>
            <a:r>
              <a:rPr lang="cs-CZ" b="0" dirty="0" err="1" smtClean="0">
                <a:latin typeface="Arial" pitchFamily="34" charset="0"/>
                <a:cs typeface="Arial" pitchFamily="34" charset="0"/>
              </a:rPr>
              <a:t>Neštěmicích</a:t>
            </a:r>
            <a:r>
              <a:rPr lang="cs-CZ" b="0" dirty="0" smtClean="0">
                <a:latin typeface="Arial" pitchFamily="34" charset="0"/>
                <a:cs typeface="Arial" pitchFamily="34" charset="0"/>
              </a:rPr>
              <a:t>, doma se </a:t>
            </a:r>
            <a:r>
              <a:rPr lang="cs-CZ" b="0" dirty="0" err="1" smtClean="0">
                <a:latin typeface="Arial" pitchFamily="34" charset="0"/>
                <a:cs typeface="Arial" pitchFamily="34" charset="0"/>
              </a:rPr>
              <a:t>Střekovem</a:t>
            </a:r>
            <a:r>
              <a:rPr lang="cs-CZ" b="0" dirty="0" smtClean="0">
                <a:latin typeface="Arial" pitchFamily="34" charset="0"/>
                <a:cs typeface="Arial" pitchFamily="34" charset="0"/>
              </a:rPr>
              <a:t> a v Modré.</a:t>
            </a:r>
            <a:br>
              <a:rPr lang="cs-CZ" b="0" dirty="0" smtClean="0">
                <a:latin typeface="Arial" pitchFamily="34" charset="0"/>
                <a:cs typeface="Arial" pitchFamily="34" charset="0"/>
              </a:rPr>
            </a:br>
            <a:r>
              <a:rPr lang="cs-CZ" b="0" dirty="0" smtClean="0">
                <a:latin typeface="Arial" pitchFamily="34" charset="0"/>
                <a:cs typeface="Arial" pitchFamily="34" charset="0"/>
              </a:rPr>
              <a:t>„Já jsem optimista. Doufám, že soutěž dohrajeme, že to není konec fotbalu v </a:t>
            </a:r>
            <a:r>
              <a:rPr lang="cs-CZ" b="0" dirty="0" err="1" smtClean="0">
                <a:latin typeface="Arial" pitchFamily="34" charset="0"/>
                <a:cs typeface="Arial" pitchFamily="34" charset="0"/>
              </a:rPr>
              <a:t>Blšanech</a:t>
            </a:r>
            <a:r>
              <a:rPr lang="cs-CZ" b="0" dirty="0" smtClean="0">
                <a:latin typeface="Arial" pitchFamily="34" charset="0"/>
                <a:cs typeface="Arial" pitchFamily="34" charset="0"/>
              </a:rPr>
              <a:t>. Máme v týmu názorový rozkol, navíc máme několik hráčů zraněných. Situace je vážná. Jsem z toho smutný, vyústění navenek je pro klub velice negativní a je vnímáno velice špatně. Ale budeme se snažit k zápasům nastupovat a soutěž dohrát“</a:t>
            </a:r>
            <a:endParaRPr lang="cs-CZ" b="0" dirty="0">
              <a:latin typeface="Arial" pitchFamily="34" charset="0"/>
              <a:cs typeface="Arial" pitchFamily="34" charset="0"/>
            </a:endParaRPr>
          </a:p>
        </p:txBody>
      </p:sp>
      <p:pic>
        <p:nvPicPr>
          <p:cNvPr id="40961" name="Picture 1"/>
          <p:cNvPicPr>
            <a:picLocks noChangeAspect="1" noChangeArrowheads="1"/>
          </p:cNvPicPr>
          <p:nvPr/>
        </p:nvPicPr>
        <p:blipFill>
          <a:blip r:embed="rId3" cstate="print"/>
          <a:srcRect/>
          <a:stretch>
            <a:fillRect/>
          </a:stretch>
        </p:blipFill>
        <p:spPr bwMode="auto">
          <a:xfrm>
            <a:off x="5719564" y="1963316"/>
            <a:ext cx="4363269" cy="2376264"/>
          </a:xfrm>
          <a:prstGeom prst="rect">
            <a:avLst/>
          </a:prstGeom>
          <a:noFill/>
          <a:ln w="34925">
            <a:solidFill>
              <a:srgbClr val="FFCC99"/>
            </a:solidFill>
            <a:miter lim="800000"/>
            <a:headEnd/>
            <a:tailEnd/>
          </a:ln>
        </p:spPr>
      </p:pic>
      <p:pic>
        <p:nvPicPr>
          <p:cNvPr id="40962" name="Picture 2"/>
          <p:cNvPicPr>
            <a:picLocks noChangeAspect="1" noChangeArrowheads="1"/>
          </p:cNvPicPr>
          <p:nvPr/>
        </p:nvPicPr>
        <p:blipFill>
          <a:blip r:embed="rId4" cstate="print"/>
          <a:srcRect/>
          <a:stretch>
            <a:fillRect/>
          </a:stretch>
        </p:blipFill>
        <p:spPr bwMode="auto">
          <a:xfrm>
            <a:off x="5719564" y="4411588"/>
            <a:ext cx="4415086" cy="2376263"/>
          </a:xfrm>
          <a:prstGeom prst="rect">
            <a:avLst/>
          </a:prstGeom>
          <a:noFill/>
          <a:ln w="38100">
            <a:solidFill>
              <a:srgbClr val="FFCC99"/>
            </a:solidFill>
            <a:miter lim="800000"/>
            <a:headEnd/>
            <a:tailEnd/>
          </a:ln>
        </p:spPr>
      </p:pic>
      <p:sp>
        <p:nvSpPr>
          <p:cNvPr id="7" name="TextovéPole 6"/>
          <p:cNvSpPr txBox="1"/>
          <p:nvPr/>
        </p:nvSpPr>
        <p:spPr>
          <a:xfrm>
            <a:off x="102940" y="91108"/>
            <a:ext cx="4392488" cy="954107"/>
          </a:xfrm>
          <a:prstGeom prst="rect">
            <a:avLst/>
          </a:prstGeom>
          <a:blipFill dpi="0" rotWithShape="1">
            <a:blip r:embed="rId5" cstate="print"/>
            <a:srcRect/>
            <a:tile tx="63500" ty="-38100" sx="97000" sy="100000" flip="y" algn="tl"/>
          </a:blipFill>
          <a:ln w="60325">
            <a:solidFill>
              <a:srgbClr val="3333FF"/>
            </a:solidFill>
            <a:prstDash val="dashDot"/>
          </a:ln>
        </p:spPr>
        <p:txBody>
          <a:bodyPr wrap="square" rtlCol="0">
            <a:spAutoFit/>
            <a:scene3d>
              <a:camera prst="perspectiveRelaxed" fov="0">
                <a:rot lat="0" lon="0" rev="0"/>
              </a:camera>
              <a:lightRig rig="threePt" dir="t"/>
            </a:scene3d>
          </a:bodyPr>
          <a:lstStyle/>
          <a:p>
            <a:pPr algn="ctr"/>
            <a:r>
              <a:rPr lang="cs-CZ" sz="2800" u="sng" dirty="0" smtClean="0">
                <a:solidFill>
                  <a:srgbClr val="FF5050"/>
                </a:solidFill>
                <a:latin typeface="Arial" pitchFamily="34" charset="0"/>
                <a:cs typeface="Arial" pitchFamily="34" charset="0"/>
              </a:rPr>
              <a:t>Mladší žáci A uspěli pouze proti Lovosicím</a:t>
            </a:r>
          </a:p>
        </p:txBody>
      </p:sp>
      <p:sp>
        <p:nvSpPr>
          <p:cNvPr id="8" name="TextovéPole 7"/>
          <p:cNvSpPr txBox="1"/>
          <p:nvPr/>
        </p:nvSpPr>
        <p:spPr>
          <a:xfrm>
            <a:off x="102940" y="2513826"/>
            <a:ext cx="4464496" cy="1969770"/>
          </a:xfrm>
          <a:prstGeom prst="rect">
            <a:avLst/>
          </a:prstGeom>
          <a:noFill/>
        </p:spPr>
        <p:txBody>
          <a:bodyPr wrap="square" rtlCol="0">
            <a:spAutoFit/>
          </a:bodyPr>
          <a:lstStyle/>
          <a:p>
            <a:pPr algn="ctr"/>
            <a:r>
              <a:rPr lang="cs-CZ" sz="1600" u="sng" dirty="0" smtClean="0">
                <a:ln w="12700">
                  <a:solidFill>
                    <a:srgbClr val="006600"/>
                  </a:solidFill>
                </a:ln>
                <a:latin typeface="Bookman Old Style" pitchFamily="18" charset="0"/>
              </a:rPr>
              <a:t>TJ Sokol </a:t>
            </a:r>
            <a:r>
              <a:rPr lang="cs-CZ" sz="1600" u="sng" dirty="0" err="1" smtClean="0">
                <a:ln w="12700">
                  <a:solidFill>
                    <a:srgbClr val="006600"/>
                  </a:solidFill>
                </a:ln>
                <a:latin typeface="Bookman Old Style" pitchFamily="18" charset="0"/>
              </a:rPr>
              <a:t>Košťany</a:t>
            </a:r>
            <a:r>
              <a:rPr lang="cs-CZ" sz="1600" u="sng" dirty="0" smtClean="0">
                <a:ln w="12700">
                  <a:solidFill>
                    <a:srgbClr val="006600"/>
                  </a:solidFill>
                </a:ln>
                <a:latin typeface="Bookman Old Style" pitchFamily="18" charset="0"/>
              </a:rPr>
              <a:t>/</a:t>
            </a:r>
            <a:r>
              <a:rPr lang="cs-CZ" sz="1600" u="sng" dirty="0" err="1" smtClean="0">
                <a:ln w="12700">
                  <a:solidFill>
                    <a:srgbClr val="006600"/>
                  </a:solidFill>
                </a:ln>
                <a:latin typeface="Bookman Old Style" pitchFamily="18" charset="0"/>
              </a:rPr>
              <a:t>Oldřichov</a:t>
            </a:r>
            <a:r>
              <a:rPr lang="cs-CZ" sz="1600" u="sng" dirty="0" smtClean="0">
                <a:ln w="12700">
                  <a:solidFill>
                    <a:srgbClr val="006600"/>
                  </a:solidFill>
                </a:ln>
                <a:latin typeface="Bookman Old Style" pitchFamily="18" charset="0"/>
              </a:rPr>
              <a:t>-SK </a:t>
            </a:r>
            <a:r>
              <a:rPr lang="cs-CZ" sz="1600" u="sng" dirty="0" err="1" smtClean="0">
                <a:ln w="12700">
                  <a:solidFill>
                    <a:srgbClr val="006600"/>
                  </a:solidFill>
                </a:ln>
                <a:latin typeface="Bookman Old Style" pitchFamily="18" charset="0"/>
              </a:rPr>
              <a:t>Štětí</a:t>
            </a:r>
            <a:endParaRPr lang="cs-CZ" sz="1600" u="sng" dirty="0" smtClean="0">
              <a:ln w="12700">
                <a:solidFill>
                  <a:srgbClr val="006600"/>
                </a:solidFill>
              </a:ln>
              <a:latin typeface="Bookman Old Style" pitchFamily="18" charset="0"/>
            </a:endParaRPr>
          </a:p>
          <a:p>
            <a:pPr algn="ctr"/>
            <a:r>
              <a:rPr lang="cs-CZ" sz="1800" u="sng" dirty="0" smtClean="0">
                <a:ln>
                  <a:solidFill>
                    <a:schemeClr val="accent1">
                      <a:lumMod val="75000"/>
                    </a:schemeClr>
                  </a:solidFill>
                </a:ln>
                <a:latin typeface="Bookman Old Style" pitchFamily="18" charset="0"/>
              </a:rPr>
              <a:t>6:1(2:0)    </a:t>
            </a:r>
            <a:r>
              <a:rPr lang="cs-CZ" u="sng" dirty="0" smtClean="0">
                <a:ln>
                  <a:solidFill>
                    <a:schemeClr val="accent1">
                      <a:lumMod val="75000"/>
                    </a:schemeClr>
                  </a:solidFill>
                </a:ln>
                <a:latin typeface="Bookman Old Style" pitchFamily="18" charset="0"/>
              </a:rPr>
              <a:t>26.5.2016  32,.kolo předehrávka</a:t>
            </a:r>
          </a:p>
          <a:p>
            <a:r>
              <a:rPr lang="cs-CZ" sz="1100" b="0" dirty="0" smtClean="0">
                <a:latin typeface="Arial" pitchFamily="34" charset="0"/>
                <a:cs typeface="Arial" pitchFamily="34" charset="0"/>
              </a:rPr>
              <a:t>V zápase se sousedem v tabulce mladší žáci neuspěli. Možnost postoupit na 7. místo propásli a zůstali  na 8.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1 </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Černý-Prokopec,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Kabeůlka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Daniluk, Kroupa,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Franc, Bohatec</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Klimpl</a:t>
            </a:r>
            <a:endParaRPr lang="cs-CZ" sz="1100" b="0" dirty="0" smtClean="0">
              <a:latin typeface="Arial" pitchFamily="34" charset="0"/>
              <a:cs typeface="Arial" pitchFamily="34" charset="0"/>
            </a:endParaRPr>
          </a:p>
        </p:txBody>
      </p:sp>
      <p:sp>
        <p:nvSpPr>
          <p:cNvPr id="10" name="TextovéPole 9"/>
          <p:cNvSpPr txBox="1"/>
          <p:nvPr/>
        </p:nvSpPr>
        <p:spPr>
          <a:xfrm>
            <a:off x="102940" y="1071925"/>
            <a:ext cx="4392488" cy="1323439"/>
          </a:xfrm>
          <a:prstGeom prst="rect">
            <a:avLst/>
          </a:prstGeom>
          <a:noFill/>
        </p:spPr>
        <p:txBody>
          <a:bodyPr wrap="square" rtlCol="0">
            <a:spAutoFit/>
          </a:bodyPr>
          <a:lstStyle/>
          <a:p>
            <a:pPr algn="ctr"/>
            <a:r>
              <a:rPr lang="cs-CZ" sz="1800" u="sng" dirty="0" smtClean="0">
                <a:blipFill>
                  <a:blip r:embed="rId6"/>
                  <a:tile tx="0" ty="0" sx="100000" sy="100000" flip="none" algn="tl"/>
                </a:blipFill>
                <a:latin typeface="Bookman Old Style" pitchFamily="18" charset="0"/>
              </a:rPr>
              <a:t>FK </a:t>
            </a:r>
            <a:r>
              <a:rPr lang="cs-CZ" sz="1800" u="sng" dirty="0" err="1" smtClean="0">
                <a:blipFill>
                  <a:blip r:embed="rId6"/>
                  <a:tile tx="0" ty="0" sx="100000" sy="100000" flip="none" algn="tl"/>
                </a:blipFill>
                <a:latin typeface="Bookman Old Style" pitchFamily="18" charset="0"/>
              </a:rPr>
              <a:t>Duchcov</a:t>
            </a:r>
            <a:r>
              <a:rPr lang="cs-CZ" sz="1800" u="sng" dirty="0" smtClean="0">
                <a:blipFill>
                  <a:blip r:embed="rId6"/>
                  <a:tile tx="0" ty="0" sx="100000" sy="100000" flip="none" algn="tl"/>
                </a:blipFill>
                <a:latin typeface="Bookman Old Style" pitchFamily="18" charset="0"/>
              </a:rPr>
              <a:t>-SK </a:t>
            </a:r>
            <a:r>
              <a:rPr lang="cs-CZ" sz="1800" u="sng" dirty="0" err="1" smtClean="0">
                <a:blipFill>
                  <a:blip r:embed="rId6"/>
                  <a:tile tx="0" ty="0" sx="100000" sy="100000" flip="none" algn="tl"/>
                </a:blipFill>
                <a:latin typeface="Bookman Old Style" pitchFamily="18" charset="0"/>
              </a:rPr>
              <a:t>Štětí</a:t>
            </a:r>
            <a:endParaRPr lang="cs-CZ" sz="1800" u="sng" dirty="0" smtClean="0">
              <a:blipFill>
                <a:blip r:embed="rId6"/>
                <a:tile tx="0" ty="0" sx="100000" sy="100000" flip="none" algn="tl"/>
              </a:blipFill>
              <a:latin typeface="Bookman Old Style" pitchFamily="18" charset="0"/>
            </a:endParaRPr>
          </a:p>
          <a:p>
            <a:pPr algn="ctr"/>
            <a:r>
              <a:rPr lang="cs-CZ" sz="1800" u="sng" dirty="0" smtClean="0">
                <a:blipFill>
                  <a:blip r:embed="rId6"/>
                  <a:tile tx="0" ty="0" sx="100000" sy="100000" flip="none" algn="tl"/>
                </a:blipFill>
                <a:latin typeface="Bookman Old Style" pitchFamily="18" charset="0"/>
              </a:rPr>
              <a:t>8:0(4:0)    28.5.2016  27.kolo </a:t>
            </a:r>
          </a:p>
          <a:p>
            <a:r>
              <a:rPr lang="cs-CZ" sz="1100" b="0" u="sng" dirty="0" smtClean="0">
                <a:latin typeface="Arial" pitchFamily="34" charset="0"/>
                <a:cs typeface="Arial" pitchFamily="34" charset="0"/>
              </a:rPr>
              <a:t>Sestava: </a:t>
            </a:r>
            <a:r>
              <a:rPr lang="cs-CZ" sz="1100" b="0" dirty="0" smtClean="0">
                <a:latin typeface="Arial" pitchFamily="34" charset="0"/>
                <a:cs typeface="Arial" pitchFamily="34" charset="0"/>
              </a:rPr>
              <a:t>Černý-</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Nedvěd, Kabelka, Daniluk, Kroupa,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J.Novák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Franc, </a:t>
            </a:r>
            <a:r>
              <a:rPr lang="cs-CZ" sz="1100" b="0" dirty="0" err="1" smtClean="0">
                <a:latin typeface="Arial" pitchFamily="34" charset="0"/>
                <a:cs typeface="Arial" pitchFamily="34" charset="0"/>
              </a:rPr>
              <a:t>Cízler</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.Mráz </a:t>
            </a:r>
          </a:p>
        </p:txBody>
      </p:sp>
      <p:sp>
        <p:nvSpPr>
          <p:cNvPr id="11" name="Rectangle 1"/>
          <p:cNvSpPr>
            <a:spLocks noChangeArrowheads="1"/>
          </p:cNvSpPr>
          <p:nvPr/>
        </p:nvSpPr>
        <p:spPr bwMode="auto">
          <a:xfrm>
            <a:off x="102940" y="4408681"/>
            <a:ext cx="4464496"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i="0" u="sng" strike="noStrike" cap="none" normalizeH="0" baseline="0" dirty="0" smtClean="0">
                <a:ln>
                  <a:solidFill>
                    <a:srgbClr val="FF66CC"/>
                  </a:solidFill>
                </a:ln>
                <a:solidFill>
                  <a:schemeClr val="tx1"/>
                </a:solidFill>
                <a:effectLst>
                  <a:outerShdw blurRad="38100" dist="38100" dir="2700000" algn="tl">
                    <a:srgbClr val="000000">
                      <a:alpha val="43137"/>
                    </a:srgbClr>
                  </a:outerShdw>
                </a:effectLst>
                <a:latin typeface="Britannic Bold" pitchFamily="34" charset="0"/>
                <a:ea typeface="Times New Roman" pitchFamily="18" charset="0"/>
                <a:cs typeface="Arial" pitchFamily="34" charset="0"/>
              </a:rPr>
              <a:t>SK </a:t>
            </a:r>
            <a:r>
              <a:rPr kumimoji="0" lang="cs-CZ" sz="2000" i="0" u="sng" strike="noStrike" cap="none" normalizeH="0" baseline="0" dirty="0" err="1" smtClean="0">
                <a:ln>
                  <a:solidFill>
                    <a:srgbClr val="FF66CC"/>
                  </a:solidFill>
                </a:ln>
                <a:solidFill>
                  <a:schemeClr val="tx1"/>
                </a:solidFill>
                <a:effectLst>
                  <a:outerShdw blurRad="38100" dist="38100" dir="2700000" algn="tl">
                    <a:srgbClr val="000000">
                      <a:alpha val="43137"/>
                    </a:srgbClr>
                  </a:outerShdw>
                </a:effectLst>
                <a:latin typeface="Britannic Bold" pitchFamily="34" charset="0"/>
                <a:ea typeface="Times New Roman" pitchFamily="18" charset="0"/>
                <a:cs typeface="Arial" pitchFamily="34" charset="0"/>
              </a:rPr>
              <a:t>Štětí</a:t>
            </a:r>
            <a:r>
              <a:rPr kumimoji="0" lang="cs-CZ" sz="2000" i="0" u="sng" strike="noStrike" cap="none" normalizeH="0" baseline="0" dirty="0" smtClean="0">
                <a:ln>
                  <a:solidFill>
                    <a:srgbClr val="FF66CC"/>
                  </a:solidFill>
                </a:ln>
                <a:solidFill>
                  <a:schemeClr val="tx1"/>
                </a:solidFill>
                <a:effectLst>
                  <a:outerShdw blurRad="38100" dist="38100" dir="2700000" algn="tl">
                    <a:srgbClr val="000000">
                      <a:alpha val="43137"/>
                    </a:srgbClr>
                  </a:outerShdw>
                </a:effectLst>
                <a:latin typeface="Britannic Bold" pitchFamily="34" charset="0"/>
                <a:ea typeface="Times New Roman" pitchFamily="18" charset="0"/>
                <a:cs typeface="Arial" pitchFamily="34" charset="0"/>
              </a:rPr>
              <a:t> – ASK Lovosice</a:t>
            </a:r>
            <a:endParaRPr kumimoji="0" lang="cs-CZ" sz="2000" i="0" u="none" strike="noStrike" cap="none" normalizeH="0" baseline="0" dirty="0" smtClean="0">
              <a:ln>
                <a:solidFill>
                  <a:srgbClr val="FF66CC"/>
                </a:solidFill>
              </a:ln>
              <a:solidFill>
                <a:schemeClr val="tx1"/>
              </a:solidFill>
              <a:effectLst>
                <a:outerShdw blurRad="38100" dist="38100" dir="2700000" algn="tl">
                  <a:srgbClr val="000000">
                    <a:alpha val="43137"/>
                  </a:srgbClr>
                </a:outerShdw>
              </a:effectLst>
              <a:latin typeface="Britannic Bold"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i="0" u="sng" strike="noStrike" cap="none" normalizeH="0" baseline="0" dirty="0" smtClean="0">
                <a:ln>
                  <a:solidFill>
                    <a:srgbClr val="FF66CC"/>
                  </a:solidFill>
                </a:ln>
                <a:solidFill>
                  <a:schemeClr val="tx1"/>
                </a:solidFill>
                <a:effectLst>
                  <a:outerShdw blurRad="38100" dist="38100" dir="2700000" algn="tl">
                    <a:srgbClr val="000000">
                      <a:alpha val="43137"/>
                    </a:srgbClr>
                  </a:outerShdw>
                </a:effectLst>
                <a:latin typeface="Britannic Bold" pitchFamily="34" charset="0"/>
                <a:ea typeface="Times New Roman" pitchFamily="18" charset="0"/>
                <a:cs typeface="Arial" pitchFamily="34" charset="0"/>
              </a:rPr>
              <a:t>10:0(4:0)  22.5.2016   26. kolo</a:t>
            </a:r>
            <a:endParaRPr kumimoji="0" lang="cs-CZ" sz="2000" i="0" u="none" strike="noStrike" cap="none" normalizeH="0" baseline="0" dirty="0" smtClean="0">
              <a:ln>
                <a:solidFill>
                  <a:srgbClr val="FF66CC"/>
                </a:solidFill>
              </a:ln>
              <a:solidFill>
                <a:schemeClr val="tx1"/>
              </a:solidFill>
              <a:effectLst>
                <a:outerShdw blurRad="38100" dist="38100" dir="2700000" algn="tl">
                  <a:srgbClr val="000000">
                    <a:alpha val="43137"/>
                  </a:srgbClr>
                </a:outerShdw>
              </a:effectLst>
              <a:latin typeface="Britannic Bold"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Dvouciferný výsledek odpovídá průběhu zápasu. Od prvního hvizdu rozhodčího jsme se přestěhovali na polovinu soupeře a hledali recept na obranu Lovosic. Střelecky se dařilo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vstřelil 5 branek. V úplném konci soupeř odpadl úplně a během 5 minut jsme skórovali 4x. Proti předposlednímu celku tabulky jsme úlohu favorita splnili a zaslouženě vyhráli.</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5,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Kuča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Kroupa 2,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Ivanič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Černý-Nedvěd, Prokopec,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Švarcbach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Hrdlička, Kabelka,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Daniluk, Kroupa,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Bartko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Kuča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Franc, Bohatec</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F.Kučera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P.Záloha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T.Gernat</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.Fojta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ovéPole 11"/>
          <p:cNvSpPr txBox="1"/>
          <p:nvPr/>
        </p:nvSpPr>
        <p:spPr>
          <a:xfrm>
            <a:off x="8311852" y="6859860"/>
            <a:ext cx="792088" cy="307777"/>
          </a:xfrm>
          <a:prstGeom prst="rect">
            <a:avLst/>
          </a:prstGeom>
          <a:solidFill>
            <a:schemeClr val="bg1">
              <a:lumMod val="85000"/>
            </a:schemeClr>
          </a:solidFill>
        </p:spPr>
        <p:txBody>
          <a:bodyPr wrap="square" rtlCol="0">
            <a:spAutoFit/>
          </a:bodyPr>
          <a:lstStyle/>
          <a:p>
            <a:pPr algn="just"/>
            <a:r>
              <a:rPr lang="cs-CZ" sz="1400" dirty="0" smtClean="0">
                <a:latin typeface="Bookman Old Style" pitchFamily="18" charset="0"/>
              </a:rPr>
              <a:t>archiv</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sp>
        <p:nvSpPr>
          <p:cNvPr id="10" name="Rectangle 1"/>
          <p:cNvSpPr>
            <a:spLocks noChangeArrowheads="1"/>
          </p:cNvSpPr>
          <p:nvPr/>
        </p:nvSpPr>
        <p:spPr bwMode="auto">
          <a:xfrm>
            <a:off x="5647556" y="2315220"/>
            <a:ext cx="4536504"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w="0">
                  <a:noFill/>
                </a:ln>
                <a:solidFill>
                  <a:srgbClr val="009900"/>
                </a:solidFill>
                <a:effectLst/>
                <a:latin typeface="Baskerville Old Face" pitchFamily="18" charset="0"/>
                <a:ea typeface="Times New Roman" pitchFamily="18" charset="0"/>
                <a:cs typeface="Arial" pitchFamily="34" charset="0"/>
              </a:rPr>
              <a:t>SK </a:t>
            </a:r>
            <a:r>
              <a:rPr kumimoji="0" lang="cs-CZ" sz="2000" b="1" i="0" u="sng" strike="noStrike" cap="none" normalizeH="0" baseline="0" dirty="0" err="1" smtClean="0">
                <a:ln w="0">
                  <a:noFill/>
                </a:ln>
                <a:solidFill>
                  <a:srgbClr val="009900"/>
                </a:solidFill>
                <a:effectLst/>
                <a:latin typeface="Baskerville Old Face" pitchFamily="18" charset="0"/>
                <a:ea typeface="Times New Roman" pitchFamily="18" charset="0"/>
                <a:cs typeface="Arial" pitchFamily="34" charset="0"/>
              </a:rPr>
              <a:t>Štětí</a:t>
            </a:r>
            <a:r>
              <a:rPr kumimoji="0" lang="cs-CZ" sz="2000" b="1" i="0" u="sng" strike="noStrike" cap="none" normalizeH="0" baseline="0" dirty="0" smtClean="0">
                <a:ln w="0">
                  <a:noFill/>
                </a:ln>
                <a:solidFill>
                  <a:srgbClr val="009900"/>
                </a:solidFill>
                <a:effectLst/>
                <a:latin typeface="Baskerville Old Face" pitchFamily="18" charset="0"/>
                <a:ea typeface="Times New Roman" pitchFamily="18" charset="0"/>
                <a:cs typeface="Arial" pitchFamily="34" charset="0"/>
              </a:rPr>
              <a:t> – ASK Lovosice</a:t>
            </a:r>
            <a:endParaRPr kumimoji="0" lang="cs-CZ" sz="900" b="0" i="0" u="none" strike="noStrike" cap="none" normalizeH="0" baseline="0" dirty="0" smtClean="0">
              <a:ln w="0">
                <a:noFill/>
              </a:ln>
              <a:solidFill>
                <a:srgbClr val="009900"/>
              </a:solidFill>
              <a:effectLst/>
              <a:latin typeface="Baskerville Old Fac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w="0">
                  <a:noFill/>
                </a:ln>
                <a:solidFill>
                  <a:srgbClr val="009900"/>
                </a:solidFill>
                <a:effectLst/>
                <a:latin typeface="Baskerville Old Face" pitchFamily="18" charset="0"/>
                <a:ea typeface="Times New Roman" pitchFamily="18" charset="0"/>
                <a:cs typeface="Arial" pitchFamily="34" charset="0"/>
              </a:rPr>
              <a:t>2:4(2:2)  22.5.2016   26. kolo</a:t>
            </a:r>
            <a:endParaRPr kumimoji="0" lang="cs-CZ" sz="900" b="0" i="0" u="none" strike="noStrike" cap="none" normalizeH="0" baseline="0" dirty="0" smtClean="0">
              <a:ln w="0">
                <a:noFill/>
              </a:ln>
              <a:solidFill>
                <a:srgbClr val="009900"/>
              </a:solidFill>
              <a:effectLst/>
              <a:latin typeface="Baskerville Old Fac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Starší žáci v předchozích 3 zápasech vyhráli, a i když ve středu ve čtvrtfinále Ústeckého poháru dostali od FK Teplic pěkně naloženo, tak do tohoto utkání, proti lépe postavenému mužstvu v tabulce, nastupovali s chutí a cílem vyhrát. V úvodu jsme se potkávali s míčem častěji a jediné co chybělo byla přesná přihrávka do zakončení. Vyšlo to ve 13. minutě, kdy pavučinku hostující branky vymetl Dvořák. Vedení jsme drželi do 22. minuty, kdy nastal rychlý obrat v utkání. Nejprve Zubatý a 2 minuty po něm Šulc otočili vývoj zápasu na 2:1 pro Lovosice. Odpověď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přišla okamžitě. Chybu hostujícího gólmana v rozehrávce využil Patrik Možný a srovnal na 2:2. Druhý poločas začali lépe hosté, kteří se usadili na naší polovině. Když už se zdálo, že máme nejhorší za sebou, tak se ke slovu přihlásil ostrostřelec Zubatý ve 47. minutě a Lovosice opět vedly. Naše další snaha o vyrovnání se míjela účinkem. Nenašel se žádný střelec, který by dokázal obejít obránce a úspěšně zakončit. Lovosice, často i po našich zbytečných chybách, vepředu zlobily mnohem více a odměnou byla 3. branka Zubatého v zápase na konečných 4:0.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Dvořák 1, Možný 1¨</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-Špaček,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T.Németh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Dvořák,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Kacálek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Kadlec,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Možný, Vejražka,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Dopater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Cap</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.Novák, Ulrych,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Šrotýř</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R.Hrdlička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.Fojta-</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D.Dobiáš</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D.Németh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(laik)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800" b="0" i="0" u="none" strike="noStrike" cap="none" normalizeH="0" baseline="0" dirty="0" smtClean="0">
                <a:ln>
                  <a:noFill/>
                </a:ln>
                <a:solidFill>
                  <a:schemeClr val="tx1"/>
                </a:solidFill>
                <a:effectLst/>
                <a:latin typeface="Arial" pitchFamily="34" charset="0"/>
                <a:cs typeface="Arial" pitchFamily="34" charset="0"/>
              </a:rPr>
              <a:t>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ovéPole 11"/>
          <p:cNvSpPr txBox="1"/>
          <p:nvPr/>
        </p:nvSpPr>
        <p:spPr>
          <a:xfrm>
            <a:off x="5719564" y="163116"/>
            <a:ext cx="4464496" cy="1015663"/>
          </a:xfrm>
          <a:prstGeom prst="rect">
            <a:avLst/>
          </a:prstGeom>
          <a:blipFill dpi="0" rotWithShape="1">
            <a:blip r:embed="rId3" cstate="print">
              <a:alphaModFix amt="63000"/>
            </a:blip>
            <a:srcRect/>
            <a:stretch>
              <a:fillRect/>
            </a:stretch>
          </a:blipFill>
          <a:ln w="60325" cmpd="sng">
            <a:gradFill flip="none" rotWithShape="1">
              <a:gsLst>
                <a:gs pos="0">
                  <a:srgbClr val="03D4A8"/>
                </a:gs>
                <a:gs pos="25000">
                  <a:srgbClr val="21D6E0"/>
                </a:gs>
                <a:gs pos="75000">
                  <a:srgbClr val="0087E6"/>
                </a:gs>
                <a:gs pos="100000">
                  <a:srgbClr val="005CBF"/>
                </a:gs>
              </a:gsLst>
              <a:lin ang="5400000" scaled="0"/>
              <a:tileRect r="-100000" b="-100000"/>
            </a:gradFill>
          </a:ln>
        </p:spPr>
        <p:txBody>
          <a:bodyPr wrap="square" numCol="1" rtlCol="0">
            <a:spAutoFit/>
          </a:bodyPr>
          <a:lstStyle/>
          <a:p>
            <a:pPr algn="ctr"/>
            <a:r>
              <a:rPr lang="cs-CZ" sz="2000" dirty="0" smtClean="0">
                <a:ln>
                  <a:solidFill>
                    <a:srgbClr val="0000FF"/>
                  </a:solidFill>
                </a:ln>
                <a:solidFill>
                  <a:srgbClr val="FFFF66"/>
                </a:solidFill>
                <a:effectLst>
                  <a:outerShdw blurRad="38100" dist="38100" dir="2700000" algn="tl">
                    <a:srgbClr val="000000">
                      <a:alpha val="43137"/>
                    </a:srgbClr>
                  </a:outerShdw>
                </a:effectLst>
                <a:latin typeface="Bookman Old Style" pitchFamily="18" charset="0"/>
              </a:rPr>
              <a:t>Starší  žáci ve druhém poločase </a:t>
            </a:r>
            <a:r>
              <a:rPr lang="cs-CZ" sz="2000" dirty="0" smtClean="0">
                <a:ln>
                  <a:solidFill>
                    <a:srgbClr val="0000FF"/>
                  </a:solidFill>
                </a:ln>
                <a:effectLst>
                  <a:outerShdw blurRad="38100" dist="38100" dir="2700000" algn="tl">
                    <a:srgbClr val="000000">
                      <a:alpha val="43137"/>
                    </a:srgbClr>
                  </a:outerShdw>
                </a:effectLst>
                <a:latin typeface="Bookman Old Style" pitchFamily="18" charset="0"/>
              </a:rPr>
              <a:t>branku nadali a všechny body si </a:t>
            </a:r>
            <a:r>
              <a:rPr lang="cs-CZ" sz="2000" dirty="0" smtClean="0">
                <a:ln>
                  <a:solidFill>
                    <a:srgbClr val="0000FF"/>
                  </a:solidFill>
                </a:ln>
                <a:solidFill>
                  <a:srgbClr val="FFFF66"/>
                </a:solidFill>
                <a:effectLst>
                  <a:outerShdw blurRad="38100" dist="38100" dir="2700000" algn="tl">
                    <a:srgbClr val="000000">
                      <a:alpha val="43137"/>
                    </a:srgbClr>
                  </a:outerShdw>
                </a:effectLst>
                <a:latin typeface="Bookman Old Style" pitchFamily="18" charset="0"/>
              </a:rPr>
              <a:t>domů odvezl soupeř.  </a:t>
            </a:r>
          </a:p>
        </p:txBody>
      </p:sp>
      <p:pic>
        <p:nvPicPr>
          <p:cNvPr id="13" name="Picture 2"/>
          <p:cNvPicPr>
            <a:picLocks noChangeAspect="1" noChangeArrowheads="1"/>
          </p:cNvPicPr>
          <p:nvPr/>
        </p:nvPicPr>
        <p:blipFill>
          <a:blip r:embed="rId4" cstate="print"/>
          <a:srcRect/>
          <a:stretch>
            <a:fillRect/>
          </a:stretch>
        </p:blipFill>
        <p:spPr bwMode="auto">
          <a:xfrm>
            <a:off x="7231732" y="1315244"/>
            <a:ext cx="1080120" cy="936104"/>
          </a:xfrm>
          <a:prstGeom prst="rect">
            <a:avLst/>
          </a:prstGeom>
          <a:noFill/>
          <a:ln w="9525">
            <a:noFill/>
            <a:miter lim="800000"/>
            <a:headEnd/>
            <a:tailEnd/>
          </a:ln>
        </p:spPr>
      </p:pic>
      <p:graphicFrame>
        <p:nvGraphicFramePr>
          <p:cNvPr id="14" name="Tabulka 13"/>
          <p:cNvGraphicFramePr>
            <a:graphicFrameLocks noGrp="1"/>
          </p:cNvGraphicFramePr>
          <p:nvPr/>
        </p:nvGraphicFramePr>
        <p:xfrm>
          <a:off x="102940" y="91108"/>
          <a:ext cx="4680520" cy="3716655"/>
        </p:xfrm>
        <a:graphic>
          <a:graphicData uri="http://schemas.openxmlformats.org/drawingml/2006/table">
            <a:tbl>
              <a:tblPr/>
              <a:tblGrid>
                <a:gridCol w="215196">
                  <a:extLst>
                    <a:ext uri="{9D8B030D-6E8A-4147-A177-3AD203B41FA5}">
                      <a16:colId xmlns:a16="http://schemas.microsoft.com/office/drawing/2014/main" val="20000"/>
                    </a:ext>
                  </a:extLst>
                </a:gridCol>
                <a:gridCol w="408873">
                  <a:extLst>
                    <a:ext uri="{9D8B030D-6E8A-4147-A177-3AD203B41FA5}">
                      <a16:colId xmlns:a16="http://schemas.microsoft.com/office/drawing/2014/main" val="20001"/>
                    </a:ext>
                  </a:extLst>
                </a:gridCol>
                <a:gridCol w="1495614">
                  <a:extLst>
                    <a:ext uri="{9D8B030D-6E8A-4147-A177-3AD203B41FA5}">
                      <a16:colId xmlns:a16="http://schemas.microsoft.com/office/drawing/2014/main" val="20002"/>
                    </a:ext>
                  </a:extLst>
                </a:gridCol>
                <a:gridCol w="268996">
                  <a:extLst>
                    <a:ext uri="{9D8B030D-6E8A-4147-A177-3AD203B41FA5}">
                      <a16:colId xmlns:a16="http://schemas.microsoft.com/office/drawing/2014/main" val="20003"/>
                    </a:ext>
                  </a:extLst>
                </a:gridCol>
                <a:gridCol w="268996">
                  <a:extLst>
                    <a:ext uri="{9D8B030D-6E8A-4147-A177-3AD203B41FA5}">
                      <a16:colId xmlns:a16="http://schemas.microsoft.com/office/drawing/2014/main" val="20004"/>
                    </a:ext>
                  </a:extLst>
                </a:gridCol>
                <a:gridCol w="268996">
                  <a:extLst>
                    <a:ext uri="{9D8B030D-6E8A-4147-A177-3AD203B41FA5}">
                      <a16:colId xmlns:a16="http://schemas.microsoft.com/office/drawing/2014/main" val="20005"/>
                    </a:ext>
                  </a:extLst>
                </a:gridCol>
                <a:gridCol w="268996">
                  <a:extLst>
                    <a:ext uri="{9D8B030D-6E8A-4147-A177-3AD203B41FA5}">
                      <a16:colId xmlns:a16="http://schemas.microsoft.com/office/drawing/2014/main" val="20006"/>
                    </a:ext>
                  </a:extLst>
                </a:gridCol>
                <a:gridCol w="268996">
                  <a:extLst>
                    <a:ext uri="{9D8B030D-6E8A-4147-A177-3AD203B41FA5}">
                      <a16:colId xmlns:a16="http://schemas.microsoft.com/office/drawing/2014/main" val="20007"/>
                    </a:ext>
                  </a:extLst>
                </a:gridCol>
                <a:gridCol w="742427">
                  <a:extLst>
                    <a:ext uri="{9D8B030D-6E8A-4147-A177-3AD203B41FA5}">
                      <a16:colId xmlns:a16="http://schemas.microsoft.com/office/drawing/2014/main" val="20008"/>
                    </a:ext>
                  </a:extLst>
                </a:gridCol>
                <a:gridCol w="279754">
                  <a:extLst>
                    <a:ext uri="{9D8B030D-6E8A-4147-A177-3AD203B41FA5}">
                      <a16:colId xmlns:a16="http://schemas.microsoft.com/office/drawing/2014/main" val="20009"/>
                    </a:ext>
                  </a:extLst>
                </a:gridCol>
                <a:gridCol w="193676">
                  <a:extLst>
                    <a:ext uri="{9D8B030D-6E8A-4147-A177-3AD203B41FA5}">
                      <a16:colId xmlns:a16="http://schemas.microsoft.com/office/drawing/2014/main" val="20010"/>
                    </a:ext>
                  </a:extLst>
                </a:gridCol>
              </a:tblGrid>
              <a:tr h="160303">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22925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dirty="0">
                          <a:solidFill>
                            <a:srgbClr val="0000CC"/>
                          </a:solidFill>
                          <a:latin typeface="Calibri"/>
                        </a:rPr>
                        <a:t>Ústecký přebor dospělých 2015/2016 po </a:t>
                      </a:r>
                      <a:r>
                        <a:rPr lang="cs-CZ" sz="1600" b="1" i="0" u="none" strike="noStrike" dirty="0" smtClean="0">
                          <a:solidFill>
                            <a:srgbClr val="0000CC"/>
                          </a:solidFill>
                          <a:latin typeface="Calibri"/>
                        </a:rPr>
                        <a:t>27.kole</a:t>
                      </a:r>
                      <a:endParaRPr lang="cs-CZ" sz="1600" b="1" i="0" u="none" strike="noStrike" dirty="0">
                        <a:solidFill>
                          <a:srgbClr val="0000CC"/>
                        </a:solidFill>
                        <a:latin typeface="Calibri"/>
                      </a:endParaRP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20167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99FF33"/>
                    </a:solidFill>
                  </a:tcPr>
                </a:tc>
                <a:tc>
                  <a:txBody>
                    <a:bodyPr/>
                    <a:lstStyle/>
                    <a:p>
                      <a:pPr algn="l" fontAlgn="ctr"/>
                      <a:r>
                        <a:rPr lang="cs-CZ" sz="1400" b="1" i="0" u="none" strike="noStrike">
                          <a:solidFill>
                            <a:srgbClr val="FF0000"/>
                          </a:solidFill>
                          <a:latin typeface="Arial"/>
                        </a:rPr>
                        <a:t>SK Štětí, z.s.</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Arial"/>
                        </a:rPr>
                        <a:t>21</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Calibri"/>
                        </a:rPr>
                        <a:t>100:32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FF0000"/>
                          </a:solidFill>
                          <a:latin typeface="Arial"/>
                        </a:rPr>
                        <a:t>69</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Proboštov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66:36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000000"/>
                          </a:solidFill>
                          <a:latin typeface="Arial"/>
                        </a:rPr>
                        <a:t>FK Slavoj Žatec</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67:49</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52</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174093">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102:68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174093">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000000"/>
                          </a:solidFill>
                          <a:latin typeface="Arial"/>
                        </a:rPr>
                        <a:t>TJ Krupka</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80:59</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49</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Sokol Srbice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70:58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dirty="0" err="1">
                          <a:solidFill>
                            <a:srgbClr val="000000"/>
                          </a:solidFill>
                          <a:latin typeface="Arial"/>
                        </a:rPr>
                        <a:t>Baník</a:t>
                      </a:r>
                      <a:r>
                        <a:rPr lang="cs-CZ" sz="1200" b="1" i="0" u="none" strike="noStrike" dirty="0">
                          <a:solidFill>
                            <a:srgbClr val="000000"/>
                          </a:solidFill>
                          <a:latin typeface="Arial"/>
                        </a:rPr>
                        <a:t> </a:t>
                      </a:r>
                      <a:r>
                        <a:rPr lang="cs-CZ" sz="1200" b="1" i="0" u="none" strike="noStrike" dirty="0" err="1">
                          <a:solidFill>
                            <a:srgbClr val="000000"/>
                          </a:solidFill>
                          <a:latin typeface="Arial"/>
                        </a:rPr>
                        <a:t>Modlany</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73:58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47</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Chmel Blšany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71:65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000000"/>
                          </a:solidFill>
                          <a:latin typeface="Arial"/>
                        </a:rPr>
                        <a:t>Sokol Horní Jiřetín</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50:45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41</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ČL Neštěmice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67:58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000000"/>
                          </a:solidFill>
                          <a:latin typeface="Arial"/>
                        </a:rPr>
                        <a:t>FK Bílina</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56:51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40</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Postoloprty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49:88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18245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dirty="0">
                          <a:solidFill>
                            <a:srgbClr val="000000"/>
                          </a:solidFill>
                          <a:latin typeface="Arial"/>
                        </a:rPr>
                        <a:t>AFK </a:t>
                      </a:r>
                      <a:r>
                        <a:rPr lang="cs-CZ" sz="1200" b="1" i="0" u="none" strike="noStrike" dirty="0" smtClean="0">
                          <a:solidFill>
                            <a:srgbClr val="000000"/>
                          </a:solidFill>
                          <a:latin typeface="Arial"/>
                        </a:rPr>
                        <a:t> </a:t>
                      </a:r>
                      <a:r>
                        <a:rPr lang="cs-CZ" sz="1200" b="1" i="0" u="none" strike="noStrike" dirty="0">
                          <a:solidFill>
                            <a:srgbClr val="000000"/>
                          </a:solidFill>
                          <a:latin typeface="Arial"/>
                        </a:rPr>
                        <a:t>Chomutov</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39:68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29</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FC Jiskra Modrá</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47:83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000000"/>
                          </a:solidFill>
                          <a:latin typeface="Arial"/>
                        </a:rPr>
                        <a:t>TJ Střekov</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Calibri"/>
                        </a:rPr>
                        <a:t>53:88</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17409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20:104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6030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
        <p:nvSpPr>
          <p:cNvPr id="19" name="TextovéPole 18"/>
          <p:cNvSpPr txBox="1"/>
          <p:nvPr/>
        </p:nvSpPr>
        <p:spPr>
          <a:xfrm>
            <a:off x="102940" y="3907532"/>
            <a:ext cx="4608512" cy="3046988"/>
          </a:xfrm>
          <a:prstGeom prst="rect">
            <a:avLst/>
          </a:prstGeom>
          <a:blipFill dpi="0" rotWithShape="1">
            <a:blip r:embed="rId5" cstate="print">
              <a:alphaModFix amt="36000"/>
            </a:blip>
            <a:srcRect/>
            <a:stretch>
              <a:fillRect/>
            </a:stretch>
          </a:blipFill>
          <a:ln w="50800">
            <a:solidFill>
              <a:srgbClr val="4AB5BA"/>
            </a:solidFill>
            <a:prstDash val="dash"/>
          </a:ln>
          <a:effectLst>
            <a:innerShdw blurRad="63500" dist="889000" dir="16200000">
              <a:srgbClr val="FFFF99">
                <a:alpha val="49804"/>
              </a:srgbClr>
            </a:innerShdw>
          </a:effectLst>
        </p:spPr>
        <p:txBody>
          <a:bodyPr wrap="square" rtlCol="0">
            <a:spAutoFit/>
          </a:bodyPr>
          <a:lstStyle/>
          <a:p>
            <a:pPr algn="just"/>
            <a:r>
              <a:rPr lang="cs-CZ" b="0" dirty="0" smtClean="0">
                <a:latin typeface="Arial" pitchFamily="34" charset="0"/>
                <a:cs typeface="Arial" pitchFamily="34" charset="0"/>
              </a:rPr>
              <a:t>Náskok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na čele je jasný. </a:t>
            </a:r>
            <a:r>
              <a:rPr lang="cs-CZ" b="0" dirty="0" err="1" smtClean="0">
                <a:latin typeface="Arial" pitchFamily="34" charset="0"/>
                <a:cs typeface="Arial" pitchFamily="34" charset="0"/>
              </a:rPr>
              <a:t>Proboštov</a:t>
            </a:r>
            <a:r>
              <a:rPr lang="cs-CZ" b="0" dirty="0" smtClean="0">
                <a:latin typeface="Arial" pitchFamily="34" charset="0"/>
                <a:cs typeface="Arial" pitchFamily="34" charset="0"/>
              </a:rPr>
              <a:t> tříbodový náskok na 2. místě drží také už několik kol.  Dotáhnout se snaží Žatec, který v posledních kolech boduje naplno. Hrobce také nadělují hezké gólové příděly a dokonce jsou slyšet hlasy, že pomýšlí na 2. místo. Pokud se jim dnes podaří vyhrát v Proboštově, tak naděje bude žít i nadále. Máme tu Krupku. To si přivřela cestu výše nečekanou prohrou doma s Modrou. </a:t>
            </a:r>
            <a:r>
              <a:rPr lang="cs-CZ" b="0" dirty="0" err="1" smtClean="0">
                <a:latin typeface="Arial" pitchFamily="34" charset="0"/>
                <a:cs typeface="Arial" pitchFamily="34" charset="0"/>
              </a:rPr>
              <a:t>Srbice</a:t>
            </a:r>
            <a:r>
              <a:rPr lang="cs-CZ" b="0" dirty="0" smtClean="0">
                <a:latin typeface="Arial" pitchFamily="34" charset="0"/>
                <a:cs typeface="Arial" pitchFamily="34" charset="0"/>
              </a:rPr>
              <a:t> se budou chtít přidat k boji o medailové umístění. </a:t>
            </a:r>
            <a:r>
              <a:rPr lang="cs-CZ" b="0" dirty="0" err="1" smtClean="0">
                <a:latin typeface="Arial" pitchFamily="34" charset="0"/>
                <a:cs typeface="Arial" pitchFamily="34" charset="0"/>
              </a:rPr>
              <a:t>Modlany</a:t>
            </a:r>
            <a:r>
              <a:rPr lang="cs-CZ" b="0" dirty="0" smtClean="0">
                <a:latin typeface="Arial" pitchFamily="34" charset="0"/>
                <a:cs typeface="Arial" pitchFamily="34" charset="0"/>
              </a:rPr>
              <a:t> už mají krizi za sebou a také bodují.  </a:t>
            </a:r>
            <a:r>
              <a:rPr lang="cs-CZ" b="0" dirty="0" err="1" smtClean="0">
                <a:latin typeface="Arial" pitchFamily="34" charset="0"/>
                <a:cs typeface="Arial" pitchFamily="34" charset="0"/>
              </a:rPr>
              <a:t>Blšanům</a:t>
            </a:r>
            <a:r>
              <a:rPr lang="cs-CZ" b="0" dirty="0" smtClean="0">
                <a:latin typeface="Arial" pitchFamily="34" charset="0"/>
                <a:cs typeface="Arial" pitchFamily="34" charset="0"/>
              </a:rPr>
              <a:t> je věnována jiná část zpravodaje.   Horní </a:t>
            </a:r>
            <a:r>
              <a:rPr lang="cs-CZ" b="0" dirty="0" err="1" smtClean="0">
                <a:latin typeface="Arial" pitchFamily="34" charset="0"/>
                <a:cs typeface="Arial" pitchFamily="34" charset="0"/>
              </a:rPr>
              <a:t>Jiřetín</a:t>
            </a:r>
            <a:r>
              <a:rPr lang="cs-CZ" b="0" dirty="0" smtClean="0">
                <a:latin typeface="Arial" pitchFamily="34" charset="0"/>
                <a:cs typeface="Arial" pitchFamily="34" charset="0"/>
              </a:rPr>
              <a:t>, </a:t>
            </a:r>
            <a:r>
              <a:rPr lang="cs-CZ" b="0" dirty="0" err="1" smtClean="0">
                <a:latin typeface="Arial" pitchFamily="34" charset="0"/>
                <a:cs typeface="Arial" pitchFamily="34" charset="0"/>
              </a:rPr>
              <a:t>Neštěmice</a:t>
            </a:r>
            <a:r>
              <a:rPr lang="cs-CZ" b="0" dirty="0" smtClean="0">
                <a:latin typeface="Arial" pitchFamily="34" charset="0"/>
                <a:cs typeface="Arial" pitchFamily="34" charset="0"/>
              </a:rPr>
              <a:t>, Bílina. Dvěma slovy “klidný střed“. Tajenka zůstává od 12. místa níže.  </a:t>
            </a:r>
            <a:r>
              <a:rPr lang="cs-CZ" b="0" dirty="0" err="1" smtClean="0">
                <a:latin typeface="Arial" pitchFamily="34" charset="0"/>
                <a:cs typeface="Arial" pitchFamily="34" charset="0"/>
              </a:rPr>
              <a:t>Duchcov</a:t>
            </a:r>
            <a:r>
              <a:rPr lang="cs-CZ" b="0" dirty="0" smtClean="0">
                <a:latin typeface="Arial" pitchFamily="34" charset="0"/>
                <a:cs typeface="Arial" pitchFamily="34" charset="0"/>
              </a:rPr>
              <a:t> s 8 body 16. místo.  U </a:t>
            </a:r>
            <a:r>
              <a:rPr lang="cs-CZ" b="0" dirty="0" err="1" smtClean="0">
                <a:latin typeface="Arial" pitchFamily="34" charset="0"/>
                <a:cs typeface="Arial" pitchFamily="34" charset="0"/>
              </a:rPr>
              <a:t>Postoloprt</a:t>
            </a:r>
            <a:r>
              <a:rPr lang="cs-CZ" b="0" dirty="0" smtClean="0">
                <a:latin typeface="Arial" pitchFamily="34" charset="0"/>
                <a:cs typeface="Arial" pitchFamily="34" charset="0"/>
              </a:rPr>
              <a:t> se zdálo, že už mají vyhráno, ale začaly prohrávat a nic jistého se záchranou ještě nemají.  Chomutov na 13.místě s 29 body je na tom ze čtveřice posledních nejlépe. Modrá a </a:t>
            </a:r>
            <a:r>
              <a:rPr lang="cs-CZ" b="0" dirty="0" err="1" smtClean="0">
                <a:latin typeface="Arial" pitchFamily="34" charset="0"/>
                <a:cs typeface="Arial" pitchFamily="34" charset="0"/>
              </a:rPr>
              <a:t>Střekov</a:t>
            </a:r>
            <a:r>
              <a:rPr lang="cs-CZ" b="0" dirty="0" smtClean="0">
                <a:latin typeface="Arial" pitchFamily="34" charset="0"/>
                <a:cs typeface="Arial" pitchFamily="34" charset="0"/>
              </a:rPr>
              <a:t> hrají zítra spolu v Modré. Pokud </a:t>
            </a:r>
            <a:r>
              <a:rPr lang="cs-CZ" b="0" dirty="0" err="1" smtClean="0">
                <a:latin typeface="Arial" pitchFamily="34" charset="0"/>
                <a:cs typeface="Arial" pitchFamily="34" charset="0"/>
              </a:rPr>
              <a:t>Střekov</a:t>
            </a:r>
            <a:r>
              <a:rPr lang="cs-CZ" b="0" dirty="0" smtClean="0">
                <a:latin typeface="Arial" pitchFamily="34" charset="0"/>
                <a:cs typeface="Arial" pitchFamily="34" charset="0"/>
              </a:rPr>
              <a:t> nevyhraje, tak mu předposlední 15. místo zůstane až do konce soutěže.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6" name="TextovéPole 5"/>
          <p:cNvSpPr txBox="1"/>
          <p:nvPr/>
        </p:nvSpPr>
        <p:spPr>
          <a:xfrm>
            <a:off x="102940" y="4074482"/>
            <a:ext cx="4608512" cy="2785378"/>
          </a:xfrm>
          <a:prstGeom prst="rect">
            <a:avLst/>
          </a:prstGeom>
          <a:noFill/>
        </p:spPr>
        <p:txBody>
          <a:bodyPr wrap="square" rtlCol="0">
            <a:spAutoFit/>
          </a:bodyPr>
          <a:lstStyle/>
          <a:p>
            <a:pPr algn="ctr"/>
            <a:r>
              <a:rPr lang="cs-CZ" sz="1600" u="sng" dirty="0" smtClean="0">
                <a:ln>
                  <a:solidFill>
                    <a:srgbClr val="0D1F59"/>
                  </a:solidFill>
                </a:ln>
                <a:latin typeface="Bookman Old Style" pitchFamily="18" charset="0"/>
              </a:rPr>
              <a:t>TJ Sokol </a:t>
            </a:r>
            <a:r>
              <a:rPr lang="cs-CZ" sz="1600" u="sng" dirty="0" err="1" smtClean="0">
                <a:ln>
                  <a:solidFill>
                    <a:srgbClr val="0D1F59"/>
                  </a:solidFill>
                </a:ln>
                <a:latin typeface="Bookman Old Style" pitchFamily="18" charset="0"/>
              </a:rPr>
              <a:t>Košťany</a:t>
            </a:r>
            <a:r>
              <a:rPr lang="cs-CZ" sz="1600" u="sng" dirty="0" smtClean="0">
                <a:ln>
                  <a:solidFill>
                    <a:srgbClr val="0D1F59"/>
                  </a:solidFill>
                </a:ln>
                <a:latin typeface="Bookman Old Style" pitchFamily="18" charset="0"/>
              </a:rPr>
              <a:t>/</a:t>
            </a:r>
            <a:r>
              <a:rPr lang="cs-CZ" sz="1600" u="sng" dirty="0" err="1" smtClean="0">
                <a:ln>
                  <a:solidFill>
                    <a:srgbClr val="0D1F59"/>
                  </a:solidFill>
                </a:ln>
                <a:latin typeface="Bookman Old Style" pitchFamily="18" charset="0"/>
              </a:rPr>
              <a:t>Oldřichov</a:t>
            </a:r>
            <a:r>
              <a:rPr lang="cs-CZ" sz="1600" u="sng" dirty="0" smtClean="0">
                <a:ln>
                  <a:solidFill>
                    <a:srgbClr val="0D1F59"/>
                  </a:solidFill>
                </a:ln>
                <a:latin typeface="Bookman Old Style" pitchFamily="18" charset="0"/>
              </a:rPr>
              <a:t>-SK </a:t>
            </a:r>
            <a:r>
              <a:rPr lang="cs-CZ" sz="1600" u="sng" dirty="0" err="1" smtClean="0">
                <a:ln>
                  <a:solidFill>
                    <a:srgbClr val="0D1F59"/>
                  </a:solidFill>
                </a:ln>
                <a:latin typeface="Bookman Old Style" pitchFamily="18" charset="0"/>
              </a:rPr>
              <a:t>Štětí</a:t>
            </a:r>
            <a:endParaRPr lang="cs-CZ" sz="1600" u="sng" dirty="0" smtClean="0">
              <a:ln>
                <a:solidFill>
                  <a:srgbClr val="0D1F59"/>
                </a:solidFill>
              </a:ln>
              <a:latin typeface="Bookman Old Style" pitchFamily="18" charset="0"/>
            </a:endParaRPr>
          </a:p>
          <a:p>
            <a:pPr algn="ctr"/>
            <a:r>
              <a:rPr lang="cs-CZ" sz="1600" u="sng" dirty="0" smtClean="0">
                <a:ln>
                  <a:solidFill>
                    <a:srgbClr val="0D1F59"/>
                  </a:solidFill>
                </a:ln>
                <a:latin typeface="Bookman Old Style" pitchFamily="18" charset="0"/>
              </a:rPr>
              <a:t>5:1(3:0)    </a:t>
            </a:r>
            <a:r>
              <a:rPr lang="cs-CZ" sz="1400" u="sng" dirty="0" smtClean="0">
                <a:ln>
                  <a:solidFill>
                    <a:srgbClr val="0D1F59"/>
                  </a:solidFill>
                </a:ln>
                <a:latin typeface="Bookman Old Style" pitchFamily="18" charset="0"/>
              </a:rPr>
              <a:t>26.5.2016  32.kolo předehrávka</a:t>
            </a:r>
            <a:endParaRPr lang="cs-CZ" sz="1600" u="sng" dirty="0" smtClean="0">
              <a:ln>
                <a:solidFill>
                  <a:srgbClr val="0D1F59"/>
                </a:solidFill>
              </a:ln>
              <a:latin typeface="Bookman Old Style" pitchFamily="18" charset="0"/>
            </a:endParaRPr>
          </a:p>
          <a:p>
            <a:pPr algn="just"/>
            <a:r>
              <a:rPr lang="cs-CZ" sz="1100" b="0" dirty="0" smtClean="0">
                <a:latin typeface="Arial" pitchFamily="34" charset="0"/>
                <a:cs typeface="Arial" pitchFamily="34" charset="0"/>
              </a:rPr>
              <a:t>Naše naděje žila do 12, kdy jsme prohrávali už 2:0. Nedávno v domácím zápase jsme tohoto soupeře přehráli, ale to neplatilo tentokrát. </a:t>
            </a:r>
            <a:r>
              <a:rPr lang="cs-CZ" sz="1100" b="0" dirty="0" err="1" smtClean="0">
                <a:latin typeface="Arial" pitchFamily="34" charset="0"/>
                <a:cs typeface="Arial" pitchFamily="34" charset="0"/>
              </a:rPr>
              <a:t>Njevětší</a:t>
            </a:r>
            <a:r>
              <a:rPr lang="cs-CZ" sz="1100" b="0" dirty="0" smtClean="0">
                <a:latin typeface="Arial" pitchFamily="34" charset="0"/>
                <a:cs typeface="Arial" pitchFamily="34" charset="0"/>
              </a:rPr>
              <a:t> hrozbou pro náš kolektiv byl hráč domácích  </a:t>
            </a:r>
            <a:r>
              <a:rPr lang="cs-CZ" sz="1100" b="0" dirty="0" err="1" smtClean="0">
                <a:latin typeface="Arial" pitchFamily="34" charset="0"/>
                <a:cs typeface="Arial" pitchFamily="34" charset="0"/>
              </a:rPr>
              <a:t>Assi</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Youssef</a:t>
            </a:r>
            <a:r>
              <a:rPr lang="cs-CZ" sz="1100" b="0" dirty="0" smtClean="0">
                <a:latin typeface="Arial" pitchFamily="34" charset="0"/>
                <a:cs typeface="Arial" pitchFamily="34" charset="0"/>
              </a:rPr>
              <a:t>, který v 1. poločase zařídil všechny branky domácích. Po změně stran domácí svůj náskok ještě navýšili. Slabou náplastí na nepovedený výsledek byla branka </a:t>
            </a:r>
            <a:r>
              <a:rPr lang="cs-CZ" sz="1100" b="0" dirty="0" err="1" smtClean="0">
                <a:latin typeface="Arial" pitchFamily="34" charset="0"/>
                <a:cs typeface="Arial" pitchFamily="34" charset="0"/>
              </a:rPr>
              <a:t>Dopatera</a:t>
            </a:r>
            <a:r>
              <a:rPr lang="cs-CZ" sz="1100" b="0" dirty="0" smtClean="0">
                <a:latin typeface="Arial" pitchFamily="34" charset="0"/>
                <a:cs typeface="Arial" pitchFamily="34" charset="0"/>
              </a:rPr>
              <a:t> na konečných 1:5 v úplném závěru.</a:t>
            </a:r>
          </a:p>
          <a:p>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Šrotýř</a:t>
            </a:r>
            <a:r>
              <a:rPr lang="cs-CZ" sz="1100" b="0" dirty="0" smtClean="0">
                <a:latin typeface="Arial" pitchFamily="34" charset="0"/>
                <a:cs typeface="Arial" pitchFamily="34" charset="0"/>
              </a:rPr>
              <a:t>-Špaček, </a:t>
            </a:r>
            <a:r>
              <a:rPr lang="cs-CZ" sz="1100" b="0" dirty="0" err="1" smtClean="0">
                <a:latin typeface="Arial" pitchFamily="34" charset="0"/>
                <a:cs typeface="Arial" pitchFamily="34" charset="0"/>
              </a:rPr>
              <a:t>T.Németh</a:t>
            </a:r>
            <a:r>
              <a:rPr lang="cs-CZ" sz="1100" b="0" dirty="0" smtClean="0">
                <a:latin typeface="Arial" pitchFamily="34" charset="0"/>
                <a:cs typeface="Arial" pitchFamily="34" charset="0"/>
              </a:rPr>
              <a:t>, Bohatec,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Kadlec,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Možný Vejražka,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.Novák, Ulrych,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Deák</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J.ransdorf</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D.Németh</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Klimpl</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J.Harenčák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P.Prokop</a:t>
            </a:r>
            <a:r>
              <a:rPr lang="cs-CZ" sz="1100" b="0" dirty="0" smtClean="0">
                <a:latin typeface="Arial" pitchFamily="34" charset="0"/>
                <a:cs typeface="Arial" pitchFamily="34" charset="0"/>
              </a:rPr>
              <a:t> (laik)</a:t>
            </a:r>
          </a:p>
        </p:txBody>
      </p:sp>
      <p:sp>
        <p:nvSpPr>
          <p:cNvPr id="7" name="TextovéPole 6"/>
          <p:cNvSpPr txBox="1"/>
          <p:nvPr/>
        </p:nvSpPr>
        <p:spPr>
          <a:xfrm>
            <a:off x="174948" y="163116"/>
            <a:ext cx="4608512" cy="830997"/>
          </a:xfrm>
          <a:prstGeom prst="rect">
            <a:avLst/>
          </a:prstGeom>
          <a:blipFill dpi="0" rotWithShape="1">
            <a:blip r:embed="rId2" cstate="print">
              <a:alphaModFix amt="33000"/>
            </a:blip>
            <a:srcRect/>
            <a:stretch>
              <a:fillRect/>
            </a:stretch>
          </a:blipFill>
          <a:ln w="44450">
            <a:solidFill>
              <a:srgbClr val="66CCFF"/>
            </a:solidFill>
          </a:ln>
        </p:spPr>
        <p:txBody>
          <a:bodyPr wrap="square" rtlCol="0">
            <a:spAutoFit/>
          </a:bodyPr>
          <a:lstStyle/>
          <a:p>
            <a:pPr algn="ctr"/>
            <a:r>
              <a:rPr lang="cs-CZ" sz="2400" dirty="0" smtClean="0">
                <a:solidFill>
                  <a:srgbClr val="FF0000"/>
                </a:solidFill>
                <a:latin typeface="Bookman Old Style" pitchFamily="18" charset="0"/>
              </a:rPr>
              <a:t>Starší žáci ze 2 venkovních zápasů přivezli 3 body</a:t>
            </a:r>
          </a:p>
        </p:txBody>
      </p:sp>
      <p:sp>
        <p:nvSpPr>
          <p:cNvPr id="9" name="TextovéPole 8"/>
          <p:cNvSpPr txBox="1"/>
          <p:nvPr/>
        </p:nvSpPr>
        <p:spPr>
          <a:xfrm>
            <a:off x="174948" y="1099220"/>
            <a:ext cx="4608512" cy="2339102"/>
          </a:xfrm>
          <a:prstGeom prst="rect">
            <a:avLst/>
          </a:prstGeom>
          <a:noFill/>
        </p:spPr>
        <p:txBody>
          <a:bodyPr wrap="square" rtlCol="0">
            <a:spAutoFit/>
          </a:bodyPr>
          <a:lstStyle/>
          <a:p>
            <a:pPr algn="ctr"/>
            <a:r>
              <a:rPr lang="cs-CZ" sz="1800" u="sng" dirty="0" smtClean="0">
                <a:ln w="19050">
                  <a:solidFill>
                    <a:srgbClr val="D60093"/>
                  </a:solidFill>
                </a:ln>
                <a:latin typeface="Bookman Old Style" pitchFamily="18" charset="0"/>
              </a:rPr>
              <a:t>FK </a:t>
            </a:r>
            <a:r>
              <a:rPr lang="cs-CZ" sz="1800" u="sng" dirty="0" err="1" smtClean="0">
                <a:ln w="19050">
                  <a:solidFill>
                    <a:srgbClr val="D60093"/>
                  </a:solidFill>
                </a:ln>
                <a:latin typeface="Bookman Old Style" pitchFamily="18" charset="0"/>
              </a:rPr>
              <a:t>Duchcov</a:t>
            </a:r>
            <a:r>
              <a:rPr lang="cs-CZ" sz="1800" u="sng" dirty="0" smtClean="0">
                <a:ln w="19050">
                  <a:solidFill>
                    <a:srgbClr val="D60093"/>
                  </a:solidFill>
                </a:ln>
                <a:latin typeface="Bookman Old Style" pitchFamily="18" charset="0"/>
              </a:rPr>
              <a:t>-SK </a:t>
            </a:r>
            <a:r>
              <a:rPr lang="cs-CZ" sz="1800" u="sng" dirty="0" err="1" smtClean="0">
                <a:ln w="19050">
                  <a:solidFill>
                    <a:srgbClr val="D60093"/>
                  </a:solidFill>
                </a:ln>
                <a:latin typeface="Bookman Old Style" pitchFamily="18" charset="0"/>
              </a:rPr>
              <a:t>Štětí</a:t>
            </a:r>
            <a:endParaRPr lang="cs-CZ" sz="1800" u="sng" dirty="0" smtClean="0">
              <a:ln w="19050">
                <a:solidFill>
                  <a:srgbClr val="D60093"/>
                </a:solidFill>
              </a:ln>
              <a:latin typeface="Bookman Old Style" pitchFamily="18" charset="0"/>
            </a:endParaRPr>
          </a:p>
          <a:p>
            <a:pPr algn="ctr"/>
            <a:r>
              <a:rPr lang="cs-CZ" sz="1800" u="sng" dirty="0" smtClean="0">
                <a:ln w="19050">
                  <a:solidFill>
                    <a:srgbClr val="D60093"/>
                  </a:solidFill>
                </a:ln>
                <a:latin typeface="Bookman Old Style" pitchFamily="18" charset="0"/>
              </a:rPr>
              <a:t>2:4(1:1)    28.5.2016  27.kolo</a:t>
            </a:r>
          </a:p>
          <a:p>
            <a:r>
              <a:rPr lang="cs-CZ" sz="1100" b="0" dirty="0" smtClean="0">
                <a:latin typeface="Arial" pitchFamily="34" charset="0"/>
                <a:cs typeface="Arial" pitchFamily="34" charset="0"/>
              </a:rPr>
              <a:t>Domácí se sice dostali do vedení, ale Ladič  do poločasu vyrovnal a  brzo ve 2. poločase jsme šli po brance Dvořáka do vedení 2:1. V 56. minutě pojistil vedení brankou na 3:1 opět Ladič. Domácí ještě přiživili naději brankou na 2:3, ale s tím nesouhlasil  Možný a stanovil konečný výsledek na 4:2 v náš prospěch.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Ladič 2, Dvořák 1, Možný 1</a:t>
            </a:r>
          </a:p>
          <a:p>
            <a:r>
              <a:rPr lang="cs-CZ" sz="1100" b="0" u="sng" dirty="0" smtClean="0">
                <a:latin typeface="Arial" pitchFamily="34" charset="0"/>
                <a:cs typeface="Arial" pitchFamily="34" charset="0"/>
              </a:rPr>
              <a:t>Sestava: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Špaček, </a:t>
            </a:r>
            <a:r>
              <a:rPr lang="cs-CZ" sz="1100" b="0" dirty="0" err="1" smtClean="0">
                <a:latin typeface="Arial" pitchFamily="34" charset="0"/>
                <a:cs typeface="Arial" pitchFamily="34" charset="0"/>
              </a:rPr>
              <a:t>T.Neméth</a:t>
            </a:r>
            <a:r>
              <a:rPr lang="cs-CZ" sz="1100" b="0" dirty="0" smtClean="0">
                <a:latin typeface="Arial" pitchFamily="34" charset="0"/>
                <a:cs typeface="Arial" pitchFamily="34" charset="0"/>
              </a:rPr>
              <a:t>, Dvořák,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Kadlec, Ladič, </a:t>
            </a:r>
          </a:p>
          <a:p>
            <a:r>
              <a:rPr lang="cs-CZ" sz="1100" b="0" dirty="0" smtClean="0">
                <a:latin typeface="Arial" pitchFamily="34" charset="0"/>
                <a:cs typeface="Arial" pitchFamily="34" charset="0"/>
              </a:rPr>
              <a:t>                Možný, Vejražka,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.Novák, Ulrych, </a:t>
            </a:r>
            <a:r>
              <a:rPr lang="cs-CZ" sz="1100" b="0" dirty="0" err="1" smtClean="0">
                <a:latin typeface="Arial" pitchFamily="34" charset="0"/>
                <a:cs typeface="Arial" pitchFamily="34" charset="0"/>
              </a:rPr>
              <a:t>Šrotýř</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J.Ransdorf</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Z</a:t>
            </a:r>
            <a:r>
              <a:rPr lang="cs-CZ" sz="1100" b="0" dirty="0" smtClean="0">
                <a:latin typeface="Arial" pitchFamily="34" charset="0"/>
                <a:cs typeface="Arial" pitchFamily="34" charset="0"/>
              </a:rPr>
              <a:t>.Németh</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.Mráz-</a:t>
            </a:r>
            <a:r>
              <a:rPr lang="cs-CZ" sz="1100" b="0" dirty="0" err="1" smtClean="0">
                <a:latin typeface="Arial" pitchFamily="34" charset="0"/>
                <a:cs typeface="Arial" pitchFamily="34" charset="0"/>
              </a:rPr>
              <a:t>J.Smrž</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R.Steinecker</a:t>
            </a:r>
            <a:endParaRPr lang="cs-CZ" sz="1100" b="0" dirty="0" smtClean="0">
              <a:latin typeface="Arial" pitchFamily="34" charset="0"/>
              <a:cs typeface="Arial"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3487316" y="6355804"/>
            <a:ext cx="864096" cy="72008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3271292" y="3187452"/>
            <a:ext cx="847154" cy="792088"/>
          </a:xfrm>
          <a:prstGeom prst="rect">
            <a:avLst/>
          </a:prstGeom>
          <a:noFill/>
          <a:ln w="9525">
            <a:noFill/>
            <a:miter lim="800000"/>
            <a:headEnd/>
            <a:tailEnd/>
          </a:ln>
        </p:spPr>
      </p:pic>
      <p:sp>
        <p:nvSpPr>
          <p:cNvPr id="13" name="Obdélník 12"/>
          <p:cNvSpPr/>
          <p:nvPr/>
        </p:nvSpPr>
        <p:spPr>
          <a:xfrm>
            <a:off x="5503540" y="1027212"/>
            <a:ext cx="4752528" cy="5632311"/>
          </a:xfrm>
          <a:prstGeom prst="rect">
            <a:avLst/>
          </a:prstGeom>
          <a:noFill/>
          <a:ln w="44450" cmpd="sng">
            <a:solidFill>
              <a:schemeClr val="tx1"/>
            </a:solidFill>
            <a:prstDash val="solid"/>
          </a:ln>
          <a:effectLst/>
        </p:spPr>
        <p:txBody>
          <a:bodyPr wrap="square">
            <a:spAutoFit/>
          </a:bodyPr>
          <a:lstStyle/>
          <a:p>
            <a:r>
              <a:rPr lang="cs-CZ" u="sng" dirty="0" smtClean="0">
                <a:solidFill>
                  <a:srgbClr val="6600FF"/>
                </a:solidFill>
              </a:rPr>
              <a:t>SK Hrobce - TJ H. </a:t>
            </a:r>
            <a:r>
              <a:rPr lang="cs-CZ" u="sng" dirty="0" err="1" smtClean="0">
                <a:solidFill>
                  <a:srgbClr val="6600FF"/>
                </a:solidFill>
              </a:rPr>
              <a:t>Jiřetín</a:t>
            </a:r>
            <a:r>
              <a:rPr lang="cs-CZ" u="sng" dirty="0" smtClean="0">
                <a:solidFill>
                  <a:srgbClr val="6600FF"/>
                </a:solidFill>
              </a:rPr>
              <a:t>   5:2(3:1)</a:t>
            </a:r>
          </a:p>
          <a:p>
            <a:pPr algn="just"/>
            <a:r>
              <a:rPr lang="cs-CZ" sz="1100" b="0" dirty="0" smtClean="0">
                <a:solidFill>
                  <a:srgbClr val="336600"/>
                </a:solidFill>
                <a:latin typeface="Arial" pitchFamily="34" charset="0"/>
                <a:cs typeface="Arial" pitchFamily="34" charset="0"/>
              </a:rPr>
              <a:t>další kanonáda v Hrobcích. Výkon hostů působil dost odevzdaně a výhru domácím hodně usnadnili. SK se v dalších kolech chystají na boj o medailové umístění.</a:t>
            </a:r>
          </a:p>
          <a:p>
            <a:r>
              <a:rPr lang="cs-CZ" u="sng" dirty="0" smtClean="0">
                <a:solidFill>
                  <a:srgbClr val="6600FF"/>
                </a:solidFill>
              </a:rPr>
              <a:t>FK </a:t>
            </a:r>
            <a:r>
              <a:rPr lang="cs-CZ" u="sng" dirty="0" err="1" smtClean="0">
                <a:solidFill>
                  <a:srgbClr val="6600FF"/>
                </a:solidFill>
              </a:rPr>
              <a:t>Blšany</a:t>
            </a:r>
            <a:r>
              <a:rPr lang="cs-CZ" u="sng" dirty="0" smtClean="0">
                <a:solidFill>
                  <a:srgbClr val="6600FF"/>
                </a:solidFill>
              </a:rPr>
              <a:t> - SK </a:t>
            </a:r>
            <a:r>
              <a:rPr lang="cs-CZ" u="sng" dirty="0" err="1" smtClean="0">
                <a:solidFill>
                  <a:srgbClr val="6600FF"/>
                </a:solidFill>
              </a:rPr>
              <a:t>Štětí</a:t>
            </a:r>
            <a:r>
              <a:rPr lang="cs-CZ" u="sng" dirty="0" smtClean="0">
                <a:solidFill>
                  <a:srgbClr val="6600FF"/>
                </a:solidFill>
              </a:rPr>
              <a:t>  3:0 kontumace</a:t>
            </a:r>
          </a:p>
          <a:p>
            <a:pPr algn="just"/>
            <a:r>
              <a:rPr lang="cs-CZ" sz="1100" b="0" dirty="0" smtClean="0">
                <a:solidFill>
                  <a:srgbClr val="336600"/>
                </a:solidFill>
                <a:latin typeface="Arial" pitchFamily="34" charset="0"/>
                <a:cs typeface="Arial" pitchFamily="34" charset="0"/>
              </a:rPr>
              <a:t>den předem domácí nahlásili, že k zápasu nenastoupí pro malý počet hráčů. </a:t>
            </a:r>
            <a:r>
              <a:rPr lang="cs-CZ" sz="1100" b="0" dirty="0" err="1" smtClean="0">
                <a:solidFill>
                  <a:srgbClr val="336600"/>
                </a:solidFill>
                <a:latin typeface="Arial" pitchFamily="34" charset="0"/>
                <a:cs typeface="Arial" pitchFamily="34" charset="0"/>
              </a:rPr>
              <a:t>Blšany</a:t>
            </a:r>
            <a:r>
              <a:rPr lang="cs-CZ" sz="1100" b="0" dirty="0" smtClean="0">
                <a:solidFill>
                  <a:srgbClr val="336600"/>
                </a:solidFill>
                <a:latin typeface="Arial" pitchFamily="34" charset="0"/>
                <a:cs typeface="Arial" pitchFamily="34" charset="0"/>
              </a:rPr>
              <a:t> </a:t>
            </a:r>
            <a:r>
              <a:rPr lang="cs-CZ" sz="1100" b="0" dirty="0" err="1" smtClean="0">
                <a:solidFill>
                  <a:srgbClr val="336600"/>
                </a:solidFill>
                <a:latin typeface="Arial" pitchFamily="34" charset="0"/>
                <a:cs typeface="Arial" pitchFamily="34" charset="0"/>
              </a:rPr>
              <a:t>sI</a:t>
            </a:r>
            <a:r>
              <a:rPr lang="cs-CZ" sz="1100" b="0" dirty="0" smtClean="0">
                <a:solidFill>
                  <a:srgbClr val="336600"/>
                </a:solidFill>
                <a:latin typeface="Arial" pitchFamily="34" charset="0"/>
                <a:cs typeface="Arial" pitchFamily="34" charset="0"/>
              </a:rPr>
              <a:t> zahrávají. Ještě jednou nenastoupí, následuje vysoká pokuta a vyřazení ze soutěže.</a:t>
            </a:r>
          </a:p>
          <a:p>
            <a:r>
              <a:rPr lang="cs-CZ" u="sng" dirty="0" smtClean="0">
                <a:solidFill>
                  <a:srgbClr val="6600FF"/>
                </a:solidFill>
              </a:rPr>
              <a:t>FK Bílina - </a:t>
            </a:r>
            <a:r>
              <a:rPr lang="cs-CZ" u="sng" dirty="0" err="1" smtClean="0">
                <a:solidFill>
                  <a:srgbClr val="6600FF"/>
                </a:solidFill>
              </a:rPr>
              <a:t>Proboštov</a:t>
            </a:r>
            <a:r>
              <a:rPr lang="cs-CZ" u="sng" dirty="0" smtClean="0">
                <a:solidFill>
                  <a:srgbClr val="6600FF"/>
                </a:solidFill>
              </a:rPr>
              <a:t>   0:2(0:2)</a:t>
            </a:r>
          </a:p>
          <a:p>
            <a:pPr algn="just"/>
            <a:r>
              <a:rPr lang="cs-CZ" sz="1100" b="0" dirty="0" smtClean="0">
                <a:solidFill>
                  <a:srgbClr val="336600"/>
                </a:solidFill>
                <a:latin typeface="Arial" pitchFamily="34" charset="0"/>
                <a:cs typeface="Arial" pitchFamily="34" charset="0"/>
              </a:rPr>
              <a:t>v Proboštově vládne radost a jsou tam ze všech nejblíže k 2. místu v tabulce. Pomohly tomu i 2 rychlé branky ve 29. a 32. minutě v Bílině. Domácím citelně chyběl autor 22 branek Tůma.</a:t>
            </a:r>
          </a:p>
          <a:p>
            <a:r>
              <a:rPr lang="cs-CZ" u="sng" dirty="0" smtClean="0">
                <a:solidFill>
                  <a:srgbClr val="6600FF"/>
                </a:solidFill>
              </a:rPr>
              <a:t>FK </a:t>
            </a:r>
            <a:r>
              <a:rPr lang="cs-CZ" u="sng" dirty="0" err="1" smtClean="0">
                <a:solidFill>
                  <a:srgbClr val="6600FF"/>
                </a:solidFill>
              </a:rPr>
              <a:t>Duchcov</a:t>
            </a:r>
            <a:r>
              <a:rPr lang="cs-CZ" u="sng" dirty="0" smtClean="0">
                <a:solidFill>
                  <a:srgbClr val="6600FF"/>
                </a:solidFill>
              </a:rPr>
              <a:t> - FK Žatec   1:4(0:0)</a:t>
            </a:r>
            <a:endParaRPr lang="cs-CZ" b="0" u="sng" dirty="0" smtClean="0">
              <a:solidFill>
                <a:srgbClr val="6600FF"/>
              </a:solidFill>
              <a:latin typeface="Arial" pitchFamily="34" charset="0"/>
              <a:cs typeface="Arial" pitchFamily="34" charset="0"/>
            </a:endParaRPr>
          </a:p>
          <a:p>
            <a:pPr algn="just"/>
            <a:r>
              <a:rPr lang="cs-CZ" sz="1100" b="0" dirty="0" smtClean="0">
                <a:solidFill>
                  <a:srgbClr val="336600"/>
                </a:solidFill>
                <a:latin typeface="Arial" pitchFamily="34" charset="0"/>
                <a:cs typeface="Arial" pitchFamily="34" charset="0"/>
              </a:rPr>
              <a:t>10 minut před koncem to bylo ještě 1:1. Pak se však prosadili hosté a 3 brankami si na hřišti posledního pojistili 3. místo.</a:t>
            </a:r>
          </a:p>
          <a:p>
            <a:r>
              <a:rPr lang="cs-CZ" u="sng" dirty="0" smtClean="0">
                <a:solidFill>
                  <a:srgbClr val="6600FF"/>
                </a:solidFill>
              </a:rPr>
              <a:t>TJ </a:t>
            </a:r>
            <a:r>
              <a:rPr lang="cs-CZ" u="sng" dirty="0" err="1" smtClean="0">
                <a:solidFill>
                  <a:srgbClr val="6600FF"/>
                </a:solidFill>
              </a:rPr>
              <a:t>Srbice</a:t>
            </a:r>
            <a:r>
              <a:rPr lang="cs-CZ" u="sng" dirty="0" smtClean="0">
                <a:solidFill>
                  <a:srgbClr val="6600FF"/>
                </a:solidFill>
              </a:rPr>
              <a:t> - TJ </a:t>
            </a:r>
            <a:r>
              <a:rPr lang="cs-CZ" u="sng" dirty="0" err="1" smtClean="0">
                <a:solidFill>
                  <a:srgbClr val="6600FF"/>
                </a:solidFill>
              </a:rPr>
              <a:t>Modlany</a:t>
            </a:r>
            <a:r>
              <a:rPr lang="cs-CZ" u="sng" dirty="0" smtClean="0">
                <a:solidFill>
                  <a:srgbClr val="6600FF"/>
                </a:solidFill>
              </a:rPr>
              <a:t> 2:1(1:0)  PK</a:t>
            </a:r>
          </a:p>
          <a:p>
            <a:pPr algn="just"/>
            <a:r>
              <a:rPr lang="cs-CZ" sz="1100" b="0" dirty="0" smtClean="0">
                <a:solidFill>
                  <a:srgbClr val="336600"/>
                </a:solidFill>
                <a:latin typeface="Arial" pitchFamily="34" charset="0"/>
                <a:cs typeface="Arial" pitchFamily="34" charset="0"/>
              </a:rPr>
              <a:t>úvod patřil domácím a Opat také zajistil vedení 1:0. Domácí trefovali i tyče, ale ještě v 1. poločase otěže převzaly </a:t>
            </a:r>
            <a:r>
              <a:rPr lang="cs-CZ" sz="1100" b="0" dirty="0" err="1" smtClean="0">
                <a:solidFill>
                  <a:srgbClr val="336600"/>
                </a:solidFill>
                <a:latin typeface="Arial" pitchFamily="34" charset="0"/>
                <a:cs typeface="Arial" pitchFamily="34" charset="0"/>
              </a:rPr>
              <a:t>Modlany</a:t>
            </a:r>
            <a:r>
              <a:rPr lang="cs-CZ" sz="1100" b="0" dirty="0" smtClean="0">
                <a:solidFill>
                  <a:srgbClr val="336600"/>
                </a:solidFill>
                <a:latin typeface="Arial" pitchFamily="34" charset="0"/>
                <a:cs typeface="Arial" pitchFamily="34" charset="0"/>
              </a:rPr>
              <a:t>. Vyrovnat se jim podařilo až 15 minut před koncem. Na penalty byly lepší </a:t>
            </a:r>
            <a:r>
              <a:rPr lang="cs-CZ" sz="1100" b="0" dirty="0" err="1" smtClean="0">
                <a:solidFill>
                  <a:srgbClr val="336600"/>
                </a:solidFill>
                <a:latin typeface="Arial" pitchFamily="34" charset="0"/>
                <a:cs typeface="Arial" pitchFamily="34" charset="0"/>
              </a:rPr>
              <a:t>Srbice</a:t>
            </a:r>
            <a:r>
              <a:rPr lang="cs-CZ" sz="1100" b="0" dirty="0" smtClean="0">
                <a:solidFill>
                  <a:srgbClr val="336600"/>
                </a:solidFill>
                <a:latin typeface="Arial" pitchFamily="34" charset="0"/>
                <a:cs typeface="Arial" pitchFamily="34" charset="0"/>
              </a:rPr>
              <a:t>.</a:t>
            </a:r>
          </a:p>
          <a:p>
            <a:r>
              <a:rPr lang="cs-CZ" u="sng" dirty="0" smtClean="0">
                <a:solidFill>
                  <a:srgbClr val="6600FF"/>
                </a:solidFill>
              </a:rPr>
              <a:t>TJ Krupka– FK Modrá   1:3(1:3)</a:t>
            </a:r>
          </a:p>
          <a:p>
            <a:pPr algn="just"/>
            <a:r>
              <a:rPr lang="cs-CZ" sz="1100" b="0" dirty="0" smtClean="0">
                <a:solidFill>
                  <a:srgbClr val="336600"/>
                </a:solidFill>
                <a:latin typeface="Arial" pitchFamily="34" charset="0"/>
                <a:cs typeface="Arial" pitchFamily="34" charset="0"/>
              </a:rPr>
              <a:t>domácí na svých internetových stránkách uvedli, že se jedná o ostudnou prohru se zachraňujícím se mužstvem. 3 branky jim vstřelil </a:t>
            </a:r>
            <a:r>
              <a:rPr lang="cs-CZ" sz="1100" b="0" dirty="0" err="1" smtClean="0">
                <a:solidFill>
                  <a:srgbClr val="336600"/>
                </a:solidFill>
                <a:latin typeface="Arial" pitchFamily="34" charset="0"/>
                <a:cs typeface="Arial" pitchFamily="34" charset="0"/>
              </a:rPr>
              <a:t>Demčenko</a:t>
            </a:r>
            <a:r>
              <a:rPr lang="cs-CZ" sz="1100" b="0" dirty="0" smtClean="0">
                <a:solidFill>
                  <a:srgbClr val="336600"/>
                </a:solidFill>
                <a:latin typeface="Arial" pitchFamily="34" charset="0"/>
                <a:cs typeface="Arial" pitchFamily="34" charset="0"/>
              </a:rPr>
              <a:t> a všechny stihnul za poločas.</a:t>
            </a:r>
          </a:p>
          <a:p>
            <a:r>
              <a:rPr lang="cs-CZ" u="sng" dirty="0" smtClean="0">
                <a:solidFill>
                  <a:srgbClr val="6600FF"/>
                </a:solidFill>
              </a:rPr>
              <a:t>AFK L. Chomutov - FK </a:t>
            </a:r>
            <a:r>
              <a:rPr lang="cs-CZ" u="sng" dirty="0" err="1" smtClean="0">
                <a:solidFill>
                  <a:srgbClr val="6600FF"/>
                </a:solidFill>
              </a:rPr>
              <a:t>Postoloprty</a:t>
            </a:r>
            <a:r>
              <a:rPr lang="cs-CZ" u="sng" dirty="0" smtClean="0">
                <a:solidFill>
                  <a:srgbClr val="6600FF"/>
                </a:solidFill>
              </a:rPr>
              <a:t> 2:1(1:1)  PK</a:t>
            </a:r>
          </a:p>
          <a:p>
            <a:pPr algn="just"/>
            <a:r>
              <a:rPr lang="cs-CZ" sz="1100" b="0" dirty="0" smtClean="0">
                <a:solidFill>
                  <a:srgbClr val="336600"/>
                </a:solidFill>
                <a:latin typeface="Arial" pitchFamily="34" charset="0"/>
                <a:cs typeface="Arial" pitchFamily="34" charset="0"/>
              </a:rPr>
              <a:t>utkání zachraňujících se mužstev. V 82. minutě za stavu 1:0 pro domácí byl vyloučen hostující </a:t>
            </a:r>
            <a:r>
              <a:rPr lang="cs-CZ" sz="1100" b="0" dirty="0" err="1" smtClean="0">
                <a:solidFill>
                  <a:srgbClr val="336600"/>
                </a:solidFill>
                <a:latin typeface="Arial" pitchFamily="34" charset="0"/>
                <a:cs typeface="Arial" pitchFamily="34" charset="0"/>
              </a:rPr>
              <a:t>Zícha</a:t>
            </a:r>
            <a:r>
              <a:rPr lang="cs-CZ" sz="1100" b="0" dirty="0" smtClean="0">
                <a:solidFill>
                  <a:srgbClr val="336600"/>
                </a:solidFill>
                <a:latin typeface="Arial" pitchFamily="34" charset="0"/>
                <a:cs typeface="Arial" pitchFamily="34" charset="0"/>
              </a:rPr>
              <a:t>. Domácím to ale nepomohlo a naopak </a:t>
            </a:r>
            <a:r>
              <a:rPr lang="cs-CZ" sz="1100" b="0" dirty="0" err="1" smtClean="0">
                <a:solidFill>
                  <a:srgbClr val="336600"/>
                </a:solidFill>
                <a:latin typeface="Arial" pitchFamily="34" charset="0"/>
                <a:cs typeface="Arial" pitchFamily="34" charset="0"/>
              </a:rPr>
              <a:t>Postoloprty</a:t>
            </a:r>
            <a:r>
              <a:rPr lang="cs-CZ" sz="1100" b="0" dirty="0" smtClean="0">
                <a:solidFill>
                  <a:srgbClr val="336600"/>
                </a:solidFill>
                <a:latin typeface="Arial" pitchFamily="34" charset="0"/>
                <a:cs typeface="Arial" pitchFamily="34" charset="0"/>
              </a:rPr>
              <a:t> o minutu později srovnali na 1:1.  Na penalty vyhrál Chomutov.</a:t>
            </a:r>
          </a:p>
          <a:p>
            <a:r>
              <a:rPr lang="cs-CZ" u="sng" dirty="0" smtClean="0">
                <a:solidFill>
                  <a:srgbClr val="6600FF"/>
                </a:solidFill>
              </a:rPr>
              <a:t>TJ </a:t>
            </a:r>
            <a:r>
              <a:rPr lang="cs-CZ" u="sng" dirty="0" err="1" smtClean="0">
                <a:solidFill>
                  <a:srgbClr val="6600FF"/>
                </a:solidFill>
              </a:rPr>
              <a:t>Střekov</a:t>
            </a:r>
            <a:r>
              <a:rPr lang="cs-CZ" u="sng" dirty="0" smtClean="0">
                <a:solidFill>
                  <a:srgbClr val="6600FF"/>
                </a:solidFill>
              </a:rPr>
              <a:t> - FK </a:t>
            </a:r>
            <a:r>
              <a:rPr lang="cs-CZ" u="sng" dirty="0" err="1" smtClean="0">
                <a:solidFill>
                  <a:srgbClr val="6600FF"/>
                </a:solidFill>
              </a:rPr>
              <a:t>Neštěmice</a:t>
            </a:r>
            <a:r>
              <a:rPr lang="cs-CZ" u="sng" dirty="0" smtClean="0">
                <a:solidFill>
                  <a:srgbClr val="6600FF"/>
                </a:solidFill>
              </a:rPr>
              <a:t> 2:1(1:1)</a:t>
            </a:r>
          </a:p>
          <a:p>
            <a:pPr algn="just"/>
            <a:r>
              <a:rPr lang="cs-CZ" sz="1100" b="0" dirty="0" smtClean="0">
                <a:solidFill>
                  <a:srgbClr val="336600"/>
                </a:solidFill>
                <a:latin typeface="Arial" pitchFamily="34" charset="0"/>
                <a:cs typeface="Arial" pitchFamily="34" charset="0"/>
              </a:rPr>
              <a:t>v derby zápase se rozhodlo až po změně. Hlavou na 2:1 skóroval </a:t>
            </a:r>
            <a:r>
              <a:rPr lang="cs-CZ" sz="1100" b="0" dirty="0" err="1" smtClean="0">
                <a:solidFill>
                  <a:srgbClr val="336600"/>
                </a:solidFill>
                <a:latin typeface="Arial" pitchFamily="34" charset="0"/>
                <a:cs typeface="Arial" pitchFamily="34" charset="0"/>
              </a:rPr>
              <a:t>Mikšovský</a:t>
            </a:r>
            <a:r>
              <a:rPr lang="cs-CZ" sz="1100" b="0" dirty="0" smtClean="0">
                <a:solidFill>
                  <a:srgbClr val="336600"/>
                </a:solidFill>
                <a:latin typeface="Arial" pitchFamily="34" charset="0"/>
                <a:cs typeface="Arial" pitchFamily="34" charset="0"/>
              </a:rPr>
              <a:t>. Hostům chybělo 9 hráčů. Šanci dostali dorostenci a v závěru </a:t>
            </a:r>
            <a:r>
              <a:rPr lang="cs-CZ" sz="1100" b="0" dirty="0" err="1" smtClean="0">
                <a:solidFill>
                  <a:srgbClr val="336600"/>
                </a:solidFill>
                <a:latin typeface="Arial" pitchFamily="34" charset="0"/>
                <a:cs typeface="Arial" pitchFamily="34" charset="0"/>
              </a:rPr>
              <a:t>Neštěmice</a:t>
            </a:r>
            <a:r>
              <a:rPr lang="cs-CZ" sz="1100" b="0" dirty="0" smtClean="0">
                <a:solidFill>
                  <a:srgbClr val="336600"/>
                </a:solidFill>
                <a:latin typeface="Arial" pitchFamily="34" charset="0"/>
                <a:cs typeface="Arial" pitchFamily="34" charset="0"/>
              </a:rPr>
              <a:t> nastřelily tyč.</a:t>
            </a:r>
          </a:p>
        </p:txBody>
      </p:sp>
      <p:sp>
        <p:nvSpPr>
          <p:cNvPr id="14" name="TextovéPole 13"/>
          <p:cNvSpPr txBox="1"/>
          <p:nvPr/>
        </p:nvSpPr>
        <p:spPr>
          <a:xfrm>
            <a:off x="5503540" y="91108"/>
            <a:ext cx="4752528" cy="830997"/>
          </a:xfrm>
          <a:prstGeom prst="rect">
            <a:avLst/>
          </a:prstGeom>
          <a:blipFill>
            <a:blip r:embed="rId5" cstate="print"/>
            <a:stretch>
              <a:fillRect/>
            </a:stretch>
          </a:blipFill>
          <a:ln w="50800" cap="flat" cmpd="sng">
            <a:solidFill>
              <a:schemeClr val="tx1"/>
            </a:solidFill>
            <a:prstDash val="solid"/>
          </a:ln>
        </p:spPr>
        <p:txBody>
          <a:bodyPr wrap="square" rtlCol="0">
            <a:spAutoFit/>
          </a:bodyPr>
          <a:lstStyle/>
          <a:p>
            <a:pPr algn="ctr"/>
            <a:r>
              <a:rPr lang="cs-CZ" sz="2400" dirty="0" smtClean="0">
                <a:solidFill>
                  <a:srgbClr val="006600"/>
                </a:solidFill>
                <a:latin typeface="Bookman Old Style" pitchFamily="18" charset="0"/>
              </a:rPr>
              <a:t>27.kolo Ústeckého přeboru dospělých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31132"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sp>
        <p:nvSpPr>
          <p:cNvPr id="6" name="Obdélník 5"/>
          <p:cNvSpPr/>
          <p:nvPr/>
        </p:nvSpPr>
        <p:spPr>
          <a:xfrm>
            <a:off x="5575548" y="3115444"/>
            <a:ext cx="4711452" cy="1677382"/>
          </a:xfrm>
          <a:prstGeom prst="rect">
            <a:avLst/>
          </a:prstGeom>
        </p:spPr>
        <p:txBody>
          <a:bodyPr wrap="square">
            <a:spAutoFit/>
          </a:bodyPr>
          <a:lstStyle/>
          <a:p>
            <a:pPr algn="ctr"/>
            <a:r>
              <a:rPr lang="cs-CZ" sz="1800" dirty="0" smtClean="0">
                <a:gradFill flip="none" rotWithShape="1">
                  <a:gsLst>
                    <a:gs pos="0">
                      <a:srgbClr val="03D4A8"/>
                    </a:gs>
                    <a:gs pos="25000">
                      <a:srgbClr val="21D6E0"/>
                    </a:gs>
                    <a:gs pos="75000">
                      <a:srgbClr val="0087E6"/>
                    </a:gs>
                    <a:gs pos="100000">
                      <a:srgbClr val="005CBF"/>
                    </a:gs>
                  </a:gsLst>
                  <a:lin ang="5400000" scaled="0"/>
                  <a:tileRect r="-100000" b="-100000"/>
                </a:gradFill>
                <a:effectLst>
                  <a:outerShdw blurRad="38100" dist="38100" dir="2700000" algn="tl">
                    <a:srgbClr val="000000">
                      <a:alpha val="43137"/>
                    </a:srgbClr>
                  </a:outerShdw>
                </a:effectLst>
                <a:latin typeface="Arial" pitchFamily="34" charset="0"/>
                <a:cs typeface="Arial" pitchFamily="34" charset="0"/>
              </a:rPr>
              <a:t>FK ČL </a:t>
            </a:r>
            <a:r>
              <a:rPr lang="cs-CZ" sz="1800" dirty="0" err="1" smtClean="0">
                <a:gradFill flip="none" rotWithShape="1">
                  <a:gsLst>
                    <a:gs pos="0">
                      <a:srgbClr val="03D4A8"/>
                    </a:gs>
                    <a:gs pos="25000">
                      <a:srgbClr val="21D6E0"/>
                    </a:gs>
                    <a:gs pos="75000">
                      <a:srgbClr val="0087E6"/>
                    </a:gs>
                    <a:gs pos="100000">
                      <a:srgbClr val="005CBF"/>
                    </a:gs>
                  </a:gsLst>
                  <a:lin ang="5400000" scaled="0"/>
                  <a:tileRect r="-100000" b="-100000"/>
                </a:gradFill>
                <a:effectLst>
                  <a:outerShdw blurRad="38100" dist="38100" dir="2700000" algn="tl">
                    <a:srgbClr val="000000">
                      <a:alpha val="43137"/>
                    </a:srgbClr>
                  </a:outerShdw>
                </a:effectLst>
                <a:latin typeface="Arial" pitchFamily="34" charset="0"/>
                <a:cs typeface="Arial" pitchFamily="34" charset="0"/>
              </a:rPr>
              <a:t>Neštěmice</a:t>
            </a:r>
            <a:r>
              <a:rPr lang="cs-CZ" sz="1800" dirty="0" smtClean="0">
                <a:gradFill flip="none" rotWithShape="1">
                  <a:gsLst>
                    <a:gs pos="0">
                      <a:srgbClr val="03D4A8"/>
                    </a:gs>
                    <a:gs pos="25000">
                      <a:srgbClr val="21D6E0"/>
                    </a:gs>
                    <a:gs pos="75000">
                      <a:srgbClr val="0087E6"/>
                    </a:gs>
                    <a:gs pos="100000">
                      <a:srgbClr val="005CBF"/>
                    </a:gs>
                  </a:gsLst>
                  <a:lin ang="5400000" scaled="0"/>
                  <a:tileRect r="-100000" b="-100000"/>
                </a:gradFill>
                <a:effectLst>
                  <a:outerShdw blurRad="38100" dist="38100" dir="2700000" algn="tl">
                    <a:srgbClr val="000000">
                      <a:alpha val="43137"/>
                    </a:srgbClr>
                  </a:outerShdw>
                </a:effectLst>
                <a:latin typeface="Arial" pitchFamily="34" charset="0"/>
                <a:cs typeface="Arial" pitchFamily="34" charset="0"/>
              </a:rPr>
              <a:t> – ASK Lovosice</a:t>
            </a:r>
          </a:p>
          <a:p>
            <a:pPr algn="ctr"/>
            <a:r>
              <a:rPr lang="cs-CZ" sz="1800" dirty="0" smtClean="0">
                <a:gradFill flip="none" rotWithShape="1">
                  <a:gsLst>
                    <a:gs pos="0">
                      <a:srgbClr val="03D4A8"/>
                    </a:gs>
                    <a:gs pos="25000">
                      <a:srgbClr val="21D6E0"/>
                    </a:gs>
                    <a:gs pos="75000">
                      <a:srgbClr val="0087E6"/>
                    </a:gs>
                    <a:gs pos="100000">
                      <a:srgbClr val="005CBF"/>
                    </a:gs>
                  </a:gsLst>
                  <a:lin ang="5400000" scaled="0"/>
                  <a:tileRect r="-100000" b="-100000"/>
                </a:gradFill>
                <a:effectLst>
                  <a:outerShdw blurRad="38100" dist="38100" dir="2700000" algn="tl">
                    <a:srgbClr val="000000">
                      <a:alpha val="43137"/>
                    </a:srgbClr>
                  </a:outerShdw>
                </a:effectLst>
                <a:latin typeface="Arial" pitchFamily="34" charset="0"/>
                <a:cs typeface="Arial" pitchFamily="34" charset="0"/>
              </a:rPr>
              <a:t>0:2(0:2)   22.5.2016  27. kolo</a:t>
            </a:r>
          </a:p>
          <a:p>
            <a:r>
              <a:rPr lang="cs-CZ" sz="1100" b="0" u="sng" dirty="0" smtClean="0">
                <a:latin typeface="Arial" pitchFamily="34" charset="0"/>
                <a:cs typeface="Arial" pitchFamily="34" charset="0"/>
              </a:rPr>
              <a:t>Branky:</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1, Jakl 1</a:t>
            </a:r>
            <a:endParaRPr lang="cs-CZ" sz="1100" b="0" u="sng" dirty="0" smtClean="0">
              <a:latin typeface="Arial" pitchFamily="34" charset="0"/>
              <a:cs typeface="Arial" pitchFamily="34" charset="0"/>
            </a:endParaRP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Štekr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Podhorský, Macháček,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 Jakl, Moučka</a:t>
            </a:r>
          </a:p>
          <a:p>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Holly</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T.Formánek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J.Materna</a:t>
            </a:r>
            <a:endParaRPr lang="cs-CZ" sz="1100" b="0" dirty="0" smtClean="0">
              <a:latin typeface="Arial" pitchFamily="34" charset="0"/>
              <a:cs typeface="Arial" pitchFamily="34" charset="0"/>
            </a:endParaRPr>
          </a:p>
        </p:txBody>
      </p:sp>
      <p:sp>
        <p:nvSpPr>
          <p:cNvPr id="7" name="TextovéPole 6"/>
          <p:cNvSpPr txBox="1"/>
          <p:nvPr/>
        </p:nvSpPr>
        <p:spPr>
          <a:xfrm>
            <a:off x="5647556" y="91108"/>
            <a:ext cx="4248472" cy="923330"/>
          </a:xfrm>
          <a:prstGeom prst="rect">
            <a:avLst/>
          </a:prstGeom>
          <a:solidFill>
            <a:srgbClr val="99FF66"/>
          </a:solidFill>
          <a:ln w="63500" cmpd="thickThin">
            <a:solidFill>
              <a:srgbClr val="FF33CC"/>
            </a:solidFill>
          </a:ln>
          <a:effectLst>
            <a:innerShdw blurRad="63500" dist="1422400">
              <a:srgbClr val="FFFF00">
                <a:alpha val="63000"/>
              </a:srgbClr>
            </a:innerShdw>
          </a:effectLst>
        </p:spPr>
        <p:txBody>
          <a:bodyPr wrap="square" rtlCol="0">
            <a:spAutoFit/>
          </a:bodyPr>
          <a:lstStyle/>
          <a:p>
            <a:pPr algn="ctr"/>
            <a:r>
              <a:rPr lang="cs-CZ" sz="1800" dirty="0" smtClean="0">
                <a:latin typeface="Bookman Old Style" pitchFamily="18" charset="0"/>
              </a:rPr>
              <a:t>Mladší dorostenci 2x za sebou bodovali. Cenné je vítězství proti </a:t>
            </a:r>
            <a:r>
              <a:rPr lang="cs-CZ" sz="1800" dirty="0" err="1" smtClean="0">
                <a:latin typeface="Bookman Old Style" pitchFamily="18" charset="0"/>
              </a:rPr>
              <a:t>Neštěmicím</a:t>
            </a:r>
            <a:r>
              <a:rPr lang="cs-CZ" sz="1800" dirty="0" smtClean="0">
                <a:latin typeface="Bookman Old Style" pitchFamily="18" charset="0"/>
              </a:rPr>
              <a:t>.</a:t>
            </a:r>
          </a:p>
        </p:txBody>
      </p:sp>
      <p:graphicFrame>
        <p:nvGraphicFramePr>
          <p:cNvPr id="10" name="Tabulka 9"/>
          <p:cNvGraphicFramePr>
            <a:graphicFrameLocks noGrp="1"/>
          </p:cNvGraphicFramePr>
          <p:nvPr/>
        </p:nvGraphicFramePr>
        <p:xfrm>
          <a:off x="5575548" y="4771598"/>
          <a:ext cx="4323307" cy="2160270"/>
        </p:xfrm>
        <a:graphic>
          <a:graphicData uri="http://schemas.openxmlformats.org/drawingml/2006/table">
            <a:tbl>
              <a:tblPr/>
              <a:tblGrid>
                <a:gridCol w="1332833">
                  <a:extLst>
                    <a:ext uri="{9D8B030D-6E8A-4147-A177-3AD203B41FA5}">
                      <a16:colId xmlns:a16="http://schemas.microsoft.com/office/drawing/2014/main" val="20000"/>
                    </a:ext>
                  </a:extLst>
                </a:gridCol>
                <a:gridCol w="1456036">
                  <a:extLst>
                    <a:ext uri="{9D8B030D-6E8A-4147-A177-3AD203B41FA5}">
                      <a16:colId xmlns:a16="http://schemas.microsoft.com/office/drawing/2014/main" val="20001"/>
                    </a:ext>
                  </a:extLst>
                </a:gridCol>
                <a:gridCol w="683217">
                  <a:extLst>
                    <a:ext uri="{9D8B030D-6E8A-4147-A177-3AD203B41FA5}">
                      <a16:colId xmlns:a16="http://schemas.microsoft.com/office/drawing/2014/main" val="20002"/>
                    </a:ext>
                  </a:extLst>
                </a:gridCol>
                <a:gridCol w="851221">
                  <a:extLst>
                    <a:ext uri="{9D8B030D-6E8A-4147-A177-3AD203B41FA5}">
                      <a16:colId xmlns:a16="http://schemas.microsoft.com/office/drawing/2014/main" val="20003"/>
                    </a:ext>
                  </a:extLst>
                </a:gridCol>
              </a:tblGrid>
              <a:tr h="400050">
                <a:tc gridSpan="4">
                  <a:txBody>
                    <a:bodyPr/>
                    <a:lstStyle/>
                    <a:p>
                      <a:pPr algn="ctr" rtl="0" fontAlgn="ctr"/>
                      <a:r>
                        <a:rPr lang="cs-CZ" sz="1200" b="1" i="0" u="none" strike="noStrike" dirty="0">
                          <a:solidFill>
                            <a:srgbClr val="000000"/>
                          </a:solidFill>
                          <a:latin typeface="Bodoni MT Black"/>
                        </a:rPr>
                        <a:t>27 kolo Ústeckého přeboru                                                                       Staršího a mladšího dorostu  28.-29.5.2016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0500">
                <a:tc>
                  <a:txBody>
                    <a:bodyPr/>
                    <a:lstStyle/>
                    <a:p>
                      <a:pPr algn="ctr" rtl="0" fontAlgn="ctr"/>
                      <a:r>
                        <a:rPr lang="cs-CZ" sz="1000" b="0" i="0" u="none" strike="noStrike">
                          <a:solidFill>
                            <a:srgbClr val="000000"/>
                          </a:solidFill>
                          <a:latin typeface="Cambria"/>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a:solidFill>
                            <a:srgbClr val="000000"/>
                          </a:solidFill>
                          <a:latin typeface="Bodoni MT Black"/>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a:solidFill>
                            <a:srgbClr val="000000"/>
                          </a:solidFill>
                          <a:latin typeface="Bodoni MT Black"/>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190500">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r>
                        <a:rPr lang="cs-CZ" sz="1000" b="1" i="0" u="none" strike="noStrike" dirty="0">
                          <a:solidFill>
                            <a:srgbClr val="000000"/>
                          </a:solidFill>
                          <a:latin typeface="Arial" pitchFamily="34" charset="0"/>
                          <a:cs typeface="Arial" pitchFamily="34" charset="0"/>
                        </a:rPr>
                        <a:t>/</a:t>
                      </a:r>
                      <a:r>
                        <a:rPr lang="cs-CZ" sz="1000" b="1" i="0" u="none" strike="noStrike" dirty="0" err="1">
                          <a:solidFill>
                            <a:srgbClr val="000000"/>
                          </a:solidFill>
                          <a:latin typeface="Arial" pitchFamily="34" charset="0"/>
                          <a:cs typeface="Arial" pitchFamily="34" charset="0"/>
                        </a:rPr>
                        <a:t>Hošťka</a:t>
                      </a:r>
                      <a:r>
                        <a:rPr lang="cs-CZ" sz="1000" b="1"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a:solidFill>
                            <a:srgbClr val="000000"/>
                          </a:solidFill>
                          <a:effectLst>
                            <a:outerShdw blurRad="50800" dist="38100" algn="tr" rotWithShape="0">
                              <a:prstClr val="black">
                                <a:alpha val="40000"/>
                              </a:prstClr>
                            </a:outerShdw>
                          </a:effectLst>
                          <a:latin typeface="Arial" pitchFamily="34" charset="0"/>
                          <a:cs typeface="Arial" pitchFamily="34" charset="0"/>
                        </a:rPr>
                        <a:t>ASK Lovosice/Velemín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a:solidFill>
                            <a:srgbClr val="000000"/>
                          </a:solidFill>
                          <a:latin typeface="Calibri"/>
                        </a:rPr>
                        <a:t> </a:t>
                      </a:r>
                      <a:r>
                        <a:rPr lang="cs-CZ" sz="1200" b="1" i="0" u="none" strike="noStrike" dirty="0" smtClean="0">
                          <a:solidFill>
                            <a:srgbClr val="000000"/>
                          </a:solidFill>
                          <a:latin typeface="Calibri"/>
                        </a:rPr>
                        <a:t>2:1</a:t>
                      </a:r>
                      <a:endParaRPr lang="cs-CZ"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200" b="1" i="0" u="none" strike="noStrike" dirty="0" smtClean="0">
                          <a:solidFill>
                            <a:srgbClr val="000000"/>
                          </a:solidFill>
                          <a:effectLst>
                            <a:outerShdw blurRad="50800" dist="38100" algn="tr" rotWithShape="0">
                              <a:prstClr val="black">
                                <a:alpha val="40000"/>
                              </a:prstClr>
                            </a:outerShdw>
                          </a:effectLst>
                          <a:latin typeface="Cambria"/>
                        </a:rPr>
                        <a:t>2:1</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90500">
                <a:tc>
                  <a:txBody>
                    <a:bodyPr/>
                    <a:lstStyle/>
                    <a:p>
                      <a:pPr algn="ctr" fontAlgn="ctr"/>
                      <a:r>
                        <a:rPr lang="cs-CZ" sz="1000" b="1" i="0" u="none" strike="noStrike" dirty="0">
                          <a:solidFill>
                            <a:srgbClr val="000000"/>
                          </a:solidFill>
                          <a:latin typeface="Arial" pitchFamily="34" charset="0"/>
                          <a:cs typeface="Arial" pitchFamily="34" charset="0"/>
                        </a:rPr>
                        <a:t>TJ </a:t>
                      </a:r>
                      <a:r>
                        <a:rPr lang="cs-CZ" sz="1000" b="1" i="0" u="none" strike="noStrike" dirty="0" err="1">
                          <a:solidFill>
                            <a:srgbClr val="000000"/>
                          </a:solidFill>
                          <a:latin typeface="Arial" pitchFamily="34" charset="0"/>
                          <a:cs typeface="Arial" pitchFamily="34" charset="0"/>
                        </a:rPr>
                        <a:t>Košťany</a:t>
                      </a:r>
                      <a:r>
                        <a:rPr lang="cs-CZ" sz="1000" b="1" i="0" u="none" strike="noStrike" dirty="0">
                          <a:solidFill>
                            <a:srgbClr val="000000"/>
                          </a:solidFill>
                          <a:latin typeface="Arial" pitchFamily="34" charset="0"/>
                          <a:cs typeface="Arial" pitchFamily="34" charset="0"/>
                        </a:rPr>
                        <a:t>/</a:t>
                      </a:r>
                      <a:r>
                        <a:rPr lang="cs-CZ" sz="1000" b="1" i="0" u="none" strike="noStrike" dirty="0" err="1">
                          <a:solidFill>
                            <a:srgbClr val="000000"/>
                          </a:solidFill>
                          <a:latin typeface="Arial" pitchFamily="34" charset="0"/>
                          <a:cs typeface="Arial" pitchFamily="34" charset="0"/>
                        </a:rPr>
                        <a:t>Oldřichov</a:t>
                      </a:r>
                      <a:r>
                        <a:rPr lang="cs-CZ" sz="1000" b="1"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outerShdw blurRad="50800" dist="38100" algn="tr" rotWithShape="0">
                              <a:prstClr val="black">
                                <a:alpha val="40000"/>
                              </a:prstClr>
                            </a:outerShdw>
                          </a:effectLst>
                          <a:latin typeface="Arial" pitchFamily="34" charset="0"/>
                          <a:cs typeface="Arial" pitchFamily="34" charset="0"/>
                        </a:rPr>
                        <a:t>Mostecký FK/Obrnice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Calibri"/>
                        </a:rPr>
                        <a:t> </a:t>
                      </a:r>
                      <a:r>
                        <a:rPr lang="cs-CZ" sz="1100" b="1" i="0" u="none" strike="noStrike" dirty="0" smtClean="0">
                          <a:solidFill>
                            <a:srgbClr val="000000"/>
                          </a:solidFill>
                          <a:latin typeface="Calibri"/>
                        </a:rPr>
                        <a:t>1:7</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0:7</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190500">
                <a:tc>
                  <a:txBody>
                    <a:bodyPr/>
                    <a:lstStyle/>
                    <a:p>
                      <a:pPr algn="ctr" fontAlgn="ctr"/>
                      <a:r>
                        <a:rPr lang="cs-CZ" sz="1000" b="1" i="0" u="none" strike="noStrike" dirty="0">
                          <a:solidFill>
                            <a:srgbClr val="000000"/>
                          </a:solidFill>
                          <a:latin typeface="Arial" pitchFamily="34" charset="0"/>
                          <a:cs typeface="Arial" pitchFamily="34" charset="0"/>
                        </a:rPr>
                        <a:t>FK </a:t>
                      </a:r>
                      <a:r>
                        <a:rPr lang="cs-CZ" sz="1000" b="1" i="0" u="none" strike="noStrike" dirty="0" err="1">
                          <a:solidFill>
                            <a:srgbClr val="000000"/>
                          </a:solidFill>
                          <a:latin typeface="Arial" pitchFamily="34" charset="0"/>
                          <a:cs typeface="Arial" pitchFamily="34" charset="0"/>
                        </a:rPr>
                        <a:t>Neštěmice</a:t>
                      </a:r>
                      <a:r>
                        <a:rPr lang="cs-CZ" sz="1000" b="1"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000000"/>
                          </a:solidFill>
                          <a:effectLst>
                            <a:outerShdw blurRad="50800" dist="38100" algn="tr" rotWithShape="0">
                              <a:prstClr val="black">
                                <a:alpha val="40000"/>
                              </a:prstClr>
                            </a:outerShdw>
                          </a:effectLst>
                          <a:latin typeface="Arial" pitchFamily="34" charset="0"/>
                          <a:cs typeface="Arial" pitchFamily="34" charset="0"/>
                        </a:rPr>
                        <a:t>VOŠ Roudnice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 </a:t>
                      </a:r>
                      <a:r>
                        <a:rPr lang="cs-CZ" sz="1100" b="1" i="0" u="none" strike="noStrike" dirty="0" smtClean="0">
                          <a:solidFill>
                            <a:srgbClr val="000000"/>
                          </a:solidFill>
                          <a:latin typeface="Calibri"/>
                        </a:rPr>
                        <a:t>2:3</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3:10</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90500">
                <a:tc>
                  <a:txBody>
                    <a:bodyPr/>
                    <a:lstStyle/>
                    <a:p>
                      <a:pPr algn="ctr" fontAlgn="ctr"/>
                      <a:r>
                        <a:rPr lang="cs-CZ" sz="1000" b="1" i="0" u="none" strike="noStrike">
                          <a:solidFill>
                            <a:srgbClr val="000000"/>
                          </a:solidFill>
                          <a:latin typeface="Arial" pitchFamily="34" charset="0"/>
                          <a:cs typeface="Arial" pitchFamily="34" charset="0"/>
                        </a:rPr>
                        <a:t>FC Chomutov/Spořice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dirty="0" smtClean="0">
                          <a:latin typeface="Arial" pitchFamily="34" charset="0"/>
                          <a:cs typeface="Arial" pitchFamily="34" charset="0"/>
                        </a:rPr>
                        <a:t>SK </a:t>
                      </a:r>
                      <a:r>
                        <a:rPr lang="cs-CZ" sz="1000" b="1" dirty="0" err="1" smtClean="0">
                          <a:latin typeface="Arial" pitchFamily="34" charset="0"/>
                          <a:cs typeface="Arial" pitchFamily="34" charset="0"/>
                        </a:rPr>
                        <a:t>Ervěnice</a:t>
                      </a:r>
                      <a:r>
                        <a:rPr lang="cs-CZ" sz="1000" b="1" dirty="0" smtClean="0">
                          <a:latin typeface="Arial" pitchFamily="34" charset="0"/>
                          <a:cs typeface="Arial" pitchFamily="34" charset="0"/>
                        </a:rPr>
                        <a:t> </a:t>
                      </a:r>
                      <a:endParaRPr lang="cs-CZ" sz="1000" b="1" i="0" u="none" strike="noStrike" dirty="0">
                        <a:solidFill>
                          <a:srgbClr val="000000"/>
                        </a:solidFill>
                        <a:effectLst>
                          <a:outerShdw blurRad="50800" dist="38100" algn="tr" rotWithShape="0">
                            <a:prstClr val="black">
                              <a:alpha val="40000"/>
                            </a:prst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Calibri"/>
                        </a:rPr>
                        <a:t> </a:t>
                      </a:r>
                      <a:r>
                        <a:rPr lang="cs-CZ" sz="1100" b="1" i="0" u="none" strike="noStrike" dirty="0" smtClean="0">
                          <a:solidFill>
                            <a:srgbClr val="000000"/>
                          </a:solidFill>
                          <a:latin typeface="Calibri"/>
                        </a:rPr>
                        <a:t>1:3</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9:1</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190500">
                <a:tc>
                  <a:txBody>
                    <a:bodyPr/>
                    <a:lstStyle/>
                    <a:p>
                      <a:pPr algn="ctr" fontAlgn="ctr"/>
                      <a:r>
                        <a:rPr lang="cs-CZ" sz="1000" b="1" i="0" u="none" strike="noStrike">
                          <a:solidFill>
                            <a:srgbClr val="000000"/>
                          </a:solidFill>
                          <a:latin typeface="Arial" pitchFamily="34" charset="0"/>
                          <a:cs typeface="Arial" pitchFamily="34" charset="0"/>
                        </a:rPr>
                        <a:t>  FK Bílina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dirty="0" smtClean="0">
                          <a:latin typeface="Arial" pitchFamily="34" charset="0"/>
                          <a:cs typeface="Arial" pitchFamily="34" charset="0"/>
                        </a:rPr>
                        <a:t>FK J. Děčín </a:t>
                      </a:r>
                      <a:endParaRPr lang="cs-CZ" sz="1000" b="1" i="0" u="none" strike="noStrike" dirty="0">
                        <a:solidFill>
                          <a:srgbClr val="000000"/>
                        </a:solidFill>
                        <a:effectLst>
                          <a:outerShdw blurRad="50800" dist="38100" algn="tr" rotWithShape="0">
                            <a:prstClr val="black">
                              <a:alpha val="40000"/>
                            </a:prst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 </a:t>
                      </a:r>
                      <a:r>
                        <a:rPr lang="cs-CZ" sz="1100" b="1" i="0" u="none" strike="noStrike" dirty="0" smtClean="0">
                          <a:solidFill>
                            <a:srgbClr val="000000"/>
                          </a:solidFill>
                          <a:latin typeface="Calibri"/>
                        </a:rPr>
                        <a:t>2:3</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4:10</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190500">
                <a:tc>
                  <a:txBody>
                    <a:bodyPr/>
                    <a:lstStyle/>
                    <a:p>
                      <a:pPr algn="ctr" fontAlgn="ctr"/>
                      <a:r>
                        <a:rPr lang="cs-CZ" sz="1000" b="1" i="0" u="none" strike="noStrike">
                          <a:solidFill>
                            <a:srgbClr val="000000"/>
                          </a:solidFill>
                          <a:latin typeface="Arial" pitchFamily="34" charset="0"/>
                          <a:cs typeface="Arial" pitchFamily="34" charset="0"/>
                        </a:rPr>
                        <a:t>FK Litoměřice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dirty="0" smtClean="0">
                          <a:latin typeface="Arial" pitchFamily="34" charset="0"/>
                          <a:cs typeface="Arial" pitchFamily="34" charset="0"/>
                        </a:rPr>
                        <a:t>TJ </a:t>
                      </a:r>
                      <a:r>
                        <a:rPr lang="cs-CZ" sz="1000" b="1" dirty="0" err="1" smtClean="0">
                          <a:latin typeface="Arial" pitchFamily="34" charset="0"/>
                          <a:cs typeface="Arial" pitchFamily="34" charset="0"/>
                        </a:rPr>
                        <a:t>Svádov</a:t>
                      </a:r>
                      <a:r>
                        <a:rPr lang="cs-CZ" sz="1000" b="1" dirty="0" smtClean="0">
                          <a:latin typeface="Arial" pitchFamily="34" charset="0"/>
                          <a:cs typeface="Arial" pitchFamily="34" charset="0"/>
                        </a:rPr>
                        <a:t>/V. Březno </a:t>
                      </a:r>
                      <a:endParaRPr lang="cs-CZ" sz="1000" b="1" i="0" u="none" strike="noStrike" dirty="0">
                        <a:solidFill>
                          <a:srgbClr val="000000"/>
                        </a:solidFill>
                        <a:effectLst>
                          <a:outerShdw blurRad="50800" dist="38100" algn="tr" rotWithShape="0">
                            <a:prstClr val="black">
                              <a:alpha val="40000"/>
                            </a:prst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0000"/>
                          </a:solidFill>
                          <a:latin typeface="Calibri"/>
                        </a:rPr>
                        <a:t>3:0</a:t>
                      </a:r>
                      <a:r>
                        <a:rPr lang="cs-CZ" sz="11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6:1</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r h="81503">
                <a:tc>
                  <a:txBody>
                    <a:bodyPr/>
                    <a:lstStyle/>
                    <a:p>
                      <a:pPr algn="ctr" fontAlgn="ctr"/>
                      <a:r>
                        <a:rPr lang="cs-CZ" sz="1000" b="1" dirty="0" smtClean="0">
                          <a:latin typeface="Arial" pitchFamily="34" charset="0"/>
                          <a:cs typeface="Arial" pitchFamily="34" charset="0"/>
                        </a:rPr>
                        <a:t>TJ Krupka </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1" i="0" u="none" strike="noStrike" dirty="0">
                          <a:solidFill>
                            <a:srgbClr val="000000"/>
                          </a:solidFill>
                          <a:latin typeface="Arial" pitchFamily="34" charset="0"/>
                          <a:cs typeface="Arial" pitchFamily="34" charset="0"/>
                        </a:rPr>
                        <a:t>FK 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 </a:t>
                      </a:r>
                      <a:r>
                        <a:rPr lang="cs-CZ" sz="1100" b="1" i="0" u="none" strike="noStrike" dirty="0" smtClean="0">
                          <a:solidFill>
                            <a:srgbClr val="000000"/>
                          </a:solidFill>
                          <a:latin typeface="Calibri"/>
                        </a:rPr>
                        <a:t>0:1</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1:6</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bl>
          </a:graphicData>
        </a:graphic>
      </p:graphicFrame>
      <p:sp>
        <p:nvSpPr>
          <p:cNvPr id="12" name="Obdélník 11"/>
          <p:cNvSpPr/>
          <p:nvPr/>
        </p:nvSpPr>
        <p:spPr>
          <a:xfrm>
            <a:off x="5503540" y="1027212"/>
            <a:ext cx="4783460" cy="2262158"/>
          </a:xfrm>
          <a:prstGeom prst="rect">
            <a:avLst/>
          </a:prstGeom>
        </p:spPr>
        <p:txBody>
          <a:bodyPr wrap="square">
            <a:spAutoFit/>
          </a:bodyPr>
          <a:lstStyle/>
          <a:p>
            <a:pPr algn="ctr"/>
            <a:r>
              <a:rPr lang="cs-CZ" sz="1800" u="sng" dirty="0" smtClean="0">
                <a:ln w="15875">
                  <a:solidFill>
                    <a:srgbClr val="215A2B"/>
                  </a:solidFill>
                </a:ln>
                <a:solidFill>
                  <a:schemeClr val="accent6">
                    <a:lumMod val="75000"/>
                  </a:schemeClr>
                </a:solidFill>
                <a:latin typeface="Arial Black" pitchFamily="34" charset="0"/>
              </a:rPr>
              <a:t>SK </a:t>
            </a:r>
            <a:r>
              <a:rPr lang="cs-CZ" sz="1800" u="sng" dirty="0" err="1" smtClean="0">
                <a:ln w="15875">
                  <a:solidFill>
                    <a:srgbClr val="215A2B"/>
                  </a:solidFill>
                </a:ln>
                <a:solidFill>
                  <a:schemeClr val="accent6">
                    <a:lumMod val="75000"/>
                  </a:schemeClr>
                </a:solidFill>
                <a:latin typeface="Arial Black" pitchFamily="34" charset="0"/>
              </a:rPr>
              <a:t>Štětí</a:t>
            </a:r>
            <a:r>
              <a:rPr lang="cs-CZ" sz="1800" u="sng" dirty="0" smtClean="0">
                <a:ln w="15875">
                  <a:solidFill>
                    <a:srgbClr val="215A2B"/>
                  </a:solidFill>
                </a:ln>
                <a:solidFill>
                  <a:schemeClr val="accent6">
                    <a:lumMod val="75000"/>
                  </a:schemeClr>
                </a:solidFill>
                <a:latin typeface="Arial Black" pitchFamily="34" charset="0"/>
              </a:rPr>
              <a:t> ASK Lovosice</a:t>
            </a:r>
          </a:p>
          <a:p>
            <a:pPr algn="ctr"/>
            <a:r>
              <a:rPr lang="cs-CZ" sz="1800" u="sng" dirty="0" smtClean="0">
                <a:ln w="15875">
                  <a:solidFill>
                    <a:srgbClr val="215A2B"/>
                  </a:solidFill>
                </a:ln>
                <a:solidFill>
                  <a:schemeClr val="accent6">
                    <a:lumMod val="75000"/>
                  </a:schemeClr>
                </a:solidFill>
                <a:latin typeface="Arial Black" pitchFamily="34" charset="0"/>
              </a:rPr>
              <a:t>2:1(0:0)  28.5.2016 27.kolo</a:t>
            </a:r>
          </a:p>
          <a:p>
            <a:r>
              <a:rPr lang="cs-CZ" sz="1050" b="0" dirty="0" smtClean="0">
                <a:latin typeface="Arial" pitchFamily="34" charset="0"/>
                <a:cs typeface="Arial" pitchFamily="34" charset="0"/>
              </a:rPr>
              <a:t>Stejný výsledek jako u starších dorostenců v předchozím zápase.  Až na to, že branky padaly až ve 2. poločase. Tu rozhodující na 2:1 v náš prospěch vstřelil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.Svoboda 5 minut před koncem. </a:t>
            </a:r>
          </a:p>
          <a:p>
            <a:r>
              <a:rPr lang="cs-CZ" sz="1050" b="0" u="sng" dirty="0" smtClean="0">
                <a:latin typeface="Arial" pitchFamily="34" charset="0"/>
                <a:cs typeface="Arial" pitchFamily="34" charset="0"/>
              </a:rPr>
              <a:t>Branky:</a:t>
            </a:r>
            <a:r>
              <a:rPr lang="cs-CZ" sz="1050" b="0" dirty="0" smtClean="0">
                <a:latin typeface="Arial" pitchFamily="34" charset="0"/>
                <a:cs typeface="Arial" pitchFamily="34" charset="0"/>
              </a:rPr>
              <a:t>Podhorský 1,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.Svoboda 1</a:t>
            </a:r>
          </a:p>
          <a:p>
            <a:r>
              <a:rPr lang="cs-CZ" sz="1050" b="0" u="sng" dirty="0" smtClean="0">
                <a:latin typeface="Arial" pitchFamily="34" charset="0"/>
                <a:cs typeface="Arial" pitchFamily="34" charset="0"/>
              </a:rPr>
              <a:t>Sestava</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Štekr</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Sviták</a:t>
            </a:r>
            <a:r>
              <a:rPr lang="cs-CZ" sz="1050" b="0" dirty="0" smtClean="0">
                <a:latin typeface="Arial" pitchFamily="34" charset="0"/>
                <a:cs typeface="Arial" pitchFamily="34" charset="0"/>
              </a:rPr>
              <a:t>, Vála, Beruška, Jakl, </a:t>
            </a:r>
            <a:r>
              <a:rPr lang="cs-CZ" sz="1050" b="0" dirty="0" err="1" smtClean="0">
                <a:latin typeface="Arial" pitchFamily="34" charset="0"/>
                <a:cs typeface="Arial" pitchFamily="34" charset="0"/>
              </a:rPr>
              <a:t>Feko</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Horváth</a:t>
            </a:r>
            <a:r>
              <a:rPr lang="cs-CZ" sz="1050" b="0" dirty="0" smtClean="0">
                <a:latin typeface="Arial" pitchFamily="34" charset="0"/>
                <a:cs typeface="Arial" pitchFamily="34" charset="0"/>
              </a:rPr>
              <a:t>,    </a:t>
            </a:r>
          </a:p>
          <a:p>
            <a:r>
              <a:rPr lang="cs-CZ" sz="1050" b="0" dirty="0" smtClean="0">
                <a:latin typeface="Arial" pitchFamily="34" charset="0"/>
                <a:cs typeface="Arial" pitchFamily="34" charset="0"/>
              </a:rPr>
              <a:t>               Podhorský, Macháček, </a:t>
            </a:r>
            <a:r>
              <a:rPr lang="cs-CZ" sz="1050" b="0" dirty="0" err="1" smtClean="0">
                <a:latin typeface="Arial" pitchFamily="34" charset="0"/>
                <a:cs typeface="Arial" pitchFamily="34" charset="0"/>
              </a:rPr>
              <a:t>K</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Horváth</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Chaloupeck</a:t>
            </a:r>
            <a:r>
              <a:rPr lang="cs-CZ" sz="1050" b="0" dirty="0" smtClean="0">
                <a:latin typeface="Arial" pitchFamily="34" charset="0"/>
                <a:cs typeface="Arial" pitchFamily="34" charset="0"/>
              </a:rPr>
              <a:t>	ý,   </a:t>
            </a:r>
          </a:p>
          <a:p>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.Svoboda, Moučka, Hlavatý</a:t>
            </a:r>
          </a:p>
          <a:p>
            <a:r>
              <a:rPr lang="cs-CZ" sz="1050" b="0" u="sng" dirty="0" smtClean="0">
                <a:latin typeface="Arial" pitchFamily="34" charset="0"/>
                <a:cs typeface="Arial" pitchFamily="34" charset="0"/>
              </a:rPr>
              <a:t>Trenér:</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J.Chaloupecký</a:t>
            </a:r>
            <a:r>
              <a:rPr lang="cs-CZ" sz="1050" b="0" dirty="0" smtClean="0">
                <a:latin typeface="Arial" pitchFamily="34" charset="0"/>
                <a:cs typeface="Arial" pitchFamily="34" charset="0"/>
              </a:rPr>
              <a:t> </a:t>
            </a:r>
            <a:r>
              <a:rPr lang="cs-CZ" sz="1050" b="0" u="sng" dirty="0" smtClean="0">
                <a:latin typeface="Arial" pitchFamily="34" charset="0"/>
                <a:cs typeface="Arial" pitchFamily="34" charset="0"/>
              </a:rPr>
              <a:t>Vedoucí:</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J.Nedomlelová</a:t>
            </a:r>
            <a:endParaRPr lang="cs-CZ" sz="1050" b="0" dirty="0" smtClean="0">
              <a:latin typeface="Arial" pitchFamily="34" charset="0"/>
              <a:cs typeface="Arial" pitchFamily="34" charset="0"/>
            </a:endParaRPr>
          </a:p>
          <a:p>
            <a:r>
              <a:rPr lang="cs-CZ" sz="1050" b="0" u="sng" dirty="0" smtClean="0">
                <a:latin typeface="Arial" pitchFamily="34" charset="0"/>
                <a:cs typeface="Arial" pitchFamily="34" charset="0"/>
              </a:rPr>
              <a:t>Rozhodčí:</a:t>
            </a:r>
            <a:r>
              <a:rPr lang="cs-CZ" sz="1050" b="0" dirty="0" smtClean="0">
                <a:latin typeface="Arial" pitchFamily="34" charset="0"/>
                <a:cs typeface="Arial" pitchFamily="34" charset="0"/>
              </a:rPr>
              <a:t> M. </a:t>
            </a:r>
            <a:r>
              <a:rPr lang="cs-CZ" sz="1050" b="0" dirty="0" err="1" smtClean="0">
                <a:latin typeface="Arial" pitchFamily="34" charset="0"/>
                <a:cs typeface="Arial" pitchFamily="34" charset="0"/>
              </a:rPr>
              <a:t>Toráč</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V</a:t>
            </a:r>
            <a:r>
              <a:rPr lang="cs-CZ" sz="1050" b="0" dirty="0" smtClean="0">
                <a:latin typeface="Arial" pitchFamily="34" charset="0"/>
                <a:cs typeface="Arial" pitchFamily="34" charset="0"/>
              </a:rPr>
              <a:t>.Fojta, </a:t>
            </a:r>
            <a:r>
              <a:rPr lang="cs-CZ" sz="1050" b="0" dirty="0" err="1" smtClean="0">
                <a:latin typeface="Arial" pitchFamily="34" charset="0"/>
                <a:cs typeface="Arial" pitchFamily="34" charset="0"/>
              </a:rPr>
              <a:t>J.Šindelář</a:t>
            </a:r>
            <a:endParaRPr lang="cs-CZ" sz="1050" b="0" dirty="0" smtClean="0">
              <a:latin typeface="Arial" pitchFamily="34" charset="0"/>
              <a:cs typeface="Arial" pitchFamily="34" charset="0"/>
            </a:endParaRPr>
          </a:p>
          <a:p>
            <a:pPr algn="ctr"/>
            <a:endParaRPr lang="cs-CZ" sz="1050" dirty="0">
              <a:solidFill>
                <a:schemeClr val="accent6">
                  <a:lumMod val="75000"/>
                </a:schemeClr>
              </a:solidFill>
              <a:latin typeface="Arial Black" pitchFamily="34" charset="0"/>
            </a:endParaRPr>
          </a:p>
        </p:txBody>
      </p:sp>
      <p:graphicFrame>
        <p:nvGraphicFramePr>
          <p:cNvPr id="13" name="Tabulka 12"/>
          <p:cNvGraphicFramePr>
            <a:graphicFrameLocks noGrp="1"/>
          </p:cNvGraphicFramePr>
          <p:nvPr/>
        </p:nvGraphicFramePr>
        <p:xfrm>
          <a:off x="102940" y="1747292"/>
          <a:ext cx="4454319" cy="5088207"/>
        </p:xfrm>
        <a:graphic>
          <a:graphicData uri="http://schemas.openxmlformats.org/drawingml/2006/table">
            <a:tbl>
              <a:tblPr/>
              <a:tblGrid>
                <a:gridCol w="583500">
                  <a:extLst>
                    <a:ext uri="{9D8B030D-6E8A-4147-A177-3AD203B41FA5}">
                      <a16:colId xmlns:a16="http://schemas.microsoft.com/office/drawing/2014/main" val="20000"/>
                    </a:ext>
                  </a:extLst>
                </a:gridCol>
                <a:gridCol w="536929">
                  <a:extLst>
                    <a:ext uri="{9D8B030D-6E8A-4147-A177-3AD203B41FA5}">
                      <a16:colId xmlns:a16="http://schemas.microsoft.com/office/drawing/2014/main" val="20001"/>
                    </a:ext>
                  </a:extLst>
                </a:gridCol>
                <a:gridCol w="1599829">
                  <a:extLst>
                    <a:ext uri="{9D8B030D-6E8A-4147-A177-3AD203B41FA5}">
                      <a16:colId xmlns:a16="http://schemas.microsoft.com/office/drawing/2014/main" val="20002"/>
                    </a:ext>
                  </a:extLst>
                </a:gridCol>
                <a:gridCol w="1734061">
                  <a:extLst>
                    <a:ext uri="{9D8B030D-6E8A-4147-A177-3AD203B41FA5}">
                      <a16:colId xmlns:a16="http://schemas.microsoft.com/office/drawing/2014/main" val="20003"/>
                    </a:ext>
                  </a:extLst>
                </a:gridCol>
              </a:tblGrid>
              <a:tr h="169333">
                <a:tc gridSpan="4">
                  <a:txBody>
                    <a:bodyPr/>
                    <a:lstStyle/>
                    <a:p>
                      <a:pPr algn="ctr" rtl="0" fontAlgn="ctr"/>
                      <a:r>
                        <a:rPr lang="cs-CZ" sz="1050" b="1" i="0" u="none" strike="noStrike" dirty="0">
                          <a:solidFill>
                            <a:srgbClr val="000000"/>
                          </a:solidFill>
                          <a:latin typeface="Arial Black"/>
                        </a:rPr>
                        <a:t>Zápasy  28.kola Krajského přeboru dospělých</a:t>
                      </a:r>
                    </a:p>
                  </a:txBody>
                  <a:tcPr marL="7962" marR="7962" marT="79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9333">
                <a:tc>
                  <a:txBody>
                    <a:bodyPr/>
                    <a:lstStyle/>
                    <a:p>
                      <a:pPr algn="ctr" rtl="0" fontAlgn="ctr"/>
                      <a:r>
                        <a:rPr lang="cs-CZ" sz="1000" b="1" i="0" u="none" strike="noStrike" dirty="0">
                          <a:solidFill>
                            <a:srgbClr val="FF0066"/>
                          </a:solidFill>
                          <a:latin typeface="Arial"/>
                        </a:rPr>
                        <a:t>4.6.2016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FF0066"/>
                          </a:solidFill>
                          <a:latin typeface="Arial"/>
                        </a:rPr>
                        <a:t>10:15</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FF0066"/>
                          </a:solidFill>
                          <a:latin typeface="Arial"/>
                        </a:rPr>
                        <a:t>SK </a:t>
                      </a:r>
                      <a:r>
                        <a:rPr lang="cs-CZ" sz="1200" b="1" i="0" u="none" strike="noStrike" dirty="0" err="1">
                          <a:solidFill>
                            <a:srgbClr val="FF0066"/>
                          </a:solidFill>
                          <a:latin typeface="Arial"/>
                        </a:rPr>
                        <a:t>Štětí</a:t>
                      </a:r>
                      <a:r>
                        <a:rPr lang="cs-CZ" sz="1200" b="1" i="0" u="none" strike="noStrike" dirty="0">
                          <a:solidFill>
                            <a:srgbClr val="FF0066"/>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FF0066"/>
                          </a:solidFill>
                          <a:latin typeface="Arial"/>
                        </a:rPr>
                        <a:t>TJ </a:t>
                      </a:r>
                      <a:r>
                        <a:rPr lang="cs-CZ" sz="1200" b="1" i="0" u="none" strike="noStrike" dirty="0" err="1">
                          <a:solidFill>
                            <a:srgbClr val="FF0066"/>
                          </a:solidFill>
                          <a:latin typeface="Arial"/>
                        </a:rPr>
                        <a:t>Srbice</a:t>
                      </a:r>
                      <a:endParaRPr lang="cs-CZ" sz="1200" b="1" i="0" u="none" strike="noStrike" dirty="0">
                        <a:solidFill>
                          <a:srgbClr val="FF0066"/>
                        </a:solidFill>
                        <a:latin typeface="Arial"/>
                      </a:endParaRP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69333">
                <a:tc>
                  <a:txBody>
                    <a:bodyPr/>
                    <a:lstStyle/>
                    <a:p>
                      <a:pPr algn="ctr" rtl="0" fontAlgn="ctr"/>
                      <a:r>
                        <a:rPr lang="cs-CZ" sz="1000" b="1" i="0" u="none" strike="noStrike" dirty="0">
                          <a:solidFill>
                            <a:srgbClr val="000000"/>
                          </a:solidFill>
                          <a:latin typeface="Arial"/>
                        </a:rPr>
                        <a:t>4.6.2016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14:00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Modlany</a:t>
                      </a:r>
                      <a:endParaRPr lang="cs-CZ" sz="1200" b="1" i="0" u="none" strike="noStrike" dirty="0">
                        <a:solidFill>
                          <a:srgbClr val="000000"/>
                        </a:solidFill>
                        <a:latin typeface="Arial"/>
                      </a:endParaRP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FK Duchcov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333">
                <a:tc>
                  <a:txBody>
                    <a:bodyPr/>
                    <a:lstStyle/>
                    <a:p>
                      <a:pPr algn="ctr" rtl="0" fontAlgn="ctr"/>
                      <a:r>
                        <a:rPr lang="cs-CZ" sz="1000" b="1" i="0" u="none" strike="noStrike">
                          <a:solidFill>
                            <a:srgbClr val="000000"/>
                          </a:solidFill>
                          <a:latin typeface="Arial"/>
                        </a:rPr>
                        <a:t>4.6.2016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Žatec</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Bílina</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9333">
                <a:tc>
                  <a:txBody>
                    <a:bodyPr/>
                    <a:lstStyle/>
                    <a:p>
                      <a:pPr algn="ctr" rtl="0" fontAlgn="ctr"/>
                      <a:r>
                        <a:rPr lang="cs-CZ" sz="1000" b="1" i="0" u="none" strike="noStrike">
                          <a:solidFill>
                            <a:srgbClr val="000000"/>
                          </a:solidFill>
                          <a:latin typeface="Arial"/>
                        </a:rPr>
                        <a:t>4.6.2016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err="1">
                          <a:solidFill>
                            <a:srgbClr val="000000"/>
                          </a:solidFill>
                          <a:latin typeface="Arial"/>
                        </a:rPr>
                        <a:t>Proboštov</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SK Hrobce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9333">
                <a:tc>
                  <a:txBody>
                    <a:bodyPr/>
                    <a:lstStyle/>
                    <a:p>
                      <a:pPr algn="ctr" rtl="0" fontAlgn="ctr"/>
                      <a:r>
                        <a:rPr lang="cs-CZ" sz="1000" b="1" i="0" u="none" strike="noStrike">
                          <a:solidFill>
                            <a:srgbClr val="000000"/>
                          </a:solidFill>
                          <a:latin typeface="Arial"/>
                        </a:rPr>
                        <a:t>4.6.2016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H. </a:t>
                      </a:r>
                      <a:r>
                        <a:rPr lang="cs-CZ" sz="1200" b="1" i="0" u="none" strike="noStrike" dirty="0" err="1">
                          <a:solidFill>
                            <a:srgbClr val="000000"/>
                          </a:solidFill>
                          <a:latin typeface="Arial"/>
                        </a:rPr>
                        <a:t>Jiřetín</a:t>
                      </a:r>
                      <a:endParaRPr lang="cs-CZ" sz="1200" b="1" i="0" u="none" strike="noStrike" dirty="0">
                        <a:solidFill>
                          <a:srgbClr val="000000"/>
                        </a:solidFill>
                        <a:latin typeface="Arial"/>
                      </a:endParaRP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AFK L. Chomutov</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9333">
                <a:tc>
                  <a:txBody>
                    <a:bodyPr/>
                    <a:lstStyle/>
                    <a:p>
                      <a:pPr algn="ctr" rtl="0" fontAlgn="ctr"/>
                      <a:r>
                        <a:rPr lang="cs-CZ" sz="1000" b="1" i="0" u="none" strike="noStrike">
                          <a:solidFill>
                            <a:srgbClr val="000000"/>
                          </a:solidFill>
                          <a:latin typeface="Arial"/>
                        </a:rPr>
                        <a:t>4.6.2016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Postoloprty</a:t>
                      </a:r>
                      <a:endParaRPr lang="cs-CZ" sz="1200" b="1" i="0" u="none" strike="noStrike" dirty="0">
                        <a:solidFill>
                          <a:srgbClr val="000000"/>
                        </a:solidFill>
                        <a:latin typeface="Arial"/>
                      </a:endParaRP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Krupka</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9333">
                <a:tc>
                  <a:txBody>
                    <a:bodyPr/>
                    <a:lstStyle/>
                    <a:p>
                      <a:pPr algn="ctr" rtl="0" fontAlgn="ctr"/>
                      <a:r>
                        <a:rPr lang="cs-CZ" sz="1000" b="1" i="0" u="none" strike="noStrike">
                          <a:solidFill>
                            <a:srgbClr val="000000"/>
                          </a:solidFill>
                          <a:latin typeface="Arial"/>
                        </a:rPr>
                        <a:t>5.6.2016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15:00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FK Neštěmice</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Blšany</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9333">
                <a:tc>
                  <a:txBody>
                    <a:bodyPr/>
                    <a:lstStyle/>
                    <a:p>
                      <a:pPr algn="ctr" rtl="0" fontAlgn="ctr"/>
                      <a:r>
                        <a:rPr lang="cs-CZ" sz="1000" b="1" i="0" u="none" strike="noStrike">
                          <a:solidFill>
                            <a:srgbClr val="000000"/>
                          </a:solidFill>
                          <a:latin typeface="Arial"/>
                        </a:rPr>
                        <a:t>5.6.2016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FK Modrá</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Střekov</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9333">
                <a:tc gridSpan="4">
                  <a:txBody>
                    <a:bodyPr/>
                    <a:lstStyle/>
                    <a:p>
                      <a:pPr algn="ctr" rtl="0" fontAlgn="ctr"/>
                      <a:r>
                        <a:rPr lang="cs-CZ" sz="1050" b="1" i="0" u="none" strike="noStrike" dirty="0">
                          <a:solidFill>
                            <a:srgbClr val="000000"/>
                          </a:solidFill>
                          <a:latin typeface="Arial Black"/>
                        </a:rPr>
                        <a:t>Zápasy  29.kola Krajského přeboru dospělých</a:t>
                      </a:r>
                    </a:p>
                  </a:txBody>
                  <a:tcPr marL="7962" marR="7962" marT="79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169333">
                <a:tc>
                  <a:txBody>
                    <a:bodyPr/>
                    <a:lstStyle/>
                    <a:p>
                      <a:pPr algn="ctr" rtl="0" fontAlgn="ctr"/>
                      <a:r>
                        <a:rPr lang="cs-CZ" sz="900" b="1" i="0" u="none" strike="noStrike" dirty="0">
                          <a:solidFill>
                            <a:srgbClr val="000000"/>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10:15</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SK Hrobce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FK Žatec</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9333">
                <a:tc>
                  <a:txBody>
                    <a:bodyPr/>
                    <a:lstStyle/>
                    <a:p>
                      <a:pPr algn="ctr" rtl="0" fontAlgn="ctr"/>
                      <a:r>
                        <a:rPr lang="cs-CZ" sz="900" b="1" i="0" u="none" strike="noStrike" dirty="0">
                          <a:solidFill>
                            <a:srgbClr val="000000"/>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10:30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Blšany</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TJ Střekov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9333">
                <a:tc>
                  <a:txBody>
                    <a:bodyPr/>
                    <a:lstStyle/>
                    <a:p>
                      <a:pPr algn="ctr" rtl="0" fontAlgn="ctr"/>
                      <a:r>
                        <a:rPr lang="cs-CZ" sz="900" b="1" i="0" u="none" strike="noStrike" dirty="0">
                          <a:solidFill>
                            <a:srgbClr val="000000"/>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15:00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Bílina</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Modlany</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9333">
                <a:tc>
                  <a:txBody>
                    <a:bodyPr/>
                    <a:lstStyle/>
                    <a:p>
                      <a:pPr algn="ctr" rtl="0" fontAlgn="ctr"/>
                      <a:r>
                        <a:rPr lang="cs-CZ" sz="900" b="1" i="0" u="none" strike="noStrike" dirty="0">
                          <a:solidFill>
                            <a:srgbClr val="FF0066"/>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FF0066"/>
                          </a:solidFill>
                          <a:latin typeface="Arial"/>
                        </a:rPr>
                        <a:t>15:00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FF0066"/>
                          </a:solidFill>
                          <a:latin typeface="Arial"/>
                        </a:rPr>
                        <a:t>FK </a:t>
                      </a:r>
                      <a:r>
                        <a:rPr lang="cs-CZ" sz="1200" b="1" i="0" u="none" strike="noStrike" dirty="0" err="1">
                          <a:solidFill>
                            <a:srgbClr val="FF0066"/>
                          </a:solidFill>
                          <a:latin typeface="Arial"/>
                        </a:rPr>
                        <a:t>Duchcov</a:t>
                      </a:r>
                      <a:r>
                        <a:rPr lang="cs-CZ" sz="1200" b="1" i="0" u="none" strike="noStrike" dirty="0">
                          <a:solidFill>
                            <a:srgbClr val="FF0066"/>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FF0066"/>
                          </a:solidFill>
                          <a:latin typeface="Arial"/>
                        </a:rPr>
                        <a:t>SK </a:t>
                      </a:r>
                      <a:r>
                        <a:rPr lang="cs-CZ" sz="1200" b="1" i="0" u="none" strike="noStrike" dirty="0" err="1">
                          <a:solidFill>
                            <a:srgbClr val="FF0066"/>
                          </a:solidFill>
                          <a:latin typeface="Arial"/>
                        </a:rPr>
                        <a:t>Štětí</a:t>
                      </a:r>
                      <a:r>
                        <a:rPr lang="cs-CZ" sz="1200" b="1" i="0" u="none" strike="noStrike" dirty="0">
                          <a:solidFill>
                            <a:srgbClr val="FF0066"/>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169333">
                <a:tc>
                  <a:txBody>
                    <a:bodyPr/>
                    <a:lstStyle/>
                    <a:p>
                      <a:pPr algn="ctr" rtl="0" fontAlgn="ctr"/>
                      <a:r>
                        <a:rPr lang="cs-CZ" sz="900" b="1" i="0" u="none" strike="noStrike" dirty="0">
                          <a:solidFill>
                            <a:srgbClr val="000000"/>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Postoloprty</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Modrá</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9333">
                <a:tc>
                  <a:txBody>
                    <a:bodyPr/>
                    <a:lstStyle/>
                    <a:p>
                      <a:pPr algn="ctr" rtl="0" fontAlgn="ctr"/>
                      <a:r>
                        <a:rPr lang="cs-CZ" sz="900" b="1" i="0" u="none" strike="noStrike" dirty="0">
                          <a:solidFill>
                            <a:srgbClr val="000000"/>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AFK L. Chomutov</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err="1">
                          <a:solidFill>
                            <a:srgbClr val="000000"/>
                          </a:solidFill>
                          <a:latin typeface="Arial"/>
                        </a:rPr>
                        <a:t>Proboštov</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9333">
                <a:tc>
                  <a:txBody>
                    <a:bodyPr/>
                    <a:lstStyle/>
                    <a:p>
                      <a:pPr algn="ctr" rtl="0" fontAlgn="ctr"/>
                      <a:r>
                        <a:rPr lang="cs-CZ" sz="900" b="1" i="0" u="none" strike="noStrike" dirty="0">
                          <a:solidFill>
                            <a:srgbClr val="000000"/>
                          </a:solidFill>
                          <a:latin typeface="Arial"/>
                        </a:rPr>
                        <a:t>11.6.2016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TJ Srbice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Neštěmice</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69333">
                <a:tc>
                  <a:txBody>
                    <a:bodyPr/>
                    <a:lstStyle/>
                    <a:p>
                      <a:pPr algn="ctr" rtl="0" fontAlgn="ctr"/>
                      <a:r>
                        <a:rPr lang="cs-CZ" sz="900" b="1" i="0" u="none" strike="noStrike" dirty="0">
                          <a:solidFill>
                            <a:srgbClr val="000000"/>
                          </a:solidFill>
                          <a:latin typeface="Arial"/>
                        </a:rPr>
                        <a:t>12.6.2016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TJ Krupka</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H. </a:t>
                      </a:r>
                      <a:r>
                        <a:rPr lang="cs-CZ" sz="1200" b="1" i="0" u="none" strike="noStrike" dirty="0" err="1">
                          <a:solidFill>
                            <a:srgbClr val="000000"/>
                          </a:solidFill>
                          <a:latin typeface="Arial"/>
                        </a:rPr>
                        <a:t>Jiřetín</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9333">
                <a:tc gridSpan="4">
                  <a:txBody>
                    <a:bodyPr/>
                    <a:lstStyle/>
                    <a:p>
                      <a:pPr algn="ctr" rtl="0" fontAlgn="ctr"/>
                      <a:r>
                        <a:rPr lang="cs-CZ" sz="1050" b="1" i="0" u="none" strike="noStrike" dirty="0">
                          <a:solidFill>
                            <a:srgbClr val="000000"/>
                          </a:solidFill>
                          <a:latin typeface="Arial Black"/>
                        </a:rPr>
                        <a:t>Zápasy  30.kola Krajského přeboru dospělých</a:t>
                      </a:r>
                    </a:p>
                  </a:txBody>
                  <a:tcPr marL="7962" marR="7962" marT="79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8"/>
                  </a:ext>
                </a:extLst>
              </a:tr>
              <a:tr h="169333">
                <a:tc>
                  <a:txBody>
                    <a:bodyPr/>
                    <a:lstStyle/>
                    <a:p>
                      <a:pPr algn="ctr" rtl="0" fontAlgn="ctr"/>
                      <a:r>
                        <a:rPr lang="cs-CZ" sz="900" b="1" i="0" u="none" strike="noStrike">
                          <a:solidFill>
                            <a:srgbClr val="FF0066"/>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FF0066"/>
                          </a:solidFill>
                          <a:latin typeface="Arial"/>
                        </a:rPr>
                        <a:t>10:15</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FF0066"/>
                          </a:solidFill>
                          <a:latin typeface="Arial"/>
                        </a:rPr>
                        <a:t>SK </a:t>
                      </a:r>
                      <a:r>
                        <a:rPr lang="cs-CZ" sz="1200" b="1" i="0" u="none" strike="noStrike" dirty="0" err="1">
                          <a:solidFill>
                            <a:srgbClr val="FF0066"/>
                          </a:solidFill>
                          <a:latin typeface="Arial"/>
                        </a:rPr>
                        <a:t>Štětí</a:t>
                      </a:r>
                      <a:r>
                        <a:rPr lang="cs-CZ" sz="1200" b="1" i="0" u="none" strike="noStrike" dirty="0">
                          <a:solidFill>
                            <a:srgbClr val="FF0066"/>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FF0066"/>
                          </a:solidFill>
                          <a:latin typeface="Arial"/>
                        </a:rPr>
                        <a:t>FK Bílina</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9"/>
                  </a:ext>
                </a:extLst>
              </a:tr>
              <a:tr h="169333">
                <a:tc>
                  <a:txBody>
                    <a:bodyPr/>
                    <a:lstStyle/>
                    <a:p>
                      <a:pPr algn="ctr" rtl="0" fontAlgn="ctr"/>
                      <a:r>
                        <a:rPr lang="cs-CZ" sz="900" b="1" i="0" u="none" strike="noStrike" dirty="0">
                          <a:solidFill>
                            <a:srgbClr val="000000"/>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Modlany</a:t>
                      </a:r>
                      <a:endParaRPr lang="cs-CZ" sz="1200" b="1" i="0" u="none" strike="noStrike" dirty="0">
                        <a:solidFill>
                          <a:srgbClr val="000000"/>
                        </a:solidFill>
                        <a:latin typeface="Arial"/>
                      </a:endParaRP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a:solidFill>
                            <a:srgbClr val="000000"/>
                          </a:solidFill>
                          <a:latin typeface="Arial"/>
                        </a:rPr>
                        <a:t>SK Hrobce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9333">
                <a:tc>
                  <a:txBody>
                    <a:bodyPr/>
                    <a:lstStyle/>
                    <a:p>
                      <a:pPr algn="ctr" rtl="0" fontAlgn="ctr"/>
                      <a:r>
                        <a:rPr lang="cs-CZ" sz="900" b="1" i="0" u="none" strike="noStrike" dirty="0">
                          <a:solidFill>
                            <a:srgbClr val="000000"/>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Neštěmice</a:t>
                      </a:r>
                      <a:endParaRPr lang="cs-CZ" sz="1200" b="1" i="0" u="none" strike="noStrike" dirty="0">
                        <a:solidFill>
                          <a:srgbClr val="000000"/>
                        </a:solidFill>
                        <a:latin typeface="Arial"/>
                      </a:endParaRP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Duchcov</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69333">
                <a:tc>
                  <a:txBody>
                    <a:bodyPr/>
                    <a:lstStyle/>
                    <a:p>
                      <a:pPr algn="ctr" rtl="0" fontAlgn="ctr"/>
                      <a:r>
                        <a:rPr lang="cs-CZ" sz="900" b="1" i="0" u="none" strike="noStrike" dirty="0">
                          <a:solidFill>
                            <a:srgbClr val="000000"/>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Střekov</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Srbice</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69333">
                <a:tc>
                  <a:txBody>
                    <a:bodyPr/>
                    <a:lstStyle/>
                    <a:p>
                      <a:pPr algn="ctr" rtl="0" fontAlgn="ctr"/>
                      <a:r>
                        <a:rPr lang="cs-CZ" sz="900" b="1" i="0" u="none" strike="noStrike" dirty="0">
                          <a:solidFill>
                            <a:srgbClr val="000000"/>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Žatec</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AFK L. Chomutov</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69333">
                <a:tc>
                  <a:txBody>
                    <a:bodyPr/>
                    <a:lstStyle/>
                    <a:p>
                      <a:pPr algn="ctr" rtl="0" fontAlgn="ctr"/>
                      <a:r>
                        <a:rPr lang="cs-CZ" sz="900" b="1" i="0" u="none" strike="noStrike" dirty="0">
                          <a:solidFill>
                            <a:srgbClr val="000000"/>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err="1">
                          <a:solidFill>
                            <a:srgbClr val="000000"/>
                          </a:solidFill>
                          <a:latin typeface="Arial"/>
                        </a:rPr>
                        <a:t>Proboštov</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Krupka</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69333">
                <a:tc>
                  <a:txBody>
                    <a:bodyPr/>
                    <a:lstStyle/>
                    <a:p>
                      <a:pPr algn="ctr" rtl="0" fontAlgn="ctr"/>
                      <a:r>
                        <a:rPr lang="cs-CZ" sz="900" b="1" i="0" u="none" strike="noStrike" dirty="0">
                          <a:solidFill>
                            <a:srgbClr val="000000"/>
                          </a:solidFill>
                          <a:latin typeface="Arial"/>
                        </a:rPr>
                        <a:t>18.6.2016</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dirty="0">
                          <a:solidFill>
                            <a:srgbClr val="000000"/>
                          </a:solidFill>
                          <a:latin typeface="Arial"/>
                        </a:rPr>
                        <a:t>15:00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TJ H. </a:t>
                      </a:r>
                      <a:r>
                        <a:rPr lang="cs-CZ" sz="1200" b="1" i="0" u="none" strike="noStrike" dirty="0" err="1">
                          <a:solidFill>
                            <a:srgbClr val="000000"/>
                          </a:solidFill>
                          <a:latin typeface="Arial"/>
                        </a:rPr>
                        <a:t>Jiřetín</a:t>
                      </a:r>
                      <a:endParaRPr lang="cs-CZ" sz="1200" b="1" i="0" u="none" strike="noStrike" dirty="0">
                        <a:solidFill>
                          <a:srgbClr val="000000"/>
                        </a:solidFill>
                        <a:latin typeface="Arial"/>
                      </a:endParaRP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Postoloprty</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69333">
                <a:tc>
                  <a:txBody>
                    <a:bodyPr/>
                    <a:lstStyle/>
                    <a:p>
                      <a:pPr algn="ctr" rtl="0" fontAlgn="ctr"/>
                      <a:r>
                        <a:rPr lang="cs-CZ" sz="900" b="1" i="0" u="none" strike="noStrike" dirty="0">
                          <a:solidFill>
                            <a:srgbClr val="000000"/>
                          </a:solidFill>
                          <a:latin typeface="Arial"/>
                        </a:rPr>
                        <a:t>19.6.2015</a:t>
                      </a:r>
                    </a:p>
                  </a:txBody>
                  <a:tcPr marL="7962" marR="7962" marT="79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000" b="1" i="0" u="none" strike="noStrike">
                          <a:solidFill>
                            <a:srgbClr val="000000"/>
                          </a:solidFill>
                          <a:latin typeface="Arial"/>
                        </a:rPr>
                        <a:t>17:00</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Modrá</a:t>
                      </a:r>
                    </a:p>
                  </a:txBody>
                  <a:tcPr marL="7962" marR="7962" marT="7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Blšany</a:t>
                      </a:r>
                      <a:r>
                        <a:rPr lang="cs-CZ" sz="1200" b="1" i="0" u="none" strike="noStrike" dirty="0">
                          <a:solidFill>
                            <a:srgbClr val="000000"/>
                          </a:solidFill>
                          <a:latin typeface="Arial"/>
                        </a:rPr>
                        <a:t> </a:t>
                      </a:r>
                    </a:p>
                  </a:txBody>
                  <a:tcPr marL="7962" marR="7962" marT="79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bl>
          </a:graphicData>
        </a:graphic>
      </p:graphicFrame>
      <p:sp>
        <p:nvSpPr>
          <p:cNvPr id="15" name="TextovéPole 14"/>
          <p:cNvSpPr txBox="1"/>
          <p:nvPr/>
        </p:nvSpPr>
        <p:spPr>
          <a:xfrm>
            <a:off x="102940" y="19100"/>
            <a:ext cx="4536504" cy="1569660"/>
          </a:xfrm>
          <a:prstGeom prst="rect">
            <a:avLst/>
          </a:prstGeom>
          <a:blipFill>
            <a:blip r:embed="rId3" cstate="print"/>
            <a:stretch>
              <a:fillRect/>
            </a:stretch>
          </a:blipFill>
          <a:ln w="53975">
            <a:solidFill>
              <a:schemeClr val="accent6">
                <a:lumMod val="50000"/>
              </a:schemeClr>
            </a:solidFill>
            <a:prstDash val="lgDashDot"/>
          </a:ln>
        </p:spPr>
        <p:txBody>
          <a:bodyPr wrap="square" rtlCol="0">
            <a:spAutoFit/>
          </a:bodyPr>
          <a:lstStyle/>
          <a:p>
            <a:pPr algn="ctr"/>
            <a:r>
              <a:rPr lang="cs-CZ" sz="3200" dirty="0" smtClean="0">
                <a:latin typeface="Eras Bold ITC" pitchFamily="34" charset="0"/>
              </a:rPr>
              <a:t>Do konce Ústeckého přeboru 2015-2016 zbývají už jen 3 kola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63180"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31132" y="700387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graphicFrame>
        <p:nvGraphicFramePr>
          <p:cNvPr id="10" name="Tabulka 9"/>
          <p:cNvGraphicFramePr>
            <a:graphicFrameLocks noGrp="1"/>
          </p:cNvGraphicFramePr>
          <p:nvPr/>
        </p:nvGraphicFramePr>
        <p:xfrm>
          <a:off x="72008" y="1052319"/>
          <a:ext cx="4567437" cy="2783205"/>
        </p:xfrm>
        <a:graphic>
          <a:graphicData uri="http://schemas.openxmlformats.org/drawingml/2006/table">
            <a:tbl>
              <a:tblPr/>
              <a:tblGrid>
                <a:gridCol w="255879">
                  <a:extLst>
                    <a:ext uri="{9D8B030D-6E8A-4147-A177-3AD203B41FA5}">
                      <a16:colId xmlns:a16="http://schemas.microsoft.com/office/drawing/2014/main" val="20000"/>
                    </a:ext>
                  </a:extLst>
                </a:gridCol>
                <a:gridCol w="255879">
                  <a:extLst>
                    <a:ext uri="{9D8B030D-6E8A-4147-A177-3AD203B41FA5}">
                      <a16:colId xmlns:a16="http://schemas.microsoft.com/office/drawing/2014/main" val="20001"/>
                    </a:ext>
                  </a:extLst>
                </a:gridCol>
                <a:gridCol w="1816739">
                  <a:extLst>
                    <a:ext uri="{9D8B030D-6E8A-4147-A177-3AD203B41FA5}">
                      <a16:colId xmlns:a16="http://schemas.microsoft.com/office/drawing/2014/main" val="20002"/>
                    </a:ext>
                  </a:extLst>
                </a:gridCol>
                <a:gridCol w="243085">
                  <a:extLst>
                    <a:ext uri="{9D8B030D-6E8A-4147-A177-3AD203B41FA5}">
                      <a16:colId xmlns:a16="http://schemas.microsoft.com/office/drawing/2014/main" val="20003"/>
                    </a:ext>
                  </a:extLst>
                </a:gridCol>
                <a:gridCol w="182314">
                  <a:extLst>
                    <a:ext uri="{9D8B030D-6E8A-4147-A177-3AD203B41FA5}">
                      <a16:colId xmlns:a16="http://schemas.microsoft.com/office/drawing/2014/main" val="20004"/>
                    </a:ext>
                  </a:extLst>
                </a:gridCol>
                <a:gridCol w="319849">
                  <a:extLst>
                    <a:ext uri="{9D8B030D-6E8A-4147-A177-3AD203B41FA5}">
                      <a16:colId xmlns:a16="http://schemas.microsoft.com/office/drawing/2014/main" val="20005"/>
                    </a:ext>
                  </a:extLst>
                </a:gridCol>
                <a:gridCol w="182314">
                  <a:extLst>
                    <a:ext uri="{9D8B030D-6E8A-4147-A177-3AD203B41FA5}">
                      <a16:colId xmlns:a16="http://schemas.microsoft.com/office/drawing/2014/main" val="20006"/>
                    </a:ext>
                  </a:extLst>
                </a:gridCol>
                <a:gridCol w="268673">
                  <a:extLst>
                    <a:ext uri="{9D8B030D-6E8A-4147-A177-3AD203B41FA5}">
                      <a16:colId xmlns:a16="http://schemas.microsoft.com/office/drawing/2014/main" val="20007"/>
                    </a:ext>
                  </a:extLst>
                </a:gridCol>
                <a:gridCol w="450986">
                  <a:extLst>
                    <a:ext uri="{9D8B030D-6E8A-4147-A177-3AD203B41FA5}">
                      <a16:colId xmlns:a16="http://schemas.microsoft.com/office/drawing/2014/main" val="20008"/>
                    </a:ext>
                  </a:extLst>
                </a:gridCol>
                <a:gridCol w="332642">
                  <a:extLst>
                    <a:ext uri="{9D8B030D-6E8A-4147-A177-3AD203B41FA5}">
                      <a16:colId xmlns:a16="http://schemas.microsoft.com/office/drawing/2014/main" val="20009"/>
                    </a:ext>
                  </a:extLst>
                </a:gridCol>
                <a:gridCol w="259077">
                  <a:extLst>
                    <a:ext uri="{9D8B030D-6E8A-4147-A177-3AD203B41FA5}">
                      <a16:colId xmlns:a16="http://schemas.microsoft.com/office/drawing/2014/main" val="20010"/>
                    </a:ext>
                  </a:extLst>
                </a:gridCol>
              </a:tblGrid>
              <a:tr h="152400">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dirty="0">
                          <a:solidFill>
                            <a:srgbClr val="0000CC"/>
                          </a:solidFill>
                          <a:latin typeface="Calibri"/>
                        </a:rPr>
                        <a:t>Krajský přebor starší  dorost  2015/2016 po 27.kolo</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89:31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pl-PL" sz="900" b="1" i="0" u="none" strike="noStrike">
                          <a:solidFill>
                            <a:srgbClr val="000000"/>
                          </a:solidFill>
                          <a:latin typeface="Arial"/>
                        </a:rPr>
                        <a:t>VOŠ a SOŠ Roudnice n. L.</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110:45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91:32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Junior Chomutov/Spořice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133:56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88:50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84:66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SK </a:t>
                      </a:r>
                      <a:r>
                        <a:rPr lang="cs-CZ" sz="900" b="1" i="0" u="none" strike="noStrike" dirty="0" err="1">
                          <a:solidFill>
                            <a:srgbClr val="000000"/>
                          </a:solidFill>
                          <a:latin typeface="Arial"/>
                        </a:rPr>
                        <a:t>Ervěnice</a:t>
                      </a:r>
                      <a:r>
                        <a:rPr lang="cs-CZ" sz="900" b="1" i="0" u="none" strike="noStrike" dirty="0">
                          <a:solidFill>
                            <a:srgbClr val="000000"/>
                          </a:solidFill>
                          <a:latin typeface="Arial"/>
                        </a:rPr>
                        <a:t>/Jirkov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45:70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Most.fotb.klub/Obrnice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82:77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Litoměřice Žitenice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54:83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49:93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Svádov/Velké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47:82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Sokol Košťany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57:95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66"/>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FF0066"/>
                          </a:solidFill>
                          <a:latin typeface="Arial"/>
                        </a:rPr>
                        <a:t>SK Štětí/TJ Sokol Hošťka z.s.</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Calibri"/>
                        </a:rPr>
                        <a:t>39:82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22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62:128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33:73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11" name="Tabulka 10"/>
          <p:cNvGraphicFramePr>
            <a:graphicFrameLocks noGrp="1"/>
          </p:cNvGraphicFramePr>
          <p:nvPr/>
        </p:nvGraphicFramePr>
        <p:xfrm>
          <a:off x="102940" y="3979540"/>
          <a:ext cx="4536504" cy="2750837"/>
        </p:xfrm>
        <a:graphic>
          <a:graphicData uri="http://schemas.openxmlformats.org/drawingml/2006/table">
            <a:tbl>
              <a:tblPr/>
              <a:tblGrid>
                <a:gridCol w="201175">
                  <a:extLst>
                    <a:ext uri="{9D8B030D-6E8A-4147-A177-3AD203B41FA5}">
                      <a16:colId xmlns:a16="http://schemas.microsoft.com/office/drawing/2014/main" val="20000"/>
                    </a:ext>
                  </a:extLst>
                </a:gridCol>
                <a:gridCol w="308469">
                  <a:extLst>
                    <a:ext uri="{9D8B030D-6E8A-4147-A177-3AD203B41FA5}">
                      <a16:colId xmlns:a16="http://schemas.microsoft.com/office/drawing/2014/main" val="20001"/>
                    </a:ext>
                  </a:extLst>
                </a:gridCol>
                <a:gridCol w="1971517">
                  <a:extLst>
                    <a:ext uri="{9D8B030D-6E8A-4147-A177-3AD203B41FA5}">
                      <a16:colId xmlns:a16="http://schemas.microsoft.com/office/drawing/2014/main" val="20002"/>
                    </a:ext>
                  </a:extLst>
                </a:gridCol>
                <a:gridCol w="191117">
                  <a:extLst>
                    <a:ext uri="{9D8B030D-6E8A-4147-A177-3AD203B41FA5}">
                      <a16:colId xmlns:a16="http://schemas.microsoft.com/office/drawing/2014/main" val="20003"/>
                    </a:ext>
                  </a:extLst>
                </a:gridCol>
                <a:gridCol w="191117">
                  <a:extLst>
                    <a:ext uri="{9D8B030D-6E8A-4147-A177-3AD203B41FA5}">
                      <a16:colId xmlns:a16="http://schemas.microsoft.com/office/drawing/2014/main" val="20004"/>
                    </a:ext>
                  </a:extLst>
                </a:gridCol>
                <a:gridCol w="191117">
                  <a:extLst>
                    <a:ext uri="{9D8B030D-6E8A-4147-A177-3AD203B41FA5}">
                      <a16:colId xmlns:a16="http://schemas.microsoft.com/office/drawing/2014/main" val="20005"/>
                    </a:ext>
                  </a:extLst>
                </a:gridCol>
                <a:gridCol w="191117">
                  <a:extLst>
                    <a:ext uri="{9D8B030D-6E8A-4147-A177-3AD203B41FA5}">
                      <a16:colId xmlns:a16="http://schemas.microsoft.com/office/drawing/2014/main" val="20006"/>
                    </a:ext>
                  </a:extLst>
                </a:gridCol>
                <a:gridCol w="191117">
                  <a:extLst>
                    <a:ext uri="{9D8B030D-6E8A-4147-A177-3AD203B41FA5}">
                      <a16:colId xmlns:a16="http://schemas.microsoft.com/office/drawing/2014/main" val="20007"/>
                    </a:ext>
                  </a:extLst>
                </a:gridCol>
                <a:gridCol w="509644">
                  <a:extLst>
                    <a:ext uri="{9D8B030D-6E8A-4147-A177-3AD203B41FA5}">
                      <a16:colId xmlns:a16="http://schemas.microsoft.com/office/drawing/2014/main" val="20008"/>
                    </a:ext>
                  </a:extLst>
                </a:gridCol>
                <a:gridCol w="348704">
                  <a:extLst>
                    <a:ext uri="{9D8B030D-6E8A-4147-A177-3AD203B41FA5}">
                      <a16:colId xmlns:a16="http://schemas.microsoft.com/office/drawing/2014/main" val="20009"/>
                    </a:ext>
                  </a:extLst>
                </a:gridCol>
                <a:gridCol w="241410">
                  <a:extLst>
                    <a:ext uri="{9D8B030D-6E8A-4147-A177-3AD203B41FA5}">
                      <a16:colId xmlns:a16="http://schemas.microsoft.com/office/drawing/2014/main" val="20010"/>
                    </a:ext>
                  </a:extLst>
                </a:gridCol>
              </a:tblGrid>
              <a:tr h="150496">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dirty="0">
                          <a:solidFill>
                            <a:srgbClr val="0000CC"/>
                          </a:solidFill>
                          <a:latin typeface="Calibri"/>
                        </a:rPr>
                        <a:t>Krajský přebor mladší  dorost  2015/2016 po 27.kole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124:22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Junior Děčín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140:53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pl-PL" sz="900" b="1" i="0" u="none" strike="noStrike">
                          <a:solidFill>
                            <a:srgbClr val="000000"/>
                          </a:solidFill>
                          <a:latin typeface="Arial"/>
                        </a:rPr>
                        <a:t>VOŠ a SOŠ Roudnice nad Labem</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175:40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 Žitenice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90:37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Most.fotb.klub/Obrnice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118:44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55:36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Sokol Košťany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74.78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77:86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Junior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65:66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95:90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66"/>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FF0066"/>
                          </a:solidFill>
                          <a:latin typeface="Arial"/>
                        </a:rPr>
                        <a:t>SK Štětí/TJ Sokol Hošťka z.s.</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Calibri"/>
                        </a:rPr>
                        <a:t>49:87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26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41:117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Ervěnice/Jirkov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48:122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35:135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Svádov/Velké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24:197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50496">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sp>
        <p:nvSpPr>
          <p:cNvPr id="12" name="TextovéPole 11"/>
          <p:cNvSpPr txBox="1"/>
          <p:nvPr/>
        </p:nvSpPr>
        <p:spPr>
          <a:xfrm>
            <a:off x="102940" y="91108"/>
            <a:ext cx="4464496" cy="830997"/>
          </a:xfrm>
          <a:prstGeom prst="rect">
            <a:avLst/>
          </a:prstGeom>
          <a:blipFill>
            <a:blip r:embed="rId3" cstate="print"/>
            <a:stretch>
              <a:fillRect/>
            </a:stretch>
          </a:blipFill>
          <a:ln w="63500">
            <a:solidFill>
              <a:srgbClr val="D60093"/>
            </a:solidFill>
            <a:prstDash val="sysDot"/>
          </a:ln>
        </p:spPr>
        <p:txBody>
          <a:bodyPr wrap="square" rtlCol="0">
            <a:spAutoFit/>
          </a:bodyPr>
          <a:lstStyle/>
          <a:p>
            <a:pPr algn="ctr"/>
            <a:r>
              <a:rPr lang="cs-CZ" sz="2400" u="sng" dirty="0" smtClean="0">
                <a:latin typeface="Berlin Sans FB Demi" pitchFamily="34" charset="0"/>
              </a:rPr>
              <a:t>Dorostenecké tabulky Ústeckého přeboru</a:t>
            </a:r>
          </a:p>
        </p:txBody>
      </p:sp>
      <p:cxnSp>
        <p:nvCxnSpPr>
          <p:cNvPr id="13" name="Přímá spojovací šipka 12"/>
          <p:cNvCxnSpPr/>
          <p:nvPr/>
        </p:nvCxnSpPr>
        <p:spPr bwMode="auto">
          <a:xfrm>
            <a:off x="8743900" y="6931868"/>
            <a:ext cx="1224136" cy="144016"/>
          </a:xfrm>
          <a:prstGeom prst="straightConnector1">
            <a:avLst/>
          </a:prstGeom>
          <a:noFill/>
          <a:ln w="22225" cap="flat" cmpd="sng" algn="ctr">
            <a:solidFill>
              <a:schemeClr val="accent5">
                <a:lumMod val="50000"/>
              </a:schemeClr>
            </a:solidFill>
            <a:prstDash val="solid"/>
            <a:round/>
            <a:headEnd type="none" w="med" len="med"/>
            <a:tailEnd type="arrow"/>
          </a:ln>
          <a:effectLst>
            <a:outerShdw dist="45791" dir="2021404" algn="ctr" rotWithShape="0">
              <a:srgbClr val="9999FF"/>
            </a:outerShdw>
          </a:effectLst>
        </p:spPr>
      </p:cxnSp>
      <p:sp>
        <p:nvSpPr>
          <p:cNvPr id="17" name="Obdélník 16"/>
          <p:cNvSpPr/>
          <p:nvPr/>
        </p:nvSpPr>
        <p:spPr>
          <a:xfrm>
            <a:off x="5647556" y="1819300"/>
            <a:ext cx="4536504" cy="4909036"/>
          </a:xfrm>
          <a:prstGeom prst="rect">
            <a:avLst/>
          </a:prstGeom>
        </p:spPr>
        <p:txBody>
          <a:bodyPr wrap="square">
            <a:spAutoFit/>
          </a:bodyPr>
          <a:lstStyle/>
          <a:p>
            <a:pPr algn="ctr"/>
            <a:r>
              <a:rPr lang="cs-CZ" sz="2400" u="sng" dirty="0"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rPr>
              <a:t>SK </a:t>
            </a:r>
            <a:r>
              <a:rPr lang="cs-CZ" sz="2400" u="sng" dirty="0" err="1"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rPr>
              <a:t>Štětí</a:t>
            </a:r>
            <a:r>
              <a:rPr lang="cs-CZ" sz="2400" u="sng" dirty="0"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rPr>
              <a:t> - TJ </a:t>
            </a:r>
            <a:r>
              <a:rPr lang="cs-CZ" sz="2400" u="sng" dirty="0" err="1"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rPr>
              <a:t>Střekov</a:t>
            </a:r>
            <a:endParaRPr lang="cs-CZ" sz="2400" dirty="0"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endParaRPr>
          </a:p>
          <a:p>
            <a:pPr algn="ctr"/>
            <a:r>
              <a:rPr lang="cs-CZ" sz="2400" u="sng" dirty="0"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rPr>
              <a:t>4:0(3:0) </a:t>
            </a:r>
            <a:r>
              <a:rPr lang="cs-CZ" sz="1800" u="sng" dirty="0"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rPr>
              <a:t>  21.5.2016   26, kolo</a:t>
            </a:r>
            <a:endParaRPr lang="cs-CZ" sz="1800" dirty="0" smtClean="0">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latin typeface="Arial Black" pitchFamily="34" charset="0"/>
            </a:endParaRPr>
          </a:p>
          <a:p>
            <a:pPr algn="just"/>
            <a:r>
              <a:rPr lang="cs-CZ" dirty="0" smtClean="0"/>
              <a:t>  </a:t>
            </a:r>
            <a:r>
              <a:rPr lang="cs-CZ" sz="1100" b="0" dirty="0" smtClean="0">
                <a:latin typeface="Arial" pitchFamily="34" charset="0"/>
                <a:cs typeface="Arial" pitchFamily="34" charset="0"/>
              </a:rPr>
              <a:t> Kdo by před začátkem sezóny věřil, že už 21. května 2016 5 kol před koncem budeme stát jeden krůček před oslavou vítězství v Ústeckém přeboru pro tento ročník. Tou poslední překážkou byl TJ </a:t>
            </a:r>
            <a:r>
              <a:rPr lang="cs-CZ" sz="1100" b="0" dirty="0" err="1" smtClean="0">
                <a:latin typeface="Arial" pitchFamily="34" charset="0"/>
                <a:cs typeface="Arial" pitchFamily="34" charset="0"/>
              </a:rPr>
              <a:t>Střekov</a:t>
            </a:r>
            <a:r>
              <a:rPr lang="cs-CZ" sz="1100" b="0" dirty="0" smtClean="0">
                <a:latin typeface="Arial" pitchFamily="34" charset="0"/>
                <a:cs typeface="Arial" pitchFamily="34" charset="0"/>
              </a:rPr>
              <a:t> a zisk 2 bodů proti předposlednímu celku tabulky znamenal jistotu a důvod k oslavám.      Už ve 2. minutě se očekávání začala naplňovat. Tichý využil zmatky v hostující obraně a gól na 1:0 byl na světě. Z velké dálky to vyzkoušel </a:t>
            </a:r>
            <a:r>
              <a:rPr lang="cs-CZ" sz="1100" b="0" dirty="0" err="1" smtClean="0">
                <a:latin typeface="Arial" pitchFamily="34" charset="0"/>
                <a:cs typeface="Arial" pitchFamily="34" charset="0"/>
              </a:rPr>
              <a:t>Malák</a:t>
            </a:r>
            <a:r>
              <a:rPr lang="cs-CZ" sz="1100" b="0" dirty="0" smtClean="0">
                <a:latin typeface="Arial" pitchFamily="34" charset="0"/>
                <a:cs typeface="Arial" pitchFamily="34" charset="0"/>
              </a:rPr>
              <a:t>, ale chybělo půlmetr. Běžela 10. minuta, když jsme si moc nevšímali hráče hostů, který hlavou mířil mezi tyče, ale pěkným zákrokem se vyznamenal Michovský. Staré otřepané „ Nedáš, dostaneš“ se naplnilo měrou vrchovatou. Kucler potáhl míč po pravé straně, vyhlédl si </a:t>
            </a:r>
            <a:r>
              <a:rPr lang="cs-CZ" sz="1100" b="0" dirty="0" err="1" smtClean="0">
                <a:latin typeface="Arial" pitchFamily="34" charset="0"/>
                <a:cs typeface="Arial" pitchFamily="34" charset="0"/>
              </a:rPr>
              <a:t>Slaničku</a:t>
            </a:r>
            <a:r>
              <a:rPr lang="cs-CZ" sz="1100" b="0" dirty="0" smtClean="0">
                <a:latin typeface="Arial" pitchFamily="34" charset="0"/>
                <a:cs typeface="Arial" pitchFamily="34" charset="0"/>
              </a:rPr>
              <a:t>, který prostor k zakončení našel a v 10. minutě už jsme vedli 2:0.  Za další 3 minuty si na zpětnou přihrávku naběhl Kucler, s míčem se moc nemazlil a zvýšil na 3:0. Za čtvrthodiny se zdála být tajenka vyřešena. Do prostupných řad protivníka jsme se snažili i nadále vstupovat, ale míče jsme často mnohokrát ztráceli nepřesnými přihrávkami už na polovině hřiště. Kvůli svalovým potížím musel brzy opustit trávu Ransdorf. Další náboj do kopačky zasunul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 ve 26. minutě, ale Martin Souček v brance </a:t>
            </a:r>
            <a:r>
              <a:rPr lang="cs-CZ" sz="1100" b="0" dirty="0" err="1" smtClean="0">
                <a:latin typeface="Arial" pitchFamily="34" charset="0"/>
                <a:cs typeface="Arial" pitchFamily="34" charset="0"/>
              </a:rPr>
              <a:t>Střekova</a:t>
            </a:r>
            <a:r>
              <a:rPr lang="cs-CZ" sz="1100" b="0" dirty="0" smtClean="0">
                <a:latin typeface="Arial" pitchFamily="34" charset="0"/>
                <a:cs typeface="Arial" pitchFamily="34" charset="0"/>
              </a:rPr>
              <a:t> se vystrašit nenechal a míč vyrazil na roh. Ve 38. minutě si velkou šanci ke vstřelení branky vypracoval Stárek, ale s malou tečí přestřelil. Střeleckou průpravu předvedl v závěru poločasu Slanička. Nejprve z volného přímého kopu z dobrých 24 metrů zaklepal na břevno a pak ještě 2 minuty před změnou stran umísťoval míč </a:t>
            </a:r>
            <a:endParaRPr lang="cs-CZ" b="0" dirty="0">
              <a:latin typeface="Arial" pitchFamily="34" charset="0"/>
              <a:cs typeface="Arial" pitchFamily="34" charset="0"/>
            </a:endParaRPr>
          </a:p>
        </p:txBody>
      </p:sp>
      <p:pic>
        <p:nvPicPr>
          <p:cNvPr id="20" name="Picture 1"/>
          <p:cNvPicPr>
            <a:picLocks noChangeAspect="1" noChangeArrowheads="1"/>
          </p:cNvPicPr>
          <p:nvPr/>
        </p:nvPicPr>
        <p:blipFill>
          <a:blip r:embed="rId4" cstate="print"/>
          <a:srcRect/>
          <a:stretch>
            <a:fillRect/>
          </a:stretch>
        </p:blipFill>
        <p:spPr bwMode="auto">
          <a:xfrm>
            <a:off x="9031932" y="163116"/>
            <a:ext cx="1152128" cy="1296144"/>
          </a:xfrm>
          <a:prstGeom prst="rect">
            <a:avLst/>
          </a:prstGeom>
          <a:noFill/>
          <a:ln w="9525">
            <a:noFill/>
            <a:miter lim="800000"/>
            <a:headEnd/>
            <a:tailEnd/>
          </a:ln>
        </p:spPr>
      </p:pic>
      <p:sp>
        <p:nvSpPr>
          <p:cNvPr id="21" name="TextovéPole 20"/>
          <p:cNvSpPr txBox="1"/>
          <p:nvPr/>
        </p:nvSpPr>
        <p:spPr>
          <a:xfrm>
            <a:off x="5719564" y="91108"/>
            <a:ext cx="3168352" cy="1554272"/>
          </a:xfrm>
          <a:prstGeom prst="rect">
            <a:avLst/>
          </a:prstGeom>
          <a:blipFill>
            <a:blip r:embed="rId5" cstate="print"/>
            <a:stretch>
              <a:fillRect/>
            </a:stretch>
          </a:blipFill>
          <a:ln w="50800" cmpd="dbl">
            <a:solidFill>
              <a:schemeClr val="tx1"/>
            </a:solidFill>
            <a:prstDash val="sysDash"/>
          </a:ln>
        </p:spPr>
        <p:txBody>
          <a:bodyPr wrap="square" rtlCol="0">
            <a:spAutoFit/>
          </a:bodyPr>
          <a:lstStyle/>
          <a:p>
            <a:pPr algn="ctr"/>
            <a:r>
              <a:rPr lang="cs-CZ" sz="1900" dirty="0" smtClean="0">
                <a:ln w="3175">
                  <a:solidFill>
                    <a:schemeClr val="accent6">
                      <a:lumMod val="50000"/>
                    </a:schemeClr>
                  </a:solidFill>
                </a:ln>
                <a:solidFill>
                  <a:srgbClr val="FF0000"/>
                </a:solidFill>
                <a:latin typeface="Engravers MT" pitchFamily="18" charset="0"/>
              </a:rPr>
              <a:t>Za 15 minut bylo rozhodnuto. Po zápase vypukla velká radost z postupu  </a:t>
            </a:r>
          </a:p>
        </p:txBody>
      </p:sp>
      <p:pic>
        <p:nvPicPr>
          <p:cNvPr id="8194" name="Picture 5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519764" y="70235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7" name="TextovéPole 16"/>
          <p:cNvSpPr txBox="1"/>
          <p:nvPr/>
        </p:nvSpPr>
        <p:spPr>
          <a:xfrm>
            <a:off x="175912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4" name="TextovéPole 13"/>
          <p:cNvSpPr txBox="1"/>
          <p:nvPr/>
        </p:nvSpPr>
        <p:spPr>
          <a:xfrm>
            <a:off x="5719564" y="2683396"/>
            <a:ext cx="4464496" cy="1554272"/>
          </a:xfrm>
          <a:prstGeom prst="rect">
            <a:avLst/>
          </a:prstGeom>
          <a:noFill/>
        </p:spPr>
        <p:txBody>
          <a:bodyPr wrap="square" rtlCol="0">
            <a:spAutoFit/>
          </a:bodyPr>
          <a:lstStyle/>
          <a:p>
            <a:pPr algn="ctr"/>
            <a:r>
              <a:rPr lang="cs-CZ" sz="2000" dirty="0" smtClean="0">
                <a:gradFill flip="none" rotWithShape="1">
                  <a:gsLst>
                    <a:gs pos="0">
                      <a:srgbClr val="FFF200"/>
                    </a:gs>
                    <a:gs pos="45000">
                      <a:srgbClr val="FF7A00"/>
                    </a:gs>
                    <a:gs pos="70000">
                      <a:srgbClr val="FF0300"/>
                    </a:gs>
                    <a:gs pos="100000">
                      <a:srgbClr val="4D0808"/>
                    </a:gs>
                  </a:gsLst>
                  <a:lin ang="5400000" scaled="0"/>
                  <a:tileRect/>
                </a:gradFill>
                <a:effectLst>
                  <a:outerShdw blurRad="38100" dist="38100" dir="2700000" algn="tl">
                    <a:srgbClr val="000000">
                      <a:alpha val="43137"/>
                    </a:srgbClr>
                  </a:outerShdw>
                </a:effectLst>
                <a:latin typeface="Arial" pitchFamily="34" charset="0"/>
                <a:cs typeface="Arial" pitchFamily="34" charset="0"/>
              </a:rPr>
              <a:t>FK ČL </a:t>
            </a:r>
            <a:r>
              <a:rPr lang="cs-CZ" sz="2000" dirty="0" err="1" smtClean="0">
                <a:gradFill flip="none" rotWithShape="1">
                  <a:gsLst>
                    <a:gs pos="0">
                      <a:srgbClr val="FFF200"/>
                    </a:gs>
                    <a:gs pos="45000">
                      <a:srgbClr val="FF7A00"/>
                    </a:gs>
                    <a:gs pos="70000">
                      <a:srgbClr val="FF0300"/>
                    </a:gs>
                    <a:gs pos="100000">
                      <a:srgbClr val="4D0808"/>
                    </a:gs>
                  </a:gsLst>
                  <a:lin ang="5400000" scaled="0"/>
                  <a:tileRect/>
                </a:gradFill>
                <a:effectLst>
                  <a:outerShdw blurRad="38100" dist="38100" dir="2700000" algn="tl">
                    <a:srgbClr val="000000">
                      <a:alpha val="43137"/>
                    </a:srgbClr>
                  </a:outerShdw>
                </a:effectLst>
                <a:latin typeface="Arial" pitchFamily="34" charset="0"/>
                <a:cs typeface="Arial" pitchFamily="34" charset="0"/>
              </a:rPr>
              <a:t>Neštěmice</a:t>
            </a:r>
            <a:r>
              <a:rPr lang="cs-CZ" sz="2000" dirty="0" smtClean="0">
                <a:gradFill flip="none" rotWithShape="1">
                  <a:gsLst>
                    <a:gs pos="0">
                      <a:srgbClr val="FFF200"/>
                    </a:gs>
                    <a:gs pos="45000">
                      <a:srgbClr val="FF7A00"/>
                    </a:gs>
                    <a:gs pos="70000">
                      <a:srgbClr val="FF0300"/>
                    </a:gs>
                    <a:gs pos="100000">
                      <a:srgbClr val="4D0808"/>
                    </a:gs>
                  </a:gsLst>
                  <a:lin ang="5400000" scaled="0"/>
                  <a:tileRect/>
                </a:gradFill>
                <a:effectLst>
                  <a:outerShdw blurRad="38100" dist="38100" dir="2700000" algn="tl">
                    <a:srgbClr val="000000">
                      <a:alpha val="43137"/>
                    </a:srgbClr>
                  </a:outerShdw>
                </a:effectLst>
                <a:latin typeface="Arial" pitchFamily="34" charset="0"/>
                <a:cs typeface="Arial" pitchFamily="34" charset="0"/>
              </a:rPr>
              <a:t> – ASK Lovosice</a:t>
            </a:r>
          </a:p>
          <a:p>
            <a:pPr algn="ctr"/>
            <a:r>
              <a:rPr lang="cs-CZ" sz="2000" dirty="0" smtClean="0">
                <a:gradFill flip="none" rotWithShape="1">
                  <a:gsLst>
                    <a:gs pos="0">
                      <a:srgbClr val="FFF200"/>
                    </a:gs>
                    <a:gs pos="45000">
                      <a:srgbClr val="FF7A00"/>
                    </a:gs>
                    <a:gs pos="70000">
                      <a:srgbClr val="FF0300"/>
                    </a:gs>
                    <a:gs pos="100000">
                      <a:srgbClr val="4D0808"/>
                    </a:gs>
                  </a:gsLst>
                  <a:lin ang="5400000" scaled="0"/>
                  <a:tileRect/>
                </a:gradFill>
                <a:effectLst>
                  <a:outerShdw blurRad="38100" dist="38100" dir="2700000" algn="tl">
                    <a:srgbClr val="000000">
                      <a:alpha val="43137"/>
                    </a:srgbClr>
                  </a:outerShdw>
                </a:effectLst>
                <a:latin typeface="Arial" pitchFamily="34" charset="0"/>
                <a:cs typeface="Arial" pitchFamily="34" charset="0"/>
              </a:rPr>
              <a:t>6:0(1:0)   22.5.2016  27. kolo</a:t>
            </a:r>
          </a:p>
          <a:p>
            <a:r>
              <a:rPr lang="cs-CZ" sz="1100" b="0" u="sng" dirty="0" smtClean="0">
                <a:latin typeface="Arial" pitchFamily="34" charset="0"/>
                <a:cs typeface="Arial" pitchFamily="34" charset="0"/>
              </a:rPr>
              <a:t>Sestava: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Jakl,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Podhorský, </a:t>
            </a:r>
          </a:p>
          <a:p>
            <a:r>
              <a:rPr lang="cs-CZ" sz="1100" b="0" dirty="0" smtClean="0">
                <a:latin typeface="Arial" pitchFamily="34" charset="0"/>
                <a:cs typeface="Arial" pitchFamily="34" charset="0"/>
              </a:rPr>
              <a:t>                Marek,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Mejzr,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Moučka, Macháček, </a:t>
            </a:r>
            <a:r>
              <a:rPr lang="cs-CZ" sz="1100" b="0" dirty="0" err="1" smtClean="0">
                <a:latin typeface="Arial" pitchFamily="34" charset="0"/>
                <a:cs typeface="Arial" pitchFamily="34" charset="0"/>
              </a:rPr>
              <a:t>Štekr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Balaštík</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.Podhorský, </a:t>
            </a:r>
            <a:r>
              <a:rPr lang="cs-CZ" sz="1100" b="0" dirty="0" err="1" smtClean="0">
                <a:latin typeface="Arial" pitchFamily="34" charset="0"/>
                <a:cs typeface="Arial" pitchFamily="34" charset="0"/>
              </a:rPr>
              <a:t>R.Švejdar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a:t>
            </a:r>
            <a:r>
              <a:rPr lang="cs-CZ" sz="1100" b="0" dirty="0" smtClean="0">
                <a:latin typeface="Arial" pitchFamily="34" charset="0"/>
                <a:cs typeface="Arial" pitchFamily="34" charset="0"/>
              </a:rPr>
              <a:t>í: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T.Formánek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Holly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J.Materna</a:t>
            </a:r>
            <a:r>
              <a:rPr lang="cs-CZ" sz="1100" b="0" dirty="0" smtClean="0">
                <a:latin typeface="Arial" pitchFamily="34" charset="0"/>
                <a:cs typeface="Arial" pitchFamily="34" charset="0"/>
              </a:rPr>
              <a:t>  	</a:t>
            </a:r>
          </a:p>
        </p:txBody>
      </p:sp>
      <p:sp>
        <p:nvSpPr>
          <p:cNvPr id="20" name="TextovéPole 19"/>
          <p:cNvSpPr txBox="1"/>
          <p:nvPr/>
        </p:nvSpPr>
        <p:spPr>
          <a:xfrm>
            <a:off x="5647556" y="163116"/>
            <a:ext cx="4464496" cy="2246769"/>
          </a:xfrm>
          <a:prstGeom prst="rect">
            <a:avLst/>
          </a:prstGeom>
          <a:blipFill dpi="0" rotWithShape="1">
            <a:blip r:embed="rId3" cstate="print">
              <a:alphaModFix amt="28000"/>
            </a:blip>
            <a:srcRect/>
            <a:stretch>
              <a:fillRect/>
            </a:stretch>
          </a:blipFill>
          <a:ln w="69850" cmpd="sng">
            <a:gradFill flip="none" rotWithShape="1">
              <a:gsLst>
                <a:gs pos="0">
                  <a:srgbClr val="DDEBCF"/>
                </a:gs>
                <a:gs pos="50000">
                  <a:srgbClr val="9CB86E"/>
                </a:gs>
                <a:gs pos="100000">
                  <a:srgbClr val="156B13"/>
                </a:gs>
              </a:gsLst>
              <a:lin ang="5400000" scaled="0"/>
              <a:tileRect r="-100000" b="-100000"/>
            </a:gradFill>
            <a:prstDash val="sysDash"/>
          </a:ln>
        </p:spPr>
        <p:txBody>
          <a:bodyPr wrap="square" rtlCol="0">
            <a:spAutoFit/>
          </a:bodyPr>
          <a:lstStyle/>
          <a:p>
            <a:pPr algn="ctr"/>
            <a:r>
              <a:rPr lang="cs-CZ" sz="2800" dirty="0" smtClean="0">
                <a:latin typeface="Tw Cen MT Condensed Extra Bold" pitchFamily="34" charset="-18"/>
              </a:rPr>
              <a:t>Naděje starších dorostenců žila ještě o poločas. Brzo po změně stran inkasovali podruhé a náskok domácích se začal navyšovat </a:t>
            </a:r>
          </a:p>
        </p:txBody>
      </p:sp>
      <p:pic>
        <p:nvPicPr>
          <p:cNvPr id="21" name="Picture 62"/>
          <p:cNvPicPr>
            <a:picLocks noChangeAspect="1" noChangeArrowheads="1"/>
          </p:cNvPicPr>
          <p:nvPr/>
        </p:nvPicPr>
        <p:blipFill>
          <a:blip r:embed="rId4" cstate="print"/>
          <a:srcRect/>
          <a:stretch>
            <a:fillRect/>
          </a:stretch>
        </p:blipFill>
        <p:spPr bwMode="auto">
          <a:xfrm>
            <a:off x="6511652" y="4411588"/>
            <a:ext cx="2592287" cy="2232248"/>
          </a:xfrm>
          <a:prstGeom prst="rect">
            <a:avLst/>
          </a:prstGeom>
          <a:noFill/>
          <a:ln w="9525">
            <a:noFill/>
            <a:miter lim="800000"/>
            <a:headEnd/>
            <a:tailEnd/>
          </a:ln>
        </p:spPr>
      </p:pic>
      <p:sp>
        <p:nvSpPr>
          <p:cNvPr id="18" name="Obdélník 17"/>
          <p:cNvSpPr/>
          <p:nvPr/>
        </p:nvSpPr>
        <p:spPr>
          <a:xfrm>
            <a:off x="51470" y="451148"/>
            <a:ext cx="4587974" cy="5184000"/>
          </a:xfrm>
          <a:prstGeom prst="rect">
            <a:avLst/>
          </a:prstGeom>
        </p:spPr>
        <p:txBody>
          <a:bodyPr wrap="square">
            <a:spAutoFit/>
          </a:bodyPr>
          <a:lstStyle/>
          <a:p>
            <a:r>
              <a:rPr lang="cs-CZ" sz="1100" b="0" dirty="0" smtClean="0">
                <a:latin typeface="Arial" pitchFamily="34" charset="0"/>
                <a:cs typeface="Arial" pitchFamily="34" charset="0"/>
              </a:rPr>
              <a:t>k tyči, ale ruce brankáře </a:t>
            </a:r>
            <a:r>
              <a:rPr lang="cs-CZ" sz="1100" b="0" dirty="0" err="1" smtClean="0">
                <a:latin typeface="Arial" pitchFamily="34" charset="0"/>
                <a:cs typeface="Arial" pitchFamily="34" charset="0"/>
              </a:rPr>
              <a:t>Střekova</a:t>
            </a:r>
            <a:r>
              <a:rPr lang="cs-CZ" sz="1100" b="0" dirty="0" smtClean="0">
                <a:latin typeface="Arial" pitchFamily="34" charset="0"/>
                <a:cs typeface="Arial" pitchFamily="34" charset="0"/>
              </a:rPr>
              <a:t> byly na místě v čas. Na úvod druhé půle byl blízko vstřelení svého druhého gólu v zápase v posledních kolech střelecky úspěšný Slavoj Tichý. Na hřiště se postupně dostávali všichni hráči z lavičky, všem se pomalu začínaly v hlavách honit i jiné myšlenky, a i když naše převaha byla znatelná, tak nějaké velké šance se na našich kopačkách nerodily. Tvrdou střelou se představil Šimral, ale trefil jen prostředek branky, kde stál strážce svatyně. Jednu branku vstřelili i hosté po volném přímém kopu, ale protože ji předcházel faul, tak nemohla být uznána.  Dobrou navigaci ke střele na branku </a:t>
            </a:r>
            <a:r>
              <a:rPr lang="cs-CZ" sz="1100" b="0" dirty="0" err="1" smtClean="0">
                <a:latin typeface="Arial" pitchFamily="34" charset="0"/>
                <a:cs typeface="Arial" pitchFamily="34" charset="0"/>
              </a:rPr>
              <a:t>Střekova</a:t>
            </a:r>
            <a:r>
              <a:rPr lang="cs-CZ" sz="1100" b="0" dirty="0" smtClean="0">
                <a:latin typeface="Arial" pitchFamily="34" charset="0"/>
                <a:cs typeface="Arial" pitchFamily="34" charset="0"/>
              </a:rPr>
              <a:t> zvolil Tichý, ale trefil jen jednoho z obránců. Blizoučko branky byl Hrdý v 76. minutě, ale radost mu překazil pohotový zákrok gólmana. Dočkat gólu se mohl Lelek 8 minut před koncem, ale balón mu na nohu nesedl ideálně a branka </a:t>
            </a:r>
            <a:r>
              <a:rPr lang="cs-CZ" sz="1100" b="0" dirty="0" err="1" smtClean="0">
                <a:latin typeface="Arial" pitchFamily="34" charset="0"/>
                <a:cs typeface="Arial" pitchFamily="34" charset="0"/>
              </a:rPr>
              <a:t>Střekova</a:t>
            </a:r>
            <a:r>
              <a:rPr lang="cs-CZ" sz="1100" b="0" dirty="0" smtClean="0">
                <a:latin typeface="Arial" pitchFamily="34" charset="0"/>
                <a:cs typeface="Arial" pitchFamily="34" charset="0"/>
              </a:rPr>
              <a:t> zůstala ušetřena. Na hřišti se po dlouhé době zaviněné zranění objevil 7 minut před koncem Michal Šmidrkal a v době svého pobytu na hřišti se stal přímým účastníkem naší poslední branky v zápase. Jejím autorem na 4:0 se stal Tichý, když vystihl nepřesnou rozehrávku hostů a </a:t>
            </a:r>
            <a:r>
              <a:rPr lang="cs-CZ" sz="1100" b="0" dirty="0" err="1" smtClean="0">
                <a:latin typeface="Arial" pitchFamily="34" charset="0"/>
                <a:cs typeface="Arial" pitchFamily="34" charset="0"/>
              </a:rPr>
              <a:t>posleal</a:t>
            </a:r>
            <a:r>
              <a:rPr lang="cs-CZ" sz="1100" b="0" dirty="0" smtClean="0">
                <a:latin typeface="Arial" pitchFamily="34" charset="0"/>
                <a:cs typeface="Arial" pitchFamily="34" charset="0"/>
              </a:rPr>
              <a:t> míč do sítě. To už se ale na střídačce začalo něco dít. Vybalovaly se dresy s nápisem mistři Ústeckého kraje, láhve </a:t>
            </a:r>
            <a:r>
              <a:rPr lang="cs-CZ" sz="1100" b="0" dirty="0" err="1" smtClean="0">
                <a:latin typeface="Arial" pitchFamily="34" charset="0"/>
                <a:cs typeface="Arial" pitchFamily="34" charset="0"/>
              </a:rPr>
              <a:t>šampáňa</a:t>
            </a:r>
            <a:r>
              <a:rPr lang="cs-CZ" sz="1100" b="0" dirty="0" smtClean="0">
                <a:latin typeface="Arial" pitchFamily="34" charset="0"/>
                <a:cs typeface="Arial" pitchFamily="34" charset="0"/>
              </a:rPr>
              <a:t> se připravovaly k otevření. Když zazněl závěrečný hvizd rozhodčího Víta Nedvěda tak to všechno vypuklo. Gejzír radosti tekl měrou převelkou. Nejčastěji bylo slyšet slovo “Mistři“. Gratulace všech. „Kluci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Tichý 2, Slanička 1, Kucler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Michovský-Ransdorf(23.Čámský), Šimral, Hrdý, </a:t>
            </a:r>
          </a:p>
          <a:p>
            <a:r>
              <a:rPr lang="cs-CZ" sz="1100" b="0" dirty="0" smtClean="0">
                <a:latin typeface="Arial" pitchFamily="34" charset="0"/>
                <a:cs typeface="Arial" pitchFamily="34" charset="0"/>
              </a:rPr>
              <a:t>                Vacek(45.Poráč)-Kucler, Slanička(51.J.Grepl), </a:t>
            </a:r>
            <a:r>
              <a:rPr lang="cs-CZ" sz="1100" b="0" dirty="0" err="1" smtClean="0">
                <a:latin typeface="Arial" pitchFamily="34" charset="0"/>
                <a:cs typeface="Arial" pitchFamily="34" charset="0"/>
              </a:rPr>
              <a:t>Malák</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Mencl(60.Lelek)-</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(83.Šmidrkal), Tichý</a:t>
            </a:r>
          </a:p>
          <a:p>
            <a:r>
              <a:rPr lang="cs-CZ" sz="1100" b="0" u="sng" dirty="0" smtClean="0">
                <a:latin typeface="Arial" pitchFamily="34" charset="0"/>
                <a:cs typeface="Arial" pitchFamily="34" charset="0"/>
              </a:rPr>
              <a:t>Připraveni:</a:t>
            </a:r>
            <a:r>
              <a:rPr lang="cs-CZ" sz="1100" b="0" dirty="0" smtClean="0">
                <a:latin typeface="Arial" pitchFamily="34" charset="0"/>
                <a:cs typeface="Arial" pitchFamily="34" charset="0"/>
              </a:rPr>
              <a:t> Kloub</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J.Vinš</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.Frey   </a:t>
            </a:r>
            <a:r>
              <a:rPr lang="cs-CZ" sz="1100" b="0" u="sng" dirty="0" smtClean="0">
                <a:latin typeface="Arial" pitchFamily="34" charset="0"/>
                <a:cs typeface="Arial" pitchFamily="34" charset="0"/>
              </a:rPr>
              <a:t>Masér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.Zavřel</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.Nedvěd-  </a:t>
            </a:r>
            <a:r>
              <a:rPr lang="cs-CZ" sz="1100" b="0" dirty="0" err="1" smtClean="0">
                <a:latin typeface="Arial" pitchFamily="34" charset="0"/>
                <a:cs typeface="Arial" pitchFamily="34" charset="0"/>
              </a:rPr>
              <a:t>J.Zavadil</a:t>
            </a:r>
            <a:r>
              <a:rPr lang="cs-CZ" sz="1100" b="0" dirty="0" smtClean="0">
                <a:latin typeface="Arial" pitchFamily="34" charset="0"/>
                <a:cs typeface="Arial" pitchFamily="34" charset="0"/>
              </a:rPr>
              <a:t>, R,Krutina  </a:t>
            </a:r>
            <a:r>
              <a:rPr lang="cs-CZ" sz="1100" b="0" u="sng" dirty="0" smtClean="0">
                <a:latin typeface="Arial" pitchFamily="34" charset="0"/>
                <a:cs typeface="Arial" pitchFamily="34" charset="0"/>
              </a:rPr>
              <a:t>Delegát:</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P.Kalista</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Hlavní pořadatel</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J.Havner</a:t>
            </a:r>
            <a:r>
              <a:rPr lang="cs-CZ" sz="1100" b="0" dirty="0" smtClean="0">
                <a:latin typeface="Arial" pitchFamily="34" charset="0"/>
                <a:cs typeface="Arial" pitchFamily="34" charset="0"/>
              </a:rPr>
              <a:t>      140 diváků</a:t>
            </a:r>
            <a:endParaRPr lang="cs-CZ" sz="1100" b="0" dirty="0">
              <a:latin typeface="Arial" pitchFamily="34" charset="0"/>
              <a:cs typeface="Arial" pitchFamily="34" charset="0"/>
            </a:endParaRPr>
          </a:p>
        </p:txBody>
      </p:sp>
      <p:sp>
        <p:nvSpPr>
          <p:cNvPr id="22" name="TextovéPole 21"/>
          <p:cNvSpPr txBox="1"/>
          <p:nvPr/>
        </p:nvSpPr>
        <p:spPr>
          <a:xfrm>
            <a:off x="174948" y="91108"/>
            <a:ext cx="4320480" cy="276999"/>
          </a:xfrm>
          <a:prstGeom prst="rect">
            <a:avLst/>
          </a:prstGeom>
          <a:solidFill>
            <a:schemeClr val="accent6">
              <a:lumMod val="40000"/>
              <a:lumOff val="60000"/>
            </a:schemeClr>
          </a:solidFill>
        </p:spPr>
        <p:txBody>
          <a:bodyPr wrap="square" rtlCol="0">
            <a:spAutoFit/>
          </a:bodyPr>
          <a:lstStyle/>
          <a:p>
            <a:pPr algn="ctr"/>
            <a:r>
              <a:rPr lang="cs-CZ" dirty="0" smtClean="0">
                <a:latin typeface="Arial" pitchFamily="34" charset="0"/>
                <a:cs typeface="Arial" pitchFamily="34" charset="0"/>
              </a:rPr>
              <a:t>Pokračování </a:t>
            </a:r>
            <a:r>
              <a:rPr lang="cs-CZ" dirty="0" err="1" smtClean="0">
                <a:latin typeface="Arial" pitchFamily="34" charset="0"/>
                <a:cs typeface="Arial" pitchFamily="34" charset="0"/>
              </a:rPr>
              <a:t>Štětí</a:t>
            </a:r>
            <a:r>
              <a:rPr lang="cs-CZ" dirty="0" smtClean="0">
                <a:latin typeface="Arial" pitchFamily="34" charset="0"/>
                <a:cs typeface="Arial" pitchFamily="34" charset="0"/>
              </a:rPr>
              <a:t>-</a:t>
            </a:r>
            <a:r>
              <a:rPr lang="cs-CZ" dirty="0" err="1" smtClean="0">
                <a:latin typeface="Arial" pitchFamily="34" charset="0"/>
                <a:cs typeface="Arial" pitchFamily="34" charset="0"/>
              </a:rPr>
              <a:t>Střekov</a:t>
            </a:r>
            <a:r>
              <a:rPr lang="cs-CZ" dirty="0" smtClean="0">
                <a:latin typeface="Arial" pitchFamily="34" charset="0"/>
                <a:cs typeface="Arial" pitchFamily="34" charset="0"/>
              </a:rPr>
              <a:t> 21.5.2016 </a:t>
            </a:r>
          </a:p>
        </p:txBody>
      </p:sp>
      <p:pic>
        <p:nvPicPr>
          <p:cNvPr id="23" name="Picture 12"/>
          <p:cNvPicPr>
            <a:picLocks noChangeAspect="1" noChangeArrowheads="1"/>
          </p:cNvPicPr>
          <p:nvPr/>
        </p:nvPicPr>
        <p:blipFill>
          <a:blip r:embed="rId5" cstate="print"/>
          <a:srcRect/>
          <a:stretch>
            <a:fillRect/>
          </a:stretch>
        </p:blipFill>
        <p:spPr bwMode="auto">
          <a:xfrm>
            <a:off x="1183060" y="5707732"/>
            <a:ext cx="1685925" cy="1152128"/>
          </a:xfrm>
          <a:prstGeom prst="rect">
            <a:avLst/>
          </a:prstGeom>
          <a:noFill/>
          <a:ln w="22225">
            <a:solidFill>
              <a:schemeClr val="tx1"/>
            </a:solidFill>
            <a:miter lim="800000"/>
            <a:headEnd/>
            <a:tailEnd/>
          </a:ln>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3" name="TextovéPole 12"/>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43300" y="7239000"/>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0" name="TextovéPole 9"/>
          <p:cNvSpPr txBox="1"/>
          <p:nvPr/>
        </p:nvSpPr>
        <p:spPr>
          <a:xfrm>
            <a:off x="102940" y="91108"/>
            <a:ext cx="4320480" cy="1107996"/>
          </a:xfrm>
          <a:prstGeom prst="rect">
            <a:avLst/>
          </a:prstGeom>
          <a:blipFill>
            <a:blip r:embed="rId3" cstate="print"/>
            <a:stretch>
              <a:fillRect/>
            </a:stretch>
          </a:blipFill>
          <a:ln w="69850" cmpd="dbl">
            <a:gradFill flip="none" rotWithShape="1">
              <a:gsLst>
                <a:gs pos="0">
                  <a:srgbClr val="000082">
                    <a:alpha val="99000"/>
                  </a:srgbClr>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r="-100000" b="-100000"/>
            </a:gradFill>
            <a:prstDash val="sysDash"/>
          </a:ln>
        </p:spPr>
        <p:txBody>
          <a:bodyPr wrap="square" rtlCol="0">
            <a:spAutoFit/>
          </a:bodyPr>
          <a:lstStyle/>
          <a:p>
            <a:pPr algn="ctr"/>
            <a:r>
              <a:rPr lang="cs-CZ" sz="1800" dirty="0" smtClean="0">
                <a:latin typeface="Imprint MT Shadow" pitchFamily="82" charset="0"/>
              </a:rPr>
              <a:t>Vydřené vítězství </a:t>
            </a:r>
            <a:r>
              <a:rPr lang="cs-CZ" sz="2400" dirty="0" smtClean="0">
                <a:solidFill>
                  <a:srgbClr val="000066"/>
                </a:solidFill>
                <a:latin typeface="Imprint MT Shadow" pitchFamily="82" charset="0"/>
              </a:rPr>
              <a:t>starších dorostenců</a:t>
            </a:r>
            <a:r>
              <a:rPr lang="cs-CZ" sz="2400" dirty="0" smtClean="0">
                <a:latin typeface="Imprint MT Shadow" pitchFamily="82" charset="0"/>
              </a:rPr>
              <a:t>.  </a:t>
            </a:r>
            <a:r>
              <a:rPr lang="cs-CZ" sz="1800" dirty="0" smtClean="0">
                <a:latin typeface="Imprint MT Shadow" pitchFamily="82" charset="0"/>
              </a:rPr>
              <a:t>Bylo to o fous. Po závěrečném hvizdu si všichni oddechli.  </a:t>
            </a:r>
          </a:p>
        </p:txBody>
      </p:sp>
      <p:sp>
        <p:nvSpPr>
          <p:cNvPr id="14" name="TextovéPole 13"/>
          <p:cNvSpPr txBox="1"/>
          <p:nvPr/>
        </p:nvSpPr>
        <p:spPr>
          <a:xfrm>
            <a:off x="102940" y="1315244"/>
            <a:ext cx="4320480" cy="4870564"/>
          </a:xfrm>
          <a:prstGeom prst="rect">
            <a:avLst/>
          </a:prstGeom>
          <a:noFill/>
        </p:spPr>
        <p:txBody>
          <a:bodyPr wrap="square" rtlCol="0">
            <a:spAutoFit/>
          </a:bodyPr>
          <a:lstStyle/>
          <a:p>
            <a:pPr algn="ctr"/>
            <a:r>
              <a:rPr lang="cs-CZ" sz="2400" u="sng" dirty="0" smtClean="0">
                <a:ln>
                  <a:solidFill>
                    <a:srgbClr val="CC0066"/>
                  </a:solidFill>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atin typeface="Rockwell Condensed" pitchFamily="18" charset="0"/>
              </a:rPr>
              <a:t>SK </a:t>
            </a:r>
            <a:r>
              <a:rPr lang="cs-CZ" sz="2400" u="sng" dirty="0" err="1" smtClean="0">
                <a:ln>
                  <a:solidFill>
                    <a:srgbClr val="CC0066"/>
                  </a:solidFill>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atin typeface="Rockwell Condensed" pitchFamily="18" charset="0"/>
              </a:rPr>
              <a:t>Štětí</a:t>
            </a:r>
            <a:r>
              <a:rPr lang="cs-CZ" sz="2400" u="sng" dirty="0" smtClean="0">
                <a:ln>
                  <a:solidFill>
                    <a:srgbClr val="CC0066"/>
                  </a:solidFill>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atin typeface="Rockwell Condensed" pitchFamily="18" charset="0"/>
              </a:rPr>
              <a:t> ASK Lovosice</a:t>
            </a:r>
          </a:p>
          <a:p>
            <a:pPr algn="ctr"/>
            <a:r>
              <a:rPr lang="cs-CZ" sz="2400" u="sng" dirty="0" smtClean="0">
                <a:ln>
                  <a:solidFill>
                    <a:srgbClr val="CC0066"/>
                  </a:solidFill>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atin typeface="Rockwell Condensed" pitchFamily="18" charset="0"/>
              </a:rPr>
              <a:t>2:1(1:1)  28.5.2016 27.kolo</a:t>
            </a:r>
          </a:p>
          <a:p>
            <a:pPr algn="just"/>
            <a:r>
              <a:rPr lang="cs-CZ" sz="1050" b="0" dirty="0" smtClean="0">
                <a:latin typeface="Arial" pitchFamily="34" charset="0"/>
                <a:cs typeface="Arial" pitchFamily="34" charset="0"/>
              </a:rPr>
              <a:t>Starší dorostenci na jaře před tímto zápasem dokázali zatím vyhrát pouze 2x a do utkání proti poslednímu celku tabulky nastupovali jako mírný favorit. V úvodu jsme si vytvořili několik příležitostí, které jsme ale řešili zbrkle nebo nepřesnou přihrávkou. Hosté, kteří mužstvo doplňovali na 11 hráčů až v průběhu zápasu, se postupně začali osmělovat a rychlý přechod do útoku nám v obraně dělal velké starosti. Na branku se čekalo do 27. minuty, kdy jsme sehráli pohlednou akci zakončenou střelou </a:t>
            </a:r>
            <a:r>
              <a:rPr lang="cs-CZ" sz="1050" b="0" dirty="0" err="1" smtClean="0">
                <a:latin typeface="Arial" pitchFamily="34" charset="0"/>
                <a:cs typeface="Arial" pitchFamily="34" charset="0"/>
              </a:rPr>
              <a:t>Feka</a:t>
            </a:r>
            <a:r>
              <a:rPr lang="cs-CZ" sz="1050" b="0" dirty="0" smtClean="0">
                <a:latin typeface="Arial" pitchFamily="34" charset="0"/>
                <a:cs typeface="Arial" pitchFamily="34" charset="0"/>
              </a:rPr>
              <a:t> ze 16 metrů k tyči na 1:0. Do kabin na přestávku se šlo ale za nerozhodného stavu 1:1. Soupeř velmi hezky zakombinoval a Válek skóroval. Druhý poločas přinesl vyrovnaný průběh. V jeho úvodu se do míče z velké dálky opřel </a:t>
            </a:r>
            <a:r>
              <a:rPr lang="cs-CZ" sz="1050" b="0" dirty="0" err="1" smtClean="0">
                <a:latin typeface="Arial" pitchFamily="34" charset="0"/>
                <a:cs typeface="Arial" pitchFamily="34" charset="0"/>
              </a:rPr>
              <a:t>Feko</a:t>
            </a:r>
            <a:r>
              <a:rPr lang="cs-CZ" sz="1050" b="0" dirty="0" smtClean="0">
                <a:latin typeface="Arial" pitchFamily="34" charset="0"/>
                <a:cs typeface="Arial" pitchFamily="34" charset="0"/>
              </a:rPr>
              <a:t>. Ten zaplachtil a už za letu bylo jasné, že brankář Kozák na něj nedosáhne. V dalších minutách zápas moc fotbalové krásy nepobral. Obě mužstva často chybovala v rozehrávce a šancí bylo jako šafránu. V našem týmu tu největší měl Podhorský, místo přihrávky však volil střelu a míč skončil vysoko nad brankou. Několikrát zazlobili i hosté, ale Matěj Svoboda v brance všechno ohlídal. Těžce získané body po ne zrovna přesvědčivém výkonu našeho týmu se však počítají a jsou povzbuzením do zbytku sezóny, které ještě představuje 3 utkání.</a:t>
            </a:r>
          </a:p>
          <a:p>
            <a:pPr algn="just"/>
            <a:r>
              <a:rPr lang="cs-CZ" sz="1050" b="0" u="sng" dirty="0" smtClean="0">
                <a:latin typeface="Arial" pitchFamily="34" charset="0"/>
                <a:cs typeface="Arial" pitchFamily="34" charset="0"/>
              </a:rPr>
              <a:t>Branky</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Feko</a:t>
            </a:r>
            <a:r>
              <a:rPr lang="cs-CZ" sz="1050" b="0" dirty="0" smtClean="0">
                <a:latin typeface="Arial" pitchFamily="34" charset="0"/>
                <a:cs typeface="Arial" pitchFamily="34" charset="0"/>
              </a:rPr>
              <a:t> 2</a:t>
            </a:r>
          </a:p>
          <a:p>
            <a:pPr algn="just"/>
            <a:r>
              <a:rPr lang="cs-CZ" sz="1050" b="0" u="sng" dirty="0" smtClean="0">
                <a:latin typeface="Arial" pitchFamily="34" charset="0"/>
                <a:cs typeface="Arial" pitchFamily="34" charset="0"/>
              </a:rPr>
              <a:t>Sestava: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.Svoboda-</a:t>
            </a:r>
            <a:r>
              <a:rPr lang="cs-CZ" sz="1050" b="0" dirty="0" err="1" smtClean="0">
                <a:latin typeface="Arial" pitchFamily="34" charset="0"/>
                <a:cs typeface="Arial" pitchFamily="34" charset="0"/>
              </a:rPr>
              <a:t>Sviták</a:t>
            </a:r>
            <a:r>
              <a:rPr lang="cs-CZ" sz="1050" b="0" dirty="0" smtClean="0">
                <a:latin typeface="Arial" pitchFamily="34" charset="0"/>
                <a:cs typeface="Arial" pitchFamily="34" charset="0"/>
              </a:rPr>
              <a:t>, Vála, Beruška, Jakl, </a:t>
            </a:r>
            <a:r>
              <a:rPr lang="cs-CZ" sz="1050" b="0" dirty="0" err="1" smtClean="0">
                <a:latin typeface="Arial" pitchFamily="34" charset="0"/>
                <a:cs typeface="Arial" pitchFamily="34" charset="0"/>
              </a:rPr>
              <a:t>Feko</a:t>
            </a:r>
            <a:r>
              <a:rPr lang="cs-CZ" sz="1050" b="0" dirty="0" smtClean="0">
                <a:latin typeface="Arial" pitchFamily="34" charset="0"/>
                <a:cs typeface="Arial" pitchFamily="34" charset="0"/>
              </a:rPr>
              <a:t>, Podhorský, </a:t>
            </a:r>
          </a:p>
          <a:p>
            <a:pPr algn="just"/>
            <a:r>
              <a:rPr lang="cs-CZ" sz="1050" b="0" dirty="0" smtClean="0">
                <a:latin typeface="Arial" pitchFamily="34" charset="0"/>
                <a:cs typeface="Arial" pitchFamily="34" charset="0"/>
              </a:rPr>
              <a:t>               Marek, </a:t>
            </a:r>
            <a:r>
              <a:rPr lang="cs-CZ" sz="1050" b="0" dirty="0" err="1" smtClean="0">
                <a:latin typeface="Arial" pitchFamily="34" charset="0"/>
                <a:cs typeface="Arial" pitchFamily="34" charset="0"/>
              </a:rPr>
              <a:t>K</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Horváth</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Horváth</a:t>
            </a:r>
            <a:r>
              <a:rPr lang="cs-CZ" sz="1050" b="0" dirty="0" smtClean="0">
                <a:latin typeface="Arial" pitchFamily="34" charset="0"/>
                <a:cs typeface="Arial" pitchFamily="34" charset="0"/>
              </a:rPr>
              <a:t>, Mejzr, </a:t>
            </a:r>
            <a:r>
              <a:rPr lang="cs-CZ" sz="1050" b="0" dirty="0" err="1" smtClean="0">
                <a:latin typeface="Arial" pitchFamily="34" charset="0"/>
                <a:cs typeface="Arial" pitchFamily="34" charset="0"/>
              </a:rPr>
              <a:t>Chaloupecký</a:t>
            </a:r>
            <a:r>
              <a:rPr lang="cs-CZ" sz="1050" b="0" dirty="0" smtClean="0">
                <a:latin typeface="Arial" pitchFamily="34" charset="0"/>
                <a:cs typeface="Arial" pitchFamily="34" charset="0"/>
              </a:rPr>
              <a:t>, </a:t>
            </a:r>
          </a:p>
          <a:p>
            <a:pPr algn="just"/>
            <a:r>
              <a:rPr lang="cs-CZ" sz="1050" b="0" dirty="0" smtClean="0">
                <a:latin typeface="Arial" pitchFamily="34" charset="0"/>
                <a:cs typeface="Arial" pitchFamily="34" charset="0"/>
              </a:rPr>
              <a:t>               Macháček, </a:t>
            </a:r>
            <a:r>
              <a:rPr lang="cs-CZ" sz="1050" b="0" dirty="0" err="1" smtClean="0">
                <a:latin typeface="Arial" pitchFamily="34" charset="0"/>
                <a:cs typeface="Arial" pitchFamily="34" charset="0"/>
              </a:rPr>
              <a:t>Balaštík</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Štekr</a:t>
            </a:r>
            <a:r>
              <a:rPr lang="cs-CZ" sz="1050" b="0" dirty="0" smtClean="0">
                <a:latin typeface="Arial" pitchFamily="34" charset="0"/>
                <a:cs typeface="Arial" pitchFamily="34" charset="0"/>
              </a:rPr>
              <a:t>, Moučka</a:t>
            </a:r>
          </a:p>
          <a:p>
            <a:pPr algn="just"/>
            <a:r>
              <a:rPr lang="cs-CZ" sz="1050" b="0" u="sng" dirty="0" smtClean="0">
                <a:latin typeface="Arial" pitchFamily="34" charset="0"/>
                <a:cs typeface="Arial" pitchFamily="34" charset="0"/>
              </a:rPr>
              <a:t>Trenér:</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V</a:t>
            </a:r>
            <a:r>
              <a:rPr lang="cs-CZ" sz="1050" b="0" dirty="0" smtClean="0">
                <a:latin typeface="Arial" pitchFamily="34" charset="0"/>
                <a:cs typeface="Arial" pitchFamily="34" charset="0"/>
              </a:rPr>
              <a:t>.Podhorský, R,</a:t>
            </a:r>
            <a:r>
              <a:rPr lang="cs-CZ" sz="1050" b="0" dirty="0" err="1" smtClean="0">
                <a:latin typeface="Arial" pitchFamily="34" charset="0"/>
                <a:cs typeface="Arial" pitchFamily="34" charset="0"/>
              </a:rPr>
              <a:t>Švejdar</a:t>
            </a:r>
            <a:r>
              <a:rPr lang="cs-CZ" sz="1050" b="0" dirty="0" smtClean="0">
                <a:latin typeface="Arial" pitchFamily="34" charset="0"/>
                <a:cs typeface="Arial" pitchFamily="34" charset="0"/>
              </a:rPr>
              <a:t>  </a:t>
            </a:r>
            <a:r>
              <a:rPr lang="cs-CZ" sz="1050" b="0" u="sng" dirty="0" smtClean="0">
                <a:latin typeface="Arial" pitchFamily="34" charset="0"/>
                <a:cs typeface="Arial" pitchFamily="34" charset="0"/>
              </a:rPr>
              <a:t>Vedoucí:</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J.Nedomlelová</a:t>
            </a:r>
            <a:endParaRPr lang="cs-CZ" sz="1050" b="0" dirty="0" smtClean="0">
              <a:latin typeface="Arial" pitchFamily="34" charset="0"/>
              <a:cs typeface="Arial" pitchFamily="34" charset="0"/>
            </a:endParaRPr>
          </a:p>
          <a:p>
            <a:pPr algn="just"/>
            <a:r>
              <a:rPr lang="cs-CZ" sz="1050" b="0" u="sng" dirty="0" smtClean="0">
                <a:latin typeface="Arial" pitchFamily="34" charset="0"/>
                <a:cs typeface="Arial" pitchFamily="34" charset="0"/>
              </a:rPr>
              <a:t>Rozhodčí:</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V</a:t>
            </a:r>
            <a:r>
              <a:rPr lang="cs-CZ" sz="1050" b="0" dirty="0" smtClean="0">
                <a:latin typeface="Arial" pitchFamily="34" charset="0"/>
                <a:cs typeface="Arial" pitchFamily="34" charset="0"/>
              </a:rPr>
              <a:t>.Fojta-M,</a:t>
            </a:r>
            <a:r>
              <a:rPr lang="cs-CZ" sz="1050" b="0" dirty="0" err="1" smtClean="0">
                <a:latin typeface="Arial" pitchFamily="34" charset="0"/>
                <a:cs typeface="Arial" pitchFamily="34" charset="0"/>
              </a:rPr>
              <a:t>Toráč</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J.Šindelář</a:t>
            </a:r>
            <a:r>
              <a:rPr lang="cs-CZ" sz="1050" b="0" dirty="0" smtClean="0">
                <a:latin typeface="Arial" pitchFamily="34" charset="0"/>
                <a:cs typeface="Arial" pitchFamily="34" charset="0"/>
              </a:rPr>
              <a:t> </a:t>
            </a:r>
            <a:endParaRPr lang="cs-CZ" sz="2400" u="sng" dirty="0" smtClean="0">
              <a:latin typeface="Rockwell Condensed" pitchFamily="18" charset="0"/>
            </a:endParaRPr>
          </a:p>
        </p:txBody>
      </p:sp>
      <p:pic>
        <p:nvPicPr>
          <p:cNvPr id="19" name="Picture 2"/>
          <p:cNvPicPr>
            <a:picLocks noChangeAspect="1" noChangeArrowheads="1"/>
          </p:cNvPicPr>
          <p:nvPr/>
        </p:nvPicPr>
        <p:blipFill>
          <a:blip r:embed="rId4" cstate="print"/>
          <a:srcRect/>
          <a:stretch>
            <a:fillRect/>
          </a:stretch>
        </p:blipFill>
        <p:spPr bwMode="auto">
          <a:xfrm>
            <a:off x="2911252" y="6006083"/>
            <a:ext cx="1280542" cy="1141809"/>
          </a:xfrm>
          <a:prstGeom prst="rect">
            <a:avLst/>
          </a:prstGeom>
          <a:noFill/>
          <a:ln w="9525">
            <a:noFill/>
            <a:miter lim="800000"/>
            <a:headEnd/>
            <a:tailEnd/>
          </a:ln>
        </p:spPr>
      </p:pic>
      <p:sp>
        <p:nvSpPr>
          <p:cNvPr id="28" name="TextovéPole 27"/>
          <p:cNvSpPr txBox="1"/>
          <p:nvPr/>
        </p:nvSpPr>
        <p:spPr>
          <a:xfrm>
            <a:off x="5503540" y="90522"/>
            <a:ext cx="4752528" cy="3600986"/>
          </a:xfrm>
          <a:prstGeom prst="rect">
            <a:avLst/>
          </a:prstGeom>
          <a:blipFill dpi="0" rotWithShape="1">
            <a:blip r:embed="rId5" cstate="print">
              <a:alphaModFix amt="24000"/>
            </a:blip>
            <a:srcRect/>
            <a:stretch>
              <a:fillRect/>
            </a:stretch>
          </a:blipFill>
          <a:ln w="41275">
            <a:solidFill>
              <a:schemeClr val="tx1"/>
            </a:solidFill>
          </a:ln>
        </p:spPr>
        <p:txBody>
          <a:bodyPr wrap="square" rtlCol="0">
            <a:spAutoFit/>
          </a:bodyPr>
          <a:lstStyle/>
          <a:p>
            <a:pPr algn="just"/>
            <a:r>
              <a:rPr lang="cs-CZ" sz="2000" u="sng" dirty="0" smtClean="0">
                <a:solidFill>
                  <a:srgbClr val="0033CC"/>
                </a:solidFill>
                <a:latin typeface="Arial" pitchFamily="34" charset="0"/>
                <a:cs typeface="Arial" pitchFamily="34" charset="0"/>
              </a:rPr>
              <a:t>Petr </a:t>
            </a:r>
            <a:r>
              <a:rPr lang="cs-CZ" sz="2000" u="sng" dirty="0" err="1" smtClean="0">
                <a:solidFill>
                  <a:srgbClr val="0033CC"/>
                </a:solidFill>
                <a:latin typeface="Arial" pitchFamily="34" charset="0"/>
                <a:cs typeface="Arial" pitchFamily="34" charset="0"/>
              </a:rPr>
              <a:t>Čítek</a:t>
            </a:r>
            <a:r>
              <a:rPr lang="cs-CZ" sz="2000" u="sng" dirty="0" smtClean="0">
                <a:solidFill>
                  <a:srgbClr val="0033CC"/>
                </a:solidFill>
                <a:latin typeface="Arial" pitchFamily="34" charset="0"/>
                <a:cs typeface="Arial" pitchFamily="34" charset="0"/>
              </a:rPr>
              <a:t> – trenér TJ </a:t>
            </a:r>
            <a:r>
              <a:rPr lang="cs-CZ" sz="2000" u="sng" dirty="0" err="1" smtClean="0">
                <a:solidFill>
                  <a:srgbClr val="0033CC"/>
                </a:solidFill>
                <a:latin typeface="Arial" pitchFamily="34" charset="0"/>
                <a:cs typeface="Arial" pitchFamily="34" charset="0"/>
              </a:rPr>
              <a:t>Střekov</a:t>
            </a:r>
            <a:endParaRPr lang="cs-CZ" sz="2000" u="sng" dirty="0" smtClean="0">
              <a:solidFill>
                <a:srgbClr val="0033CC"/>
              </a:solidFill>
              <a:latin typeface="Arial" pitchFamily="34" charset="0"/>
              <a:cs typeface="Arial" pitchFamily="34" charset="0"/>
            </a:endParaRPr>
          </a:p>
          <a:p>
            <a:pPr algn="just"/>
            <a:r>
              <a:rPr lang="cs-CZ" b="0" dirty="0" smtClean="0">
                <a:solidFill>
                  <a:srgbClr val="008000"/>
                </a:solidFill>
                <a:latin typeface="Arial" pitchFamily="34" charset="0"/>
                <a:cs typeface="Arial" pitchFamily="34" charset="0"/>
              </a:rPr>
              <a:t>Mohli jsme uhrát lepší výsledek.Běžela teprve druhá minuta, kdy selhala komunikace mezi dvěma hráči našeho celku. Stárek pouštěl míč na Součka, ale špatně se domluvili a byl z toho laciný gól. Pak se do obrovské šance dostal po centru Šindeláře </a:t>
            </a:r>
            <a:r>
              <a:rPr lang="cs-CZ" b="0" dirty="0" err="1" smtClean="0">
                <a:solidFill>
                  <a:srgbClr val="008000"/>
                </a:solidFill>
                <a:latin typeface="Arial" pitchFamily="34" charset="0"/>
                <a:cs typeface="Arial" pitchFamily="34" charset="0"/>
              </a:rPr>
              <a:t>Schmied</a:t>
            </a:r>
            <a:r>
              <a:rPr lang="cs-CZ" b="0" dirty="0" smtClean="0">
                <a:solidFill>
                  <a:srgbClr val="008000"/>
                </a:solidFill>
                <a:latin typeface="Arial" pitchFamily="34" charset="0"/>
                <a:cs typeface="Arial" pitchFamily="34" charset="0"/>
              </a:rPr>
              <a:t>, ale nedal. Navíc se domácí </a:t>
            </a:r>
            <a:r>
              <a:rPr lang="cs-CZ" b="0" dirty="0" err="1" smtClean="0">
                <a:solidFill>
                  <a:srgbClr val="008000"/>
                </a:solidFill>
                <a:latin typeface="Arial" pitchFamily="34" charset="0"/>
                <a:cs typeface="Arial" pitchFamily="34" charset="0"/>
              </a:rPr>
              <a:t>Štětí</a:t>
            </a:r>
            <a:r>
              <a:rPr lang="cs-CZ" b="0" dirty="0" smtClean="0">
                <a:solidFill>
                  <a:srgbClr val="008000"/>
                </a:solidFill>
                <a:latin typeface="Arial" pitchFamily="34" charset="0"/>
                <a:cs typeface="Arial" pitchFamily="34" charset="0"/>
              </a:rPr>
              <a:t> prosadilo podruhé hned z následného protiútoku. „Aby toho nebylo málo, tak se domácí prosadili ve třinácté minutě potřetí. Pak se hra vyrovnala, snažili jsme se, ale zradila nás finální fáze  Ve druhém poločase už se asi domácí těšili na oslavy, my jsme fyzicky odcházeli. Je to pro nás krutý výsledek, hodně mě mrzí čtvrtý gól, ten byl opět úplně zadarmo.</a:t>
            </a:r>
          </a:p>
          <a:p>
            <a:pPr algn="just"/>
            <a:endParaRPr lang="cs-CZ" b="0" dirty="0" smtClean="0">
              <a:solidFill>
                <a:srgbClr val="008000"/>
              </a:solidFill>
              <a:latin typeface="Arial" pitchFamily="34" charset="0"/>
              <a:cs typeface="Arial" pitchFamily="34" charset="0"/>
            </a:endParaRPr>
          </a:p>
          <a:p>
            <a:pPr algn="just"/>
            <a:endParaRPr lang="cs-CZ" b="0" dirty="0" smtClean="0">
              <a:solidFill>
                <a:srgbClr val="008000"/>
              </a:solidFill>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sz="1400" b="0" u="sng" dirty="0" smtClean="0">
              <a:latin typeface="Arial" pitchFamily="34" charset="0"/>
              <a:cs typeface="Arial" pitchFamily="34" charset="0"/>
            </a:endParaRPr>
          </a:p>
          <a:p>
            <a:pPr algn="just"/>
            <a:endParaRPr lang="cs-CZ" sz="1400" b="0" u="sng" dirty="0" smtClean="0">
              <a:latin typeface="Bookman Old Style" pitchFamily="18" charset="0"/>
            </a:endParaRPr>
          </a:p>
        </p:txBody>
      </p:sp>
      <p:sp>
        <p:nvSpPr>
          <p:cNvPr id="29" name="TextovéPole 28"/>
          <p:cNvSpPr txBox="1"/>
          <p:nvPr/>
        </p:nvSpPr>
        <p:spPr>
          <a:xfrm>
            <a:off x="5503540" y="3884880"/>
            <a:ext cx="4752528" cy="3046988"/>
          </a:xfrm>
          <a:prstGeom prst="rect">
            <a:avLst/>
          </a:prstGeom>
          <a:blipFill dpi="0" rotWithShape="1">
            <a:blip r:embed="rId6" cstate="print">
              <a:alphaModFix amt="49000"/>
            </a:blip>
            <a:srcRect/>
            <a:stretch>
              <a:fillRect/>
            </a:stretch>
          </a:blipFill>
          <a:ln w="41275">
            <a:solidFill>
              <a:schemeClr val="tx1"/>
            </a:solidFill>
          </a:ln>
        </p:spPr>
        <p:txBody>
          <a:bodyPr wrap="square" rtlCol="0">
            <a:spAutoFit/>
          </a:bodyPr>
          <a:lstStyle/>
          <a:p>
            <a:pPr algn="just"/>
            <a:r>
              <a:rPr lang="cs-CZ" sz="2000" u="sng" dirty="0" smtClean="0">
                <a:solidFill>
                  <a:srgbClr val="000099"/>
                </a:solidFill>
                <a:latin typeface="Arial" pitchFamily="34" charset="0"/>
                <a:cs typeface="Arial" pitchFamily="34" charset="0"/>
              </a:rPr>
              <a:t>Josef Vinš – SK </a:t>
            </a:r>
            <a:r>
              <a:rPr lang="cs-CZ" sz="2000" u="sng" dirty="0" err="1" smtClean="0">
                <a:solidFill>
                  <a:srgbClr val="000099"/>
                </a:solidFill>
                <a:latin typeface="Arial" pitchFamily="34" charset="0"/>
                <a:cs typeface="Arial" pitchFamily="34" charset="0"/>
              </a:rPr>
              <a:t>Štětí</a:t>
            </a:r>
            <a:endParaRPr lang="cs-CZ" sz="2000" u="sng" dirty="0" smtClean="0">
              <a:solidFill>
                <a:srgbClr val="000099"/>
              </a:solidFill>
              <a:latin typeface="Arial" pitchFamily="34" charset="0"/>
              <a:cs typeface="Arial" pitchFamily="34" charset="0"/>
            </a:endParaRPr>
          </a:p>
          <a:p>
            <a:pPr algn="just"/>
            <a:r>
              <a:rPr lang="cs-CZ" b="0" dirty="0" smtClean="0">
                <a:solidFill>
                  <a:srgbClr val="000099"/>
                </a:solidFill>
                <a:latin typeface="Arial" pitchFamily="34" charset="0"/>
                <a:cs typeface="Arial" pitchFamily="34" charset="0"/>
              </a:rPr>
              <a:t>Chtěli jsme rychle vstřelit branku. V 15. minutě to bylo 3:0 a už nebylo co řešit. Pak už motivace odpadla. Dlouho jsme drželi balón. Přestali jsme chodit do soubojů, ale to jaro je zatím perfektní. V závěru už byli hráči na oslavách.</a:t>
            </a: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sz="1400" b="0" u="sng" dirty="0" smtClean="0">
              <a:latin typeface="Arial" pitchFamily="34" charset="0"/>
              <a:cs typeface="Arial" pitchFamily="34" charset="0"/>
            </a:endParaRPr>
          </a:p>
          <a:p>
            <a:pPr algn="just"/>
            <a:endParaRPr lang="cs-CZ" sz="1400" b="0" u="sng" dirty="0" smtClean="0">
              <a:latin typeface="Bookman Old Style" pitchFamily="18" charset="0"/>
            </a:endParaRPr>
          </a:p>
        </p:txBody>
      </p:sp>
      <p:pic>
        <p:nvPicPr>
          <p:cNvPr id="30" name="Picture 2"/>
          <p:cNvPicPr>
            <a:picLocks noChangeAspect="1" noChangeArrowheads="1"/>
          </p:cNvPicPr>
          <p:nvPr/>
        </p:nvPicPr>
        <p:blipFill>
          <a:blip r:embed="rId7" cstate="print"/>
          <a:srcRect/>
          <a:stretch>
            <a:fillRect/>
          </a:stretch>
        </p:blipFill>
        <p:spPr bwMode="auto">
          <a:xfrm>
            <a:off x="5863580" y="4987652"/>
            <a:ext cx="1581919" cy="1656184"/>
          </a:xfrm>
          <a:prstGeom prst="rect">
            <a:avLst/>
          </a:prstGeom>
          <a:noFill/>
          <a:ln w="9525">
            <a:noFill/>
            <a:miter lim="800000"/>
            <a:headEnd/>
            <a:tailEnd/>
          </a:ln>
        </p:spPr>
      </p:pic>
      <p:pic>
        <p:nvPicPr>
          <p:cNvPr id="31" name="Picture 2"/>
          <p:cNvPicPr>
            <a:picLocks noChangeAspect="1" noChangeArrowheads="1"/>
          </p:cNvPicPr>
          <p:nvPr/>
        </p:nvPicPr>
        <p:blipFill>
          <a:blip r:embed="rId8" cstate="print"/>
          <a:srcRect/>
          <a:stretch>
            <a:fillRect/>
          </a:stretch>
        </p:blipFill>
        <p:spPr bwMode="auto">
          <a:xfrm>
            <a:off x="8167836" y="5347692"/>
            <a:ext cx="1147961" cy="1021085"/>
          </a:xfrm>
          <a:prstGeom prst="rect">
            <a:avLst/>
          </a:prstGeom>
          <a:noFill/>
          <a:ln w="9525">
            <a:noFill/>
            <a:miter lim="800000"/>
            <a:headEnd/>
            <a:tailEnd/>
          </a:ln>
        </p:spPr>
      </p:pic>
      <p:pic>
        <p:nvPicPr>
          <p:cNvPr id="33" name="Picture 1"/>
          <p:cNvPicPr>
            <a:picLocks noChangeAspect="1" noChangeArrowheads="1"/>
          </p:cNvPicPr>
          <p:nvPr/>
        </p:nvPicPr>
        <p:blipFill>
          <a:blip r:embed="rId9" cstate="print"/>
          <a:srcRect/>
          <a:stretch>
            <a:fillRect/>
          </a:stretch>
        </p:blipFill>
        <p:spPr bwMode="auto">
          <a:xfrm>
            <a:off x="6943700" y="2323356"/>
            <a:ext cx="1152128" cy="1152128"/>
          </a:xfrm>
          <a:prstGeom prst="rect">
            <a:avLst/>
          </a:prstGeom>
          <a:noFill/>
          <a:ln w="9525">
            <a:noFill/>
            <a:miter lim="800000"/>
            <a:headEnd/>
            <a:tailEnd/>
          </a:ln>
        </p:spPr>
      </p:pic>
      <p:pic>
        <p:nvPicPr>
          <p:cNvPr id="9218" name="Picture 1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27</a:t>
            </a:r>
          </a:p>
        </p:txBody>
      </p:sp>
      <p:sp>
        <p:nvSpPr>
          <p:cNvPr id="4" name="TextovéPole 3"/>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graphicFrame>
        <p:nvGraphicFramePr>
          <p:cNvPr id="7" name="Tabulka 6"/>
          <p:cNvGraphicFramePr>
            <a:graphicFrameLocks noGrp="1"/>
          </p:cNvGraphicFramePr>
          <p:nvPr/>
        </p:nvGraphicFramePr>
        <p:xfrm>
          <a:off x="5719564" y="1459260"/>
          <a:ext cx="4372743" cy="2439670"/>
        </p:xfrm>
        <a:graphic>
          <a:graphicData uri="http://schemas.openxmlformats.org/drawingml/2006/table">
            <a:tbl>
              <a:tblPr/>
              <a:tblGrid>
                <a:gridCol w="627408">
                  <a:extLst>
                    <a:ext uri="{9D8B030D-6E8A-4147-A177-3AD203B41FA5}">
                      <a16:colId xmlns:a16="http://schemas.microsoft.com/office/drawing/2014/main" val="20000"/>
                    </a:ext>
                  </a:extLst>
                </a:gridCol>
                <a:gridCol w="1295802">
                  <a:extLst>
                    <a:ext uri="{9D8B030D-6E8A-4147-A177-3AD203B41FA5}">
                      <a16:colId xmlns:a16="http://schemas.microsoft.com/office/drawing/2014/main" val="20001"/>
                    </a:ext>
                  </a:extLst>
                </a:gridCol>
                <a:gridCol w="1049800">
                  <a:extLst>
                    <a:ext uri="{9D8B030D-6E8A-4147-A177-3AD203B41FA5}">
                      <a16:colId xmlns:a16="http://schemas.microsoft.com/office/drawing/2014/main" val="20002"/>
                    </a:ext>
                  </a:extLst>
                </a:gridCol>
                <a:gridCol w="978675">
                  <a:extLst>
                    <a:ext uri="{9D8B030D-6E8A-4147-A177-3AD203B41FA5}">
                      <a16:colId xmlns:a16="http://schemas.microsoft.com/office/drawing/2014/main" val="20003"/>
                    </a:ext>
                  </a:extLst>
                </a:gridCol>
                <a:gridCol w="421058">
                  <a:extLst>
                    <a:ext uri="{9D8B030D-6E8A-4147-A177-3AD203B41FA5}">
                      <a16:colId xmlns:a16="http://schemas.microsoft.com/office/drawing/2014/main" val="20004"/>
                    </a:ext>
                  </a:extLst>
                </a:gridCol>
              </a:tblGrid>
              <a:tr h="609600">
                <a:tc>
                  <a:txBody>
                    <a:bodyPr/>
                    <a:lstStyle/>
                    <a:p>
                      <a:pPr algn="ctr" fontAlgn="ctr"/>
                      <a:r>
                        <a:rPr lang="cs-CZ" sz="1200" b="1" i="0" u="none" strike="noStrike" dirty="0">
                          <a:solidFill>
                            <a:srgbClr val="000000"/>
                          </a:solidFill>
                          <a:latin typeface="Calibri"/>
                        </a:rPr>
                        <a:t>Pořadí střelců v soutěži</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Hráč</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Kategorie</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Soutěž</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Počet branek</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278765">
                <a:tc>
                  <a:txBody>
                    <a:bodyPr/>
                    <a:lstStyle/>
                    <a:p>
                      <a:pPr algn="ctr" fontAlgn="ctr"/>
                      <a:r>
                        <a:rPr lang="cs-CZ" sz="1200" b="1" i="0" u="none" strike="noStrike" dirty="0">
                          <a:solidFill>
                            <a:srgbClr val="000000"/>
                          </a:solidFill>
                          <a:latin typeface="Calibri"/>
                        </a:rPr>
                        <a:t>2.</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400" b="1" i="0" u="none" strike="noStrike" dirty="0">
                          <a:solidFill>
                            <a:srgbClr val="000000"/>
                          </a:solidFill>
                          <a:latin typeface="Calibri"/>
                        </a:rPr>
                        <a:t>Rudolf Slanička</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100" b="1" i="0" u="none" strike="noStrike" dirty="0">
                          <a:solidFill>
                            <a:srgbClr val="000000"/>
                          </a:solidFill>
                          <a:latin typeface="Calibri"/>
                        </a:rPr>
                        <a:t>Dospělí</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100" b="1" i="0" u="none" strike="noStrike">
                          <a:solidFill>
                            <a:srgbClr val="000000"/>
                          </a:solidFill>
                          <a:latin typeface="Calibri"/>
                        </a:rPr>
                        <a:t>Krajský přebor</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100" b="1" i="0" u="none" strike="noStrike">
                          <a:solidFill>
                            <a:srgbClr val="000000"/>
                          </a:solidFill>
                          <a:latin typeface="Calibri"/>
                        </a:rPr>
                        <a:t>24</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1"/>
                  </a:ext>
                </a:extLst>
              </a:tr>
              <a:tr h="278765">
                <a:tc>
                  <a:txBody>
                    <a:bodyPr/>
                    <a:lstStyle/>
                    <a:p>
                      <a:pPr algn="ctr" fontAlgn="ctr"/>
                      <a:r>
                        <a:rPr lang="cs-CZ" sz="1200" b="1" i="0" u="none" strike="noStrike" dirty="0">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Jakub Marek</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Starší dorost</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Krajský přebor</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278765">
                <a:tc>
                  <a:txBody>
                    <a:bodyPr/>
                    <a:lstStyle/>
                    <a:p>
                      <a:pPr algn="ctr" fontAlgn="ctr"/>
                      <a:r>
                        <a:rPr lang="cs-CZ" sz="1200" b="1" i="0" u="none" strike="noStrike" dirty="0">
                          <a:solidFill>
                            <a:srgbClr val="000000"/>
                          </a:solidFill>
                          <a:latin typeface="Calibri"/>
                        </a:rPr>
                        <a:t>11.</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err="1">
                          <a:solidFill>
                            <a:srgbClr val="000000"/>
                          </a:solidFill>
                          <a:latin typeface="Calibri"/>
                        </a:rPr>
                        <a:t>Koloman</a:t>
                      </a:r>
                      <a:r>
                        <a:rPr lang="cs-CZ" sz="1400" b="1" i="0" u="none" strike="noStrike" dirty="0">
                          <a:solidFill>
                            <a:srgbClr val="000000"/>
                          </a:solidFill>
                          <a:latin typeface="Calibri"/>
                        </a:rPr>
                        <a:t> </a:t>
                      </a:r>
                      <a:r>
                        <a:rPr lang="cs-CZ" sz="1400" b="1" i="0" u="none" strike="noStrike" dirty="0" err="1">
                          <a:solidFill>
                            <a:srgbClr val="000000"/>
                          </a:solidFill>
                          <a:latin typeface="Calibri"/>
                        </a:rPr>
                        <a:t>Horváth</a:t>
                      </a:r>
                      <a:endParaRPr lang="cs-CZ" sz="1400" b="1" i="0" u="none" strike="noStrike" dirty="0">
                        <a:solidFill>
                          <a:srgbClr val="000000"/>
                        </a:solidFill>
                        <a:latin typeface="Calibri"/>
                      </a:endParaRP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alibri"/>
                        </a:rPr>
                        <a:t>Mladší dorost</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Calibri"/>
                        </a:rPr>
                        <a:t>Krajský přebor</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Calibri"/>
                        </a:rPr>
                        <a:t>16</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78765">
                <a:tc>
                  <a:txBody>
                    <a:bodyPr/>
                    <a:lstStyle/>
                    <a:p>
                      <a:pPr algn="ctr" fontAlgn="ctr"/>
                      <a:r>
                        <a:rPr lang="cs-CZ" sz="1200" b="1" i="0" u="none" strike="noStrike" dirty="0">
                          <a:solidFill>
                            <a:srgbClr val="000000"/>
                          </a:solidFill>
                          <a:latin typeface="Calibri"/>
                        </a:rPr>
                        <a:t>38.</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Martin Dvořák</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Starší žáci</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Krajský přebor</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r h="278765">
                <a:tc>
                  <a:txBody>
                    <a:bodyPr/>
                    <a:lstStyle/>
                    <a:p>
                      <a:pPr algn="ctr" fontAlgn="ctr"/>
                      <a:r>
                        <a:rPr lang="cs-CZ" sz="1200" b="1" i="0" u="none" strike="noStrike" dirty="0">
                          <a:solidFill>
                            <a:srgbClr val="FF3399"/>
                          </a:solidFill>
                          <a:latin typeface="Calibri"/>
                        </a:rPr>
                        <a:t>11.</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FF3399"/>
                          </a:solidFill>
                          <a:latin typeface="Calibri"/>
                        </a:rPr>
                        <a:t>Oldřich </a:t>
                      </a:r>
                      <a:r>
                        <a:rPr lang="cs-CZ" sz="1400" b="1" i="0" u="none" strike="noStrike" dirty="0" err="1">
                          <a:solidFill>
                            <a:srgbClr val="FF3399"/>
                          </a:solidFill>
                          <a:latin typeface="Calibri"/>
                        </a:rPr>
                        <a:t>Malecha</a:t>
                      </a:r>
                      <a:endParaRPr lang="cs-CZ" sz="1400" b="1" i="0" u="none" strike="noStrike" dirty="0">
                        <a:solidFill>
                          <a:srgbClr val="FF3399"/>
                        </a:solidFill>
                        <a:latin typeface="Calibri"/>
                      </a:endParaRP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3399"/>
                          </a:solidFill>
                          <a:latin typeface="Calibri"/>
                        </a:rPr>
                        <a:t>Starší žáci A</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3399"/>
                          </a:solidFill>
                          <a:latin typeface="Calibri"/>
                        </a:rPr>
                        <a:t>Krajský přebor</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FF3399"/>
                          </a:solidFill>
                          <a:latin typeface="Calibri"/>
                        </a:rPr>
                        <a:t>28</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278765">
                <a:tc>
                  <a:txBody>
                    <a:bodyPr/>
                    <a:lstStyle/>
                    <a:p>
                      <a:pPr algn="ctr" fontAlgn="ctr"/>
                      <a:r>
                        <a:rPr lang="cs-CZ" sz="1200" b="1" i="0" u="none" strike="noStrike" dirty="0">
                          <a:solidFill>
                            <a:srgbClr val="000000"/>
                          </a:solidFill>
                          <a:latin typeface="Calibri"/>
                        </a:rPr>
                        <a:t>7.</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Jakub Novák</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Starší žáci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Okresní přebor</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18</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bl>
          </a:graphicData>
        </a:graphic>
      </p:graphicFrame>
      <p:sp>
        <p:nvSpPr>
          <p:cNvPr id="8" name="TextovéPole 7"/>
          <p:cNvSpPr txBox="1"/>
          <p:nvPr/>
        </p:nvSpPr>
        <p:spPr>
          <a:xfrm>
            <a:off x="5719564" y="91108"/>
            <a:ext cx="4567436" cy="1200329"/>
          </a:xfrm>
          <a:prstGeom prst="rect">
            <a:avLst/>
          </a:prstGeom>
          <a:blipFill dpi="0" rotWithShape="1">
            <a:blip r:embed="rId2" cstate="print">
              <a:alphaModFix amt="48000"/>
            </a:blip>
            <a:srcRect/>
            <a:stretch>
              <a:fillRect/>
            </a:stretch>
          </a:blipFill>
        </p:spPr>
        <p:txBody>
          <a:bodyPr wrap="square" rtlCol="0">
            <a:spAutoFit/>
          </a:bodyPr>
          <a:lstStyle/>
          <a:p>
            <a:pPr algn="ctr"/>
            <a:r>
              <a:rPr lang="cs-CZ" sz="2400" u="sng" dirty="0" smtClean="0">
                <a:solidFill>
                  <a:srgbClr val="FF0000"/>
                </a:solidFill>
                <a:effectLst>
                  <a:outerShdw blurRad="38100" dist="38100" dir="2700000" algn="tl">
                    <a:srgbClr val="000000">
                      <a:alpha val="43137"/>
                    </a:srgbClr>
                  </a:outerShdw>
                </a:effectLst>
                <a:latin typeface="Bookman Old Style" pitchFamily="18" charset="0"/>
              </a:rPr>
              <a:t>Jak si naši hráči vedou jako střelci jednotlivých soutěží</a:t>
            </a:r>
          </a:p>
        </p:txBody>
      </p:sp>
      <p:pic>
        <p:nvPicPr>
          <p:cNvPr id="55298" name="Picture 2"/>
          <p:cNvPicPr>
            <a:picLocks noChangeAspect="1" noChangeArrowheads="1"/>
          </p:cNvPicPr>
          <p:nvPr/>
        </p:nvPicPr>
        <p:blipFill>
          <a:blip r:embed="rId3" cstate="print"/>
          <a:srcRect/>
          <a:stretch>
            <a:fillRect/>
          </a:stretch>
        </p:blipFill>
        <p:spPr bwMode="auto">
          <a:xfrm>
            <a:off x="5863580" y="3979540"/>
            <a:ext cx="1584176" cy="1701924"/>
          </a:xfrm>
          <a:prstGeom prst="rect">
            <a:avLst/>
          </a:prstGeom>
          <a:noFill/>
          <a:ln w="44450">
            <a:solidFill>
              <a:srgbClr val="FFFF66"/>
            </a:solidFill>
            <a:miter lim="800000"/>
            <a:headEnd/>
            <a:tailEnd/>
          </a:ln>
        </p:spPr>
      </p:pic>
      <p:sp>
        <p:nvSpPr>
          <p:cNvPr id="11" name="Zaoblený obdélníkový popisek 10"/>
          <p:cNvSpPr/>
          <p:nvPr/>
        </p:nvSpPr>
        <p:spPr bwMode="auto">
          <a:xfrm>
            <a:off x="5863580" y="6355804"/>
            <a:ext cx="1008112" cy="589154"/>
          </a:xfrm>
          <a:prstGeom prst="wedgeRoundRectCallout">
            <a:avLst>
              <a:gd name="adj1" fmla="val 9584"/>
              <a:gd name="adj2" fmla="val -164761"/>
              <a:gd name="adj3" fmla="val 16667"/>
            </a:avLst>
          </a:prstGeom>
          <a:solidFill>
            <a:srgbClr val="CCFFFF"/>
          </a:solidFill>
          <a:ln w="22225">
            <a:solidFill>
              <a:schemeClr val="tx1"/>
            </a:solidFill>
            <a:prstDash val="dash"/>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dirty="0" smtClean="0">
                <a:ln>
                  <a:noFill/>
                </a:ln>
                <a:effectLst/>
                <a:latin typeface="Arial" pitchFamily="34" charset="0"/>
                <a:cs typeface="Arial" pitchFamily="34" charset="0"/>
              </a:rPr>
              <a:t>Oldřich  </a:t>
            </a:r>
            <a:r>
              <a:rPr kumimoji="0" lang="cs-CZ" sz="1600" b="1" i="0" u="none" strike="noStrike" cap="none" normalizeH="0" baseline="0" dirty="0" err="1" smtClean="0">
                <a:ln>
                  <a:noFill/>
                </a:ln>
                <a:effectLst/>
                <a:latin typeface="Arial" pitchFamily="34" charset="0"/>
                <a:cs typeface="Arial" pitchFamily="34" charset="0"/>
              </a:rPr>
              <a:t>Malecha</a:t>
            </a:r>
            <a:endParaRPr kumimoji="0" lang="cs-CZ" sz="1600" b="1" i="0" u="none" strike="noStrike" cap="none" normalizeH="0" baseline="0" dirty="0" smtClean="0">
              <a:ln>
                <a:noFill/>
              </a:ln>
              <a:solidFill>
                <a:srgbClr val="FFFFFF"/>
              </a:solidFill>
              <a:effectLst/>
              <a:latin typeface="Arial" pitchFamily="34" charset="0"/>
              <a:cs typeface="Arial" pitchFamily="34" charset="0"/>
            </a:endParaRPr>
          </a:p>
        </p:txBody>
      </p:sp>
      <p:pic>
        <p:nvPicPr>
          <p:cNvPr id="55299" name="Picture 3"/>
          <p:cNvPicPr>
            <a:picLocks noChangeAspect="1" noChangeArrowheads="1"/>
          </p:cNvPicPr>
          <p:nvPr/>
        </p:nvPicPr>
        <p:blipFill>
          <a:blip r:embed="rId4" cstate="print"/>
          <a:srcRect/>
          <a:stretch>
            <a:fillRect/>
          </a:stretch>
        </p:blipFill>
        <p:spPr bwMode="auto">
          <a:xfrm>
            <a:off x="8311852" y="4555604"/>
            <a:ext cx="1368152" cy="1440160"/>
          </a:xfrm>
          <a:prstGeom prst="rect">
            <a:avLst/>
          </a:prstGeom>
          <a:noFill/>
          <a:ln w="9525">
            <a:noFill/>
            <a:miter lim="800000"/>
            <a:headEnd/>
            <a:tailEnd/>
          </a:ln>
        </p:spPr>
      </p:pic>
      <p:sp>
        <p:nvSpPr>
          <p:cNvPr id="14" name="TextovéPole 13"/>
          <p:cNvSpPr txBox="1"/>
          <p:nvPr/>
        </p:nvSpPr>
        <p:spPr>
          <a:xfrm>
            <a:off x="174948" y="134352"/>
            <a:ext cx="4752528" cy="307777"/>
          </a:xfrm>
          <a:prstGeom prst="rect">
            <a:avLst/>
          </a:prstGeom>
          <a:solidFill>
            <a:schemeClr val="bg1">
              <a:lumMod val="95000"/>
            </a:schemeClr>
          </a:solidFill>
        </p:spPr>
        <p:txBody>
          <a:bodyPr wrap="square" rtlCol="0">
            <a:spAutoFit/>
          </a:bodyPr>
          <a:lstStyle/>
          <a:p>
            <a:pPr algn="ctr"/>
            <a:r>
              <a:rPr lang="cs-CZ" sz="1400" u="sng" dirty="0" smtClean="0"/>
              <a:t>SK </a:t>
            </a:r>
            <a:r>
              <a:rPr lang="cs-CZ" sz="1400" u="sng" dirty="0" err="1" smtClean="0"/>
              <a:t>Štětí</a:t>
            </a:r>
            <a:r>
              <a:rPr lang="cs-CZ" sz="1400" u="sng" dirty="0" smtClean="0"/>
              <a:t> –TJ </a:t>
            </a:r>
            <a:r>
              <a:rPr lang="cs-CZ" sz="1400" u="sng" dirty="0" err="1" smtClean="0"/>
              <a:t>Střekov</a:t>
            </a:r>
            <a:r>
              <a:rPr lang="cs-CZ" sz="1400" u="sng" dirty="0" smtClean="0"/>
              <a:t> 21.5.2016</a:t>
            </a:r>
          </a:p>
        </p:txBody>
      </p:sp>
      <p:pic>
        <p:nvPicPr>
          <p:cNvPr id="15" name="Picture 1"/>
          <p:cNvPicPr>
            <a:picLocks noChangeAspect="1" noChangeArrowheads="1"/>
          </p:cNvPicPr>
          <p:nvPr/>
        </p:nvPicPr>
        <p:blipFill>
          <a:blip r:embed="rId5" cstate="print"/>
          <a:srcRect/>
          <a:stretch>
            <a:fillRect/>
          </a:stretch>
        </p:blipFill>
        <p:spPr bwMode="auto">
          <a:xfrm>
            <a:off x="679004" y="3969940"/>
            <a:ext cx="3631332" cy="2889920"/>
          </a:xfrm>
          <a:prstGeom prst="rect">
            <a:avLst/>
          </a:prstGeom>
          <a:noFill/>
          <a:ln w="34925">
            <a:solidFill>
              <a:srgbClr val="FF66CC"/>
            </a:solidFill>
            <a:miter lim="800000"/>
            <a:headEnd/>
            <a:tailEnd/>
          </a:ln>
        </p:spPr>
      </p:pic>
      <p:pic>
        <p:nvPicPr>
          <p:cNvPr id="16" name="Picture 2"/>
          <p:cNvPicPr>
            <a:picLocks noChangeAspect="1" noChangeArrowheads="1"/>
          </p:cNvPicPr>
          <p:nvPr/>
        </p:nvPicPr>
        <p:blipFill>
          <a:blip r:embed="rId6" cstate="print"/>
          <a:srcRect/>
          <a:stretch>
            <a:fillRect/>
          </a:stretch>
        </p:blipFill>
        <p:spPr bwMode="auto">
          <a:xfrm>
            <a:off x="534988" y="513556"/>
            <a:ext cx="4176464" cy="3024336"/>
          </a:xfrm>
          <a:prstGeom prst="rect">
            <a:avLst/>
          </a:prstGeom>
          <a:noFill/>
          <a:ln w="38100">
            <a:solidFill>
              <a:srgbClr val="FF66CC"/>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26</a:t>
            </a:r>
          </a:p>
        </p:txBody>
      </p:sp>
      <p:sp>
        <p:nvSpPr>
          <p:cNvPr id="10" name="TextovéPole 9"/>
          <p:cNvSpPr txBox="1"/>
          <p:nvPr/>
        </p:nvSpPr>
        <p:spPr>
          <a:xfrm>
            <a:off x="7591772"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pic>
        <p:nvPicPr>
          <p:cNvPr id="48130" name="Picture 2"/>
          <p:cNvPicPr>
            <a:picLocks noChangeAspect="1" noChangeArrowheads="1"/>
          </p:cNvPicPr>
          <p:nvPr/>
        </p:nvPicPr>
        <p:blipFill>
          <a:blip r:embed="rId2" cstate="print"/>
          <a:srcRect/>
          <a:stretch>
            <a:fillRect/>
          </a:stretch>
        </p:blipFill>
        <p:spPr bwMode="auto">
          <a:xfrm>
            <a:off x="174948" y="163116"/>
            <a:ext cx="4608512" cy="3312368"/>
          </a:xfrm>
          <a:prstGeom prst="rect">
            <a:avLst/>
          </a:prstGeom>
          <a:noFill/>
          <a:ln w="38100">
            <a:solidFill>
              <a:schemeClr val="accent1">
                <a:lumMod val="75000"/>
              </a:schemeClr>
            </a:solid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174948" y="3617738"/>
            <a:ext cx="4608512" cy="3314130"/>
          </a:xfrm>
          <a:prstGeom prst="rect">
            <a:avLst/>
          </a:prstGeom>
          <a:noFill/>
          <a:ln w="38100" cmpd="sng">
            <a:solidFill>
              <a:srgbClr val="008000"/>
            </a:solidFill>
            <a:miter lim="800000"/>
            <a:headEnd/>
            <a:tailEnd/>
          </a:ln>
        </p:spPr>
      </p:pic>
      <p:sp>
        <p:nvSpPr>
          <p:cNvPr id="12" name="TextovéPole 11"/>
          <p:cNvSpPr txBox="1"/>
          <p:nvPr/>
        </p:nvSpPr>
        <p:spPr>
          <a:xfrm>
            <a:off x="5863580" y="150336"/>
            <a:ext cx="4248472" cy="2893100"/>
          </a:xfrm>
          <a:prstGeom prst="rect">
            <a:avLst/>
          </a:prstGeom>
          <a:blipFill>
            <a:blip r:embed="rId4" cstate="print"/>
            <a:stretch>
              <a:fillRect/>
            </a:stretch>
          </a:blipFill>
          <a:ln w="73025">
            <a:solidFill>
              <a:srgbClr val="E52E09"/>
            </a:solidFill>
            <a:prstDash val="sysDot"/>
          </a:ln>
        </p:spPr>
        <p:txBody>
          <a:bodyPr wrap="square" rtlCol="0">
            <a:spAutoFit/>
          </a:bodyPr>
          <a:lstStyle/>
          <a:p>
            <a:pPr algn="ctr"/>
            <a:r>
              <a:rPr lang="cs-CZ" sz="2600" dirty="0" smtClean="0">
                <a:ln w="12700">
                  <a:solidFill>
                    <a:srgbClr val="FFFF00"/>
                  </a:solidFill>
                </a:ln>
                <a:effectLst>
                  <a:outerShdw blurRad="38100" dist="38100" dir="2700000" algn="tl">
                    <a:srgbClr val="000000">
                      <a:alpha val="43137"/>
                    </a:srgbClr>
                  </a:outerShdw>
                </a:effectLst>
                <a:latin typeface="Copperplate Gothic Bold" pitchFamily="34" charset="0"/>
              </a:rPr>
              <a:t>Po zápase  se </a:t>
            </a:r>
            <a:r>
              <a:rPr lang="cs-CZ" sz="2600" dirty="0" err="1" smtClean="0">
                <a:ln w="12700">
                  <a:solidFill>
                    <a:srgbClr val="FFFF00"/>
                  </a:solidFill>
                </a:ln>
                <a:effectLst>
                  <a:outerShdw blurRad="38100" dist="38100" dir="2700000" algn="tl">
                    <a:srgbClr val="000000">
                      <a:alpha val="43137"/>
                    </a:srgbClr>
                  </a:outerShdw>
                </a:effectLst>
                <a:latin typeface="Copperplate Gothic Bold" pitchFamily="34" charset="0"/>
              </a:rPr>
              <a:t>Střekovem</a:t>
            </a:r>
            <a:r>
              <a:rPr lang="cs-CZ" sz="2600" dirty="0" smtClean="0">
                <a:ln w="12700">
                  <a:solidFill>
                    <a:srgbClr val="FFFF00"/>
                  </a:solidFill>
                </a:ln>
                <a:effectLst>
                  <a:outerShdw blurRad="38100" dist="38100" dir="2700000" algn="tl">
                    <a:srgbClr val="000000">
                      <a:alpha val="43137"/>
                    </a:srgbClr>
                  </a:outerShdw>
                </a:effectLst>
                <a:latin typeface="Copperplate Gothic Bold" pitchFamily="34" charset="0"/>
              </a:rPr>
              <a:t> vypukla na střídačce i na hřišti velká radost. Je to doma. Mužstvo dospělých postupuje do divize</a:t>
            </a:r>
            <a:endParaRPr lang="cs-CZ" sz="2900" dirty="0" smtClean="0">
              <a:ln w="12700">
                <a:solidFill>
                  <a:srgbClr val="FFFF00"/>
                </a:solidFill>
              </a:ln>
              <a:effectLst>
                <a:outerShdw blurRad="38100" dist="38100" dir="2700000" algn="tl">
                  <a:srgbClr val="000000">
                    <a:alpha val="43137"/>
                  </a:srgbClr>
                </a:outerShdw>
              </a:effectLst>
              <a:latin typeface="Copperplate Gothic Bold" pitchFamily="34" charset="0"/>
            </a:endParaRPr>
          </a:p>
        </p:txBody>
      </p:sp>
      <p:pic>
        <p:nvPicPr>
          <p:cNvPr id="13" name="Picture 2"/>
          <p:cNvPicPr>
            <a:picLocks noChangeAspect="1" noChangeArrowheads="1"/>
          </p:cNvPicPr>
          <p:nvPr/>
        </p:nvPicPr>
        <p:blipFill>
          <a:blip r:embed="rId5" cstate="print"/>
          <a:srcRect/>
          <a:stretch>
            <a:fillRect/>
          </a:stretch>
        </p:blipFill>
        <p:spPr bwMode="auto">
          <a:xfrm>
            <a:off x="5935588" y="3403476"/>
            <a:ext cx="4248472" cy="3024336"/>
          </a:xfrm>
          <a:prstGeom prst="rect">
            <a:avLst/>
          </a:prstGeom>
          <a:noFill/>
          <a:ln w="41275">
            <a:solidFill>
              <a:srgbClr val="FFFF00"/>
            </a:solidFill>
            <a:miter lim="800000"/>
            <a:headEnd/>
            <a:tailEnd/>
          </a:ln>
        </p:spPr>
      </p:pic>
      <p:sp>
        <p:nvSpPr>
          <p:cNvPr id="14" name="TextovéPole 13"/>
          <p:cNvSpPr txBox="1"/>
          <p:nvPr/>
        </p:nvSpPr>
        <p:spPr>
          <a:xfrm>
            <a:off x="6295628" y="6624091"/>
            <a:ext cx="3096344" cy="307777"/>
          </a:xfrm>
          <a:prstGeom prst="rect">
            <a:avLst/>
          </a:prstGeom>
          <a:solidFill>
            <a:schemeClr val="bg2">
              <a:lumMod val="40000"/>
              <a:lumOff val="60000"/>
            </a:schemeClr>
          </a:solidFill>
        </p:spPr>
        <p:txBody>
          <a:bodyPr wrap="square" rtlCol="0">
            <a:spAutoFit/>
          </a:bodyPr>
          <a:lstStyle/>
          <a:p>
            <a:pPr algn="ctr"/>
            <a:r>
              <a:rPr lang="cs-CZ" sz="1400" u="sng" dirty="0" smtClean="0">
                <a:latin typeface="Bookman Old Style" pitchFamily="18" charset="0"/>
              </a:rPr>
              <a:t>Foto: Zuzana Ransdorfová</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30932" y="39798"/>
            <a:ext cx="4896544" cy="1015663"/>
          </a:xfrm>
          <a:prstGeom prst="rect">
            <a:avLst/>
          </a:prstGeom>
          <a:blipFill dpi="0" rotWithShape="1">
            <a:blip r:embed="rId5" cstate="print"/>
            <a:srcRect/>
            <a:tile tx="107950" ty="-6350" sx="95000" sy="95000" flip="x" algn="tl"/>
          </a:blipFill>
          <a:ln w="60325" cmpd="sng">
            <a:solidFill>
              <a:srgbClr val="A250D4"/>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lnSpcReduction="10000"/>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7200" i="1" dirty="0" smtClean="0">
                <a:ln w="50800">
                  <a:solidFill>
                    <a:srgbClr val="3399FF"/>
                  </a:solidFill>
                </a:ln>
                <a:solidFill>
                  <a:srgbClr val="99FF66"/>
                </a:solidFill>
                <a:latin typeface="Microsoft PhagsPa" pitchFamily="34" charset="0"/>
                <a:ea typeface="Gungsuh" pitchFamily="18" charset="-127"/>
                <a:cs typeface="FrankRuehl" pitchFamily="34" charset="-79"/>
              </a:rPr>
              <a:t>Vítáme</a:t>
            </a:r>
            <a:endParaRPr lang="cs-CZ" sz="7200" b="0" i="1" dirty="0">
              <a:ln w="50800">
                <a:solidFill>
                  <a:srgbClr val="3399FF"/>
                </a:solidFill>
              </a:ln>
              <a:solidFill>
                <a:srgbClr val="99FF66"/>
              </a:solidFill>
              <a:effectLst>
                <a:outerShdw blurRad="50800" dist="50800" dir="5400000" algn="ctr" rotWithShape="0">
                  <a:srgbClr val="99FF33"/>
                </a:outerShdw>
              </a:effectLst>
              <a:latin typeface="Microsoft PhagsPa" pitchFamily="34" charset="0"/>
              <a:ea typeface="Gungsuh" pitchFamily="18" charset="-127"/>
              <a:cs typeface="FrankRuehl" pitchFamily="34" charset="-79"/>
            </a:endParaRPr>
          </a:p>
        </p:txBody>
      </p:sp>
      <p:sp>
        <p:nvSpPr>
          <p:cNvPr id="7178" name="Rectangle 129"/>
          <p:cNvSpPr>
            <a:spLocks noChangeArrowheads="1"/>
          </p:cNvSpPr>
          <p:nvPr/>
        </p:nvSpPr>
        <p:spPr bwMode="auto">
          <a:xfrm>
            <a:off x="30932" y="1891396"/>
            <a:ext cx="4896544" cy="792000"/>
          </a:xfrm>
          <a:prstGeom prst="rect">
            <a:avLst/>
          </a:prstGeom>
          <a:solidFill>
            <a:srgbClr val="00FF00"/>
          </a:solidFill>
          <a:ln w="25400" cmpd="dbl">
            <a:solidFill>
              <a:schemeClr val="tx1"/>
            </a:solidFill>
            <a:miter lim="800000"/>
            <a:headEnd/>
            <a:tailEnd/>
          </a:ln>
          <a:effectLst>
            <a:innerShdw blurRad="647700" dist="1625600">
              <a:schemeClr val="accent1">
                <a:lumMod val="60000"/>
                <a:lumOff val="40000"/>
                <a:alpha val="50000"/>
              </a:schemeClr>
            </a:innerShdw>
          </a:effectLst>
        </p:spPr>
        <p:txBody>
          <a:bodyPr lIns="91425" tIns="45713" rIns="91425" bIns="45713"/>
          <a:lstStyle/>
          <a:p>
            <a:pPr algn="ctr" eaLnBrk="0" hangingPunct="0">
              <a:defRPr/>
            </a:pPr>
            <a:r>
              <a:rPr lang="cs-CZ" sz="5400" dirty="0" smtClean="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ea typeface="GulimChe" pitchFamily="49" charset="-127"/>
                <a:cs typeface="Mongolian Baiti" pitchFamily="66" charset="0"/>
              </a:rPr>
              <a:t>SK </a:t>
            </a:r>
            <a:r>
              <a:rPr lang="cs-CZ" sz="5400" dirty="0" err="1" smtClean="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ea typeface="GulimChe" pitchFamily="49" charset="-127"/>
                <a:cs typeface="Mongolian Baiti" pitchFamily="66" charset="0"/>
              </a:rPr>
              <a:t>Štětí</a:t>
            </a:r>
            <a:r>
              <a:rPr lang="cs-CZ" sz="5400" dirty="0" smtClean="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ea typeface="GulimChe" pitchFamily="49" charset="-127"/>
                <a:cs typeface="Mongolian Baiti" pitchFamily="66" charset="0"/>
              </a:rPr>
              <a:t>, z.s.</a:t>
            </a:r>
            <a:endParaRPr lang="cs-CZ" sz="5400" dirty="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ea typeface="GulimChe" pitchFamily="49" charset="-127"/>
              <a:cs typeface="Mongolian Baiti" pitchFamily="66" charset="0"/>
            </a:endParaRPr>
          </a:p>
        </p:txBody>
      </p:sp>
      <p:sp>
        <p:nvSpPr>
          <p:cNvPr id="12298" name="Text Box 147"/>
          <p:cNvSpPr txBox="1">
            <a:spLocks noChangeArrowheads="1"/>
          </p:cNvSpPr>
          <p:nvPr/>
        </p:nvSpPr>
        <p:spPr bwMode="auto">
          <a:xfrm>
            <a:off x="2335188" y="2539380"/>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30932" y="3763516"/>
            <a:ext cx="4896544" cy="2893086"/>
          </a:xfrm>
          <a:prstGeom prst="rect">
            <a:avLst/>
          </a:prstGeom>
          <a:blipFill>
            <a:blip r:embed="rId6" cstate="print"/>
            <a:stretch>
              <a:fillRect/>
            </a:stretch>
          </a:blipFill>
          <a:ln w="63500">
            <a:gradFill>
              <a:gsLst>
                <a:gs pos="0">
                  <a:srgbClr val="CCCCFF"/>
                </a:gs>
                <a:gs pos="17999">
                  <a:srgbClr val="99CCFF"/>
                </a:gs>
                <a:gs pos="36000">
                  <a:srgbClr val="9966FF"/>
                </a:gs>
                <a:gs pos="61000">
                  <a:srgbClr val="CC99FF"/>
                </a:gs>
                <a:gs pos="82001">
                  <a:srgbClr val="99CCFF"/>
                </a:gs>
                <a:gs pos="100000">
                  <a:srgbClr val="CCCCFF"/>
                </a:gs>
              </a:gsLst>
              <a:lin ang="5400000" scaled="0"/>
            </a:gra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600" u="sng" dirty="0">
                <a:ln w="3175">
                  <a:noFill/>
                </a:ln>
                <a:solidFill>
                  <a:srgbClr val="F2840C"/>
                </a:solidFill>
                <a:effectLst>
                  <a:outerShdw blurRad="38100" dist="38100" dir="2700000" algn="tl">
                    <a:srgbClr val="000000">
                      <a:alpha val="43137"/>
                    </a:srgbClr>
                  </a:outerShdw>
                </a:effectLst>
                <a:latin typeface="Gungsuh" pitchFamily="18" charset="-127"/>
                <a:ea typeface="Gungsuh" pitchFamily="18" charset="-127"/>
                <a:cs typeface="Times New Roman" pitchFamily="18" charset="0"/>
              </a:rPr>
              <a:t>Hlavního rozhodčího</a:t>
            </a:r>
          </a:p>
          <a:p>
            <a:pPr algn="ctr" eaLnBrk="0" hangingPunct="0">
              <a:defRPr/>
            </a:pPr>
            <a:r>
              <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Tomáše Ludvíka z Litoměřic</a:t>
            </a:r>
          </a:p>
          <a:p>
            <a:pPr algn="ctr" eaLnBrk="0" hangingPunct="0">
              <a:defRPr/>
            </a:pPr>
            <a:r>
              <a:rPr lang="cs-CZ" sz="2600" dirty="0" smtClean="0">
                <a:ln w="3175">
                  <a:noFill/>
                </a:ln>
                <a:effectLst>
                  <a:outerShdw blurRad="38100" dist="38100" dir="2700000" algn="tl">
                    <a:srgbClr val="000000">
                      <a:alpha val="43137"/>
                    </a:srgbClr>
                  </a:outerShdw>
                </a:effectLst>
                <a:latin typeface="Gill Sans Ultra Bold" pitchFamily="34" charset="-18"/>
                <a:ea typeface="Gungsuh" pitchFamily="18" charset="-127"/>
                <a:cs typeface="Arial" pitchFamily="34" charset="0"/>
              </a:rPr>
              <a:t>   </a:t>
            </a:r>
            <a:r>
              <a:rPr lang="cs-CZ" sz="2000" u="sng" dirty="0" smtClean="0">
                <a:ln w="3175">
                  <a:noFill/>
                </a:ln>
                <a:solidFill>
                  <a:srgbClr val="F2840C"/>
                </a:solidFill>
                <a:effectLst>
                  <a:outerShdw blurRad="38100" dist="38100" dir="2700000" algn="tl">
                    <a:srgbClr val="000000">
                      <a:alpha val="43137"/>
                    </a:srgbClr>
                  </a:outerShdw>
                </a:effectLst>
                <a:latin typeface="Gungsuh" pitchFamily="18" charset="-127"/>
                <a:ea typeface="Gungsuh" pitchFamily="18" charset="-127"/>
                <a:cs typeface="Times New Roman" pitchFamily="18" charset="0"/>
              </a:rPr>
              <a:t>Asistenty hlavního rozhodčího</a:t>
            </a:r>
            <a:endParaRPr lang="cs-CZ" sz="2100" u="sng" dirty="0" smtClean="0">
              <a:ln w="3175">
                <a:noFill/>
              </a:ln>
              <a:solidFill>
                <a:srgbClr val="F2840C"/>
              </a:solidFill>
              <a:effectLst>
                <a:outerShdw blurRad="38100" dist="38100" dir="2700000" algn="tl">
                  <a:srgbClr val="000000">
                    <a:alpha val="43137"/>
                  </a:srgbClr>
                </a:outerShdw>
              </a:effectLst>
              <a:latin typeface="Gungsuh" pitchFamily="18" charset="-127"/>
              <a:ea typeface="Gungsuh" pitchFamily="18" charset="-127"/>
              <a:cs typeface="Times New Roman" pitchFamily="18" charset="0"/>
            </a:endParaRPr>
          </a:p>
          <a:p>
            <a:pPr algn="ctr" eaLnBrk="0" hangingPunct="0">
              <a:defRPr/>
            </a:pPr>
            <a:r>
              <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Miroslava </a:t>
            </a:r>
            <a:r>
              <a:rPr lang="cs-CZ" sz="2600" dirty="0" err="1"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Vlašiče</a:t>
            </a:r>
            <a:r>
              <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 z Lovosic</a:t>
            </a:r>
          </a:p>
          <a:p>
            <a:pPr algn="ctr" eaLnBrk="0" hangingPunct="0">
              <a:defRPr/>
            </a:pPr>
            <a:r>
              <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Martina </a:t>
            </a:r>
            <a:r>
              <a:rPr lang="cs-CZ" sz="2600" dirty="0" err="1"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Prágla</a:t>
            </a:r>
            <a:r>
              <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 z </a:t>
            </a:r>
            <a:r>
              <a:rPr lang="cs-CZ" sz="2600" dirty="0" err="1"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Černivi</a:t>
            </a:r>
            <a:endPar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endParaRPr>
          </a:p>
          <a:p>
            <a:pPr marL="0" lvl="1" indent="0" algn="ctr">
              <a:defRPr/>
            </a:pPr>
            <a:r>
              <a:rPr lang="cs-CZ" sz="2600" dirty="0" smtClean="0">
                <a:ln w="3175">
                  <a:noFill/>
                </a:ln>
                <a:effectLst>
                  <a:outerShdw blurRad="38100" dist="38100" dir="2700000" algn="tl">
                    <a:srgbClr val="000000">
                      <a:alpha val="43137"/>
                    </a:srgbClr>
                  </a:outerShdw>
                </a:effectLst>
                <a:latin typeface="RomanT" pitchFamily="2" charset="0"/>
                <a:ea typeface="KaiTi" pitchFamily="49" charset="-122"/>
                <a:cs typeface="RomanT" pitchFamily="2" charset="0"/>
              </a:rPr>
              <a:t> </a:t>
            </a:r>
            <a:r>
              <a:rPr lang="cs-CZ" sz="2600" u="sng" dirty="0" smtClean="0">
                <a:ln w="3175">
                  <a:noFill/>
                </a:ln>
                <a:solidFill>
                  <a:srgbClr val="F2840C"/>
                </a:solidFill>
                <a:effectLst>
                  <a:outerShdw blurRad="38100" dist="38100" dir="2700000" algn="tl">
                    <a:srgbClr val="000000">
                      <a:alpha val="43137"/>
                    </a:srgbClr>
                  </a:outerShdw>
                </a:effectLst>
                <a:latin typeface="Gungsuh" pitchFamily="18" charset="-127"/>
                <a:ea typeface="Gungsuh" pitchFamily="18" charset="-127"/>
                <a:cs typeface="Times New Roman" pitchFamily="18" charset="0"/>
              </a:rPr>
              <a:t>Delegáta FAČR</a:t>
            </a:r>
          </a:p>
          <a:p>
            <a:pPr algn="ctr" eaLnBrk="0" hangingPunct="0">
              <a:defRPr/>
            </a:pPr>
            <a:r>
              <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Jana Novotného z </a:t>
            </a:r>
            <a:r>
              <a:rPr lang="cs-CZ" sz="2600" dirty="0" err="1"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rPr>
              <a:t>Čížkovic</a:t>
            </a:r>
            <a:endParaRPr lang="cs-CZ" sz="2600" dirty="0" smtClean="0">
              <a:ln w="3175">
                <a:solidFill>
                  <a:srgbClr val="33CCCC"/>
                </a:solidFill>
              </a:ln>
              <a:solidFill>
                <a:srgbClr val="CC00FF"/>
              </a:solidFill>
              <a:effectLst>
                <a:outerShdw blurRad="38100" dist="38100" dir="2700000" algn="tl">
                  <a:srgbClr val="000000">
                    <a:alpha val="43137"/>
                  </a:srgbClr>
                </a:outerShdw>
              </a:effectLst>
              <a:latin typeface="Book Antiqua" pitchFamily="18" charset="0"/>
              <a:ea typeface="KaiTi" pitchFamily="49" charset="-122"/>
              <a:cs typeface="RomanT" pitchFamily="2" charset="0"/>
            </a:endParaRPr>
          </a:p>
        </p:txBody>
      </p:sp>
      <p:sp>
        <p:nvSpPr>
          <p:cNvPr id="12" name="TextovéPole 11"/>
          <p:cNvSpPr txBox="1"/>
          <p:nvPr/>
        </p:nvSpPr>
        <p:spPr>
          <a:xfrm>
            <a:off x="30932" y="1142192"/>
            <a:ext cx="4927476" cy="677108"/>
          </a:xfrm>
          <a:prstGeom prst="rect">
            <a:avLst/>
          </a:prstGeom>
          <a:solidFill>
            <a:srgbClr val="FFFF00"/>
          </a:solidFill>
          <a:ln w="47625">
            <a:solidFill>
              <a:srgbClr val="4C53E2"/>
            </a:solidFill>
          </a:ln>
        </p:spPr>
        <p:txBody>
          <a:bodyPr wrap="square" rtlCol="0">
            <a:spAutoFit/>
            <a:scene3d>
              <a:camera prst="orthographicFront"/>
              <a:lightRig rig="freezing" dir="t"/>
            </a:scene3d>
            <a:sp3d extrusionH="57150" contourW="6350" prstMaterial="matte">
              <a:extrusionClr>
                <a:schemeClr val="bg1"/>
              </a:extrusionClr>
              <a:contourClr>
                <a:schemeClr val="bg1"/>
              </a:contourClr>
            </a:sp3d>
          </a:bodyPr>
          <a:lstStyle/>
          <a:p>
            <a:pPr algn="ctr"/>
            <a:r>
              <a:rPr lang="cs-CZ" sz="1900" i="1" dirty="0" smtClean="0">
                <a:effectLst>
                  <a:outerShdw blurRad="38100" dist="38100" dir="2700000" algn="tl">
                    <a:srgbClr val="000000">
                      <a:alpha val="43137"/>
                    </a:srgbClr>
                  </a:outerShdw>
                </a:effectLst>
                <a:latin typeface="Tw Cen MT Condensed" pitchFamily="34" charset="-18"/>
                <a:ea typeface="SimSun" pitchFamily="2" charset="-122"/>
              </a:rPr>
              <a:t>Při příležitosti dnešního utkání Ústeckého přeboru funkcionáře, hráče a příznivce</a:t>
            </a:r>
          </a:p>
        </p:txBody>
      </p:sp>
      <p:sp>
        <p:nvSpPr>
          <p:cNvPr id="13" name="TextovéPole 12"/>
          <p:cNvSpPr txBox="1"/>
          <p:nvPr/>
        </p:nvSpPr>
        <p:spPr>
          <a:xfrm>
            <a:off x="244322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4" name="TextovéPole 13"/>
          <p:cNvSpPr txBox="1"/>
          <p:nvPr/>
        </p:nvSpPr>
        <p:spPr>
          <a:xfrm>
            <a:off x="30932" y="2827412"/>
            <a:ext cx="4896544" cy="861774"/>
          </a:xfrm>
          <a:prstGeom prst="rect">
            <a:avLst/>
          </a:prstGeom>
          <a:solidFill>
            <a:srgbClr val="00FF00"/>
          </a:solidFill>
          <a:ln w="25400" cmpd="sng">
            <a:solidFill>
              <a:schemeClr val="tx1"/>
            </a:solidFill>
          </a:ln>
          <a:effectLst>
            <a:innerShdw blurRad="647700" dist="1625600">
              <a:schemeClr val="accent1">
                <a:lumMod val="60000"/>
                <a:lumOff val="40000"/>
                <a:alpha val="50000"/>
              </a:schemeClr>
            </a:innerShdw>
          </a:effectLst>
          <a:sp3d contourW="12700">
            <a:contourClr>
              <a:schemeClr val="bg1"/>
            </a:contourClr>
          </a:sp3d>
        </p:spPr>
        <p:txBody>
          <a:bodyPr wrap="square" rtlCol="0">
            <a:spAutoFit/>
          </a:bodyPr>
          <a:lstStyle/>
          <a:p>
            <a:pPr algn="ctr" eaLnBrk="0" hangingPunct="0">
              <a:defRPr/>
            </a:pPr>
            <a:r>
              <a:rPr lang="cs-CZ" sz="5000" dirty="0" smtClean="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cs typeface="Arial" pitchFamily="34" charset="0"/>
              </a:rPr>
              <a:t>TJ Sokol </a:t>
            </a:r>
            <a:r>
              <a:rPr lang="cs-CZ" sz="5000" dirty="0" err="1" smtClean="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cs typeface="Arial" pitchFamily="34" charset="0"/>
              </a:rPr>
              <a:t>Srbice</a:t>
            </a:r>
            <a:endParaRPr lang="cs-CZ" sz="5000" dirty="0" smtClean="0">
              <a:ln w="25400">
                <a:solidFill>
                  <a:srgbClr val="ED6A41"/>
                </a:solidFill>
              </a:ln>
              <a:solidFill>
                <a:srgbClr val="00CCFF"/>
              </a:solidFill>
              <a:effectLst>
                <a:outerShdw blurRad="38100" dist="38100" dir="2700000" algn="tl">
                  <a:srgbClr val="000000">
                    <a:alpha val="43137"/>
                  </a:srgbClr>
                </a:outerShdw>
              </a:effectLst>
              <a:latin typeface="Gill Sans Ultra Bold Condensed" pitchFamily="34" charset="0"/>
              <a:cs typeface="Arial" pitchFamily="34" charset="0"/>
            </a:endParaRPr>
          </a:p>
        </p:txBody>
      </p:sp>
      <p:sp>
        <p:nvSpPr>
          <p:cNvPr id="19" name="TextovéPole 18"/>
          <p:cNvSpPr txBox="1"/>
          <p:nvPr/>
        </p:nvSpPr>
        <p:spPr>
          <a:xfrm>
            <a:off x="795181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sp>
        <p:nvSpPr>
          <p:cNvPr id="16" name="Obdélník 15"/>
          <p:cNvSpPr/>
          <p:nvPr/>
        </p:nvSpPr>
        <p:spPr>
          <a:xfrm>
            <a:off x="5575549" y="91108"/>
            <a:ext cx="4608512" cy="2769989"/>
          </a:xfrm>
          <a:prstGeom prst="rect">
            <a:avLst/>
          </a:prstGeom>
          <a:blipFill>
            <a:blip r:embed="rId7" cstate="print"/>
            <a:stretch>
              <a:fillRect/>
            </a:stretch>
          </a:blipFill>
          <a:ln w="63500" cmpd="thinThick">
            <a:solidFill>
              <a:srgbClr val="00FFFF"/>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u="sng" cap="none" spc="50" dirty="0" smtClean="0">
                <a:ln w="11430">
                  <a:solidFill>
                    <a:srgbClr val="C71418"/>
                  </a:solidFill>
                </a:ln>
                <a:solidFill>
                  <a:srgbClr val="BD310B"/>
                </a:solidFill>
                <a:effectLst>
                  <a:outerShdw blurRad="76200" dist="50800" dir="5400000" algn="tl" rotWithShape="0">
                    <a:srgbClr val="000000">
                      <a:alpha val="65000"/>
                    </a:srgbClr>
                  </a:outerShdw>
                </a:effectLst>
                <a:latin typeface="Cambria Math" pitchFamily="18" charset="0"/>
                <a:ea typeface="Cambria Math" pitchFamily="18" charset="0"/>
              </a:rPr>
              <a:t>Pozvánka </a:t>
            </a:r>
          </a:p>
          <a:p>
            <a:pPr algn="ctr"/>
            <a:r>
              <a:rPr lang="cs-CZ" sz="4000" b="1" cap="none" spc="50" dirty="0" smtClean="0">
                <a:ln w="11430">
                  <a:solidFill>
                    <a:srgbClr val="C71418"/>
                  </a:solidFill>
                </a:ln>
                <a:solidFill>
                  <a:srgbClr val="BD310B"/>
                </a:solidFill>
                <a:effectLst>
                  <a:outerShdw blurRad="76200" dist="50800" dir="5400000" algn="tl" rotWithShape="0">
                    <a:srgbClr val="000000">
                      <a:alpha val="65000"/>
                    </a:srgbClr>
                  </a:outerShdw>
                </a:effectLst>
                <a:latin typeface="Cambria Math" pitchFamily="18" charset="0"/>
                <a:ea typeface="Cambria Math" pitchFamily="18" charset="0"/>
              </a:rPr>
              <a:t>na poslední zápas letošní ročníků Ústeckého přebor</a:t>
            </a:r>
            <a:r>
              <a:rPr lang="cs-CZ" sz="3200" b="1" cap="none" spc="50" dirty="0" smtClean="0">
                <a:ln w="11430">
                  <a:solidFill>
                    <a:srgbClr val="C71418"/>
                  </a:solidFill>
                </a:ln>
                <a:solidFill>
                  <a:srgbClr val="BD310B"/>
                </a:solidFill>
                <a:effectLst>
                  <a:outerShdw blurRad="76200" dist="50800" dir="5400000" algn="tl" rotWithShape="0">
                    <a:srgbClr val="000000">
                      <a:alpha val="65000"/>
                    </a:srgbClr>
                  </a:outerShdw>
                </a:effectLst>
              </a:rPr>
              <a:t>u</a:t>
            </a:r>
            <a:endParaRPr lang="cs-CZ" sz="3200" b="1" cap="none" spc="50" dirty="0">
              <a:ln w="11430">
                <a:solidFill>
                  <a:srgbClr val="C71418"/>
                </a:solidFill>
              </a:ln>
              <a:solidFill>
                <a:srgbClr val="BD310B"/>
              </a:solidFill>
              <a:effectLst>
                <a:outerShdw blurRad="76200" dist="50800" dir="5400000" algn="tl" rotWithShape="0">
                  <a:srgbClr val="000000">
                    <a:alpha val="65000"/>
                  </a:srgbClr>
                </a:outerShdw>
              </a:effectLst>
            </a:endParaRPr>
          </a:p>
        </p:txBody>
      </p:sp>
      <p:sp>
        <p:nvSpPr>
          <p:cNvPr id="17" name="TextovéPole 16"/>
          <p:cNvSpPr txBox="1"/>
          <p:nvPr/>
        </p:nvSpPr>
        <p:spPr>
          <a:xfrm>
            <a:off x="5575548" y="4407520"/>
            <a:ext cx="4608512" cy="2492990"/>
          </a:xfrm>
          <a:prstGeom prst="rect">
            <a:avLst/>
          </a:prstGeom>
          <a:blipFill>
            <a:blip r:embed="rId8" cstate="print"/>
            <a:stretch>
              <a:fillRect/>
            </a:stretch>
          </a:blipFill>
          <a:ln w="57150">
            <a:solidFill>
              <a:srgbClr val="6600CC"/>
            </a:solidFill>
            <a:prstDash val="sysDot"/>
          </a:ln>
        </p:spPr>
        <p:txBody>
          <a:bodyPr wrap="square" rtlCol="0">
            <a:spAutoFit/>
          </a:bodyPr>
          <a:lstStyle/>
          <a:p>
            <a:pPr algn="ctr"/>
            <a:r>
              <a:rPr lang="cs-CZ" sz="3900" dirty="0" smtClean="0">
                <a:ln w="19050">
                  <a:solidFill>
                    <a:srgbClr val="FFCC00"/>
                  </a:solidFill>
                </a:ln>
                <a:latin typeface="Cooper Black" pitchFamily="18" charset="0"/>
              </a:rPr>
              <a:t>SK </a:t>
            </a:r>
            <a:r>
              <a:rPr lang="cs-CZ" sz="3900" dirty="0" err="1" smtClean="0">
                <a:ln w="19050">
                  <a:solidFill>
                    <a:srgbClr val="FFCC00"/>
                  </a:solidFill>
                </a:ln>
                <a:latin typeface="Cooper Black" pitchFamily="18" charset="0"/>
              </a:rPr>
              <a:t>Štětí</a:t>
            </a:r>
            <a:endParaRPr lang="cs-CZ" sz="3900" dirty="0" smtClean="0">
              <a:ln w="19050">
                <a:solidFill>
                  <a:srgbClr val="FFCC00"/>
                </a:solidFill>
              </a:ln>
              <a:latin typeface="Cooper Black" pitchFamily="18" charset="0"/>
            </a:endParaRPr>
          </a:p>
          <a:p>
            <a:pPr algn="ctr"/>
            <a:r>
              <a:rPr lang="cs-CZ" sz="3900" dirty="0" smtClean="0">
                <a:ln w="19050">
                  <a:solidFill>
                    <a:srgbClr val="FFCC00"/>
                  </a:solidFill>
                </a:ln>
                <a:latin typeface="Cooper Black" pitchFamily="18" charset="0"/>
              </a:rPr>
              <a:t>FK Bílina</a:t>
            </a:r>
          </a:p>
          <a:p>
            <a:pPr algn="ctr"/>
            <a:r>
              <a:rPr lang="cs-CZ" sz="3900" dirty="0" smtClean="0">
                <a:ln w="19050">
                  <a:solidFill>
                    <a:srgbClr val="FFCC00"/>
                  </a:solidFill>
                </a:ln>
                <a:latin typeface="Cooper Black" pitchFamily="18" charset="0"/>
              </a:rPr>
              <a:t>sobota 18.6.2016  10:15 hod</a:t>
            </a:r>
          </a:p>
        </p:txBody>
      </p:sp>
      <p:pic>
        <p:nvPicPr>
          <p:cNvPr id="29697" name="Picture 1"/>
          <p:cNvPicPr>
            <a:picLocks noChangeAspect="1" noChangeArrowheads="1"/>
          </p:cNvPicPr>
          <p:nvPr/>
        </p:nvPicPr>
        <p:blipFill>
          <a:blip r:embed="rId9" cstate="print"/>
          <a:srcRect/>
          <a:stretch>
            <a:fillRect/>
          </a:stretch>
        </p:blipFill>
        <p:spPr bwMode="auto">
          <a:xfrm>
            <a:off x="6151612" y="2971428"/>
            <a:ext cx="1184151" cy="1193676"/>
          </a:xfrm>
          <a:prstGeom prst="rect">
            <a:avLst/>
          </a:prstGeom>
          <a:noFill/>
          <a:ln w="28575" cmpd="sng">
            <a:solidFill>
              <a:srgbClr val="7D98E3"/>
            </a:solidFill>
            <a:miter lim="800000"/>
            <a:headEnd/>
            <a:tailEnd/>
          </a:ln>
        </p:spPr>
      </p:pic>
      <p:pic>
        <p:nvPicPr>
          <p:cNvPr id="20" name="Picture 112"/>
          <p:cNvPicPr>
            <a:picLocks noChangeAspect="1" noChangeArrowheads="1"/>
          </p:cNvPicPr>
          <p:nvPr/>
        </p:nvPicPr>
        <p:blipFill>
          <a:blip r:embed="rId10" cstate="print"/>
          <a:srcRect/>
          <a:stretch>
            <a:fillRect/>
          </a:stretch>
        </p:blipFill>
        <p:spPr bwMode="auto">
          <a:xfrm>
            <a:off x="8167836" y="2971428"/>
            <a:ext cx="1296144" cy="1224136"/>
          </a:xfrm>
          <a:prstGeom prst="rect">
            <a:avLst/>
          </a:prstGeom>
          <a:noFill/>
          <a:ln w="22225">
            <a:solidFill>
              <a:srgbClr val="EE1212"/>
            </a:solidFill>
            <a:miter lim="800000"/>
            <a:headEnd/>
            <a:tailEnd/>
          </a:ln>
        </p:spPr>
      </p:pic>
      <p:pic>
        <p:nvPicPr>
          <p:cNvPr id="21" name="Picture 114"/>
          <p:cNvPicPr>
            <a:picLocks noChangeAspect="1" noChangeArrowheads="1"/>
          </p:cNvPicPr>
          <p:nvPr/>
        </p:nvPicPr>
        <p:blipFill>
          <a:blip r:embed="rId11" cstate="print"/>
          <a:srcRect/>
          <a:stretch>
            <a:fillRect/>
          </a:stretch>
        </p:blipFill>
        <p:spPr bwMode="auto">
          <a:xfrm>
            <a:off x="679004" y="6768752"/>
            <a:ext cx="576064" cy="451148"/>
          </a:xfrm>
          <a:prstGeom prst="rect">
            <a:avLst/>
          </a:prstGeom>
          <a:noFill/>
          <a:ln w="9525">
            <a:noFill/>
            <a:miter lim="800000"/>
            <a:headEnd/>
            <a:tailEnd/>
          </a:ln>
        </p:spPr>
      </p:pic>
      <p:pic>
        <p:nvPicPr>
          <p:cNvPr id="29698" name="Picture 2"/>
          <p:cNvPicPr>
            <a:picLocks noChangeAspect="1" noChangeArrowheads="1"/>
          </p:cNvPicPr>
          <p:nvPr/>
        </p:nvPicPr>
        <p:blipFill>
          <a:blip r:embed="rId12" cstate="print"/>
          <a:srcRect/>
          <a:stretch>
            <a:fillRect/>
          </a:stretch>
        </p:blipFill>
        <p:spPr bwMode="auto">
          <a:xfrm>
            <a:off x="3559324" y="6715844"/>
            <a:ext cx="504056" cy="523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sp>
        <p:nvSpPr>
          <p:cNvPr id="11" name="TextovéPole 10"/>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cxnSp>
        <p:nvCxnSpPr>
          <p:cNvPr id="8" name="Přímá spojovací šipka 7"/>
          <p:cNvCxnSpPr/>
          <p:nvPr/>
        </p:nvCxnSpPr>
        <p:spPr bwMode="auto">
          <a:xfrm>
            <a:off x="3127276" y="7075884"/>
            <a:ext cx="12961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13" name="Picture 2"/>
          <p:cNvPicPr>
            <a:picLocks noChangeAspect="1" noChangeArrowheads="1"/>
          </p:cNvPicPr>
          <p:nvPr/>
        </p:nvPicPr>
        <p:blipFill>
          <a:blip r:embed="rId3" cstate="print"/>
          <a:srcRect/>
          <a:stretch>
            <a:fillRect/>
          </a:stretch>
        </p:blipFill>
        <p:spPr bwMode="auto">
          <a:xfrm>
            <a:off x="102940" y="3619500"/>
            <a:ext cx="4464496" cy="3024336"/>
          </a:xfrm>
          <a:prstGeom prst="rect">
            <a:avLst/>
          </a:prstGeom>
          <a:noFill/>
          <a:ln w="38100">
            <a:solidFill>
              <a:srgbClr val="FFFF00"/>
            </a:solidFill>
            <a:miter lim="800000"/>
            <a:headEnd/>
            <a:tailEnd/>
          </a:ln>
        </p:spPr>
      </p:pic>
      <p:sp>
        <p:nvSpPr>
          <p:cNvPr id="14" name="TextovéPole 13"/>
          <p:cNvSpPr txBox="1"/>
          <p:nvPr/>
        </p:nvSpPr>
        <p:spPr>
          <a:xfrm>
            <a:off x="606996" y="6749960"/>
            <a:ext cx="3096344" cy="253916"/>
          </a:xfrm>
          <a:prstGeom prst="rect">
            <a:avLst/>
          </a:prstGeom>
          <a:solidFill>
            <a:schemeClr val="bg2">
              <a:lumMod val="40000"/>
              <a:lumOff val="60000"/>
            </a:schemeClr>
          </a:solidFill>
        </p:spPr>
        <p:txBody>
          <a:bodyPr wrap="square" rtlCol="0">
            <a:spAutoFit/>
          </a:bodyPr>
          <a:lstStyle/>
          <a:p>
            <a:pPr algn="ctr"/>
            <a:r>
              <a:rPr lang="cs-CZ" sz="1000" u="sng" dirty="0" smtClean="0">
                <a:latin typeface="Bookman Old Style" pitchFamily="18" charset="0"/>
              </a:rPr>
              <a:t>Foto: Zuzana Ransdorfová</a:t>
            </a:r>
          </a:p>
        </p:txBody>
      </p:sp>
      <p:pic>
        <p:nvPicPr>
          <p:cNvPr id="15" name="Picture 3"/>
          <p:cNvPicPr>
            <a:picLocks noChangeAspect="1" noChangeArrowheads="1"/>
          </p:cNvPicPr>
          <p:nvPr/>
        </p:nvPicPr>
        <p:blipFill>
          <a:blip r:embed="rId4" cstate="print"/>
          <a:srcRect/>
          <a:stretch>
            <a:fillRect/>
          </a:stretch>
        </p:blipFill>
        <p:spPr bwMode="auto">
          <a:xfrm>
            <a:off x="102940" y="523156"/>
            <a:ext cx="4464496" cy="2952328"/>
          </a:xfrm>
          <a:prstGeom prst="rect">
            <a:avLst/>
          </a:prstGeom>
          <a:noFill/>
          <a:ln w="38100">
            <a:solidFill>
              <a:srgbClr val="FFFF00"/>
            </a:solidFill>
            <a:miter lim="800000"/>
            <a:headEnd/>
            <a:tailEnd/>
          </a:ln>
        </p:spPr>
      </p:pic>
      <p:sp>
        <p:nvSpPr>
          <p:cNvPr id="16" name="TextovéPole 15"/>
          <p:cNvSpPr txBox="1"/>
          <p:nvPr/>
        </p:nvSpPr>
        <p:spPr>
          <a:xfrm>
            <a:off x="102940" y="19100"/>
            <a:ext cx="4464496" cy="369332"/>
          </a:xfrm>
          <a:prstGeom prst="rect">
            <a:avLst/>
          </a:prstGeom>
          <a:blipFill>
            <a:blip r:embed="rId5" cstate="print"/>
            <a:tile tx="0" ty="0" sx="100000" sy="100000" flip="none" algn="tl"/>
          </a:blipFill>
          <a:ln w="28575">
            <a:solidFill>
              <a:schemeClr val="accent1">
                <a:lumMod val="50000"/>
              </a:schemeClr>
            </a:solidFill>
            <a:prstDash val="dash"/>
          </a:ln>
        </p:spPr>
        <p:txBody>
          <a:bodyPr wrap="square" rtlCol="0">
            <a:spAutoFit/>
          </a:bodyPr>
          <a:lstStyle/>
          <a:p>
            <a:pPr algn="ctr"/>
            <a:r>
              <a:rPr lang="cs-CZ" sz="1800" u="sng" dirty="0" smtClean="0">
                <a:solidFill>
                  <a:srgbClr val="0033CC"/>
                </a:solidFill>
                <a:latin typeface="Bookman Old Style" pitchFamily="18" charset="0"/>
              </a:rPr>
              <a:t>Jsme mistři</a:t>
            </a:r>
          </a:p>
        </p:txBody>
      </p:sp>
      <p:sp>
        <p:nvSpPr>
          <p:cNvPr id="24" name="TextovéPole 23"/>
          <p:cNvSpPr txBox="1"/>
          <p:nvPr/>
        </p:nvSpPr>
        <p:spPr>
          <a:xfrm>
            <a:off x="5647556" y="91108"/>
            <a:ext cx="4536504" cy="1569660"/>
          </a:xfrm>
          <a:prstGeom prst="rect">
            <a:avLst/>
          </a:prstGeom>
          <a:solidFill>
            <a:srgbClr val="FFFF00"/>
          </a:solidFill>
          <a:ln w="79375">
            <a:gradFill>
              <a:gsLst>
                <a:gs pos="0">
                  <a:srgbClr val="DDEBCF"/>
                </a:gs>
                <a:gs pos="50000">
                  <a:srgbClr val="9CB86E"/>
                </a:gs>
                <a:gs pos="100000">
                  <a:srgbClr val="156B13"/>
                </a:gs>
              </a:gsLst>
              <a:lin ang="5400000" scaled="0"/>
            </a:gradFill>
            <a:prstDash val="sysDot"/>
          </a:ln>
        </p:spPr>
        <p:txBody>
          <a:bodyPr wrap="square" rtlCol="0">
            <a:spAutoFit/>
          </a:bodyPr>
          <a:lstStyle/>
          <a:p>
            <a:pPr algn="ctr"/>
            <a:r>
              <a:rPr lang="cs-CZ" sz="3200" u="sng" dirty="0" smtClean="0">
                <a:ln w="22225">
                  <a:solidFill>
                    <a:schemeClr val="tx1"/>
                  </a:solidFill>
                </a:ln>
                <a:blipFill>
                  <a:blip r:embed="rId6"/>
                  <a:stretch>
                    <a:fillRect/>
                  </a:stretch>
                </a:blipFill>
                <a:latin typeface="Georgia" pitchFamily="18" charset="0"/>
                <a:cs typeface="Andalus" pitchFamily="18" charset="-78"/>
              </a:rPr>
              <a:t>Naše Cesta Ústeckým pohárem 2015-2016</a:t>
            </a:r>
          </a:p>
        </p:txBody>
      </p:sp>
      <p:sp>
        <p:nvSpPr>
          <p:cNvPr id="25" name="TextovéPole 24"/>
          <p:cNvSpPr txBox="1"/>
          <p:nvPr/>
        </p:nvSpPr>
        <p:spPr>
          <a:xfrm>
            <a:off x="5575548" y="2294900"/>
            <a:ext cx="4608512" cy="892552"/>
          </a:xfrm>
          <a:prstGeom prst="rect">
            <a:avLst/>
          </a:prstGeom>
          <a:blipFill>
            <a:blip r:embed="rId5" cstate="print"/>
            <a:tile tx="0" ty="0" sx="100000" sy="100000" flip="none" algn="tl"/>
          </a:blipFill>
          <a:ln w="25400">
            <a:solidFill>
              <a:srgbClr val="FF0000"/>
            </a:solidFill>
          </a:ln>
        </p:spPr>
        <p:txBody>
          <a:bodyPr wrap="square" rtlCol="0">
            <a:spAutoFit/>
          </a:bodyPr>
          <a:lstStyle/>
          <a:p>
            <a:pPr algn="ctr"/>
            <a:r>
              <a:rPr lang="cs-CZ" sz="1600" u="sng" dirty="0" smtClean="0">
                <a:latin typeface="Book Antiqua" pitchFamily="18" charset="0"/>
              </a:rPr>
              <a:t>2. kolo 9.9.2015</a:t>
            </a:r>
          </a:p>
          <a:p>
            <a:pPr lvl="0" algn="ctr"/>
            <a:r>
              <a:rPr lang="cs-CZ" sz="1600" dirty="0" smtClean="0">
                <a:latin typeface="Book Antiqua" pitchFamily="18" charset="0"/>
                <a:ea typeface="Times New Roman" pitchFamily="18" charset="0"/>
                <a:cs typeface="Arial" pitchFamily="34" charset="0"/>
              </a:rPr>
              <a:t>Sokol </a:t>
            </a:r>
            <a:r>
              <a:rPr lang="cs-CZ" sz="1600" dirty="0" err="1" smtClean="0">
                <a:latin typeface="Book Antiqua" pitchFamily="18" charset="0"/>
                <a:ea typeface="Times New Roman" pitchFamily="18" charset="0"/>
                <a:cs typeface="Arial" pitchFamily="34" charset="0"/>
              </a:rPr>
              <a:t>Pokratice</a:t>
            </a:r>
            <a:r>
              <a:rPr lang="cs-CZ" sz="1600" dirty="0" smtClean="0">
                <a:latin typeface="Book Antiqua" pitchFamily="18" charset="0"/>
                <a:ea typeface="Times New Roman" pitchFamily="18" charset="0"/>
                <a:cs typeface="Arial" pitchFamily="34" charset="0"/>
              </a:rPr>
              <a:t>  - SK </a:t>
            </a:r>
            <a:r>
              <a:rPr lang="cs-CZ" sz="1600" dirty="0" err="1" smtClean="0">
                <a:latin typeface="Book Antiqua" pitchFamily="18" charset="0"/>
                <a:ea typeface="Times New Roman" pitchFamily="18" charset="0"/>
                <a:cs typeface="Arial" pitchFamily="34" charset="0"/>
              </a:rPr>
              <a:t>Štětí</a:t>
            </a:r>
            <a:endParaRPr lang="cs-CZ" sz="1600" dirty="0" smtClean="0">
              <a:latin typeface="Book Antiqua" pitchFamily="18" charset="0"/>
              <a:cs typeface="Arial" pitchFamily="34" charset="0"/>
            </a:endParaRPr>
          </a:p>
          <a:p>
            <a:pPr lvl="0" algn="ctr" eaLnBrk="0" hangingPunct="0"/>
            <a:r>
              <a:rPr lang="cs-CZ" sz="1000" b="0" dirty="0" smtClean="0">
                <a:latin typeface="Book Antiqua" pitchFamily="18" charset="0"/>
                <a:ea typeface="Times New Roman" pitchFamily="18" charset="0"/>
                <a:cs typeface="Arial" pitchFamily="34" charset="0"/>
              </a:rPr>
              <a:t>2:3 PK(1:1)   9.9.2015  </a:t>
            </a:r>
          </a:p>
          <a:p>
            <a:pPr lvl="0" algn="just" eaLnBrk="0" hangingPunct="0"/>
            <a:r>
              <a:rPr lang="cs-CZ" sz="1000" b="0" u="sng" dirty="0" smtClean="0">
                <a:latin typeface="Book Antiqua" pitchFamily="18" charset="0"/>
                <a:ea typeface="Times New Roman" pitchFamily="18" charset="0"/>
                <a:cs typeface="Arial" pitchFamily="34" charset="0"/>
              </a:rPr>
              <a:t>Branky:</a:t>
            </a:r>
            <a:r>
              <a:rPr lang="cs-CZ" sz="1000" b="0" dirty="0" smtClean="0">
                <a:latin typeface="Book Antiqua" pitchFamily="18" charset="0"/>
                <a:ea typeface="Times New Roman" pitchFamily="18" charset="0"/>
                <a:cs typeface="Arial" pitchFamily="34" charset="0"/>
              </a:rPr>
              <a:t> Slanička 1, Stejskal 1</a:t>
            </a:r>
            <a:endParaRPr lang="cs-CZ" sz="1000" b="0" u="sng" dirty="0" smtClean="0">
              <a:latin typeface="Book Antiqua" pitchFamily="18" charset="0"/>
            </a:endParaRPr>
          </a:p>
        </p:txBody>
      </p:sp>
      <p:sp>
        <p:nvSpPr>
          <p:cNvPr id="26" name="TextovéPole 25"/>
          <p:cNvSpPr txBox="1"/>
          <p:nvPr/>
        </p:nvSpPr>
        <p:spPr>
          <a:xfrm>
            <a:off x="5575548" y="1819300"/>
            <a:ext cx="4608512" cy="338554"/>
          </a:xfrm>
          <a:prstGeom prst="rect">
            <a:avLst/>
          </a:prstGeom>
          <a:solidFill>
            <a:srgbClr val="CCFFCC"/>
          </a:solidFill>
          <a:ln w="25400">
            <a:solidFill>
              <a:srgbClr val="FF0000"/>
            </a:solidFill>
          </a:ln>
        </p:spPr>
        <p:txBody>
          <a:bodyPr wrap="square" rtlCol="0">
            <a:spAutoFit/>
          </a:bodyPr>
          <a:lstStyle/>
          <a:p>
            <a:pPr algn="ctr"/>
            <a:r>
              <a:rPr lang="cs-CZ" sz="1600" u="sng" dirty="0" smtClean="0">
                <a:latin typeface="Book Antiqua" pitchFamily="18" charset="0"/>
              </a:rPr>
              <a:t>1. kolo – volný los</a:t>
            </a:r>
          </a:p>
        </p:txBody>
      </p:sp>
      <p:sp>
        <p:nvSpPr>
          <p:cNvPr id="27" name="TextovéPole 26"/>
          <p:cNvSpPr txBox="1"/>
          <p:nvPr/>
        </p:nvSpPr>
        <p:spPr>
          <a:xfrm>
            <a:off x="5575548" y="3354695"/>
            <a:ext cx="4608512" cy="984885"/>
          </a:xfrm>
          <a:prstGeom prst="rect">
            <a:avLst/>
          </a:prstGeom>
          <a:solidFill>
            <a:srgbClr val="CCFFCC"/>
          </a:solidFill>
          <a:ln w="25400">
            <a:solidFill>
              <a:srgbClr val="FF0000"/>
            </a:solidFill>
          </a:ln>
        </p:spPr>
        <p:txBody>
          <a:bodyPr wrap="square" rtlCol="0">
            <a:spAutoFit/>
          </a:bodyPr>
          <a:lstStyle/>
          <a:p>
            <a:pPr algn="ctr"/>
            <a:r>
              <a:rPr lang="cs-CZ" sz="1600" u="sng" dirty="0" smtClean="0">
                <a:latin typeface="Book Antiqua" pitchFamily="18" charset="0"/>
              </a:rPr>
              <a:t>3. kolo  23.9.2015</a:t>
            </a:r>
          </a:p>
          <a:p>
            <a:pPr lvl="0" algn="ctr"/>
            <a:r>
              <a:rPr lang="cs-CZ" sz="1600" dirty="0" smtClean="0">
                <a:latin typeface="Book Antiqua" pitchFamily="18" charset="0"/>
                <a:ea typeface="Times New Roman" pitchFamily="18" charset="0"/>
                <a:cs typeface="Arial" pitchFamily="34" charset="0"/>
              </a:rPr>
              <a:t>SK Hrobce - SK </a:t>
            </a:r>
            <a:r>
              <a:rPr lang="cs-CZ" sz="1600" dirty="0" err="1" smtClean="0">
                <a:latin typeface="Book Antiqua" pitchFamily="18" charset="0"/>
                <a:ea typeface="Times New Roman" pitchFamily="18" charset="0"/>
                <a:cs typeface="Arial" pitchFamily="34" charset="0"/>
              </a:rPr>
              <a:t>Štětí</a:t>
            </a:r>
            <a:endParaRPr lang="cs-CZ" sz="1600" dirty="0" smtClean="0">
              <a:latin typeface="Book Antiqua" pitchFamily="18" charset="0"/>
              <a:ea typeface="Times New Roman" pitchFamily="18" charset="0"/>
              <a:cs typeface="Arial" pitchFamily="34" charset="0"/>
            </a:endParaRPr>
          </a:p>
          <a:p>
            <a:pPr lvl="0" algn="ctr" eaLnBrk="0" hangingPunct="0"/>
            <a:r>
              <a:rPr lang="cs-CZ" sz="1600" dirty="0" smtClean="0">
                <a:latin typeface="Book Antiqua" pitchFamily="18" charset="0"/>
                <a:ea typeface="Times New Roman" pitchFamily="18" charset="0"/>
                <a:cs typeface="Arial" pitchFamily="34" charset="0"/>
              </a:rPr>
              <a:t>3:3 (1:2) </a:t>
            </a:r>
            <a:r>
              <a:rPr lang="cs-CZ" sz="1600" dirty="0" err="1" smtClean="0">
                <a:latin typeface="Book Antiqua" pitchFamily="18" charset="0"/>
                <a:ea typeface="Times New Roman" pitchFamily="18" charset="0"/>
                <a:cs typeface="Arial" pitchFamily="34" charset="0"/>
              </a:rPr>
              <a:t>pen</a:t>
            </a:r>
            <a:r>
              <a:rPr lang="cs-CZ" sz="1600" dirty="0" smtClean="0">
                <a:latin typeface="Book Antiqua" pitchFamily="18" charset="0"/>
                <a:ea typeface="Times New Roman" pitchFamily="18" charset="0"/>
                <a:cs typeface="Arial" pitchFamily="34" charset="0"/>
              </a:rPr>
              <a:t>: 1</a:t>
            </a:r>
            <a:r>
              <a:rPr lang="cs-CZ" sz="1600" u="sng" dirty="0" smtClean="0">
                <a:latin typeface="Book Antiqua" pitchFamily="18" charset="0"/>
                <a:ea typeface="Times New Roman" pitchFamily="18" charset="0"/>
                <a:cs typeface="Arial" pitchFamily="34" charset="0"/>
              </a:rPr>
              <a:t>:4</a:t>
            </a:r>
          </a:p>
          <a:p>
            <a:pPr lvl="0" eaLnBrk="0" hangingPunct="0"/>
            <a:r>
              <a:rPr lang="cs-CZ" sz="1000" b="0" u="sng" dirty="0" smtClean="0">
                <a:latin typeface="Book Antiqua" pitchFamily="18" charset="0"/>
                <a:ea typeface="Times New Roman" pitchFamily="18" charset="0"/>
                <a:cs typeface="Arial" pitchFamily="34" charset="0"/>
              </a:rPr>
              <a:t>Branky:</a:t>
            </a:r>
            <a:r>
              <a:rPr lang="cs-CZ" sz="1000" b="0" dirty="0" smtClean="0">
                <a:latin typeface="Book Antiqua" pitchFamily="18" charset="0"/>
                <a:ea typeface="Times New Roman" pitchFamily="18" charset="0"/>
                <a:cs typeface="Arial" pitchFamily="34" charset="0"/>
              </a:rPr>
              <a:t> 33. Šimral ,  </a:t>
            </a:r>
            <a:r>
              <a:rPr lang="cs-CZ" sz="1000" b="0" dirty="0" err="1" smtClean="0">
                <a:latin typeface="Book Antiqua" pitchFamily="18" charset="0"/>
                <a:ea typeface="Times New Roman" pitchFamily="18" charset="0"/>
                <a:cs typeface="Arial" pitchFamily="34" charset="0"/>
              </a:rPr>
              <a:t>Malák</a:t>
            </a:r>
            <a:r>
              <a:rPr lang="cs-CZ" sz="1000" b="0" dirty="0" smtClean="0">
                <a:latin typeface="Book Antiqua" pitchFamily="18" charset="0"/>
                <a:ea typeface="Times New Roman" pitchFamily="18" charset="0"/>
                <a:cs typeface="Arial" pitchFamily="34" charset="0"/>
              </a:rPr>
              <a:t> , 70. Kucler </a:t>
            </a:r>
            <a:endParaRPr lang="cs-CZ" sz="1000" b="0" u="sng" dirty="0" smtClean="0">
              <a:latin typeface="Book Antiqua" pitchFamily="18" charset="0"/>
            </a:endParaRPr>
          </a:p>
        </p:txBody>
      </p:sp>
      <p:sp>
        <p:nvSpPr>
          <p:cNvPr id="28" name="TextovéPole 27"/>
          <p:cNvSpPr txBox="1"/>
          <p:nvPr/>
        </p:nvSpPr>
        <p:spPr>
          <a:xfrm>
            <a:off x="5575548" y="4555604"/>
            <a:ext cx="4608512" cy="984885"/>
          </a:xfrm>
          <a:prstGeom prst="rect">
            <a:avLst/>
          </a:prstGeom>
          <a:blipFill>
            <a:blip r:embed="rId5" cstate="print"/>
            <a:tile tx="0" ty="0" sx="100000" sy="100000" flip="none" algn="tl"/>
          </a:blipFill>
          <a:ln w="25400">
            <a:solidFill>
              <a:srgbClr val="FF0000"/>
            </a:solidFill>
          </a:ln>
        </p:spPr>
        <p:txBody>
          <a:bodyPr wrap="square" rtlCol="0">
            <a:spAutoFit/>
          </a:bodyPr>
          <a:lstStyle/>
          <a:p>
            <a:pPr algn="ctr"/>
            <a:r>
              <a:rPr lang="cs-CZ" sz="1600" u="sng" dirty="0" smtClean="0">
                <a:latin typeface="Book Antiqua" pitchFamily="18" charset="0"/>
              </a:rPr>
              <a:t>Čtvrtfinále  11.5.2016</a:t>
            </a:r>
          </a:p>
          <a:p>
            <a:pPr lvl="0" algn="ctr"/>
            <a:r>
              <a:rPr lang="cs-CZ" sz="1600" dirty="0" smtClean="0">
                <a:latin typeface="Book Antiqua" pitchFamily="18" charset="0"/>
                <a:ea typeface="Times New Roman" pitchFamily="18" charset="0"/>
                <a:cs typeface="Arial" pitchFamily="34" charset="0"/>
              </a:rPr>
              <a:t>TJ </a:t>
            </a:r>
            <a:r>
              <a:rPr lang="cs-CZ" sz="1600" dirty="0" err="1" smtClean="0">
                <a:latin typeface="Book Antiqua" pitchFamily="18" charset="0"/>
                <a:ea typeface="Times New Roman" pitchFamily="18" charset="0"/>
                <a:cs typeface="Arial" pitchFamily="34" charset="0"/>
              </a:rPr>
              <a:t>Baník</a:t>
            </a:r>
            <a:r>
              <a:rPr lang="cs-CZ" sz="1600" dirty="0" smtClean="0">
                <a:latin typeface="Book Antiqua" pitchFamily="18" charset="0"/>
                <a:ea typeface="Times New Roman" pitchFamily="18" charset="0"/>
                <a:cs typeface="Arial" pitchFamily="34" charset="0"/>
              </a:rPr>
              <a:t> </a:t>
            </a:r>
            <a:r>
              <a:rPr lang="cs-CZ" sz="1600" dirty="0" err="1" smtClean="0">
                <a:latin typeface="Book Antiqua" pitchFamily="18" charset="0"/>
                <a:ea typeface="Times New Roman" pitchFamily="18" charset="0"/>
                <a:cs typeface="Arial" pitchFamily="34" charset="0"/>
              </a:rPr>
              <a:t>Modlany</a:t>
            </a:r>
            <a:r>
              <a:rPr lang="cs-CZ" sz="1600" dirty="0" smtClean="0">
                <a:latin typeface="Book Antiqua" pitchFamily="18" charset="0"/>
                <a:ea typeface="Times New Roman" pitchFamily="18" charset="0"/>
                <a:cs typeface="Arial" pitchFamily="34" charset="0"/>
              </a:rPr>
              <a:t> – SK </a:t>
            </a:r>
            <a:r>
              <a:rPr lang="cs-CZ" sz="1600" dirty="0" err="1" smtClean="0">
                <a:latin typeface="Book Antiqua" pitchFamily="18" charset="0"/>
                <a:ea typeface="Times New Roman" pitchFamily="18" charset="0"/>
                <a:cs typeface="Arial" pitchFamily="34" charset="0"/>
              </a:rPr>
              <a:t>Štětí</a:t>
            </a:r>
            <a:endParaRPr lang="cs-CZ" sz="1600" dirty="0" smtClean="0">
              <a:latin typeface="Book Antiqua" pitchFamily="18" charset="0"/>
              <a:cs typeface="Arial" pitchFamily="34" charset="0"/>
            </a:endParaRPr>
          </a:p>
          <a:p>
            <a:pPr lvl="0" algn="ctr" eaLnBrk="0" hangingPunct="0"/>
            <a:r>
              <a:rPr lang="cs-CZ" sz="1600" dirty="0" smtClean="0">
                <a:latin typeface="Book Antiqua" pitchFamily="18" charset="0"/>
                <a:ea typeface="Times New Roman" pitchFamily="18" charset="0"/>
                <a:cs typeface="Arial" pitchFamily="34" charset="0"/>
              </a:rPr>
              <a:t>1:3(0:1)   </a:t>
            </a:r>
          </a:p>
          <a:p>
            <a:pPr lvl="0" eaLnBrk="0" hangingPunct="0"/>
            <a:r>
              <a:rPr lang="cs-CZ" sz="1000" b="0" u="sng" dirty="0" smtClean="0">
                <a:latin typeface="Book Antiqua" pitchFamily="18" charset="0"/>
                <a:ea typeface="Times New Roman" pitchFamily="18" charset="0"/>
                <a:cs typeface="Arial" pitchFamily="34" charset="0"/>
              </a:rPr>
              <a:t>Branky:</a:t>
            </a:r>
            <a:r>
              <a:rPr lang="cs-CZ" sz="1000" b="0" dirty="0" smtClean="0">
                <a:latin typeface="Book Antiqua" pitchFamily="18" charset="0"/>
                <a:ea typeface="Times New Roman" pitchFamily="18" charset="0"/>
                <a:cs typeface="Arial" pitchFamily="34" charset="0"/>
              </a:rPr>
              <a:t> </a:t>
            </a:r>
            <a:r>
              <a:rPr lang="cs-CZ" sz="1000" b="0" dirty="0" err="1" smtClean="0">
                <a:latin typeface="Book Antiqua" pitchFamily="18" charset="0"/>
                <a:ea typeface="Times New Roman" pitchFamily="18" charset="0"/>
                <a:cs typeface="Arial" pitchFamily="34" charset="0"/>
              </a:rPr>
              <a:t>Malák</a:t>
            </a:r>
            <a:r>
              <a:rPr lang="cs-CZ" sz="1000" b="0" dirty="0" smtClean="0">
                <a:latin typeface="Book Antiqua" pitchFamily="18" charset="0"/>
                <a:ea typeface="Times New Roman" pitchFamily="18" charset="0"/>
                <a:cs typeface="Arial" pitchFamily="34" charset="0"/>
              </a:rPr>
              <a:t> 1, Slanička 1, Tichý 1</a:t>
            </a:r>
            <a:endParaRPr lang="cs-CZ" sz="1400" u="sng" dirty="0" smtClean="0">
              <a:latin typeface="Bookman Old Style" pitchFamily="18" charset="0"/>
            </a:endParaRPr>
          </a:p>
        </p:txBody>
      </p:sp>
      <p:sp>
        <p:nvSpPr>
          <p:cNvPr id="29" name="TextovéPole 28"/>
          <p:cNvSpPr txBox="1"/>
          <p:nvPr/>
        </p:nvSpPr>
        <p:spPr>
          <a:xfrm>
            <a:off x="5575548" y="5635724"/>
            <a:ext cx="4608512" cy="984885"/>
          </a:xfrm>
          <a:prstGeom prst="rect">
            <a:avLst/>
          </a:prstGeom>
          <a:solidFill>
            <a:srgbClr val="CCFFCC"/>
          </a:solidFill>
          <a:ln w="25400">
            <a:solidFill>
              <a:srgbClr val="FF0000"/>
            </a:solidFill>
          </a:ln>
        </p:spPr>
        <p:txBody>
          <a:bodyPr wrap="square" rtlCol="0">
            <a:spAutoFit/>
          </a:bodyPr>
          <a:lstStyle/>
          <a:p>
            <a:pPr algn="ctr"/>
            <a:r>
              <a:rPr lang="cs-CZ" sz="1600" u="sng" dirty="0" smtClean="0">
                <a:latin typeface="Book Antiqua" pitchFamily="18" charset="0"/>
              </a:rPr>
              <a:t>Semifinále</a:t>
            </a:r>
          </a:p>
          <a:p>
            <a:pPr lvl="0" algn="ctr"/>
            <a:r>
              <a:rPr lang="cs-CZ" sz="1600" dirty="0" smtClean="0">
                <a:latin typeface="Book Antiqua" pitchFamily="18" charset="0"/>
                <a:ea typeface="Times New Roman" pitchFamily="18" charset="0"/>
                <a:cs typeface="Arial" pitchFamily="34" charset="0"/>
              </a:rPr>
              <a:t>SK </a:t>
            </a:r>
            <a:r>
              <a:rPr lang="cs-CZ" sz="1600" dirty="0" err="1" smtClean="0">
                <a:latin typeface="Book Antiqua" pitchFamily="18" charset="0"/>
                <a:ea typeface="Times New Roman" pitchFamily="18" charset="0"/>
                <a:cs typeface="Arial" pitchFamily="34" charset="0"/>
              </a:rPr>
              <a:t>Štětí</a:t>
            </a:r>
            <a:r>
              <a:rPr lang="cs-CZ" sz="1600" dirty="0" smtClean="0">
                <a:latin typeface="Book Antiqua" pitchFamily="18" charset="0"/>
                <a:ea typeface="Times New Roman" pitchFamily="18" charset="0"/>
                <a:cs typeface="Arial" pitchFamily="34" charset="0"/>
              </a:rPr>
              <a:t> – FK </a:t>
            </a:r>
            <a:r>
              <a:rPr lang="cs-CZ" sz="1600" dirty="0" err="1" smtClean="0">
                <a:latin typeface="Book Antiqua" pitchFamily="18" charset="0"/>
                <a:ea typeface="Times New Roman" pitchFamily="18" charset="0"/>
                <a:cs typeface="Arial" pitchFamily="34" charset="0"/>
              </a:rPr>
              <a:t>Postoloprty</a:t>
            </a:r>
            <a:endParaRPr lang="cs-CZ" sz="1600" dirty="0" smtClean="0">
              <a:latin typeface="Book Antiqua" pitchFamily="18" charset="0"/>
              <a:cs typeface="Arial" pitchFamily="34" charset="0"/>
            </a:endParaRPr>
          </a:p>
          <a:p>
            <a:pPr lvl="0" algn="ctr" eaLnBrk="0" hangingPunct="0"/>
            <a:r>
              <a:rPr lang="cs-CZ" sz="1600" u="sng" dirty="0" smtClean="0">
                <a:latin typeface="Book Antiqua" pitchFamily="18" charset="0"/>
                <a:ea typeface="Times New Roman" pitchFamily="18" charset="0"/>
                <a:cs typeface="Arial" pitchFamily="34" charset="0"/>
              </a:rPr>
              <a:t>6:0(1:1)   11.5.2016  </a:t>
            </a:r>
          </a:p>
          <a:p>
            <a:pPr lvl="0" eaLnBrk="0" hangingPunct="0"/>
            <a:r>
              <a:rPr lang="cs-CZ" sz="1000" b="0" u="sng" dirty="0" smtClean="0">
                <a:latin typeface="Book Antiqua" pitchFamily="18" charset="0"/>
                <a:ea typeface="Times New Roman" pitchFamily="18" charset="0"/>
                <a:cs typeface="Arial" pitchFamily="34" charset="0"/>
              </a:rPr>
              <a:t>Branky:</a:t>
            </a:r>
            <a:r>
              <a:rPr lang="cs-CZ" sz="1000" b="0" dirty="0" smtClean="0">
                <a:latin typeface="Book Antiqua" pitchFamily="18" charset="0"/>
                <a:ea typeface="Times New Roman" pitchFamily="18" charset="0"/>
                <a:cs typeface="Arial" pitchFamily="34" charset="0"/>
              </a:rPr>
              <a:t> </a:t>
            </a:r>
            <a:r>
              <a:rPr lang="cs-CZ" sz="1000" b="0" dirty="0" err="1" smtClean="0">
                <a:latin typeface="Book Antiqua" pitchFamily="18" charset="0"/>
                <a:ea typeface="Times New Roman" pitchFamily="18" charset="0"/>
                <a:cs typeface="Arial" pitchFamily="34" charset="0"/>
              </a:rPr>
              <a:t>J.Grepl</a:t>
            </a:r>
            <a:r>
              <a:rPr lang="cs-CZ" sz="1000" b="0" dirty="0" smtClean="0">
                <a:latin typeface="Book Antiqua" pitchFamily="18" charset="0"/>
                <a:ea typeface="Times New Roman" pitchFamily="18" charset="0"/>
                <a:cs typeface="Arial" pitchFamily="34" charset="0"/>
              </a:rPr>
              <a:t> 2, Šimral 1, Slanička 1, Kloub 1, Stejskal 1</a:t>
            </a:r>
            <a:endParaRPr lang="cs-CZ" sz="1000" b="0" u="sng" dirty="0" smtClean="0">
              <a:latin typeface="Book Antiqua" pitchFamily="18" charset="0"/>
            </a:endParaRPr>
          </a:p>
        </p:txBody>
      </p:sp>
      <p:pic>
        <p:nvPicPr>
          <p:cNvPr id="30" name="Picture 2"/>
          <p:cNvPicPr>
            <a:picLocks noChangeAspect="1" noChangeArrowheads="1"/>
          </p:cNvPicPr>
          <p:nvPr/>
        </p:nvPicPr>
        <p:blipFill>
          <a:blip r:embed="rId7" cstate="print"/>
          <a:srcRect/>
          <a:stretch>
            <a:fillRect/>
          </a:stretch>
        </p:blipFill>
        <p:spPr bwMode="auto">
          <a:xfrm>
            <a:off x="9546332" y="2396108"/>
            <a:ext cx="349696" cy="359296"/>
          </a:xfrm>
          <a:prstGeom prst="rect">
            <a:avLst/>
          </a:prstGeom>
          <a:noFill/>
          <a:ln w="9525">
            <a:noFill/>
            <a:miter lim="800000"/>
            <a:headEnd/>
            <a:tailEnd/>
          </a:ln>
        </p:spPr>
      </p:pic>
      <p:pic>
        <p:nvPicPr>
          <p:cNvPr id="31" name="Picture 2"/>
          <p:cNvPicPr>
            <a:picLocks noChangeAspect="1" noChangeArrowheads="1"/>
          </p:cNvPicPr>
          <p:nvPr/>
        </p:nvPicPr>
        <p:blipFill>
          <a:blip r:embed="rId8" cstate="print"/>
          <a:srcRect/>
          <a:stretch>
            <a:fillRect/>
          </a:stretch>
        </p:blipFill>
        <p:spPr bwMode="auto">
          <a:xfrm>
            <a:off x="9535988" y="3403476"/>
            <a:ext cx="421704" cy="432048"/>
          </a:xfrm>
          <a:prstGeom prst="rect">
            <a:avLst/>
          </a:prstGeom>
          <a:noFill/>
          <a:ln w="9525">
            <a:noFill/>
            <a:miter lim="800000"/>
            <a:headEnd/>
            <a:tailEnd/>
          </a:ln>
        </p:spPr>
      </p:pic>
      <p:pic>
        <p:nvPicPr>
          <p:cNvPr id="32" name="Picture 2"/>
          <p:cNvPicPr>
            <a:picLocks noChangeAspect="1" noChangeArrowheads="1"/>
          </p:cNvPicPr>
          <p:nvPr/>
        </p:nvPicPr>
        <p:blipFill>
          <a:blip r:embed="rId9" cstate="print"/>
          <a:srcRect/>
          <a:stretch>
            <a:fillRect/>
          </a:stretch>
        </p:blipFill>
        <p:spPr bwMode="auto">
          <a:xfrm>
            <a:off x="9391972" y="4699620"/>
            <a:ext cx="565720" cy="504056"/>
          </a:xfrm>
          <a:prstGeom prst="rect">
            <a:avLst/>
          </a:prstGeom>
          <a:noFill/>
          <a:ln w="9525">
            <a:noFill/>
            <a:miter lim="800000"/>
            <a:headEnd/>
            <a:tailEnd/>
          </a:ln>
        </p:spPr>
      </p:pic>
      <p:pic>
        <p:nvPicPr>
          <p:cNvPr id="33" name="Picture 2"/>
          <p:cNvPicPr>
            <a:picLocks noChangeAspect="1" noChangeArrowheads="1"/>
          </p:cNvPicPr>
          <p:nvPr/>
        </p:nvPicPr>
        <p:blipFill>
          <a:blip r:embed="rId9" cstate="print"/>
          <a:srcRect/>
          <a:stretch>
            <a:fillRect/>
          </a:stretch>
        </p:blipFill>
        <p:spPr bwMode="auto">
          <a:xfrm>
            <a:off x="9175948" y="5707732"/>
            <a:ext cx="781744" cy="72008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sp>
        <p:nvSpPr>
          <p:cNvPr id="10" name="TextovéPole 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
        <p:nvSpPr>
          <p:cNvPr id="8" name="TextovéPole 7"/>
          <p:cNvSpPr txBox="1"/>
          <p:nvPr/>
        </p:nvSpPr>
        <p:spPr>
          <a:xfrm>
            <a:off x="5863580" y="5474865"/>
            <a:ext cx="4320480" cy="1384995"/>
          </a:xfrm>
          <a:prstGeom prst="rect">
            <a:avLst/>
          </a:prstGeom>
          <a:blipFill dpi="0" rotWithShape="0">
            <a:blip r:embed="rId2" cstate="print">
              <a:alphaModFix amt="61000"/>
            </a:blip>
            <a:srcRect/>
            <a:tile tx="63500" ty="76200" sx="100000" sy="100000" flip="xy" algn="l"/>
          </a:blipFill>
          <a:ln w="79375">
            <a:solidFill>
              <a:srgbClr val="669900"/>
            </a:solidFill>
            <a:prstDash val="lgDashDotDot"/>
          </a:ln>
        </p:spPr>
        <p:txBody>
          <a:bodyPr wrap="square" rtlCol="0">
            <a:spAutoFit/>
          </a:bodyPr>
          <a:lstStyle/>
          <a:p>
            <a:pPr algn="ctr"/>
            <a:r>
              <a:rPr lang="cs-CZ" sz="2800" dirty="0" smtClean="0">
                <a:latin typeface="Bookman Old Style" pitchFamily="18" charset="0"/>
              </a:rPr>
              <a:t>Pojeďte s námi. </a:t>
            </a:r>
          </a:p>
          <a:p>
            <a:pPr algn="ctr"/>
            <a:r>
              <a:rPr lang="cs-CZ" sz="2800" dirty="0" smtClean="0">
                <a:latin typeface="Bookman Old Style" pitchFamily="18" charset="0"/>
              </a:rPr>
              <a:t>Ve 12:30 odjezd z městského stadionu</a:t>
            </a:r>
          </a:p>
        </p:txBody>
      </p:sp>
      <p:sp>
        <p:nvSpPr>
          <p:cNvPr id="11" name="TextovéPole 10"/>
          <p:cNvSpPr txBox="1"/>
          <p:nvPr/>
        </p:nvSpPr>
        <p:spPr>
          <a:xfrm>
            <a:off x="5863580" y="1459260"/>
            <a:ext cx="4320480" cy="3847207"/>
          </a:xfrm>
          <a:prstGeom prst="rect">
            <a:avLst/>
          </a:prstGeom>
          <a:solidFill>
            <a:srgbClr val="FF66FF"/>
          </a:solidFill>
          <a:ln w="66675">
            <a:solidFill>
              <a:srgbClr val="FFCC66"/>
            </a:solidFill>
            <a:prstDash val="sysDot"/>
          </a:ln>
        </p:spPr>
        <p:txBody>
          <a:bodyPr wrap="square" rtlCol="0">
            <a:spAutoFit/>
          </a:bodyPr>
          <a:lstStyle/>
          <a:p>
            <a:pPr algn="ctr"/>
            <a:r>
              <a:rPr lang="cs-CZ" sz="4800" dirty="0" smtClean="0">
                <a:blipFill>
                  <a:blip r:embed="rId3"/>
                  <a:stretch>
                    <a:fillRect/>
                  </a:stretch>
                </a:blipFill>
                <a:effectLst>
                  <a:outerShdw blurRad="38100" dist="38100" dir="2700000" algn="tl">
                    <a:srgbClr val="000000">
                      <a:alpha val="43137"/>
                    </a:srgbClr>
                  </a:outerShdw>
                </a:effectLst>
                <a:latin typeface="Bookman Old Style" pitchFamily="18" charset="0"/>
              </a:rPr>
              <a:t>FK </a:t>
            </a:r>
            <a:r>
              <a:rPr lang="cs-CZ" sz="4800" dirty="0" err="1" smtClean="0">
                <a:blipFill>
                  <a:blip r:embed="rId3"/>
                  <a:stretch>
                    <a:fillRect/>
                  </a:stretch>
                </a:blipFill>
                <a:effectLst>
                  <a:outerShdw blurRad="38100" dist="38100" dir="2700000" algn="tl">
                    <a:srgbClr val="000000">
                      <a:alpha val="43137"/>
                    </a:srgbClr>
                  </a:outerShdw>
                </a:effectLst>
                <a:latin typeface="Bookman Old Style" pitchFamily="18" charset="0"/>
              </a:rPr>
              <a:t>Duchcov</a:t>
            </a:r>
            <a:endParaRPr lang="cs-CZ" sz="4800" dirty="0" smtClean="0">
              <a:blipFill>
                <a:blip r:embed="rId3"/>
                <a:stretch>
                  <a:fillRect/>
                </a:stretch>
              </a:blipFill>
              <a:effectLst>
                <a:outerShdw blurRad="38100" dist="38100" dir="2700000" algn="tl">
                  <a:srgbClr val="000000">
                    <a:alpha val="43137"/>
                  </a:srgbClr>
                </a:outerShdw>
              </a:effectLst>
              <a:latin typeface="Bookman Old Style" pitchFamily="18" charset="0"/>
            </a:endParaRPr>
          </a:p>
          <a:p>
            <a:pPr algn="ctr"/>
            <a:r>
              <a:rPr lang="cs-CZ" sz="4800" dirty="0" smtClean="0">
                <a:blipFill>
                  <a:blip r:embed="rId3"/>
                  <a:stretch>
                    <a:fillRect/>
                  </a:stretch>
                </a:blipFill>
                <a:effectLst>
                  <a:outerShdw blurRad="38100" dist="38100" dir="2700000" algn="tl">
                    <a:srgbClr val="000000">
                      <a:alpha val="43137"/>
                    </a:srgbClr>
                  </a:outerShdw>
                </a:effectLst>
                <a:latin typeface="Bookman Old Style" pitchFamily="18" charset="0"/>
              </a:rPr>
              <a:t>SK </a:t>
            </a:r>
            <a:r>
              <a:rPr lang="cs-CZ" sz="4800" dirty="0" err="1" smtClean="0">
                <a:blipFill>
                  <a:blip r:embed="rId3"/>
                  <a:stretch>
                    <a:fillRect/>
                  </a:stretch>
                </a:blipFill>
                <a:effectLst>
                  <a:outerShdw blurRad="38100" dist="38100" dir="2700000" algn="tl">
                    <a:srgbClr val="000000">
                      <a:alpha val="43137"/>
                    </a:srgbClr>
                  </a:outerShdw>
                </a:effectLst>
                <a:latin typeface="Bookman Old Style" pitchFamily="18" charset="0"/>
              </a:rPr>
              <a:t>Štět</a:t>
            </a:r>
            <a:r>
              <a:rPr lang="cs-CZ" sz="4000" dirty="0" err="1" smtClean="0">
                <a:blipFill>
                  <a:blip r:embed="rId3"/>
                  <a:stretch>
                    <a:fillRect/>
                  </a:stretch>
                </a:blipFill>
                <a:effectLst>
                  <a:outerShdw blurRad="38100" dist="38100" dir="2700000" algn="tl">
                    <a:srgbClr val="000000">
                      <a:alpha val="43137"/>
                    </a:srgbClr>
                  </a:outerShdw>
                </a:effectLst>
                <a:latin typeface="Bookman Old Style" pitchFamily="18" charset="0"/>
              </a:rPr>
              <a:t>í</a:t>
            </a:r>
            <a:endParaRPr lang="cs-CZ" sz="4000" dirty="0" smtClean="0">
              <a:blipFill>
                <a:blip r:embed="rId3"/>
                <a:stretch>
                  <a:fillRect/>
                </a:stretch>
              </a:blipFill>
              <a:effectLst>
                <a:outerShdw blurRad="38100" dist="38100" dir="2700000" algn="tl">
                  <a:srgbClr val="000000">
                    <a:alpha val="43137"/>
                  </a:srgbClr>
                </a:outerShdw>
              </a:effectLst>
              <a:latin typeface="Bookman Old Style" pitchFamily="18" charset="0"/>
            </a:endParaRPr>
          </a:p>
          <a:p>
            <a:pPr algn="ctr"/>
            <a:endParaRPr lang="cs-CZ" sz="4000" dirty="0" smtClean="0">
              <a:blipFill>
                <a:blip r:embed="rId3"/>
                <a:stretch>
                  <a:fillRect/>
                </a:stretch>
              </a:blipFill>
              <a:effectLst>
                <a:outerShdw blurRad="38100" dist="38100" dir="2700000" algn="tl">
                  <a:srgbClr val="000000">
                    <a:alpha val="43137"/>
                  </a:srgbClr>
                </a:outerShdw>
              </a:effectLst>
              <a:latin typeface="Bookman Old Style" pitchFamily="18" charset="0"/>
            </a:endParaRPr>
          </a:p>
          <a:p>
            <a:pPr algn="ctr"/>
            <a:endParaRPr lang="cs-CZ" sz="4000" dirty="0" smtClean="0">
              <a:blipFill>
                <a:blip r:embed="rId3"/>
                <a:stretch>
                  <a:fillRect/>
                </a:stretch>
              </a:blipFill>
              <a:effectLst>
                <a:outerShdw blurRad="38100" dist="38100" dir="2700000" algn="tl">
                  <a:srgbClr val="000000">
                    <a:alpha val="43137"/>
                  </a:srgbClr>
                </a:outerShdw>
              </a:effectLst>
              <a:latin typeface="Bookman Old Style" pitchFamily="18" charset="0"/>
            </a:endParaRPr>
          </a:p>
          <a:p>
            <a:pPr algn="ctr"/>
            <a:r>
              <a:rPr lang="cs-CZ" sz="3200" dirty="0" smtClean="0">
                <a:blipFill>
                  <a:blip r:embed="rId3"/>
                  <a:stretch>
                    <a:fillRect/>
                  </a:stretch>
                </a:blipFill>
                <a:effectLst>
                  <a:outerShdw blurRad="38100" dist="38100" dir="2700000" algn="tl">
                    <a:srgbClr val="000000">
                      <a:alpha val="43137"/>
                    </a:srgbClr>
                  </a:outerShdw>
                </a:effectLst>
                <a:latin typeface="Bookman Old Style" pitchFamily="18" charset="0"/>
              </a:rPr>
              <a:t>Sobota 11.6.2016</a:t>
            </a:r>
          </a:p>
          <a:p>
            <a:pPr algn="ctr"/>
            <a:r>
              <a:rPr lang="cs-CZ" sz="3600" dirty="0" smtClean="0">
                <a:blipFill>
                  <a:blip r:embed="rId3"/>
                  <a:stretch>
                    <a:fillRect/>
                  </a:stretch>
                </a:blipFill>
                <a:effectLst>
                  <a:outerShdw blurRad="38100" dist="38100" dir="2700000" algn="tl">
                    <a:srgbClr val="000000">
                      <a:alpha val="43137"/>
                    </a:srgbClr>
                  </a:outerShdw>
                </a:effectLst>
                <a:latin typeface="Bookman Old Style" pitchFamily="18" charset="0"/>
              </a:rPr>
              <a:t>15:00 hod</a:t>
            </a:r>
          </a:p>
        </p:txBody>
      </p:sp>
      <p:pic>
        <p:nvPicPr>
          <p:cNvPr id="12" name="Picture 1"/>
          <p:cNvPicPr>
            <a:picLocks noChangeAspect="1" noChangeArrowheads="1"/>
          </p:cNvPicPr>
          <p:nvPr/>
        </p:nvPicPr>
        <p:blipFill>
          <a:blip r:embed="rId4" cstate="print"/>
          <a:srcRect/>
          <a:stretch>
            <a:fillRect/>
          </a:stretch>
        </p:blipFill>
        <p:spPr bwMode="auto">
          <a:xfrm>
            <a:off x="7303740" y="2899420"/>
            <a:ext cx="1296144" cy="1296144"/>
          </a:xfrm>
          <a:prstGeom prst="rect">
            <a:avLst/>
          </a:prstGeom>
          <a:noFill/>
          <a:ln w="9525">
            <a:noFill/>
            <a:miter lim="800000"/>
            <a:headEnd/>
            <a:tailEnd/>
          </a:ln>
        </p:spPr>
      </p:pic>
      <p:sp>
        <p:nvSpPr>
          <p:cNvPr id="13" name="TextovéPole 12"/>
          <p:cNvSpPr txBox="1"/>
          <p:nvPr/>
        </p:nvSpPr>
        <p:spPr>
          <a:xfrm>
            <a:off x="5791572" y="91108"/>
            <a:ext cx="4320480" cy="1200329"/>
          </a:xfrm>
          <a:prstGeom prst="rect">
            <a:avLst/>
          </a:prstGeom>
          <a:blipFill dpi="0" rotWithShape="1">
            <a:blip r:embed="rId5" cstate="print">
              <a:alphaModFix amt="54000"/>
            </a:blip>
            <a:srcRect/>
            <a:stretch>
              <a:fillRect/>
            </a:stretch>
          </a:blipFill>
          <a:ln w="69850">
            <a:solidFill>
              <a:srgbClr val="FF33CC"/>
            </a:solidFill>
            <a:prstDash val="sysDot"/>
          </a:ln>
        </p:spPr>
        <p:txBody>
          <a:bodyPr wrap="square" rtlCol="0">
            <a:spAutoFit/>
          </a:bodyPr>
          <a:lstStyle/>
          <a:p>
            <a:pPr algn="ctr"/>
            <a:r>
              <a:rPr lang="cs-CZ" sz="2400" dirty="0" smtClean="0">
                <a:ln>
                  <a:solidFill>
                    <a:srgbClr val="33CC33"/>
                  </a:solidFill>
                </a:ln>
                <a:effectLst>
                  <a:outerShdw blurRad="38100" dist="38100" dir="2700000" algn="tl">
                    <a:srgbClr val="000000">
                      <a:alpha val="43137"/>
                    </a:srgbClr>
                  </a:outerShdw>
                </a:effectLst>
                <a:latin typeface="Wide Latin" pitchFamily="18" charset="0"/>
              </a:rPr>
              <a:t>Poslední letošní zápas  na  hřišti soupeře</a:t>
            </a:r>
          </a:p>
        </p:txBody>
      </p:sp>
      <p:sp>
        <p:nvSpPr>
          <p:cNvPr id="17" name="TextovéPole 16"/>
          <p:cNvSpPr txBox="1"/>
          <p:nvPr/>
        </p:nvSpPr>
        <p:spPr>
          <a:xfrm>
            <a:off x="102940" y="91108"/>
            <a:ext cx="4392488" cy="707886"/>
          </a:xfrm>
          <a:prstGeom prst="rect">
            <a:avLst/>
          </a:prstGeom>
          <a:blipFill>
            <a:blip r:embed="rId6" cstate="print"/>
            <a:tile tx="44450" ty="-38100" sx="94000" sy="95000" flip="none" algn="tl"/>
          </a:blipFill>
          <a:ln w="57150">
            <a:gradFill>
              <a:gsLst>
                <a:gs pos="0">
                  <a:srgbClr val="CCCCFF"/>
                </a:gs>
                <a:gs pos="17999">
                  <a:srgbClr val="99CCFF"/>
                </a:gs>
                <a:gs pos="36000">
                  <a:srgbClr val="9966FF"/>
                </a:gs>
                <a:gs pos="61000">
                  <a:srgbClr val="CC99FF"/>
                </a:gs>
                <a:gs pos="82001">
                  <a:srgbClr val="99CCFF"/>
                </a:gs>
                <a:gs pos="100000">
                  <a:srgbClr val="CCCCFF"/>
                </a:gs>
              </a:gsLst>
              <a:lin ang="5400000" scaled="0"/>
            </a:gradFill>
          </a:ln>
        </p:spPr>
        <p:txBody>
          <a:bodyPr wrap="square" rtlCol="0">
            <a:spAutoFit/>
          </a:bodyPr>
          <a:lstStyle/>
          <a:p>
            <a:pPr algn="ctr"/>
            <a:r>
              <a:rPr lang="cs-CZ" sz="2000" dirty="0" smtClean="0">
                <a:latin typeface="Gill Sans Ultra Bold" pitchFamily="34" charset="-18"/>
              </a:rPr>
              <a:t>Vzpomínky na loňské finále poháru</a:t>
            </a:r>
          </a:p>
        </p:txBody>
      </p:sp>
      <p:pic>
        <p:nvPicPr>
          <p:cNvPr id="51202" name="Picture 2"/>
          <p:cNvPicPr>
            <a:picLocks noChangeAspect="1" noChangeArrowheads="1"/>
          </p:cNvPicPr>
          <p:nvPr/>
        </p:nvPicPr>
        <p:blipFill>
          <a:blip r:embed="rId7" cstate="print"/>
          <a:srcRect/>
          <a:stretch>
            <a:fillRect/>
          </a:stretch>
        </p:blipFill>
        <p:spPr bwMode="auto">
          <a:xfrm>
            <a:off x="174948" y="955204"/>
            <a:ext cx="4320480" cy="2520280"/>
          </a:xfrm>
          <a:prstGeom prst="rect">
            <a:avLst/>
          </a:prstGeom>
          <a:noFill/>
          <a:ln w="50800">
            <a:solidFill>
              <a:srgbClr val="FFFF66"/>
            </a:solidFill>
            <a:miter lim="800000"/>
            <a:headEnd/>
            <a:tailEnd/>
          </a:ln>
        </p:spPr>
      </p:pic>
      <p:pic>
        <p:nvPicPr>
          <p:cNvPr id="51203" name="Picture 3"/>
          <p:cNvPicPr>
            <a:picLocks noChangeAspect="1" noChangeArrowheads="1"/>
          </p:cNvPicPr>
          <p:nvPr/>
        </p:nvPicPr>
        <p:blipFill>
          <a:blip r:embed="rId8" cstate="print"/>
          <a:srcRect/>
          <a:stretch>
            <a:fillRect/>
          </a:stretch>
        </p:blipFill>
        <p:spPr bwMode="auto">
          <a:xfrm>
            <a:off x="174948" y="3835524"/>
            <a:ext cx="4320480" cy="2808312"/>
          </a:xfrm>
          <a:prstGeom prst="rect">
            <a:avLst/>
          </a:prstGeom>
          <a:noFill/>
          <a:ln w="50800">
            <a:solidFill>
              <a:srgbClr val="FFFF00"/>
            </a:solid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12" name="TextovéPole 11"/>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sp>
        <p:nvSpPr>
          <p:cNvPr id="4" name="Obdélník 3"/>
          <p:cNvSpPr/>
          <p:nvPr/>
        </p:nvSpPr>
        <p:spPr>
          <a:xfrm>
            <a:off x="5740102" y="379140"/>
            <a:ext cx="4443958" cy="3647152"/>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V zápětí to ale mohlo být zase jen o branku. </a:t>
            </a:r>
            <a:r>
              <a:rPr lang="cs-CZ" sz="1100" b="0" dirty="0" err="1" smtClean="0">
                <a:latin typeface="Arial" pitchFamily="34" charset="0"/>
                <a:ea typeface="Times New Roman" pitchFamily="18" charset="0"/>
                <a:cs typeface="Arial" pitchFamily="34" charset="0"/>
              </a:rPr>
              <a:t>Francl</a:t>
            </a:r>
            <a:r>
              <a:rPr lang="cs-CZ" sz="1100" b="0" dirty="0" smtClean="0">
                <a:latin typeface="Arial" pitchFamily="34" charset="0"/>
                <a:ea typeface="Times New Roman" pitchFamily="18" charset="0"/>
                <a:cs typeface="Arial" pitchFamily="34" charset="0"/>
              </a:rPr>
              <a:t> nikým nestíhán postupoval na </a:t>
            </a:r>
            <a:r>
              <a:rPr lang="cs-CZ" sz="1100" b="0" dirty="0" err="1" smtClean="0">
                <a:latin typeface="Arial" pitchFamily="34" charset="0"/>
                <a:ea typeface="Times New Roman" pitchFamily="18" charset="0"/>
                <a:cs typeface="Arial" pitchFamily="34" charset="0"/>
              </a:rPr>
              <a:t>Michovského</a:t>
            </a:r>
            <a:r>
              <a:rPr lang="cs-CZ" sz="1100" b="0" dirty="0" smtClean="0">
                <a:latin typeface="Arial" pitchFamily="34" charset="0"/>
                <a:ea typeface="Times New Roman" pitchFamily="18" charset="0"/>
                <a:cs typeface="Arial" pitchFamily="34" charset="0"/>
              </a:rPr>
              <a:t>, ale ten se překonat nenechal. Pustili jsme se do dalšího útočení. Nejprve Stejskal z volného přímého kopu mířil k tyči, ale brankář se nachytat nenechal. Zkoušel to i Slanička, ale také neuspěl. Za hlavu se chytala hostující lavička v 62. minutě. </a:t>
            </a:r>
            <a:r>
              <a:rPr lang="cs-CZ" sz="1100" b="0" dirty="0" err="1" smtClean="0">
                <a:latin typeface="Arial" pitchFamily="34" charset="0"/>
                <a:ea typeface="Times New Roman" pitchFamily="18" charset="0"/>
                <a:cs typeface="Arial" pitchFamily="34" charset="0"/>
              </a:rPr>
              <a:t>Francl</a:t>
            </a:r>
            <a:r>
              <a:rPr lang="cs-CZ" sz="1100" b="0" dirty="0" smtClean="0">
                <a:latin typeface="Arial" pitchFamily="34" charset="0"/>
                <a:ea typeface="Times New Roman" pitchFamily="18" charset="0"/>
                <a:cs typeface="Arial" pitchFamily="34" charset="0"/>
              </a:rPr>
              <a:t> opět v jasné šanci 3 tyče minul. Definitivu osudu zápasu přinesla 73. minuta. Po centru </a:t>
            </a:r>
            <a:r>
              <a:rPr lang="cs-CZ" sz="1100" b="0" dirty="0" err="1" smtClean="0">
                <a:latin typeface="Arial" pitchFamily="34" charset="0"/>
                <a:ea typeface="Times New Roman" pitchFamily="18" charset="0"/>
                <a:cs typeface="Arial" pitchFamily="34" charset="0"/>
              </a:rPr>
              <a:t>Kuclera</a:t>
            </a:r>
            <a:r>
              <a:rPr lang="cs-CZ" sz="1100" b="0" dirty="0" smtClean="0">
                <a:latin typeface="Arial" pitchFamily="34" charset="0"/>
                <a:ea typeface="Times New Roman" pitchFamily="18" charset="0"/>
                <a:cs typeface="Arial" pitchFamily="34" charset="0"/>
              </a:rPr>
              <a:t> přistrčil míč </a:t>
            </a:r>
            <a:r>
              <a:rPr lang="cs-CZ" sz="1100" b="0" dirty="0" err="1" smtClean="0">
                <a:latin typeface="Arial" pitchFamily="34" charset="0"/>
                <a:ea typeface="Times New Roman" pitchFamily="18" charset="0"/>
                <a:cs typeface="Arial" pitchFamily="34" charset="0"/>
              </a:rPr>
              <a:t>Slaničkovi</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 zvýšili jsme na 3:0. Za další 2 minuty na vyražený míč po volném přímém kopu </a:t>
            </a:r>
            <a:r>
              <a:rPr lang="cs-CZ" sz="1100" b="0" dirty="0" err="1" smtClean="0">
                <a:latin typeface="Arial" pitchFamily="34" charset="0"/>
                <a:ea typeface="Times New Roman" pitchFamily="18" charset="0"/>
                <a:cs typeface="Arial" pitchFamily="34" charset="0"/>
              </a:rPr>
              <a:t>Slaničky</a:t>
            </a:r>
            <a:r>
              <a:rPr lang="cs-CZ" sz="1100" b="0" dirty="0" smtClean="0">
                <a:latin typeface="Arial" pitchFamily="34" charset="0"/>
                <a:ea typeface="Times New Roman" pitchFamily="18" charset="0"/>
                <a:cs typeface="Arial" pitchFamily="34" charset="0"/>
              </a:rPr>
              <a:t> nejrychleji reagoval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 upravil už na 4:0. V 77. Minutě už se chystal zakončit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ale míč nakonec přenechal </a:t>
            </a:r>
            <a:r>
              <a:rPr lang="cs-CZ" sz="1100" b="0" dirty="0" err="1" smtClean="0">
                <a:latin typeface="Arial" pitchFamily="34" charset="0"/>
                <a:ea typeface="Times New Roman" pitchFamily="18" charset="0"/>
                <a:cs typeface="Arial" pitchFamily="34" charset="0"/>
              </a:rPr>
              <a:t>Kloubovi</a:t>
            </a:r>
            <a:r>
              <a:rPr lang="cs-CZ" sz="1100" b="0" dirty="0" smtClean="0">
                <a:latin typeface="Arial" pitchFamily="34" charset="0"/>
                <a:ea typeface="Times New Roman" pitchFamily="18" charset="0"/>
                <a:cs typeface="Arial" pitchFamily="34" charset="0"/>
              </a:rPr>
              <a:t> a bylo to 5:0. Měli jsme i další příležitosti, ale brankou skončila nakonec jen jedna. V 81. minutě stanovil konečný výsledek zápasu 6:0 Lukáš Stejskal.</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Úlohu favorita jsme splnili a postupem do finále 25. č</a:t>
            </a:r>
          </a:p>
          <a:p>
            <a:pPr lvl="0" algn="just" eaLnBrk="0" hangingPunct="0"/>
            <a:r>
              <a:rPr lang="cs-CZ" sz="1100" b="0" dirty="0" err="1" smtClean="0">
                <a:latin typeface="Arial" pitchFamily="34" charset="0"/>
                <a:ea typeface="Times New Roman" pitchFamily="18" charset="0"/>
                <a:cs typeface="Arial" pitchFamily="34" charset="0"/>
              </a:rPr>
              <a:t>ervna</a:t>
            </a:r>
            <a:r>
              <a:rPr lang="cs-CZ" sz="1100" b="0" dirty="0" smtClean="0">
                <a:latin typeface="Arial" pitchFamily="34" charset="0"/>
                <a:ea typeface="Times New Roman" pitchFamily="18" charset="0"/>
                <a:cs typeface="Arial" pitchFamily="34" charset="0"/>
              </a:rPr>
              <a:t> proti Proboštovu jsme si sezónu o týden prodloužili.</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J.Grepl</a:t>
            </a:r>
            <a:r>
              <a:rPr lang="cs-CZ" sz="1100" b="0" dirty="0" smtClean="0">
                <a:latin typeface="Arial" pitchFamily="34" charset="0"/>
                <a:ea typeface="Times New Roman" pitchFamily="18" charset="0"/>
                <a:cs typeface="Arial" pitchFamily="34" charset="0"/>
              </a:rPr>
              <a:t> 2, Šimral 1,Slanička 1, Kloub 1, Stejskal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Michovský-</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(Ransdorf), Hrdý(76.Kloub), Vacek, </a:t>
            </a:r>
          </a:p>
          <a:p>
            <a:pPr lvl="0" algn="just" eaLnBrk="0" hangingPunct="0"/>
            <a:r>
              <a:rPr lang="cs-CZ" sz="1100" b="0" dirty="0" smtClean="0">
                <a:latin typeface="Arial" pitchFamily="34" charset="0"/>
                <a:ea typeface="Times New Roman" pitchFamily="18" charset="0"/>
                <a:cs typeface="Arial" pitchFamily="34" charset="0"/>
              </a:rPr>
              <a:t>                Mencl(45.Šimral)-</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(66.Šmidrkal),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Slanička, </a:t>
            </a:r>
          </a:p>
          <a:p>
            <a:pPr lvl="0" algn="just" eaLnBrk="0" hangingPunct="0"/>
            <a:r>
              <a:rPr lang="cs-CZ" sz="1100" b="0" dirty="0" smtClean="0">
                <a:latin typeface="Arial" pitchFamily="34" charset="0"/>
                <a:ea typeface="Times New Roman" pitchFamily="18" charset="0"/>
                <a:cs typeface="Arial" pitchFamily="34" charset="0"/>
              </a:rPr>
              <a:t>                Kucler-Tichý(Stejskal), </a:t>
            </a:r>
            <a:r>
              <a:rPr lang="cs-CZ" sz="1100" b="0" dirty="0" err="1" smtClean="0">
                <a:latin typeface="Arial" pitchFamily="34" charset="0"/>
                <a:ea typeface="Times New Roman" pitchFamily="18" charset="0"/>
                <a:cs typeface="Arial" pitchFamily="34" charset="0"/>
              </a:rPr>
              <a:t>Grepl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.Frey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T.Doubek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Mecl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Toráč</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J.Zítko</a:t>
            </a:r>
            <a:endParaRPr lang="cs-CZ" sz="1100" b="0" dirty="0" smtClean="0">
              <a:latin typeface="Arial" pitchFamily="34" charset="0"/>
              <a:cs typeface="Arial" pitchFamily="34" charset="0"/>
            </a:endParaRPr>
          </a:p>
        </p:txBody>
      </p:sp>
      <p:sp>
        <p:nvSpPr>
          <p:cNvPr id="5" name="TextovéPole 4"/>
          <p:cNvSpPr txBox="1"/>
          <p:nvPr/>
        </p:nvSpPr>
        <p:spPr>
          <a:xfrm>
            <a:off x="6151612" y="45522"/>
            <a:ext cx="3528392" cy="261610"/>
          </a:xfrm>
          <a:prstGeom prst="rect">
            <a:avLst/>
          </a:prstGeom>
          <a:solidFill>
            <a:schemeClr val="bg1">
              <a:lumMod val="95000"/>
            </a:schemeClr>
          </a:solidFill>
        </p:spPr>
        <p:txBody>
          <a:bodyPr wrap="square" rtlCol="0">
            <a:spAutoFit/>
          </a:bodyPr>
          <a:lstStyle/>
          <a:p>
            <a:pPr algn="ctr"/>
            <a:r>
              <a:rPr lang="cs-CZ" sz="1100" u="sng" dirty="0" smtClean="0">
                <a:latin typeface="Bookman Old Style" pitchFamily="18" charset="0"/>
              </a:rPr>
              <a:t>Pokračování </a:t>
            </a:r>
            <a:r>
              <a:rPr lang="cs-CZ" sz="1100" u="sng" dirty="0" err="1" smtClean="0">
                <a:latin typeface="Bookman Old Style" pitchFamily="18" charset="0"/>
              </a:rPr>
              <a:t>Štětí</a:t>
            </a:r>
            <a:r>
              <a:rPr lang="cs-CZ" sz="1100" u="sng" dirty="0" smtClean="0">
                <a:latin typeface="Bookman Old Style" pitchFamily="18" charset="0"/>
              </a:rPr>
              <a:t>-</a:t>
            </a:r>
            <a:r>
              <a:rPr lang="cs-CZ" sz="1100" u="sng" dirty="0" err="1" smtClean="0">
                <a:latin typeface="Bookman Old Style" pitchFamily="18" charset="0"/>
              </a:rPr>
              <a:t>Postoloprty</a:t>
            </a:r>
            <a:r>
              <a:rPr lang="cs-CZ" sz="1100" u="sng" dirty="0" smtClean="0">
                <a:latin typeface="Bookman Old Style" pitchFamily="18" charset="0"/>
              </a:rPr>
              <a:t> 1.6.2016 pohár</a:t>
            </a:r>
          </a:p>
        </p:txBody>
      </p:sp>
      <p:pic>
        <p:nvPicPr>
          <p:cNvPr id="50177" name="Picture 1"/>
          <p:cNvPicPr>
            <a:picLocks noChangeAspect="1" noChangeArrowheads="1"/>
          </p:cNvPicPr>
          <p:nvPr/>
        </p:nvPicPr>
        <p:blipFill>
          <a:blip r:embed="rId3" cstate="print"/>
          <a:srcRect/>
          <a:stretch>
            <a:fillRect/>
          </a:stretch>
        </p:blipFill>
        <p:spPr bwMode="auto">
          <a:xfrm>
            <a:off x="5791572" y="4195564"/>
            <a:ext cx="4320480" cy="2592288"/>
          </a:xfrm>
          <a:prstGeom prst="rect">
            <a:avLst/>
          </a:prstGeom>
          <a:noFill/>
          <a:ln w="31750">
            <a:solidFill>
              <a:srgbClr val="CC3399"/>
            </a:solidFill>
            <a:miter lim="800000"/>
            <a:headEnd/>
            <a:tailEnd/>
          </a:ln>
        </p:spPr>
      </p:pic>
      <p:sp>
        <p:nvSpPr>
          <p:cNvPr id="19" name="TextovéPole 18"/>
          <p:cNvSpPr txBox="1"/>
          <p:nvPr/>
        </p:nvSpPr>
        <p:spPr>
          <a:xfrm>
            <a:off x="102940" y="91108"/>
            <a:ext cx="4680520" cy="2677656"/>
          </a:xfrm>
          <a:prstGeom prst="rect">
            <a:avLst/>
          </a:prstGeom>
          <a:blipFill dpi="0" rotWithShape="1">
            <a:blip r:embed="rId4" cstate="print">
              <a:alphaModFix amt="52000"/>
            </a:blip>
            <a:srcRect/>
            <a:tile tx="44450" ty="-38100" sx="94000" sy="95000" flip="none" algn="tl"/>
          </a:blipFill>
          <a:ln w="50800" cmpd="sng">
            <a:solidFill>
              <a:srgbClr val="6600FF"/>
            </a:solidFill>
            <a:prstDash val="dashDot"/>
          </a:ln>
        </p:spPr>
        <p:txBody>
          <a:bodyPr wrap="square" rtlCol="0">
            <a:spAutoFit/>
          </a:bodyPr>
          <a:lstStyle/>
          <a:p>
            <a:pPr algn="ctr"/>
            <a:r>
              <a:rPr lang="cs-CZ" sz="2600" dirty="0" smtClean="0">
                <a:solidFill>
                  <a:srgbClr val="FF0000"/>
                </a:solidFill>
                <a:latin typeface="Century Gothic" pitchFamily="34" charset="0"/>
              </a:rPr>
              <a:t>Další velký úspěch mužstva dospělých. Postup do finále </a:t>
            </a:r>
          </a:p>
          <a:p>
            <a:pPr algn="ctr"/>
            <a:r>
              <a:rPr lang="cs-CZ" sz="3200" dirty="0" smtClean="0">
                <a:ln w="22225">
                  <a:solidFill>
                    <a:srgbClr val="FFFF66"/>
                  </a:solidFill>
                </a:ln>
                <a:solidFill>
                  <a:srgbClr val="9900CC"/>
                </a:solidFill>
                <a:latin typeface="Arial Black" pitchFamily="34" charset="0"/>
              </a:rPr>
              <a:t>O pohár hejtmana Ústeckého kraje</a:t>
            </a:r>
            <a:r>
              <a:rPr lang="cs-CZ" sz="2600" dirty="0" smtClean="0">
                <a:ln w="22225">
                  <a:solidFill>
                    <a:srgbClr val="FFFF66"/>
                  </a:solidFill>
                </a:ln>
                <a:solidFill>
                  <a:srgbClr val="9900CC"/>
                </a:solidFill>
                <a:latin typeface="Century Gothic" pitchFamily="34" charset="0"/>
              </a:rPr>
              <a:t> </a:t>
            </a:r>
          </a:p>
          <a:p>
            <a:pPr algn="ctr"/>
            <a:r>
              <a:rPr lang="cs-CZ" sz="2600" dirty="0" smtClean="0">
                <a:solidFill>
                  <a:srgbClr val="FF0000"/>
                </a:solidFill>
                <a:latin typeface="Century Gothic" pitchFamily="34" charset="0"/>
              </a:rPr>
              <a:t>25.6.2016 budeme po roce obhajovat vítězství</a:t>
            </a:r>
          </a:p>
        </p:txBody>
      </p:sp>
      <p:sp>
        <p:nvSpPr>
          <p:cNvPr id="20" name="Rectangle 1"/>
          <p:cNvSpPr>
            <a:spLocks noChangeArrowheads="1"/>
          </p:cNvSpPr>
          <p:nvPr/>
        </p:nvSpPr>
        <p:spPr bwMode="auto">
          <a:xfrm>
            <a:off x="102940" y="2886790"/>
            <a:ext cx="460851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u="sng" strike="noStrike" cap="none" normalizeH="0" baseline="0" dirty="0" smtClean="0">
                <a:ln>
                  <a:noFill/>
                </a:ln>
                <a:gradFill flip="none" rotWithShape="1">
                  <a:gsLst>
                    <a:gs pos="0">
                      <a:schemeClr val="accent2">
                        <a:lumMod val="75000"/>
                      </a:schemeClr>
                    </a:gs>
                    <a:gs pos="45000">
                      <a:srgbClr val="FF7A00"/>
                    </a:gs>
                    <a:gs pos="70000">
                      <a:srgbClr val="FF0300"/>
                    </a:gs>
                    <a:gs pos="100000">
                      <a:srgbClr val="4D0808"/>
                    </a:gs>
                  </a:gsLst>
                  <a:path path="circle">
                    <a:fillToRect l="100000" t="100000"/>
                  </a:path>
                  <a:tileRect r="-100000" b="-100000"/>
                </a:gradFill>
                <a:effectLst/>
                <a:latin typeface="Arial Black" pitchFamily="34" charset="0"/>
                <a:ea typeface="Times New Roman" pitchFamily="18" charset="0"/>
                <a:cs typeface="Arial" pitchFamily="34" charset="0"/>
              </a:rPr>
              <a:t>SK </a:t>
            </a:r>
            <a:r>
              <a:rPr kumimoji="0" lang="cs-CZ" sz="1800" u="sng" strike="noStrike" cap="none" normalizeH="0" baseline="0" dirty="0" err="1" smtClean="0">
                <a:ln>
                  <a:noFill/>
                </a:ln>
                <a:gradFill flip="none" rotWithShape="1">
                  <a:gsLst>
                    <a:gs pos="0">
                      <a:schemeClr val="accent2">
                        <a:lumMod val="75000"/>
                      </a:schemeClr>
                    </a:gs>
                    <a:gs pos="45000">
                      <a:srgbClr val="FF7A00"/>
                    </a:gs>
                    <a:gs pos="70000">
                      <a:srgbClr val="FF0300"/>
                    </a:gs>
                    <a:gs pos="100000">
                      <a:srgbClr val="4D0808"/>
                    </a:gs>
                  </a:gsLst>
                  <a:path path="circle">
                    <a:fillToRect l="100000" t="100000"/>
                  </a:path>
                  <a:tileRect r="-100000" b="-100000"/>
                </a:gradFill>
                <a:effectLst/>
                <a:latin typeface="Arial Black" pitchFamily="34" charset="0"/>
                <a:ea typeface="Times New Roman" pitchFamily="18" charset="0"/>
                <a:cs typeface="Arial" pitchFamily="34" charset="0"/>
              </a:rPr>
              <a:t>Štětí</a:t>
            </a:r>
            <a:r>
              <a:rPr kumimoji="0" lang="cs-CZ" sz="1800" u="sng" strike="noStrike" cap="none" normalizeH="0" baseline="0" dirty="0" smtClean="0">
                <a:ln>
                  <a:noFill/>
                </a:ln>
                <a:gradFill flip="none" rotWithShape="1">
                  <a:gsLst>
                    <a:gs pos="0">
                      <a:schemeClr val="accent2">
                        <a:lumMod val="75000"/>
                      </a:schemeClr>
                    </a:gs>
                    <a:gs pos="45000">
                      <a:srgbClr val="FF7A00"/>
                    </a:gs>
                    <a:gs pos="70000">
                      <a:srgbClr val="FF0300"/>
                    </a:gs>
                    <a:gs pos="100000">
                      <a:srgbClr val="4D0808"/>
                    </a:gs>
                  </a:gsLst>
                  <a:path path="circle">
                    <a:fillToRect l="100000" t="100000"/>
                  </a:path>
                  <a:tileRect r="-100000" b="-100000"/>
                </a:gradFill>
                <a:effectLst/>
                <a:latin typeface="Arial Black" pitchFamily="34" charset="0"/>
                <a:ea typeface="Times New Roman" pitchFamily="18" charset="0"/>
                <a:cs typeface="Arial" pitchFamily="34" charset="0"/>
              </a:rPr>
              <a:t> – FK </a:t>
            </a:r>
            <a:r>
              <a:rPr kumimoji="0" lang="cs-CZ" sz="1800" u="sng" strike="noStrike" cap="none" normalizeH="0" baseline="0" dirty="0" err="1" smtClean="0">
                <a:ln>
                  <a:noFill/>
                </a:ln>
                <a:gradFill flip="none" rotWithShape="1">
                  <a:gsLst>
                    <a:gs pos="0">
                      <a:schemeClr val="accent2">
                        <a:lumMod val="75000"/>
                      </a:schemeClr>
                    </a:gs>
                    <a:gs pos="45000">
                      <a:srgbClr val="FF7A00"/>
                    </a:gs>
                    <a:gs pos="70000">
                      <a:srgbClr val="FF0300"/>
                    </a:gs>
                    <a:gs pos="100000">
                      <a:srgbClr val="4D0808"/>
                    </a:gs>
                  </a:gsLst>
                  <a:path path="circle">
                    <a:fillToRect l="100000" t="100000"/>
                  </a:path>
                  <a:tileRect r="-100000" b="-100000"/>
                </a:gradFill>
                <a:effectLst/>
                <a:latin typeface="Arial Black" pitchFamily="34" charset="0"/>
                <a:ea typeface="Times New Roman" pitchFamily="18" charset="0"/>
                <a:cs typeface="Arial" pitchFamily="34" charset="0"/>
              </a:rPr>
              <a:t>Postoloprty</a:t>
            </a:r>
            <a:endParaRPr kumimoji="0" lang="cs-CZ" sz="800" u="none" strike="noStrike" cap="none" normalizeH="0" baseline="0" dirty="0" smtClean="0">
              <a:ln>
                <a:noFill/>
              </a:ln>
              <a:gradFill flip="none" rotWithShape="1">
                <a:gsLst>
                  <a:gs pos="0">
                    <a:schemeClr val="accent2">
                      <a:lumMod val="75000"/>
                    </a:schemeClr>
                  </a:gs>
                  <a:gs pos="45000">
                    <a:srgbClr val="FF7A00"/>
                  </a:gs>
                  <a:gs pos="70000">
                    <a:srgbClr val="FF0300"/>
                  </a:gs>
                  <a:gs pos="100000">
                    <a:srgbClr val="4D0808"/>
                  </a:gs>
                </a:gsLst>
                <a:path path="circle">
                  <a:fillToRect l="100000" t="100000"/>
                </a:path>
                <a:tileRect r="-100000" b="-100000"/>
              </a:grad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u="sng" strike="noStrike" cap="none" normalizeH="0" baseline="0" dirty="0" smtClean="0">
                <a:ln>
                  <a:noFill/>
                </a:ln>
                <a:gradFill flip="none" rotWithShape="1">
                  <a:gsLst>
                    <a:gs pos="0">
                      <a:schemeClr val="accent2">
                        <a:lumMod val="75000"/>
                      </a:schemeClr>
                    </a:gs>
                    <a:gs pos="45000">
                      <a:srgbClr val="FF7A00"/>
                    </a:gs>
                    <a:gs pos="70000">
                      <a:srgbClr val="FF0300"/>
                    </a:gs>
                    <a:gs pos="100000">
                      <a:srgbClr val="4D0808"/>
                    </a:gs>
                  </a:gsLst>
                  <a:path path="circle">
                    <a:fillToRect l="100000" t="100000"/>
                  </a:path>
                  <a:tileRect r="-100000" b="-100000"/>
                </a:gradFill>
                <a:effectLst/>
                <a:latin typeface="Arial Black" pitchFamily="34" charset="0"/>
                <a:ea typeface="Times New Roman" pitchFamily="18" charset="0"/>
                <a:cs typeface="Arial" pitchFamily="34" charset="0"/>
              </a:rPr>
              <a:t>6:0(1:0)   1.6.2016   </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semifinále Pohár Ústeckého kraj</a:t>
            </a: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e</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lvl="0" algn="just" eaLnBrk="0" hangingPunct="0"/>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Semifinále O pohár hejtmana Ústeckého kraje bylo opakováním loňského finále. V letošním prvním domácím pohárovém prostředí jsme nastupovali jako favorit a od úvodního hvizdu rozhodčího jsme si míč vzali pod kontrolu. Rozjížděli jsme se v poklidném tempu a poprvé jsme nebezpečně zaklepali na branku hostů v 9. minutě, když byl na hranici velkého vápna nedovoleně zastaven Slanička. Z následného trestňáku překopl branku Hrdý. Šťastnou se pro nás stala 13. minuta. Mezi 2 obránci proběhl šikovně ostříhaný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fešák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Jan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skóroval na 1:0. Soupeř zkusil štěstí po rohu, ale proti byl Michovský, který míč vyboxoval do bezpečí. Slibně se vyvíjela šance založená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Čámským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ve 21. minutě, ale z přihrávky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míč do sítě nedostal. Sám před brankářem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Postoloprt</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objevil Slanička. S balónem se ale dostal mimo střeleckou pozici a skóre zůstávalo stále 1:0. Hosté se ke slovu dostali 10 minut před změnou stran, ale střela z volného přímého kopu skončila nad. Tutovku měl ještě v 1. poločase na noze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Grepl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trefil jen brankáře. Do druhého poločasu vyběhli v naší sestavě na hřiště 3 nové tváře a právě jedna z nich Jiří Šimral se z volného přímého kopu postaral o druhou branku </a:t>
            </a:r>
            <a:r>
              <a:rPr lang="cs-CZ" sz="1100" b="0" dirty="0" smtClean="0">
                <a:latin typeface="Arial" pitchFamily="34" charset="0"/>
                <a:ea typeface="Times New Roman" pitchFamily="18" charset="0"/>
                <a:cs typeface="Arial" pitchFamily="34" charset="0"/>
              </a:rPr>
              <a:t>mužstva ve 48. minutě.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Přímá spojovací šipka 20"/>
          <p:cNvCxnSpPr/>
          <p:nvPr/>
        </p:nvCxnSpPr>
        <p:spPr bwMode="auto">
          <a:xfrm>
            <a:off x="3127276" y="6931868"/>
            <a:ext cx="864096" cy="72008"/>
          </a:xfrm>
          <a:prstGeom prst="straightConnector1">
            <a:avLst/>
          </a:prstGeom>
          <a:noFill/>
          <a:ln w="28575" cap="flat" cmpd="sng" algn="ctr">
            <a:solidFill>
              <a:schemeClr val="tx1"/>
            </a:solidFill>
            <a:prstDash val="solid"/>
            <a:round/>
            <a:headEnd type="none" w="med" len="med"/>
            <a:tailEnd type="arrow"/>
          </a:ln>
          <a:effectLst>
            <a:outerShdw dist="45791" dir="2021404" algn="ctr" rotWithShape="0">
              <a:srgbClr val="9999FF"/>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287516" y="198829"/>
            <a:ext cx="4855468" cy="2893100"/>
          </a:xfrm>
          <a:prstGeom prst="rect">
            <a:avLst/>
          </a:prstGeom>
          <a:noFill/>
          <a:ln w="25400">
            <a:solidFill>
              <a:srgbClr val="6600FF"/>
            </a:solidFill>
          </a:ln>
        </p:spPr>
        <p:txBody>
          <a:bodyPr wrap="square" anchor="ctr" anchorCtr="0">
            <a:spAutoFit/>
            <a:scene3d>
              <a:camera prst="orthographicFront">
                <a:rot lat="0" lon="0" rev="0"/>
              </a:camera>
              <a:lightRig rig="threePt" dir="t"/>
            </a:scene3d>
            <a:sp3d extrusionH="50800" contourW="19050">
              <a:bevelT w="25400" h="95250" prst="softRound"/>
              <a:bevelB w="19050" h="57150" prst="relaxedInset"/>
              <a:contourClr>
                <a:srgbClr val="FFFF00"/>
              </a:contourClr>
            </a:sp3d>
          </a:bodyPr>
          <a:lstStyle/>
          <a:p>
            <a:pPr algn="ctr" eaLnBrk="0" hangingPunct="0">
              <a:defRPr/>
            </a:pPr>
            <a:r>
              <a:rPr lang="cs-CZ" sz="2800" u="sng" dirty="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50800" dist="50800" dir="5400000" sy="30000" kx="-1800000" algn="ctr" rotWithShape="0">
                    <a:schemeClr val="bg1"/>
                  </a:outerShdw>
                </a:effectLst>
                <a:latin typeface="Script MT Bold" pitchFamily="66" charset="0"/>
                <a:ea typeface="Malgun Gothic" pitchFamily="34" charset="-127"/>
                <a:cs typeface="Aharoni" pitchFamily="2" charset="-79"/>
              </a:rPr>
              <a:t>Vážení sportovní </a:t>
            </a:r>
            <a:r>
              <a:rPr lang="cs-CZ" sz="2800" u="sng" dirty="0" smtClean="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50800" dist="50800" dir="5400000" sy="30000" kx="-1800000" algn="ctr" rotWithShape="0">
                    <a:schemeClr val="bg1"/>
                  </a:outerShdw>
                </a:effectLst>
                <a:latin typeface="Script MT Bold" pitchFamily="66" charset="0"/>
                <a:ea typeface="Malgun Gothic" pitchFamily="34" charset="-127"/>
                <a:cs typeface="Aharoni" pitchFamily="2" charset="-79"/>
              </a:rPr>
              <a:t>přátelé</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před 14 dny po zápase se </a:t>
            </a:r>
            <a:r>
              <a:rPr lang="cs-CZ" sz="1400" i="1" dirty="0" err="1" smtClean="0">
                <a:effectLst>
                  <a:outerShdw blurRad="50800" dist="50800" dir="5400000" algn="ctr" rotWithShape="0">
                    <a:schemeClr val="bg1"/>
                  </a:outerShdw>
                </a:effectLst>
                <a:latin typeface="Arial" pitchFamily="34" charset="0"/>
                <a:cs typeface="Arial" pitchFamily="34" charset="0"/>
              </a:rPr>
              <a:t>Střekovem</a:t>
            </a:r>
            <a:r>
              <a:rPr lang="cs-CZ" sz="1400" i="1" dirty="0" smtClean="0">
                <a:effectLst>
                  <a:outerShdw blurRad="50800" dist="50800" dir="5400000" algn="ctr" rotWithShape="0">
                    <a:schemeClr val="bg1"/>
                  </a:outerShdw>
                </a:effectLst>
                <a:latin typeface="Arial" pitchFamily="34" charset="0"/>
                <a:cs typeface="Arial" pitchFamily="34" charset="0"/>
              </a:rPr>
              <a:t> jsme oslavili vítězství v Ústeckém přeboru. 4 kola před koncem bylo jasné, že nás bodově nemůže nikdo dostihnout. Velké gratulace hráčům a realizačnímu týmu.  Náskok na čele tabulky, jak se říká O parník je zcela zasloužené.V rozhodujících zápasech mužstvo prokázalo velkou sílu. Ať už to bylo v Krupce nebo v Žatci. Ale ani v těch utkáních proti slabším soupeřům nic nepodcenilo a vysoko vyhrávalo.  Do konce soutěže zbývají i s tím dnešním 3 utkání.  Můžeme je odehrát v klidu a společně s Vámi si užít konec ročníku 2015-2016. </a:t>
            </a: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5503540" y="2395364"/>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cxnSp>
        <p:nvCxnSpPr>
          <p:cNvPr id="15" name="Přímá spojovací šipka 14"/>
          <p:cNvCxnSpPr/>
          <p:nvPr/>
        </p:nvCxnSpPr>
        <p:spPr bwMode="auto">
          <a:xfrm>
            <a:off x="8671892" y="7075884"/>
            <a:ext cx="1008112" cy="0"/>
          </a:xfrm>
          <a:prstGeom prst="straightConnector1">
            <a:avLst/>
          </a:prstGeom>
          <a:noFill/>
          <a:ln w="15875" cap="flat" cmpd="sng" algn="ctr">
            <a:solidFill>
              <a:srgbClr val="FF00FF"/>
            </a:solidFill>
            <a:prstDash val="solid"/>
            <a:round/>
            <a:headEnd type="none" w="med" len="med"/>
            <a:tailEnd type="arrow"/>
          </a:ln>
          <a:effectLst>
            <a:outerShdw dist="45791" dir="2021404" algn="ctr" rotWithShape="0">
              <a:srgbClr val="9999FF"/>
            </a:outerShdw>
          </a:effectLst>
        </p:spPr>
      </p:cxnSp>
      <p:pic>
        <p:nvPicPr>
          <p:cNvPr id="25601" name="Picture 1"/>
          <p:cNvPicPr>
            <a:picLocks noChangeAspect="1" noChangeArrowheads="1"/>
          </p:cNvPicPr>
          <p:nvPr/>
        </p:nvPicPr>
        <p:blipFill>
          <a:blip r:embed="rId3" cstate="print"/>
          <a:srcRect/>
          <a:stretch>
            <a:fillRect/>
          </a:stretch>
        </p:blipFill>
        <p:spPr bwMode="auto">
          <a:xfrm>
            <a:off x="102940" y="163116"/>
            <a:ext cx="4536504" cy="3312368"/>
          </a:xfrm>
          <a:prstGeom prst="rect">
            <a:avLst/>
          </a:prstGeom>
          <a:noFill/>
          <a:ln w="60325">
            <a:solidFill>
              <a:srgbClr val="CC0099"/>
            </a:solidFill>
            <a:miter lim="800000"/>
            <a:headEnd/>
            <a:tailEnd/>
          </a:ln>
        </p:spPr>
      </p:pic>
      <p:pic>
        <p:nvPicPr>
          <p:cNvPr id="25602" name="Picture 2"/>
          <p:cNvPicPr>
            <a:picLocks noChangeAspect="1" noChangeArrowheads="1"/>
          </p:cNvPicPr>
          <p:nvPr/>
        </p:nvPicPr>
        <p:blipFill>
          <a:blip r:embed="rId4" cstate="print"/>
          <a:srcRect/>
          <a:stretch>
            <a:fillRect/>
          </a:stretch>
        </p:blipFill>
        <p:spPr bwMode="auto">
          <a:xfrm>
            <a:off x="60176" y="3691508"/>
            <a:ext cx="4579268" cy="3231282"/>
          </a:xfrm>
          <a:prstGeom prst="rect">
            <a:avLst/>
          </a:prstGeom>
          <a:noFill/>
          <a:ln w="34925">
            <a:solidFill>
              <a:srgbClr val="FFCC66"/>
            </a:solidFill>
            <a:miter lim="800000"/>
            <a:headEnd/>
            <a:tailEnd/>
          </a:ln>
        </p:spPr>
      </p:pic>
      <p:sp>
        <p:nvSpPr>
          <p:cNvPr id="17" name="TextovéPole 16"/>
          <p:cNvSpPr txBox="1"/>
          <p:nvPr/>
        </p:nvSpPr>
        <p:spPr>
          <a:xfrm>
            <a:off x="5287516" y="3290232"/>
            <a:ext cx="4824536" cy="3631763"/>
          </a:xfrm>
          <a:prstGeom prst="rect">
            <a:avLst/>
          </a:prstGeom>
          <a:blipFill>
            <a:blip r:embed="rId5" cstate="print"/>
            <a:stretch>
              <a:fillRect/>
            </a:stretch>
          </a:blipFill>
          <a:ln w="79375">
            <a:solidFill>
              <a:srgbClr val="CC0000"/>
            </a:solidFill>
            <a:prstDash val="sysDot"/>
          </a:ln>
        </p:spPr>
        <p:txBody>
          <a:bodyPr wrap="square" rtlCol="0">
            <a:spAutoFit/>
          </a:bodyPr>
          <a:lstStyle/>
          <a:p>
            <a:pPr algn="ctr"/>
            <a:r>
              <a:rPr lang="cs-CZ" sz="4600" dirty="0" smtClean="0">
                <a:ln w="28575">
                  <a:solidFill>
                    <a:srgbClr val="FFFF00"/>
                  </a:solidFill>
                </a:ln>
                <a:solidFill>
                  <a:srgbClr val="FF0066"/>
                </a:solidFill>
                <a:latin typeface="Rockwell Condensed" pitchFamily="18" charset="0"/>
              </a:rPr>
              <a:t>Jsme mistři Ústeckého přeboru pro rok 2015-2016. Po 2 letech se vracíme do divize</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sp>
        <p:nvSpPr>
          <p:cNvPr id="5" name="TextovéPole 4"/>
          <p:cNvSpPr txBox="1"/>
          <p:nvPr/>
        </p:nvSpPr>
        <p:spPr>
          <a:xfrm>
            <a:off x="30932" y="103877"/>
            <a:ext cx="4896544" cy="6840000"/>
          </a:xfrm>
          <a:prstGeom prst="rect">
            <a:avLst/>
          </a:prstGeom>
          <a:noFill/>
          <a:ln w="25400">
            <a:solidFill>
              <a:srgbClr val="6600FF"/>
            </a:solidFill>
          </a:ln>
        </p:spPr>
        <p:txBody>
          <a:bodyPr wrap="square">
            <a:spAutoFit/>
            <a:scene3d>
              <a:camera prst="orthographicFront">
                <a:rot lat="0" lon="0" rev="0"/>
              </a:camera>
              <a:lightRig rig="threePt" dir="t"/>
            </a:scene3d>
            <a:sp3d extrusionH="50800" contourW="12700" prstMaterial="matte">
              <a:bevelT w="101600" h="44450" prst="softRound"/>
              <a:bevelB w="50800" h="12700" prst="relaxedInset"/>
              <a:contourClr>
                <a:srgbClr val="99FF66"/>
              </a:contourClr>
            </a:sp3d>
          </a:bodyPr>
          <a:lstStyle/>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Fotbalové soutěže letošního ročníku se blíží ke svému konci. Někde už je rozhodnuto, jako třeba u mužstva dospělých, kde jsme slavili na předchozí stránce a to jsme se ještě nezmínili o postupu do finále  O pohár hejtmana Ústeckého kraje, když jsme v semifinále 1.6.16 přestříleli </a:t>
            </a:r>
            <a:r>
              <a:rPr lang="cs-CZ" sz="1400" i="1" dirty="0" err="1" smtClean="0">
                <a:effectLst>
                  <a:outerShdw blurRad="50800" dist="50800" dir="5400000" algn="ctr" rotWithShape="0">
                    <a:schemeClr val="bg1"/>
                  </a:outerShdw>
                </a:effectLst>
                <a:latin typeface="Arial" pitchFamily="34" charset="0"/>
                <a:cs typeface="Arial" pitchFamily="34" charset="0"/>
              </a:rPr>
              <a:t>Postoloprty</a:t>
            </a:r>
            <a:r>
              <a:rPr lang="cs-CZ" sz="1400" i="1" dirty="0" smtClean="0">
                <a:effectLst>
                  <a:outerShdw blurRad="50800" dist="50800" dir="5400000" algn="ctr" rotWithShape="0">
                    <a:schemeClr val="bg1"/>
                  </a:outerShdw>
                </a:effectLst>
                <a:latin typeface="Arial" pitchFamily="34" charset="0"/>
                <a:cs typeface="Arial" pitchFamily="34" charset="0"/>
              </a:rPr>
              <a:t>  6:0. Jinde se ale ještě hraje o důležité body.Mužstvo staršího dorostu před týdnem na jaře potřetí vyhrálo a  v Ústeckém přeboru ho čekají 3 těžké zápasy. V tabulce se krčí 3 místa od spodku tabulky.   Mladší dorostenci, za které většinou nastupují i ti, co mají již zápas v nohách za sebou, jsou na tom v tabulce o něco lépe. Starší žáci a mladší žáci jsou týmy, které mají v letošním ročníku na programu nejvíce zápasů. Může za to 3. kolová soutěž Ústeckého přeboru. Starší už  nepatří  k nejhorším týmům soutěže, jak  tomu bylo loni a na jaře  7x vyhráli. Mladší, tam jak už jsme několikrát ve zpravodaji psali,  mají ve výsledcích výkyvy. Porazí Lovosice 10:0, ale pak na hřišti soupeře vysoko zase prohrají. V tabulce jsou na 8. místě. Starší přípravky r. 2005, 2006 končí svoji soutěž spolu s Roudnicí </a:t>
            </a:r>
            <a:r>
              <a:rPr lang="cs-CZ" sz="1400" i="1" dirty="0" err="1" smtClean="0">
                <a:effectLst>
                  <a:outerShdw blurRad="50800" dist="50800" dir="5400000" algn="ctr" rotWithShape="0">
                    <a:schemeClr val="bg1"/>
                  </a:outerShdw>
                </a:effectLst>
                <a:latin typeface="Arial" pitchFamily="34" charset="0"/>
                <a:cs typeface="Arial" pitchFamily="34" charset="0"/>
              </a:rPr>
              <a:t>n.L.</a:t>
            </a:r>
            <a:r>
              <a:rPr lang="cs-CZ" sz="1400" i="1" dirty="0" smtClean="0">
                <a:effectLst>
                  <a:outerShdw blurRad="50800" dist="50800" dir="5400000" algn="ctr" rotWithShape="0">
                    <a:schemeClr val="bg1"/>
                  </a:outerShdw>
                </a:effectLst>
                <a:latin typeface="Arial" pitchFamily="34" charset="0"/>
                <a:cs typeface="Arial" pitchFamily="34" charset="0"/>
              </a:rPr>
              <a:t> v jednom týmu o tomto víkendu. Prázdniny ale nechystají a v červnu jedou dokonce na turnaj do Drážďan. Mladší přípravka zakončila turnaje o minulém víkendu.</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Jak budou mužstva zařazena v příštím ročníku se ještě vedou jednání a budete informování v posledním zpravodaji letošní sezóny. </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Přejeme hezké fotbalové zážitky s ať se vám dnešní zápas líbí  </a:t>
            </a:r>
            <a:r>
              <a:rPr lang="cs-CZ" sz="1400" i="1" dirty="0" smtClean="0">
                <a:latin typeface="Arial" pitchFamily="34" charset="0"/>
                <a:cs typeface="Arial" pitchFamily="34" charset="0"/>
              </a:rPr>
              <a:t>                                        </a:t>
            </a:r>
          </a:p>
          <a:p>
            <a:pPr algn="just" eaLnBrk="0" hangingPunct="0">
              <a:defRPr/>
            </a:pPr>
            <a:r>
              <a:rPr lang="cs-CZ" sz="1400" i="1" dirty="0" smtClean="0">
                <a:latin typeface="Arial" pitchFamily="34" charset="0"/>
                <a:cs typeface="Arial" pitchFamily="34" charset="0"/>
              </a:rPr>
              <a:t>                                                  </a:t>
            </a:r>
            <a:r>
              <a:rPr lang="cs-CZ" sz="1800" i="1" dirty="0" smtClean="0">
                <a:latin typeface="Arial" pitchFamily="34" charset="0"/>
                <a:cs typeface="Arial" pitchFamily="34" charset="0"/>
              </a:rPr>
              <a:t>Fotbalu</a:t>
            </a:r>
          </a:p>
          <a:p>
            <a:pPr algn="just" eaLnBrk="0" hangingPunct="0">
              <a:defRPr/>
            </a:pPr>
            <a:r>
              <a:rPr lang="cs-CZ" sz="1800" i="1" dirty="0" smtClean="0">
                <a:latin typeface="Arial" pitchFamily="34" charset="0"/>
                <a:cs typeface="Arial" pitchFamily="34" charset="0"/>
              </a:rPr>
              <a:t>                                                    zdar </a:t>
            </a:r>
            <a:endParaRPr lang="cs-CZ" sz="1600" i="1" dirty="0" smtClean="0">
              <a:effectLst>
                <a:outerShdw blurRad="50800" dist="38100" dir="10800000" algn="r" rotWithShape="0">
                  <a:srgbClr val="FF66CC">
                    <a:alpha val="40000"/>
                  </a:srgbClr>
                </a:outerShdw>
              </a:effectLst>
              <a:latin typeface="Trebuchet MS" pitchFamily="34" charset="0"/>
              <a:cs typeface="Arial" pitchFamily="34" charset="0"/>
            </a:endParaRPr>
          </a:p>
        </p:txBody>
      </p:sp>
      <p:sp>
        <p:nvSpPr>
          <p:cNvPr id="6" name="TextovéPole 5"/>
          <p:cNvSpPr txBox="1"/>
          <p:nvPr/>
        </p:nvSpPr>
        <p:spPr>
          <a:xfrm>
            <a:off x="5647556" y="71363"/>
            <a:ext cx="4536504" cy="1077218"/>
          </a:xfrm>
          <a:prstGeom prst="rect">
            <a:avLst/>
          </a:prstGeom>
          <a:blipFill>
            <a:blip r:embed="rId3" cstate="print"/>
            <a:stretch>
              <a:fillRect/>
            </a:stretch>
          </a:blipFill>
          <a:ln w="50800">
            <a:solidFill>
              <a:srgbClr val="0066FF"/>
            </a:solidFill>
            <a:prstDash val="dash"/>
          </a:ln>
        </p:spPr>
        <p:txBody>
          <a:bodyPr wrap="square" rtlCol="0">
            <a:spAutoFit/>
          </a:bodyPr>
          <a:lstStyle/>
          <a:p>
            <a:pPr algn="ctr"/>
            <a:r>
              <a:rPr lang="cs-CZ" sz="3200" dirty="0" smtClean="0">
                <a:ln w="15875">
                  <a:solidFill>
                    <a:srgbClr val="FFFF00"/>
                  </a:solidFill>
                </a:ln>
                <a:latin typeface="Berlin Sans FB" pitchFamily="34" charset="0"/>
                <a:cs typeface="David" pitchFamily="34" charset="-79"/>
              </a:rPr>
              <a:t>Náborová akce </a:t>
            </a:r>
            <a:r>
              <a:rPr lang="cs-CZ" sz="3200" dirty="0" err="1" smtClean="0">
                <a:ln w="15875">
                  <a:solidFill>
                    <a:srgbClr val="FFFF00"/>
                  </a:solidFill>
                </a:ln>
                <a:latin typeface="Berlin Sans FB" pitchFamily="34" charset="0"/>
                <a:cs typeface="David" pitchFamily="34" charset="-79"/>
              </a:rPr>
              <a:t>Štětí</a:t>
            </a:r>
            <a:r>
              <a:rPr lang="cs-CZ" sz="3200" dirty="0" smtClean="0">
                <a:ln w="15875">
                  <a:solidFill>
                    <a:srgbClr val="FFFF00"/>
                  </a:solidFill>
                </a:ln>
                <a:latin typeface="Berlin Sans FB" pitchFamily="34" charset="0"/>
                <a:cs typeface="David" pitchFamily="34" charset="-79"/>
              </a:rPr>
              <a:t> dne 20.5.2016</a:t>
            </a:r>
          </a:p>
        </p:txBody>
      </p:sp>
      <p:sp>
        <p:nvSpPr>
          <p:cNvPr id="8" name="Obdélník 7"/>
          <p:cNvSpPr/>
          <p:nvPr/>
        </p:nvSpPr>
        <p:spPr>
          <a:xfrm>
            <a:off x="5647556" y="1261234"/>
            <a:ext cx="4536504" cy="2862322"/>
          </a:xfrm>
          <a:prstGeom prst="rect">
            <a:avLst/>
          </a:prstGeom>
          <a:blipFill dpi="0" rotWithShape="1">
            <a:blip r:embed="rId4" cstate="print">
              <a:alphaModFix amt="46000"/>
            </a:blip>
            <a:srcRect/>
            <a:stretch>
              <a:fillRect/>
            </a:stretch>
          </a:blipFill>
          <a:ln w="38100">
            <a:solidFill>
              <a:srgbClr val="FF99FF"/>
            </a:solidFill>
            <a:prstDash val="sysDash"/>
          </a:ln>
        </p:spPr>
        <p:txBody>
          <a:bodyPr wrap="square">
            <a:spAutoFit/>
          </a:bodyPr>
          <a:lstStyle/>
          <a:p>
            <a:pPr algn="just"/>
            <a:r>
              <a:rPr lang="cs-CZ" dirty="0" smtClean="0">
                <a:latin typeface="Bookman Old Style" pitchFamily="18" charset="0"/>
              </a:rPr>
              <a:t>   Akce se uskutečnila v pátek dopoledne za slunečného počasí na Městském stadionu SK </a:t>
            </a:r>
            <a:r>
              <a:rPr lang="cs-CZ" dirty="0" err="1" smtClean="0">
                <a:latin typeface="Bookman Old Style" pitchFamily="18" charset="0"/>
              </a:rPr>
              <a:t>Štětí</a:t>
            </a:r>
            <a:r>
              <a:rPr lang="cs-CZ" dirty="0" smtClean="0">
                <a:latin typeface="Bookman Old Style" pitchFamily="18" charset="0"/>
              </a:rPr>
              <a:t>. Do areálu našly cestu bez mála dvě stovky dětí z pěti místních mateřských škol, třech škol základních a autobusy pak dovezly předškoláky a školáky z nedalekých měst </a:t>
            </a:r>
            <a:r>
              <a:rPr lang="cs-CZ" dirty="0" err="1" smtClean="0">
                <a:latin typeface="Bookman Old Style" pitchFamily="18" charset="0"/>
              </a:rPr>
              <a:t>Liběchova</a:t>
            </a:r>
            <a:r>
              <a:rPr lang="cs-CZ" dirty="0" smtClean="0">
                <a:latin typeface="Bookman Old Style" pitchFamily="18" charset="0"/>
              </a:rPr>
              <a:t> a </a:t>
            </a:r>
            <a:r>
              <a:rPr lang="cs-CZ" dirty="0" err="1" smtClean="0">
                <a:latin typeface="Bookman Old Style" pitchFamily="18" charset="0"/>
              </a:rPr>
              <a:t>Hoštky</a:t>
            </a:r>
            <a:r>
              <a:rPr lang="cs-CZ" dirty="0" smtClean="0">
                <a:latin typeface="Bookman Old Style" pitchFamily="18" charset="0"/>
              </a:rPr>
              <a:t>. </a:t>
            </a:r>
          </a:p>
          <a:p>
            <a:pPr algn="just"/>
            <a:r>
              <a:rPr lang="cs-CZ" dirty="0" smtClean="0">
                <a:latin typeface="Bookman Old Style" pitchFamily="18" charset="0"/>
              </a:rPr>
              <a:t>    Na děti kromě velkého skákacího hradu čekalo na třech hřištích dvanáct stanovišť plných her, soutěží a zábavy, které absolvovaly za necelé dvě hodiny. Cílem bylo probudit v nich radost z pohybu a přilákat je k nejpopulárnějšímu světovému sportu</a:t>
            </a:r>
            <a:r>
              <a:rPr lang="cs-CZ" dirty="0" smtClean="0"/>
              <a:t>.</a:t>
            </a:r>
          </a:p>
          <a:p>
            <a:pPr algn="just"/>
            <a:r>
              <a:rPr lang="cs-CZ" dirty="0" smtClean="0">
                <a:latin typeface="Bookman Old Style" pitchFamily="18" charset="0"/>
              </a:rPr>
              <a:t>    Kromě dobrého pocitu z pohybu si děti ve finále odnesly i zajímavé dárky od fotbalové asociace a spolupracující organizace </a:t>
            </a:r>
            <a:r>
              <a:rPr lang="cs-CZ" dirty="0" err="1" smtClean="0">
                <a:latin typeface="Bookman Old Style" pitchFamily="18" charset="0"/>
              </a:rPr>
              <a:t>štětského</a:t>
            </a:r>
            <a:r>
              <a:rPr lang="cs-CZ" dirty="0" smtClean="0">
                <a:latin typeface="Bookman Old Style" pitchFamily="18" charset="0"/>
              </a:rPr>
              <a:t> Domu dětí a mládeže.</a:t>
            </a:r>
            <a:endParaRPr lang="cs-CZ" dirty="0">
              <a:latin typeface="Bookman Old Style" pitchFamily="18" charset="0"/>
            </a:endParaRPr>
          </a:p>
        </p:txBody>
      </p:sp>
      <p:pic>
        <p:nvPicPr>
          <p:cNvPr id="2" name="Picture 106"/>
          <p:cNvPicPr>
            <a:picLocks noChangeAspect="1" noChangeArrowheads="1"/>
          </p:cNvPicPr>
          <p:nvPr/>
        </p:nvPicPr>
        <p:blipFill>
          <a:blip r:embed="rId5" cstate="print"/>
          <a:srcRect/>
          <a:stretch>
            <a:fillRect/>
          </a:stretch>
        </p:blipFill>
        <p:spPr bwMode="auto">
          <a:xfrm>
            <a:off x="5653930" y="4310955"/>
            <a:ext cx="4530130" cy="2620913"/>
          </a:xfrm>
          <a:prstGeom prst="rect">
            <a:avLst/>
          </a:prstGeom>
          <a:noFill/>
          <a:ln w="47625">
            <a:solidFill>
              <a:srgbClr val="FF66CC"/>
            </a:solidFill>
            <a:prstDash val="sysDash"/>
            <a:miter lim="800000"/>
            <a:headEnd/>
            <a:tailEnd/>
          </a:ln>
        </p:spPr>
      </p:pic>
      <p:pic>
        <p:nvPicPr>
          <p:cNvPr id="1026" name="Picture 1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sp>
        <p:nvSpPr>
          <p:cNvPr id="16" name="Obdélník 15"/>
          <p:cNvSpPr/>
          <p:nvPr/>
        </p:nvSpPr>
        <p:spPr>
          <a:xfrm>
            <a:off x="5575548" y="91108"/>
            <a:ext cx="4605875" cy="507831"/>
          </a:xfrm>
          <a:prstGeom prst="rect">
            <a:avLst/>
          </a:prstGeom>
          <a:blipFill>
            <a:blip r:embed="rId3" cstate="print"/>
            <a:stretch>
              <a:fillRect/>
            </a:stretch>
          </a:blipFill>
          <a:ln w="66675" cap="rnd">
            <a:solidFill>
              <a:srgbClr val="33CCFF"/>
            </a:solidFill>
            <a:prstDash val="dash"/>
          </a:ln>
        </p:spPr>
        <p:txBody>
          <a:bodyPr wrap="square" lIns="91440" tIns="45720" rIns="91440" bIns="45720">
            <a:spAutoFit/>
          </a:bodyPr>
          <a:lstStyle/>
          <a:p>
            <a:pPr algn="ctr"/>
            <a:r>
              <a:rPr lang="cs-CZ" sz="2700" b="1" cap="none" spc="0" dirty="0" smtClean="0">
                <a:ln w="10541" cmpd="sng">
                  <a:solidFill>
                    <a:schemeClr val="accent1">
                      <a:shade val="88000"/>
                      <a:satMod val="110000"/>
                    </a:schemeClr>
                  </a:solidFill>
                  <a:prstDash val="solid"/>
                </a:ln>
                <a:solidFill>
                  <a:srgbClr val="FF0000"/>
                </a:solidFill>
                <a:effectLst/>
              </a:rPr>
              <a:t>Výsledky mužstev SK </a:t>
            </a:r>
            <a:r>
              <a:rPr lang="cs-CZ" sz="2700" b="1" cap="none" spc="0" dirty="0" err="1" smtClean="0">
                <a:ln w="10541" cmpd="sng">
                  <a:solidFill>
                    <a:schemeClr val="accent1">
                      <a:shade val="88000"/>
                      <a:satMod val="110000"/>
                    </a:schemeClr>
                  </a:solidFill>
                  <a:prstDash val="solid"/>
                </a:ln>
                <a:solidFill>
                  <a:srgbClr val="FF0000"/>
                </a:solidFill>
                <a:effectLst/>
              </a:rPr>
              <a:t>Štětí</a:t>
            </a:r>
            <a:endParaRPr lang="cs-CZ" sz="2700" b="1" cap="none" spc="0" dirty="0">
              <a:ln w="10541" cmpd="sng">
                <a:solidFill>
                  <a:schemeClr val="accent1">
                    <a:shade val="88000"/>
                    <a:satMod val="110000"/>
                  </a:schemeClr>
                </a:solidFill>
                <a:prstDash val="solid"/>
              </a:ln>
              <a:solidFill>
                <a:srgbClr val="FF0000"/>
              </a:solidFill>
              <a:effectLst/>
            </a:endParaRPr>
          </a:p>
        </p:txBody>
      </p:sp>
      <p:graphicFrame>
        <p:nvGraphicFramePr>
          <p:cNvPr id="19" name="Tabulka 18"/>
          <p:cNvGraphicFramePr>
            <a:graphicFrameLocks noGrp="1"/>
          </p:cNvGraphicFramePr>
          <p:nvPr/>
        </p:nvGraphicFramePr>
        <p:xfrm>
          <a:off x="5575548" y="739180"/>
          <a:ext cx="4531853" cy="6082327"/>
        </p:xfrm>
        <a:graphic>
          <a:graphicData uri="http://schemas.openxmlformats.org/drawingml/2006/table">
            <a:tbl>
              <a:tblPr/>
              <a:tblGrid>
                <a:gridCol w="1008112">
                  <a:extLst>
                    <a:ext uri="{9D8B030D-6E8A-4147-A177-3AD203B41FA5}">
                      <a16:colId xmlns:a16="http://schemas.microsoft.com/office/drawing/2014/main" val="20000"/>
                    </a:ext>
                  </a:extLst>
                </a:gridCol>
                <a:gridCol w="1125259">
                  <a:extLst>
                    <a:ext uri="{9D8B030D-6E8A-4147-A177-3AD203B41FA5}">
                      <a16:colId xmlns:a16="http://schemas.microsoft.com/office/drawing/2014/main" val="20001"/>
                    </a:ext>
                  </a:extLst>
                </a:gridCol>
                <a:gridCol w="923213">
                  <a:extLst>
                    <a:ext uri="{9D8B030D-6E8A-4147-A177-3AD203B41FA5}">
                      <a16:colId xmlns:a16="http://schemas.microsoft.com/office/drawing/2014/main" val="20002"/>
                    </a:ext>
                  </a:extLst>
                </a:gridCol>
                <a:gridCol w="810930">
                  <a:extLst>
                    <a:ext uri="{9D8B030D-6E8A-4147-A177-3AD203B41FA5}">
                      <a16:colId xmlns:a16="http://schemas.microsoft.com/office/drawing/2014/main" val="20003"/>
                    </a:ext>
                  </a:extLst>
                </a:gridCol>
                <a:gridCol w="664339">
                  <a:extLst>
                    <a:ext uri="{9D8B030D-6E8A-4147-A177-3AD203B41FA5}">
                      <a16:colId xmlns:a16="http://schemas.microsoft.com/office/drawing/2014/main" val="20004"/>
                    </a:ext>
                  </a:extLst>
                </a:gridCol>
              </a:tblGrid>
              <a:tr h="235922">
                <a:tc rowSpan="3">
                  <a:txBody>
                    <a:bodyPr/>
                    <a:lstStyle/>
                    <a:p>
                      <a:pPr algn="ctr" fontAlgn="ctr"/>
                      <a:r>
                        <a:rPr lang="cs-CZ" sz="1800" b="1" i="0" u="none" strike="noStrike" dirty="0">
                          <a:solidFill>
                            <a:srgbClr val="000000"/>
                          </a:solidFill>
                          <a:latin typeface="Arial"/>
                        </a:rPr>
                        <a:t>Dospělí</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21.5.2016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TJ Střekov</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a:rPr>
                        <a:t>4:0</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28.5.2016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FK Chmel </a:t>
                      </a:r>
                      <a:r>
                        <a:rPr lang="cs-CZ" sz="1000" b="1" i="0" u="none" strike="noStrike" dirty="0" err="1">
                          <a:solidFill>
                            <a:srgbClr val="000000"/>
                          </a:solidFill>
                          <a:latin typeface="Arial"/>
                        </a:rPr>
                        <a:t>Blšany</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3:0 kont.</a:t>
                      </a:r>
                      <a:endParaRPr lang="cs-CZ" sz="12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1.6.2016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SK Štětí</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Postoloprty</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semifinále pohár</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93555">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380373">
                <a:tc rowSpan="2">
                  <a:txBody>
                    <a:bodyPr/>
                    <a:lstStyle/>
                    <a:p>
                      <a:pPr algn="ctr" fontAlgn="ctr"/>
                      <a:r>
                        <a:rPr lang="cs-CZ" sz="1800" b="1" i="0" u="none" strike="noStrike" dirty="0">
                          <a:solidFill>
                            <a:srgbClr val="000000"/>
                          </a:solidFill>
                          <a:latin typeface="Arial"/>
                        </a:rPr>
                        <a:t>Starší dorost</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22.5.2016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FK ČL Neštěmice</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a:t>
                      </a:r>
                      <a:r>
                        <a:rPr lang="cs-CZ" sz="1000" b="1" i="0" u="none" strike="noStrike" dirty="0" err="1">
                          <a:solidFill>
                            <a:srgbClr val="000000"/>
                          </a:solidFill>
                          <a:latin typeface="Arial"/>
                        </a:rPr>
                        <a:t>Hoštka</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a:rPr>
                        <a:t>6:0</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r h="329560">
                <a:tc vMerge="1">
                  <a:txBody>
                    <a:bodyPr/>
                    <a:lstStyle/>
                    <a:p>
                      <a:endParaRPr lang="cs-CZ"/>
                    </a:p>
                  </a:txBody>
                  <a:tcPr/>
                </a:tc>
                <a:tc>
                  <a:txBody>
                    <a:bodyPr/>
                    <a:lstStyle/>
                    <a:p>
                      <a:pPr algn="ctr" fontAlgn="ctr"/>
                      <a:r>
                        <a:rPr lang="cs-CZ" sz="1000" b="1" i="0" u="none" strike="noStrike" dirty="0">
                          <a:solidFill>
                            <a:srgbClr val="000000"/>
                          </a:solidFill>
                          <a:latin typeface="Arial"/>
                        </a:rPr>
                        <a:t>28.5.2016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SK Štětí/Hoštka</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ASK </a:t>
                      </a:r>
                      <a:r>
                        <a:rPr lang="cs-CZ" sz="1000" b="1" i="0" u="none" strike="noStrike" dirty="0" smtClean="0">
                          <a:solidFill>
                            <a:srgbClr val="000000"/>
                          </a:solidFill>
                          <a:latin typeface="Arial"/>
                        </a:rPr>
                        <a:t>Lovosice</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2:1</a:t>
                      </a:r>
                      <a:endParaRPr lang="cs-CZ" sz="12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93555">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235922">
                <a:tc rowSpan="2">
                  <a:txBody>
                    <a:bodyPr/>
                    <a:lstStyle/>
                    <a:p>
                      <a:pPr algn="ctr" fontAlgn="ctr"/>
                      <a:r>
                        <a:rPr lang="cs-CZ" sz="1800" b="1" i="0" u="none" strike="noStrike" dirty="0">
                          <a:solidFill>
                            <a:srgbClr val="000000"/>
                          </a:solidFill>
                          <a:latin typeface="Arial"/>
                        </a:rPr>
                        <a:t>Mladší dorost</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22.5.2016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FK </a:t>
                      </a:r>
                      <a:r>
                        <a:rPr lang="cs-CZ" sz="1000" b="1" i="0" u="none" strike="noStrike" dirty="0" err="1" smtClean="0">
                          <a:solidFill>
                            <a:srgbClr val="000000"/>
                          </a:solidFill>
                          <a:latin typeface="Arial"/>
                        </a:rPr>
                        <a:t>Neštěmice</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a:t>
                      </a:r>
                      <a:r>
                        <a:rPr lang="cs-CZ" sz="1000" b="1" i="0" u="none" strike="noStrike" dirty="0" err="1">
                          <a:solidFill>
                            <a:srgbClr val="000000"/>
                          </a:solidFill>
                          <a:latin typeface="Arial"/>
                        </a:rPr>
                        <a:t>Hoštka</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a:rPr>
                        <a:t> 0:2</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28.5.2016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SK Štětí/Hoštka</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ASK Lovosice</a:t>
                      </a:r>
                      <a:r>
                        <a:rPr lang="cs-CZ" sz="1000" b="1" i="0" u="none" strike="noStrike" dirty="0" smtClean="0">
                          <a:solidFill>
                            <a:srgbClr val="000000"/>
                          </a:solidFill>
                          <a:latin typeface="Arial"/>
                        </a:rPr>
                        <a:t>/</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a:rPr>
                        <a:t> </a:t>
                      </a:r>
                      <a:r>
                        <a:rPr lang="cs-CZ" sz="1200" b="1" i="0" u="none" strike="noStrike" dirty="0" smtClean="0">
                          <a:solidFill>
                            <a:srgbClr val="000000"/>
                          </a:solidFill>
                          <a:latin typeface="Arial"/>
                        </a:rPr>
                        <a:t>2:1</a:t>
                      </a:r>
                      <a:endParaRPr lang="cs-CZ" sz="12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93555">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9"/>
                  </a:ext>
                </a:extLst>
              </a:tr>
              <a:tr h="235922">
                <a:tc rowSpan="3">
                  <a:txBody>
                    <a:bodyPr/>
                    <a:lstStyle/>
                    <a:p>
                      <a:pPr algn="ctr" fontAlgn="ctr"/>
                      <a:r>
                        <a:rPr lang="cs-CZ" sz="1800" b="1" i="0" u="none" strike="noStrike" dirty="0" smtClean="0">
                          <a:solidFill>
                            <a:srgbClr val="000000"/>
                          </a:solidFill>
                          <a:latin typeface="Arial"/>
                        </a:rPr>
                        <a:t>Starší </a:t>
                      </a:r>
                      <a:r>
                        <a:rPr lang="cs-CZ" sz="1800" b="1" i="0" u="none" strike="noStrike" dirty="0">
                          <a:solidFill>
                            <a:srgbClr val="000000"/>
                          </a:solidFill>
                          <a:latin typeface="Arial"/>
                        </a:rPr>
                        <a:t>žáci</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22.5.2016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SK Štětí </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ASK Lovosice</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a:rPr>
                        <a:t>2:4</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0"/>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25.5.2016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TJ </a:t>
                      </a:r>
                      <a:r>
                        <a:rPr lang="cs-CZ" sz="1000" b="1" i="0" u="none" strike="noStrike" dirty="0" smtClean="0">
                          <a:solidFill>
                            <a:srgbClr val="000000"/>
                          </a:solidFill>
                          <a:latin typeface="Arial"/>
                        </a:rPr>
                        <a:t> </a:t>
                      </a:r>
                      <a:r>
                        <a:rPr lang="cs-CZ" sz="1000" b="1" i="0" u="none" strike="noStrike" dirty="0" err="1">
                          <a:solidFill>
                            <a:srgbClr val="000000"/>
                          </a:solidFill>
                          <a:latin typeface="Arial"/>
                        </a:rPr>
                        <a:t>Košťany</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0" i="0" u="none" strike="noStrike" dirty="0">
                          <a:solidFill>
                            <a:srgbClr val="000000"/>
                          </a:solidFill>
                          <a:latin typeface="Calibri"/>
                        </a:rPr>
                        <a:t> </a:t>
                      </a:r>
                      <a:r>
                        <a:rPr lang="cs-CZ" sz="1200" b="1" i="0" u="none" strike="noStrike" dirty="0" smtClean="0">
                          <a:solidFill>
                            <a:srgbClr val="000000"/>
                          </a:solidFill>
                          <a:latin typeface="Arial" pitchFamily="34" charset="0"/>
                          <a:cs typeface="Arial" pitchFamily="34" charset="0"/>
                        </a:rPr>
                        <a:t>5:1</a:t>
                      </a:r>
                      <a:endParaRPr lang="cs-CZ" sz="1200" b="1" i="0" u="none" strike="noStrike" dirty="0">
                        <a:solidFill>
                          <a:srgbClr val="000000"/>
                        </a:solidFill>
                        <a:latin typeface="Arial" pitchFamily="34" charset="0"/>
                        <a:cs typeface="Arial" pitchFamily="34" charset="0"/>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1"/>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28.5.2015</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FK Duchcov</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Calibri"/>
                        </a:rPr>
                        <a:t> </a:t>
                      </a:r>
                      <a:r>
                        <a:rPr lang="cs-CZ" sz="1200" b="1" i="0" u="none" strike="noStrike" dirty="0" smtClean="0">
                          <a:solidFill>
                            <a:srgbClr val="000000"/>
                          </a:solidFill>
                          <a:latin typeface="Calibri"/>
                        </a:rPr>
                        <a:t>2:5</a:t>
                      </a:r>
                      <a:endParaRPr lang="cs-CZ" sz="1200" b="1" i="0" u="none" strike="noStrike" dirty="0">
                        <a:solidFill>
                          <a:srgbClr val="000000"/>
                        </a:solidFill>
                        <a:latin typeface="Calibri"/>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2"/>
                  </a:ext>
                </a:extLst>
              </a:tr>
              <a:tr h="93555">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35922">
                <a:tc rowSpan="3">
                  <a:txBody>
                    <a:bodyPr/>
                    <a:lstStyle/>
                    <a:p>
                      <a:pPr algn="ctr" fontAlgn="ctr"/>
                      <a:r>
                        <a:rPr lang="cs-CZ" sz="1800" b="1" i="0" u="none" strike="noStrike" dirty="0">
                          <a:solidFill>
                            <a:srgbClr val="000000"/>
                          </a:solidFill>
                          <a:latin typeface="Arial"/>
                        </a:rPr>
                        <a:t>Mladší žáci</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22.5.2016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SK Štětí </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ASK Lovosice</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a:rPr>
                        <a:t>10:0</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4"/>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25.5.2016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TJ </a:t>
                      </a:r>
                      <a:r>
                        <a:rPr lang="cs-CZ" sz="1000" b="1" i="0" u="none" strike="noStrike" dirty="0" smtClean="0">
                          <a:solidFill>
                            <a:srgbClr val="000000"/>
                          </a:solidFill>
                          <a:latin typeface="Arial"/>
                        </a:rPr>
                        <a:t> </a:t>
                      </a:r>
                      <a:r>
                        <a:rPr lang="cs-CZ" sz="1000" b="1" i="0" u="none" strike="noStrike" dirty="0" err="1">
                          <a:solidFill>
                            <a:srgbClr val="000000"/>
                          </a:solidFill>
                          <a:latin typeface="Arial"/>
                        </a:rPr>
                        <a:t>Košťany</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Arial" pitchFamily="34" charset="0"/>
                          <a:cs typeface="Arial" pitchFamily="34" charset="0"/>
                        </a:rPr>
                        <a:t> </a:t>
                      </a:r>
                      <a:r>
                        <a:rPr lang="cs-CZ" sz="1200" b="1" i="0" u="none" strike="noStrike" dirty="0" smtClean="0">
                          <a:solidFill>
                            <a:srgbClr val="000000"/>
                          </a:solidFill>
                          <a:latin typeface="Arial" pitchFamily="34" charset="0"/>
                          <a:cs typeface="Arial" pitchFamily="34" charset="0"/>
                        </a:rPr>
                        <a:t>6:1</a:t>
                      </a:r>
                      <a:endParaRPr lang="cs-CZ" sz="1200" b="1" i="0" u="none" strike="noStrike" dirty="0">
                        <a:solidFill>
                          <a:srgbClr val="000000"/>
                        </a:solidFill>
                        <a:latin typeface="Arial" pitchFamily="34" charset="0"/>
                        <a:cs typeface="Arial" pitchFamily="34" charset="0"/>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Arial"/>
                        </a:rPr>
                        <a:t>28.5.2015</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FK Duchcov</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smtClean="0">
                          <a:solidFill>
                            <a:srgbClr val="000000"/>
                          </a:solidFill>
                          <a:latin typeface="Calibri"/>
                        </a:rPr>
                        <a:t>6:0</a:t>
                      </a:r>
                      <a:r>
                        <a:rPr lang="cs-CZ" sz="1200" b="1" i="0" u="none" strike="noStrike" dirty="0">
                          <a:solidFill>
                            <a:srgbClr val="000000"/>
                          </a:solidFill>
                          <a:latin typeface="Calibri"/>
                        </a:rPr>
                        <a:t> </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6"/>
                  </a:ext>
                </a:extLst>
              </a:tr>
              <a:tr h="93555">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7"/>
                  </a:ext>
                </a:extLst>
              </a:tr>
              <a:tr h="235922">
                <a:tc>
                  <a:txBody>
                    <a:bodyPr/>
                    <a:lstStyle/>
                    <a:p>
                      <a:pPr algn="ctr" fontAlgn="ctr"/>
                      <a:r>
                        <a:rPr lang="cs-CZ" sz="1200" b="1" i="0" u="none" strike="noStrike" dirty="0">
                          <a:solidFill>
                            <a:srgbClr val="000000"/>
                          </a:solidFill>
                          <a:latin typeface="Arial"/>
                        </a:rPr>
                        <a:t>Mladší žáci B</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Calibri"/>
                        </a:rPr>
                        <a:t>21.5.2016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Calibri"/>
                        </a:rPr>
                        <a:t>SK Štětí B</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Calibri"/>
                        </a:rPr>
                        <a:t>SK Roudnice </a:t>
                      </a:r>
                      <a:r>
                        <a:rPr lang="cs-CZ" sz="1000" b="1" i="0" u="none" strike="noStrike" dirty="0" err="1">
                          <a:solidFill>
                            <a:srgbClr val="000000"/>
                          </a:solidFill>
                          <a:latin typeface="Calibri"/>
                        </a:rPr>
                        <a:t>n.L.</a:t>
                      </a:r>
                      <a:r>
                        <a:rPr lang="cs-CZ" sz="1000" b="1" i="0" u="none" strike="noStrike" dirty="0">
                          <a:solidFill>
                            <a:srgbClr val="000000"/>
                          </a:solidFill>
                          <a:latin typeface="Calibri"/>
                        </a:rPr>
                        <a:t> B </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Calibri"/>
                        </a:rPr>
                        <a:t>1:5</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8"/>
                  </a:ext>
                </a:extLst>
              </a:tr>
              <a:tr h="93555">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cs-CZ" sz="1000" b="0" i="0" u="none" strike="noStrike" dirty="0">
                          <a:solidFill>
                            <a:srgbClr val="000000"/>
                          </a:solidFill>
                          <a:latin typeface="Calibri"/>
                        </a:rPr>
                        <a:t> </a:t>
                      </a:r>
                    </a:p>
                  </a:txBody>
                  <a:tcPr marL="6779" marR="6779" marT="677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9"/>
                  </a:ext>
                </a:extLst>
              </a:tr>
              <a:tr h="235922">
                <a:tc rowSpan="3">
                  <a:txBody>
                    <a:bodyPr/>
                    <a:lstStyle/>
                    <a:p>
                      <a:pPr algn="ctr" fontAlgn="ctr"/>
                      <a:r>
                        <a:rPr lang="cs-CZ" sz="1400" b="1" i="0" u="none" strike="noStrike" dirty="0">
                          <a:solidFill>
                            <a:srgbClr val="000000"/>
                          </a:solidFill>
                          <a:latin typeface="Arial"/>
                        </a:rPr>
                        <a:t>Starší </a:t>
                      </a:r>
                      <a:r>
                        <a:rPr lang="cs-CZ" sz="1400" b="1" i="0" u="none" strike="noStrike" dirty="0" smtClean="0">
                          <a:solidFill>
                            <a:srgbClr val="000000"/>
                          </a:solidFill>
                          <a:latin typeface="Arial"/>
                        </a:rPr>
                        <a:t>přípravka </a:t>
                      </a:r>
                      <a:r>
                        <a:rPr lang="cs-CZ" sz="1400" b="1" i="0" u="none" strike="noStrike" dirty="0">
                          <a:solidFill>
                            <a:srgbClr val="000000"/>
                          </a:solidFill>
                          <a:latin typeface="Arial"/>
                        </a:rPr>
                        <a:t>2005,2006</a:t>
                      </a:r>
                    </a:p>
                  </a:txBody>
                  <a:tcPr marL="6779" marR="6779" marT="67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Calibri"/>
                        </a:rPr>
                        <a:t>22.5.2016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Calibri"/>
                        </a:rPr>
                        <a:t>SK Štětí</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1000" b="1" i="0" u="none" strike="noStrike" dirty="0">
                          <a:solidFill>
                            <a:srgbClr val="000000"/>
                          </a:solidFill>
                          <a:latin typeface="Calibri"/>
                        </a:rPr>
                        <a:t>FK BANÍK </a:t>
                      </a:r>
                      <a:r>
                        <a:rPr lang="en-US" sz="1000" b="1" i="0" u="none" strike="noStrike" dirty="0" smtClean="0">
                          <a:solidFill>
                            <a:srgbClr val="000000"/>
                          </a:solidFill>
                          <a:latin typeface="Calibri"/>
                        </a:rPr>
                        <a:t>MOST</a:t>
                      </a:r>
                      <a:endParaRPr lang="en-US" sz="1000" b="1" i="0" u="none" strike="noStrike" dirty="0">
                        <a:solidFill>
                          <a:srgbClr val="000000"/>
                        </a:solidFill>
                        <a:latin typeface="Calibri"/>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Calibri"/>
                        </a:rPr>
                        <a:t>18:18, 13:33</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20"/>
                  </a:ext>
                </a:extLst>
              </a:tr>
              <a:tr h="235922">
                <a:tc vMerge="1">
                  <a:txBody>
                    <a:bodyPr/>
                    <a:lstStyle/>
                    <a:p>
                      <a:endParaRPr lang="cs-CZ" dirty="0"/>
                    </a:p>
                  </a:txBody>
                  <a:tcPr/>
                </a:tc>
                <a:tc>
                  <a:txBody>
                    <a:bodyPr/>
                    <a:lstStyle/>
                    <a:p>
                      <a:pPr algn="ctr" fontAlgn="ctr"/>
                      <a:r>
                        <a:rPr lang="cs-CZ" sz="1000" b="1" i="0" u="none" strike="noStrike" dirty="0">
                          <a:solidFill>
                            <a:srgbClr val="000000"/>
                          </a:solidFill>
                          <a:latin typeface="Calibri"/>
                        </a:rPr>
                        <a:t>28.5.2016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Calibri"/>
                        </a:rPr>
                        <a:t> </a:t>
                      </a:r>
                      <a:r>
                        <a:rPr lang="cs-CZ" sz="1000" b="1" i="0" u="none" strike="noStrike" dirty="0">
                          <a:solidFill>
                            <a:srgbClr val="000000"/>
                          </a:solidFill>
                          <a:latin typeface="Calibri"/>
                        </a:rPr>
                        <a:t>KADAŇ/ŽATEC</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Calibri"/>
                        </a:rPr>
                        <a:t>30:17</a:t>
                      </a:r>
                      <a:r>
                        <a:rPr lang="cs-CZ" sz="1000" b="1" i="0" u="none" strike="noStrike" dirty="0">
                          <a:solidFill>
                            <a:srgbClr val="000000"/>
                          </a:solidFill>
                          <a:latin typeface="Calibri"/>
                        </a:rPr>
                        <a:t> </a:t>
                      </a:r>
                      <a:r>
                        <a:rPr lang="cs-CZ" sz="1000" b="1" i="0" u="none" strike="noStrike" dirty="0" smtClean="0">
                          <a:solidFill>
                            <a:srgbClr val="000000"/>
                          </a:solidFill>
                          <a:latin typeface="Calibri"/>
                        </a:rPr>
                        <a:t>, 30:17</a:t>
                      </a:r>
                      <a:endParaRPr lang="cs-CZ" sz="1000" b="1" i="0" u="none" strike="noStrike" dirty="0">
                        <a:solidFill>
                          <a:srgbClr val="000000"/>
                        </a:solidFill>
                        <a:latin typeface="Calibri"/>
                      </a:endParaRP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21"/>
                  </a:ext>
                </a:extLst>
              </a:tr>
              <a:tr h="235922">
                <a:tc vMerge="1">
                  <a:txBody>
                    <a:bodyPr/>
                    <a:lstStyle/>
                    <a:p>
                      <a:endParaRPr lang="cs-CZ"/>
                    </a:p>
                  </a:txBody>
                  <a:tcPr/>
                </a:tc>
                <a:tc>
                  <a:txBody>
                    <a:bodyPr/>
                    <a:lstStyle/>
                    <a:p>
                      <a:pPr algn="ctr" fontAlgn="ctr"/>
                      <a:r>
                        <a:rPr lang="cs-CZ" sz="1000" b="1" i="0" u="none" strike="noStrike" dirty="0">
                          <a:solidFill>
                            <a:srgbClr val="000000"/>
                          </a:solidFill>
                          <a:latin typeface="Calibri"/>
                        </a:rPr>
                        <a:t>29.5.2016</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Calibri"/>
                        </a:rPr>
                        <a:t>FK Junior Teplice</a:t>
                      </a: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6779" marR="6779" marT="6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Calibri"/>
                        </a:rPr>
                        <a:t>39:16, 20:24</a:t>
                      </a:r>
                      <a:r>
                        <a:rPr lang="cs-CZ" sz="1000" b="1" i="0" u="none" strike="noStrike" dirty="0">
                          <a:solidFill>
                            <a:srgbClr val="000000"/>
                          </a:solidFill>
                          <a:latin typeface="Calibri"/>
                        </a:rPr>
                        <a:t> </a:t>
                      </a:r>
                    </a:p>
                  </a:txBody>
                  <a:tcPr marL="6779" marR="6779" marT="67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22"/>
                  </a:ext>
                </a:extLst>
              </a:tr>
            </a:tbl>
          </a:graphicData>
        </a:graphic>
      </p:graphicFrame>
      <p:graphicFrame>
        <p:nvGraphicFramePr>
          <p:cNvPr id="7" name="Tabulka 6"/>
          <p:cNvGraphicFramePr>
            <a:graphicFrameLocks noGrp="1"/>
          </p:cNvGraphicFramePr>
          <p:nvPr/>
        </p:nvGraphicFramePr>
        <p:xfrm>
          <a:off x="30932" y="1387252"/>
          <a:ext cx="4680519" cy="2854042"/>
        </p:xfrm>
        <a:graphic>
          <a:graphicData uri="http://schemas.openxmlformats.org/drawingml/2006/table">
            <a:tbl>
              <a:tblPr/>
              <a:tblGrid>
                <a:gridCol w="227901">
                  <a:extLst>
                    <a:ext uri="{9D8B030D-6E8A-4147-A177-3AD203B41FA5}">
                      <a16:colId xmlns:a16="http://schemas.microsoft.com/office/drawing/2014/main" val="20000"/>
                    </a:ext>
                  </a:extLst>
                </a:gridCol>
                <a:gridCol w="216506">
                  <a:extLst>
                    <a:ext uri="{9D8B030D-6E8A-4147-A177-3AD203B41FA5}">
                      <a16:colId xmlns:a16="http://schemas.microsoft.com/office/drawing/2014/main" val="20001"/>
                    </a:ext>
                  </a:extLst>
                </a:gridCol>
                <a:gridCol w="2179303">
                  <a:extLst>
                    <a:ext uri="{9D8B030D-6E8A-4147-A177-3AD203B41FA5}">
                      <a16:colId xmlns:a16="http://schemas.microsoft.com/office/drawing/2014/main" val="20002"/>
                    </a:ext>
                  </a:extLst>
                </a:gridCol>
                <a:gridCol w="273481">
                  <a:extLst>
                    <a:ext uri="{9D8B030D-6E8A-4147-A177-3AD203B41FA5}">
                      <a16:colId xmlns:a16="http://schemas.microsoft.com/office/drawing/2014/main" val="20003"/>
                    </a:ext>
                  </a:extLst>
                </a:gridCol>
                <a:gridCol w="239296">
                  <a:extLst>
                    <a:ext uri="{9D8B030D-6E8A-4147-A177-3AD203B41FA5}">
                      <a16:colId xmlns:a16="http://schemas.microsoft.com/office/drawing/2014/main" val="20004"/>
                    </a:ext>
                  </a:extLst>
                </a:gridCol>
                <a:gridCol w="162380">
                  <a:extLst>
                    <a:ext uri="{9D8B030D-6E8A-4147-A177-3AD203B41FA5}">
                      <a16:colId xmlns:a16="http://schemas.microsoft.com/office/drawing/2014/main" val="20005"/>
                    </a:ext>
                  </a:extLst>
                </a:gridCol>
                <a:gridCol w="162380">
                  <a:extLst>
                    <a:ext uri="{9D8B030D-6E8A-4147-A177-3AD203B41FA5}">
                      <a16:colId xmlns:a16="http://schemas.microsoft.com/office/drawing/2014/main" val="20006"/>
                    </a:ext>
                  </a:extLst>
                </a:gridCol>
                <a:gridCol w="283169">
                  <a:extLst>
                    <a:ext uri="{9D8B030D-6E8A-4147-A177-3AD203B41FA5}">
                      <a16:colId xmlns:a16="http://schemas.microsoft.com/office/drawing/2014/main" val="20007"/>
                    </a:ext>
                  </a:extLst>
                </a:gridCol>
                <a:gridCol w="389139">
                  <a:extLst>
                    <a:ext uri="{9D8B030D-6E8A-4147-A177-3AD203B41FA5}">
                      <a16:colId xmlns:a16="http://schemas.microsoft.com/office/drawing/2014/main" val="20008"/>
                    </a:ext>
                  </a:extLst>
                </a:gridCol>
                <a:gridCol w="296272">
                  <a:extLst>
                    <a:ext uri="{9D8B030D-6E8A-4147-A177-3AD203B41FA5}">
                      <a16:colId xmlns:a16="http://schemas.microsoft.com/office/drawing/2014/main" val="20009"/>
                    </a:ext>
                  </a:extLst>
                </a:gridCol>
                <a:gridCol w="250692">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2">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dirty="0">
                          <a:solidFill>
                            <a:srgbClr val="0000CC"/>
                          </a:solidFill>
                          <a:latin typeface="Calibri"/>
                        </a:rPr>
                        <a:t>Stará garda Sepap </a:t>
                      </a:r>
                      <a:r>
                        <a:rPr lang="cs-CZ" sz="1400" b="1" i="0" u="none" strike="noStrike" dirty="0" err="1">
                          <a:solidFill>
                            <a:srgbClr val="0000CC"/>
                          </a:solidFill>
                          <a:latin typeface="Calibri"/>
                        </a:rPr>
                        <a:t>Štětí</a:t>
                      </a:r>
                      <a:r>
                        <a:rPr lang="cs-CZ" sz="1400" b="1" i="0" u="none" strike="noStrike" dirty="0">
                          <a:solidFill>
                            <a:srgbClr val="0000CC"/>
                          </a:solidFill>
                          <a:latin typeface="Calibri"/>
                        </a:rPr>
                        <a:t> Okresní přebor 2015/16 po 17.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Žitenice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133:25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Tigo Nučnice 1996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79:19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57:47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FF0000"/>
                          </a:solidFill>
                          <a:latin typeface="Arial"/>
                        </a:rPr>
                        <a:t>Sepap </a:t>
                      </a:r>
                      <a:r>
                        <a:rPr lang="cs-CZ" sz="1200" b="1" i="0" u="none" strike="noStrike" dirty="0" err="1">
                          <a:solidFill>
                            <a:srgbClr val="FF0000"/>
                          </a:solidFill>
                          <a:latin typeface="Arial"/>
                        </a:rPr>
                        <a:t>Štětí</a:t>
                      </a:r>
                      <a:r>
                        <a:rPr lang="cs-CZ" sz="1200" b="1" i="0" u="none" strike="noStrike" dirty="0">
                          <a:solidFill>
                            <a:srgbClr val="FF0000"/>
                          </a:solidFill>
                          <a:latin typeface="Arial"/>
                        </a:rPr>
                        <a:t> </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latin typeface="Arial"/>
                        </a:rPr>
                        <a:t>3</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dirty="0">
                          <a:solidFill>
                            <a:srgbClr val="FF0000"/>
                          </a:solidFill>
                          <a:latin typeface="Arial"/>
                        </a:rPr>
                        <a:t>5</a:t>
                      </a:r>
                    </a:p>
                  </a:txBody>
                  <a:tcPr marL="9525" marR="9525" marT="9525" marB="0" anchor="ctr">
                    <a:lnL>
                      <a:noFill/>
                    </a:lnL>
                    <a:lnR>
                      <a:noFill/>
                    </a:lnR>
                    <a:lnT>
                      <a:noFill/>
                    </a:lnT>
                    <a:lnB>
                      <a:noFill/>
                    </a:lnB>
                    <a:solidFill>
                      <a:srgbClr val="CCFFFF"/>
                    </a:solidFill>
                  </a:tcPr>
                </a:tc>
                <a:tc hMerge="1">
                  <a:txBody>
                    <a:bodyPr/>
                    <a:lstStyle/>
                    <a:p>
                      <a:pPr algn="ctr" fontAlgn="ctr"/>
                      <a:endParaRPr lang="cs-CZ" sz="1400" b="1" i="0" u="none" strike="noStrike">
                        <a:solidFill>
                          <a:srgbClr val="FF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latin typeface="Calibri"/>
                        </a:rPr>
                        <a:t>55:61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Slavoj Bohušovice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43:79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42:58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232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38:69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Sokol Pokratice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dirty="0" smtClean="0">
                          <a:solidFill>
                            <a:srgbClr val="000000"/>
                          </a:solidFill>
                          <a:latin typeface="Arial"/>
                        </a:rPr>
                        <a:t>12</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19:66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Vražkov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dirty="0" smtClean="0">
                          <a:solidFill>
                            <a:srgbClr val="000000"/>
                          </a:solidFill>
                          <a:latin typeface="Arial"/>
                        </a:rPr>
                        <a:t>13</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31:73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2">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hMerge="1">
                  <a:txBody>
                    <a:bodyPr/>
                    <a:lstStyle/>
                    <a:p>
                      <a:pPr algn="l" fontAlgn="b"/>
                      <a:endParaRPr lang="cs-CZ" sz="1100" b="0" i="0" u="none" strike="noStrike">
                        <a:solidFill>
                          <a:srgbClr val="000000"/>
                        </a:solidFill>
                        <a:latin typeface="Calibri"/>
                      </a:endParaRP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sp>
        <p:nvSpPr>
          <p:cNvPr id="9" name="TextovéPole 8"/>
          <p:cNvSpPr txBox="1"/>
          <p:nvPr/>
        </p:nvSpPr>
        <p:spPr>
          <a:xfrm>
            <a:off x="102940" y="91108"/>
            <a:ext cx="4608512" cy="1200329"/>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41275">
            <a:solidFill>
              <a:srgbClr val="CCFF99"/>
            </a:solidFill>
            <a:prstDash val="dash"/>
          </a:ln>
        </p:spPr>
        <p:txBody>
          <a:bodyPr wrap="square" rtlCol="0">
            <a:spAutoFit/>
          </a:bodyPr>
          <a:lstStyle/>
          <a:p>
            <a:pPr algn="ctr"/>
            <a:r>
              <a:rPr lang="cs-CZ" sz="1800" dirty="0" smtClean="0">
                <a:latin typeface="Bookman Old Style" pitchFamily="18" charset="0"/>
              </a:rPr>
              <a:t>O 1. místo v okresním přeboru si to včera rozdaly </a:t>
            </a:r>
            <a:r>
              <a:rPr lang="cs-CZ" sz="1800" dirty="0" err="1" smtClean="0">
                <a:latin typeface="Bookman Old Style" pitchFamily="18" charset="0"/>
              </a:rPr>
              <a:t>Žitenice</a:t>
            </a:r>
            <a:r>
              <a:rPr lang="cs-CZ" sz="1800" dirty="0" smtClean="0">
                <a:latin typeface="Bookman Old Style" pitchFamily="18" charset="0"/>
              </a:rPr>
              <a:t> s </a:t>
            </a:r>
            <a:r>
              <a:rPr lang="cs-CZ" sz="1800" dirty="0" err="1" smtClean="0">
                <a:latin typeface="Bookman Old Style" pitchFamily="18" charset="0"/>
              </a:rPr>
              <a:t>Nučnicemi</a:t>
            </a:r>
            <a:r>
              <a:rPr lang="cs-CZ" sz="1800" dirty="0" smtClean="0">
                <a:latin typeface="Bookman Old Style" pitchFamily="18" charset="0"/>
              </a:rPr>
              <a:t>. Do uzávěrky zpravodaje nebyl výsledek znám 	</a:t>
            </a:r>
          </a:p>
        </p:txBody>
      </p:sp>
      <p:pic>
        <p:nvPicPr>
          <p:cNvPr id="2" name="Picture 212"/>
          <p:cNvPicPr>
            <a:picLocks noChangeAspect="1" noChangeArrowheads="1"/>
          </p:cNvPicPr>
          <p:nvPr/>
        </p:nvPicPr>
        <p:blipFill>
          <a:blip r:embed="rId4" cstate="print"/>
          <a:srcRect/>
          <a:stretch>
            <a:fillRect/>
          </a:stretch>
        </p:blipFill>
        <p:spPr bwMode="auto">
          <a:xfrm>
            <a:off x="246956" y="4339580"/>
            <a:ext cx="4248472" cy="2414042"/>
          </a:xfrm>
          <a:prstGeom prst="rect">
            <a:avLst/>
          </a:prstGeom>
          <a:noFill/>
          <a:ln w="38100">
            <a:solidFill>
              <a:srgbClr val="3366FF"/>
            </a:solidFill>
            <a:miter lim="800000"/>
            <a:headEnd/>
            <a:tailEnd/>
          </a:ln>
        </p:spPr>
      </p:pic>
      <p:sp>
        <p:nvSpPr>
          <p:cNvPr id="10" name="TextovéPole 9"/>
          <p:cNvSpPr txBox="1"/>
          <p:nvPr/>
        </p:nvSpPr>
        <p:spPr>
          <a:xfrm>
            <a:off x="318964" y="6859860"/>
            <a:ext cx="1440160" cy="276999"/>
          </a:xfrm>
          <a:prstGeom prst="rect">
            <a:avLst/>
          </a:prstGeom>
          <a:solidFill>
            <a:schemeClr val="bg1">
              <a:lumMod val="95000"/>
            </a:schemeClr>
          </a:solidFill>
          <a:ln w="9525">
            <a:solidFill>
              <a:schemeClr val="tx1"/>
            </a:solidFill>
          </a:ln>
        </p:spPr>
        <p:txBody>
          <a:bodyPr wrap="square" rtlCol="0">
            <a:spAutoFit/>
          </a:bodyPr>
          <a:lstStyle/>
          <a:p>
            <a:pPr algn="ctr"/>
            <a:r>
              <a:rPr lang="cs-CZ" dirty="0" smtClean="0">
                <a:latin typeface="Bookman Old Style" pitchFamily="18" charset="0"/>
              </a:rPr>
              <a:t>Foto archiv</a:t>
            </a:r>
          </a:p>
        </p:txBody>
      </p:sp>
      <p:pic>
        <p:nvPicPr>
          <p:cNvPr id="2050" name="Picture 6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5518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3757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7" name="TextovéPole 6"/>
          <p:cNvSpPr txBox="1"/>
          <p:nvPr/>
        </p:nvSpPr>
        <p:spPr>
          <a:xfrm>
            <a:off x="5431532" y="91108"/>
            <a:ext cx="4752528" cy="2246769"/>
          </a:xfrm>
          <a:prstGeom prst="rect">
            <a:avLst/>
          </a:prstGeom>
          <a:blipFill dpi="0" rotWithShape="1">
            <a:blip r:embed="rId3" cstate="print">
              <a:alphaModFix amt="25000"/>
            </a:blip>
            <a:srcRect/>
            <a:stretch>
              <a:fillRect l="2000" t="8000"/>
            </a:stretch>
          </a:blipFill>
          <a:ln w="57150" cmpd="sng">
            <a:solidFill>
              <a:schemeClr val="bg2">
                <a:lumMod val="50000"/>
              </a:schemeClr>
            </a:solidFill>
            <a:prstDash val="sysDot"/>
          </a:ln>
        </p:spPr>
        <p:txBody>
          <a:bodyPr wrap="square" rtlCol="0">
            <a:spAutoFit/>
          </a:bodyPr>
          <a:lstStyle/>
          <a:p>
            <a:pPr algn="ctr"/>
            <a:r>
              <a:rPr lang="cs-CZ" sz="2000" dirty="0" smtClean="0">
                <a:solidFill>
                  <a:srgbClr val="000099"/>
                </a:solidFill>
                <a:effectLst>
                  <a:outerShdw blurRad="38100" dist="38100" dir="2700000" algn="tl">
                    <a:srgbClr val="000000">
                      <a:alpha val="43137"/>
                    </a:srgbClr>
                  </a:outerShdw>
                </a:effectLst>
                <a:latin typeface="Arial" pitchFamily="34" charset="0"/>
                <a:cs typeface="Arial" pitchFamily="34" charset="0"/>
              </a:rPr>
              <a:t>Včerejší poslední zápas sezóny  staré gardy  </a:t>
            </a:r>
            <a:r>
              <a:rPr lang="cs-CZ" sz="2000" dirty="0" err="1" smtClean="0">
                <a:solidFill>
                  <a:srgbClr val="000099"/>
                </a:solidFill>
                <a:effectLst>
                  <a:outerShdw blurRad="38100" dist="38100" dir="2700000" algn="tl">
                    <a:srgbClr val="000000">
                      <a:alpha val="43137"/>
                    </a:srgbClr>
                  </a:outerShdw>
                </a:effectLst>
                <a:latin typeface="Arial" pitchFamily="34" charset="0"/>
                <a:cs typeface="Arial" pitchFamily="34" charset="0"/>
              </a:rPr>
              <a:t>Sepapu</a:t>
            </a:r>
            <a:r>
              <a:rPr lang="cs-CZ" sz="2000" dirty="0" smtClean="0">
                <a:solidFill>
                  <a:srgbClr val="000099"/>
                </a:solidFill>
                <a:effectLst>
                  <a:outerShdw blurRad="38100" dist="38100" dir="2700000" algn="tl">
                    <a:srgbClr val="000000">
                      <a:alpha val="43137"/>
                    </a:srgbClr>
                  </a:outerShdw>
                </a:effectLst>
                <a:latin typeface="Arial" pitchFamily="34" charset="0"/>
                <a:cs typeface="Arial" pitchFamily="34" charset="0"/>
              </a:rPr>
              <a:t> proti FK Litoměřicím měl být utkáním o 3. místo. Nakonec ale remíza s </a:t>
            </a:r>
            <a:r>
              <a:rPr lang="cs-CZ" sz="2000" dirty="0" err="1" smtClean="0">
                <a:solidFill>
                  <a:srgbClr val="000099"/>
                </a:solidFill>
                <a:effectLst>
                  <a:outerShdw blurRad="38100" dist="38100" dir="2700000" algn="tl">
                    <a:srgbClr val="000000">
                      <a:alpha val="43137"/>
                    </a:srgbClr>
                  </a:outerShdw>
                </a:effectLst>
                <a:latin typeface="Arial" pitchFamily="34" charset="0"/>
                <a:cs typeface="Arial" pitchFamily="34" charset="0"/>
              </a:rPr>
              <a:t>Bohušovicemi</a:t>
            </a:r>
            <a:r>
              <a:rPr lang="cs-CZ" sz="2000" dirty="0" smtClean="0">
                <a:solidFill>
                  <a:srgbClr val="000099"/>
                </a:solidFill>
                <a:effectLst>
                  <a:outerShdw blurRad="38100" dist="38100" dir="2700000" algn="tl">
                    <a:srgbClr val="000000">
                      <a:alpha val="43137"/>
                    </a:srgbClr>
                  </a:outerShdw>
                </a:effectLst>
                <a:latin typeface="Arial" pitchFamily="34" charset="0"/>
                <a:cs typeface="Arial" pitchFamily="34" charset="0"/>
              </a:rPr>
              <a:t>  rozhodla, že bodově už garda soupeře z okresního města v okresním přeboru nedožene. </a:t>
            </a:r>
            <a:endParaRPr lang="cs-CZ" sz="1600" dirty="0" smtClean="0">
              <a:solidFill>
                <a:srgbClr val="000099"/>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74"/>
          <p:cNvPicPr>
            <a:picLocks noChangeAspect="1" noChangeArrowheads="1"/>
          </p:cNvPicPr>
          <p:nvPr/>
        </p:nvPicPr>
        <p:blipFill>
          <a:blip r:embed="rId4" cstate="print"/>
          <a:srcRect/>
          <a:stretch>
            <a:fillRect/>
          </a:stretch>
        </p:blipFill>
        <p:spPr bwMode="auto">
          <a:xfrm>
            <a:off x="6223620" y="5131668"/>
            <a:ext cx="2736304" cy="1728192"/>
          </a:xfrm>
          <a:prstGeom prst="rect">
            <a:avLst/>
          </a:prstGeom>
          <a:noFill/>
          <a:ln w="9525">
            <a:noFill/>
            <a:miter lim="800000"/>
            <a:headEnd/>
            <a:tailEnd/>
          </a:ln>
        </p:spPr>
      </p:pic>
      <p:sp>
        <p:nvSpPr>
          <p:cNvPr id="16" name="TextovéPole 15"/>
          <p:cNvSpPr txBox="1"/>
          <p:nvPr/>
        </p:nvSpPr>
        <p:spPr>
          <a:xfrm>
            <a:off x="5503540" y="3819262"/>
            <a:ext cx="4608512" cy="1600438"/>
          </a:xfrm>
          <a:prstGeom prst="rect">
            <a:avLst/>
          </a:prstGeom>
          <a:noFill/>
        </p:spPr>
        <p:txBody>
          <a:bodyPr wrap="square" rtlCol="0">
            <a:spAutoFit/>
          </a:bodyPr>
          <a:lstStyle/>
          <a:p>
            <a:pPr algn="ctr"/>
            <a:r>
              <a:rPr lang="cs-CZ" sz="2000" u="sng" dirty="0" smtClean="0">
                <a:ln>
                  <a:solidFill>
                    <a:srgbClr val="00CC00"/>
                  </a:solidFill>
                </a:ln>
                <a:solidFill>
                  <a:schemeClr val="accent6">
                    <a:lumMod val="75000"/>
                  </a:schemeClr>
                </a:solidFill>
                <a:latin typeface="Bookman Old Style" pitchFamily="18" charset="0"/>
              </a:rPr>
              <a:t>Sepap </a:t>
            </a:r>
            <a:r>
              <a:rPr lang="cs-CZ" sz="2000" u="sng" dirty="0" err="1" smtClean="0">
                <a:ln>
                  <a:solidFill>
                    <a:srgbClr val="00CC00"/>
                  </a:solidFill>
                </a:ln>
                <a:solidFill>
                  <a:schemeClr val="accent6">
                    <a:lumMod val="75000"/>
                  </a:schemeClr>
                </a:solidFill>
                <a:latin typeface="Bookman Old Style" pitchFamily="18" charset="0"/>
              </a:rPr>
              <a:t>Štětí</a:t>
            </a:r>
            <a:r>
              <a:rPr lang="cs-CZ" sz="2000" u="sng" dirty="0" smtClean="0">
                <a:ln>
                  <a:solidFill>
                    <a:srgbClr val="00CC00"/>
                  </a:solidFill>
                </a:ln>
                <a:solidFill>
                  <a:schemeClr val="accent6">
                    <a:lumMod val="75000"/>
                  </a:schemeClr>
                </a:solidFill>
                <a:latin typeface="Bookman Old Style" pitchFamily="18" charset="0"/>
              </a:rPr>
              <a:t> – Sokol </a:t>
            </a:r>
            <a:r>
              <a:rPr lang="cs-CZ" sz="2000" u="sng" dirty="0" err="1" smtClean="0">
                <a:ln>
                  <a:solidFill>
                    <a:srgbClr val="00CC00"/>
                  </a:solidFill>
                </a:ln>
                <a:solidFill>
                  <a:schemeClr val="accent6">
                    <a:lumMod val="75000"/>
                  </a:schemeClr>
                </a:solidFill>
                <a:latin typeface="Bookman Old Style" pitchFamily="18" charset="0"/>
              </a:rPr>
              <a:t>Vražkov</a:t>
            </a:r>
            <a:endParaRPr lang="cs-CZ" sz="2000" u="sng" dirty="0" smtClean="0">
              <a:ln>
                <a:solidFill>
                  <a:srgbClr val="00CC00"/>
                </a:solidFill>
              </a:ln>
              <a:solidFill>
                <a:schemeClr val="accent6">
                  <a:lumMod val="75000"/>
                </a:schemeClr>
              </a:solidFill>
              <a:latin typeface="Bookman Old Style" pitchFamily="18" charset="0"/>
            </a:endParaRPr>
          </a:p>
          <a:p>
            <a:pPr algn="ctr"/>
            <a:r>
              <a:rPr lang="cs-CZ" sz="2000" u="sng" dirty="0" smtClean="0">
                <a:ln>
                  <a:solidFill>
                    <a:srgbClr val="00CC00"/>
                  </a:solidFill>
                </a:ln>
                <a:solidFill>
                  <a:schemeClr val="accent6">
                    <a:lumMod val="75000"/>
                  </a:schemeClr>
                </a:solidFill>
                <a:latin typeface="Bookman Old Style" pitchFamily="18" charset="0"/>
              </a:rPr>
              <a:t>7:1(2:0)  20.5.2016  16. kolo</a:t>
            </a:r>
            <a:endParaRPr lang="cs-CZ" sz="1400" u="sng" dirty="0" smtClean="0">
              <a:ln>
                <a:solidFill>
                  <a:srgbClr val="00CC00"/>
                </a:solidFill>
              </a:ln>
              <a:solidFill>
                <a:schemeClr val="accent6">
                  <a:lumMod val="75000"/>
                </a:schemeClr>
              </a:solidFill>
              <a:latin typeface="Bookman Old Style" pitchFamily="18" charset="0"/>
            </a:endParaRP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Pilař 3, Vála 2, Jan </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1, Hoznédl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Duník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J.Čermák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Gorol</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F.Svoboda</a:t>
            </a:r>
            <a:r>
              <a:rPr lang="cs-CZ" sz="1100" b="0" dirty="0" smtClean="0">
                <a:latin typeface="Arial" pitchFamily="34" charset="0"/>
                <a:cs typeface="Arial" pitchFamily="34" charset="0"/>
              </a:rPr>
              <a:t>, Hamšík, Hoznédl, Vála,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.Pilař,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Schneider, Jonák, J,</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Božík</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J.Šindel</a:t>
            </a:r>
            <a:r>
              <a:rPr lang="cs-CZ" sz="1100" b="0" dirty="0" err="1" smtClean="0">
                <a:latin typeface="Bookman Old Style" pitchFamily="18" charset="0"/>
              </a:rPr>
              <a:t>ář</a:t>
            </a:r>
            <a:r>
              <a:rPr lang="cs-CZ" sz="1100" b="0" dirty="0" smtClean="0">
                <a:latin typeface="Bookman Old Style" pitchFamily="18" charset="0"/>
              </a:rPr>
              <a:t>   </a:t>
            </a:r>
            <a:endParaRPr lang="cs-CZ" sz="1100" b="0" u="sng" dirty="0" smtClean="0">
              <a:latin typeface="Bookman Old Style" pitchFamily="18" charset="0"/>
            </a:endParaRPr>
          </a:p>
          <a:p>
            <a:pPr algn="ctr"/>
            <a:endParaRPr lang="cs-CZ" sz="1400" u="sng" dirty="0" smtClean="0">
              <a:latin typeface="Bookman Old Style" pitchFamily="18" charset="0"/>
            </a:endParaRPr>
          </a:p>
        </p:txBody>
      </p:sp>
      <p:sp>
        <p:nvSpPr>
          <p:cNvPr id="11" name="TextovéPole 10"/>
          <p:cNvSpPr txBox="1"/>
          <p:nvPr/>
        </p:nvSpPr>
        <p:spPr>
          <a:xfrm>
            <a:off x="102940" y="19100"/>
            <a:ext cx="4752528" cy="830997"/>
          </a:xfrm>
          <a:prstGeom prst="rect">
            <a:avLst/>
          </a:prstGeom>
          <a:blipFill>
            <a:blip r:embed="rId5" cstate="print"/>
            <a:stretch>
              <a:fillRect/>
            </a:stretch>
          </a:blipFill>
          <a:ln w="28575" cmpd="sng">
            <a:solidFill>
              <a:srgbClr val="CC0066"/>
            </a:solidFill>
          </a:ln>
        </p:spPr>
        <p:txBody>
          <a:bodyPr wrap="square" rtlCol="0">
            <a:spAutoFit/>
          </a:bodyPr>
          <a:lstStyle/>
          <a:p>
            <a:pPr algn="ctr"/>
            <a:r>
              <a:rPr lang="cs-CZ" sz="2400" dirty="0" smtClean="0">
                <a:solidFill>
                  <a:srgbClr val="0000FF"/>
                </a:solidFill>
                <a:effectLst>
                  <a:outerShdw blurRad="38100" dist="38100" dir="2700000" algn="tl">
                    <a:srgbClr val="000000">
                      <a:alpha val="43137"/>
                    </a:srgbClr>
                  </a:outerShdw>
                </a:effectLst>
                <a:latin typeface="Arial Black" pitchFamily="34" charset="0"/>
              </a:rPr>
              <a:t>Poslední zápasy sezóny </a:t>
            </a:r>
          </a:p>
          <a:p>
            <a:pPr algn="ctr"/>
            <a:r>
              <a:rPr lang="cs-CZ" sz="2400" dirty="0" smtClean="0">
                <a:solidFill>
                  <a:srgbClr val="0000FF"/>
                </a:solidFill>
                <a:effectLst>
                  <a:outerShdw blurRad="38100" dist="38100" dir="2700000" algn="tl">
                    <a:srgbClr val="000000">
                      <a:alpha val="43137"/>
                    </a:srgbClr>
                  </a:outerShdw>
                </a:effectLst>
                <a:latin typeface="Arial Black" pitchFamily="34" charset="0"/>
              </a:rPr>
              <a:t>ve </a:t>
            </a:r>
            <a:r>
              <a:rPr lang="cs-CZ" sz="2400" dirty="0" err="1" smtClean="0">
                <a:solidFill>
                  <a:srgbClr val="0000FF"/>
                </a:solidFill>
                <a:effectLst>
                  <a:outerShdw blurRad="38100" dist="38100" dir="2700000" algn="tl">
                    <a:srgbClr val="000000">
                      <a:alpha val="43137"/>
                    </a:srgbClr>
                  </a:outerShdw>
                </a:effectLst>
                <a:latin typeface="Arial Black" pitchFamily="34" charset="0"/>
              </a:rPr>
              <a:t>Štětí</a:t>
            </a:r>
            <a:endParaRPr lang="cs-CZ" sz="2400" dirty="0" smtClean="0">
              <a:solidFill>
                <a:srgbClr val="0000FF"/>
              </a:solidFill>
              <a:effectLst>
                <a:outerShdw blurRad="38100" dist="38100" dir="2700000" algn="tl">
                  <a:srgbClr val="000000">
                    <a:alpha val="43137"/>
                  </a:srgbClr>
                </a:outerShdw>
              </a:effectLst>
              <a:latin typeface="Arial Black" pitchFamily="34" charset="0"/>
            </a:endParaRPr>
          </a:p>
        </p:txBody>
      </p:sp>
      <p:graphicFrame>
        <p:nvGraphicFramePr>
          <p:cNvPr id="17" name="Tabulka 16"/>
          <p:cNvGraphicFramePr>
            <a:graphicFrameLocks noGrp="1"/>
          </p:cNvGraphicFramePr>
          <p:nvPr/>
        </p:nvGraphicFramePr>
        <p:xfrm>
          <a:off x="174948" y="939924"/>
          <a:ext cx="4680520" cy="2895600"/>
        </p:xfrm>
        <a:graphic>
          <a:graphicData uri="http://schemas.openxmlformats.org/drawingml/2006/table">
            <a:tbl>
              <a:tblPr/>
              <a:tblGrid>
                <a:gridCol w="729074">
                  <a:extLst>
                    <a:ext uri="{9D8B030D-6E8A-4147-A177-3AD203B41FA5}">
                      <a16:colId xmlns:a16="http://schemas.microsoft.com/office/drawing/2014/main" val="20000"/>
                    </a:ext>
                  </a:extLst>
                </a:gridCol>
                <a:gridCol w="577757">
                  <a:extLst>
                    <a:ext uri="{9D8B030D-6E8A-4147-A177-3AD203B41FA5}">
                      <a16:colId xmlns:a16="http://schemas.microsoft.com/office/drawing/2014/main" val="20001"/>
                    </a:ext>
                  </a:extLst>
                </a:gridCol>
                <a:gridCol w="577757">
                  <a:extLst>
                    <a:ext uri="{9D8B030D-6E8A-4147-A177-3AD203B41FA5}">
                      <a16:colId xmlns:a16="http://schemas.microsoft.com/office/drawing/2014/main" val="20002"/>
                    </a:ext>
                  </a:extLst>
                </a:gridCol>
                <a:gridCol w="990441">
                  <a:extLst>
                    <a:ext uri="{9D8B030D-6E8A-4147-A177-3AD203B41FA5}">
                      <a16:colId xmlns:a16="http://schemas.microsoft.com/office/drawing/2014/main" val="20003"/>
                    </a:ext>
                  </a:extLst>
                </a:gridCol>
                <a:gridCol w="784099">
                  <a:extLst>
                    <a:ext uri="{9D8B030D-6E8A-4147-A177-3AD203B41FA5}">
                      <a16:colId xmlns:a16="http://schemas.microsoft.com/office/drawing/2014/main" val="20004"/>
                    </a:ext>
                  </a:extLst>
                </a:gridCol>
                <a:gridCol w="1021392">
                  <a:extLst>
                    <a:ext uri="{9D8B030D-6E8A-4147-A177-3AD203B41FA5}">
                      <a16:colId xmlns:a16="http://schemas.microsoft.com/office/drawing/2014/main" val="20005"/>
                    </a:ext>
                  </a:extLst>
                </a:gridCol>
              </a:tblGrid>
              <a:tr h="266700">
                <a:tc>
                  <a:txBody>
                    <a:bodyPr/>
                    <a:lstStyle/>
                    <a:p>
                      <a:pPr algn="ctr" fontAlgn="ctr"/>
                      <a:r>
                        <a:rPr lang="cs-CZ" sz="800" b="1" i="0" u="none" strike="noStrike">
                          <a:solidFill>
                            <a:srgbClr val="000000"/>
                          </a:solidFill>
                          <a:latin typeface="Verdana"/>
                        </a:rPr>
                        <a:t>3.6.2016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0"/>
                  </a:ext>
                </a:extLst>
              </a:tr>
              <a:tr h="400050">
                <a:tc>
                  <a:txBody>
                    <a:bodyPr/>
                    <a:lstStyle/>
                    <a:p>
                      <a:pPr algn="ctr" fontAlgn="ctr"/>
                      <a:r>
                        <a:rPr lang="cs-CZ" sz="800" b="1" i="0" u="none" strike="noStrike">
                          <a:solidFill>
                            <a:srgbClr val="000000"/>
                          </a:solidFill>
                          <a:latin typeface="Verdana"/>
                        </a:rPr>
                        <a:t>4.6.2016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FK Junior Teplice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Starší přípravka- v Roudnici n.L.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266700">
                <a:tc>
                  <a:txBody>
                    <a:bodyPr/>
                    <a:lstStyle/>
                    <a:p>
                      <a:pPr algn="ctr" fontAlgn="ctr"/>
                      <a:r>
                        <a:rPr lang="cs-CZ" sz="800" b="1" i="0" u="none" strike="noStrike">
                          <a:solidFill>
                            <a:srgbClr val="000000"/>
                          </a:solidFill>
                          <a:latin typeface="Verdana"/>
                        </a:rPr>
                        <a:t>4.6.2016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TJ Sokol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2"/>
                  </a:ext>
                </a:extLst>
              </a:tr>
              <a:tr h="266700">
                <a:tc>
                  <a:txBody>
                    <a:bodyPr/>
                    <a:lstStyle/>
                    <a:p>
                      <a:pPr algn="ctr" fontAlgn="ctr"/>
                      <a:r>
                        <a:rPr lang="cs-CZ" sz="800" b="1" i="0" u="none" strike="noStrike">
                          <a:solidFill>
                            <a:srgbClr val="000000"/>
                          </a:solidFill>
                          <a:latin typeface="Verdana"/>
                        </a:rPr>
                        <a:t>4.6.2016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SK 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TJ Viktorie Budyně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Mladší žáci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276225">
                <a:tc>
                  <a:txBody>
                    <a:bodyPr/>
                    <a:lstStyle/>
                    <a:p>
                      <a:pPr algn="ctr" fontAlgn="ctr"/>
                      <a:r>
                        <a:rPr lang="cs-CZ" sz="800" b="1" i="0" u="none" strike="noStrike">
                          <a:solidFill>
                            <a:srgbClr val="000000"/>
                          </a:solidFill>
                          <a:latin typeface="Verdana"/>
                        </a:rPr>
                        <a:t>5.6.2016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FK Junior Děčín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Verdana"/>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r h="266700">
                <a:tc>
                  <a:txBody>
                    <a:bodyPr/>
                    <a:lstStyle/>
                    <a:p>
                      <a:pPr algn="ctr" fontAlgn="ctr"/>
                      <a:r>
                        <a:rPr lang="cs-CZ" sz="800" b="1" i="0" u="none" strike="noStrike">
                          <a:solidFill>
                            <a:srgbClr val="000000"/>
                          </a:solidFill>
                          <a:latin typeface="Verdana"/>
                        </a:rPr>
                        <a:t>8.6.2016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FK Junior Děčín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533400">
                <a:tc>
                  <a:txBody>
                    <a:bodyPr/>
                    <a:lstStyle/>
                    <a:p>
                      <a:pPr algn="ctr" fontAlgn="ctr"/>
                      <a:r>
                        <a:rPr lang="cs-CZ" sz="800" b="1" i="0" u="none" strike="noStrike">
                          <a:solidFill>
                            <a:srgbClr val="FF0000"/>
                          </a:solidFill>
                          <a:latin typeface="Verdana"/>
                        </a:rPr>
                        <a:t>11.6.2016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FF0000"/>
                          </a:solidFill>
                          <a:latin typeface="Verdana"/>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FF0000"/>
                          </a:solidFill>
                          <a:latin typeface="Verdana"/>
                        </a:rPr>
                        <a:t>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FF0000"/>
                          </a:solidFill>
                          <a:latin typeface="Verdana"/>
                        </a:rPr>
                        <a:t>2. ročník memoriálu Jiřího Nedomlela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FF0000"/>
                          </a:solidFill>
                          <a:latin typeface="Verdan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FF0000"/>
                          </a:solidFill>
                          <a:latin typeface="Verdana"/>
                        </a:rPr>
                        <a:t>Mladší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266700">
                <a:tc>
                  <a:txBody>
                    <a:bodyPr/>
                    <a:lstStyle/>
                    <a:p>
                      <a:pPr algn="ctr" fontAlgn="ctr"/>
                      <a:r>
                        <a:rPr lang="cs-CZ" sz="800" b="1" i="0" u="none" strike="noStrike">
                          <a:solidFill>
                            <a:srgbClr val="000000"/>
                          </a:solidFill>
                          <a:latin typeface="Verdana"/>
                        </a:rPr>
                        <a:t>12.6.2016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SK Štětí/Hoštka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FK Junior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352425">
                <a:tc>
                  <a:txBody>
                    <a:bodyPr/>
                    <a:lstStyle/>
                    <a:p>
                      <a:pPr algn="ctr" fontAlgn="ctr"/>
                      <a:r>
                        <a:rPr lang="cs-CZ" sz="800" b="1" i="0" u="none" strike="noStrike">
                          <a:solidFill>
                            <a:srgbClr val="000000"/>
                          </a:solidFill>
                          <a:latin typeface="Verdana"/>
                        </a:rPr>
                        <a:t>18.6.2016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sobota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FK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Verdana"/>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bl>
          </a:graphicData>
        </a:graphic>
      </p:graphicFrame>
      <p:graphicFrame>
        <p:nvGraphicFramePr>
          <p:cNvPr id="18" name="Tabulka 17"/>
          <p:cNvGraphicFramePr>
            <a:graphicFrameLocks noGrp="1"/>
          </p:cNvGraphicFramePr>
          <p:nvPr/>
        </p:nvGraphicFramePr>
        <p:xfrm>
          <a:off x="174948" y="4483596"/>
          <a:ext cx="4752528" cy="1520190"/>
        </p:xfrm>
        <a:graphic>
          <a:graphicData uri="http://schemas.openxmlformats.org/drawingml/2006/table">
            <a:tbl>
              <a:tblPr/>
              <a:tblGrid>
                <a:gridCol w="687738">
                  <a:extLst>
                    <a:ext uri="{9D8B030D-6E8A-4147-A177-3AD203B41FA5}">
                      <a16:colId xmlns:a16="http://schemas.microsoft.com/office/drawing/2014/main" val="20000"/>
                    </a:ext>
                  </a:extLst>
                </a:gridCol>
                <a:gridCol w="545000">
                  <a:extLst>
                    <a:ext uri="{9D8B030D-6E8A-4147-A177-3AD203B41FA5}">
                      <a16:colId xmlns:a16="http://schemas.microsoft.com/office/drawing/2014/main" val="20001"/>
                    </a:ext>
                  </a:extLst>
                </a:gridCol>
                <a:gridCol w="545000">
                  <a:extLst>
                    <a:ext uri="{9D8B030D-6E8A-4147-A177-3AD203B41FA5}">
                      <a16:colId xmlns:a16="http://schemas.microsoft.com/office/drawing/2014/main" val="20002"/>
                    </a:ext>
                  </a:extLst>
                </a:gridCol>
                <a:gridCol w="934286">
                  <a:extLst>
                    <a:ext uri="{9D8B030D-6E8A-4147-A177-3AD203B41FA5}">
                      <a16:colId xmlns:a16="http://schemas.microsoft.com/office/drawing/2014/main" val="20003"/>
                    </a:ext>
                  </a:extLst>
                </a:gridCol>
                <a:gridCol w="1077023">
                  <a:extLst>
                    <a:ext uri="{9D8B030D-6E8A-4147-A177-3AD203B41FA5}">
                      <a16:colId xmlns:a16="http://schemas.microsoft.com/office/drawing/2014/main" val="20004"/>
                    </a:ext>
                  </a:extLst>
                </a:gridCol>
                <a:gridCol w="963481">
                  <a:extLst>
                    <a:ext uri="{9D8B030D-6E8A-4147-A177-3AD203B41FA5}">
                      <a16:colId xmlns:a16="http://schemas.microsoft.com/office/drawing/2014/main" val="20005"/>
                    </a:ext>
                  </a:extLst>
                </a:gridCol>
              </a:tblGrid>
              <a:tr h="266700">
                <a:tc>
                  <a:txBody>
                    <a:bodyPr/>
                    <a:lstStyle/>
                    <a:p>
                      <a:pPr algn="ctr" fontAlgn="ctr"/>
                      <a:r>
                        <a:rPr lang="cs-CZ" sz="900" b="1" i="0" u="none" strike="noStrike" dirty="0">
                          <a:solidFill>
                            <a:srgbClr val="000000"/>
                          </a:solidFill>
                          <a:latin typeface="Verdana"/>
                        </a:rPr>
                        <a:t>5.6.2016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10:00, 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Verdana"/>
                        </a:rPr>
                        <a:t>Mostecký klub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Verdana"/>
                        </a:rPr>
                        <a:t>SK </a:t>
                      </a:r>
                      <a:r>
                        <a:rPr lang="cs-CZ" sz="900" b="1" i="0" u="none" strike="noStrike" dirty="0" err="1">
                          <a:solidFill>
                            <a:srgbClr val="000000"/>
                          </a:solidFill>
                          <a:latin typeface="Verdana"/>
                        </a:rPr>
                        <a:t>Štětí</a:t>
                      </a:r>
                      <a:r>
                        <a:rPr lang="cs-CZ" sz="900" b="1" i="0" u="none" strike="noStrike" dirty="0">
                          <a:solidFill>
                            <a:srgbClr val="000000"/>
                          </a:solidFill>
                          <a:latin typeface="Verdana"/>
                        </a:rPr>
                        <a:t>/</a:t>
                      </a:r>
                      <a:r>
                        <a:rPr lang="cs-CZ" sz="900" b="1" i="0" u="none" strike="noStrike" dirty="0" err="1">
                          <a:solidFill>
                            <a:srgbClr val="000000"/>
                          </a:solidFill>
                          <a:latin typeface="Verdana"/>
                        </a:rPr>
                        <a:t>Hoštka</a:t>
                      </a:r>
                      <a:endParaRPr lang="cs-CZ" sz="9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342900">
                <a:tc>
                  <a:txBody>
                    <a:bodyPr/>
                    <a:lstStyle/>
                    <a:p>
                      <a:pPr algn="ctr" fontAlgn="ctr"/>
                      <a:r>
                        <a:rPr lang="cs-CZ" sz="900" b="1" i="0" u="none" strike="noStrike" dirty="0">
                          <a:solidFill>
                            <a:srgbClr val="000000"/>
                          </a:solidFill>
                          <a:latin typeface="Verdana"/>
                        </a:rPr>
                        <a:t>11.6.2016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Verdana"/>
                        </a:rPr>
                        <a:t>FK Duchcov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Verdana"/>
                        </a:rPr>
                        <a:t>SK </a:t>
                      </a:r>
                      <a:r>
                        <a:rPr lang="cs-CZ" sz="900" b="1" i="0" u="none" strike="noStrike" dirty="0" err="1">
                          <a:solidFill>
                            <a:srgbClr val="000000"/>
                          </a:solidFill>
                          <a:latin typeface="Verdana"/>
                        </a:rPr>
                        <a:t>Štětí</a:t>
                      </a:r>
                      <a:endParaRPr lang="cs-CZ" sz="9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76225">
                <a:tc>
                  <a:txBody>
                    <a:bodyPr/>
                    <a:lstStyle/>
                    <a:p>
                      <a:pPr algn="ctr" fontAlgn="ctr"/>
                      <a:r>
                        <a:rPr lang="cs-CZ" sz="900" b="1" i="0" u="none" strike="noStrike" dirty="0">
                          <a:solidFill>
                            <a:srgbClr val="000000"/>
                          </a:solidFill>
                          <a:latin typeface="Verdana"/>
                        </a:rPr>
                        <a:t>12.6.2016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Verdana"/>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Verdana"/>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Verdana"/>
                        </a:rPr>
                        <a:t>SK </a:t>
                      </a:r>
                      <a:r>
                        <a:rPr lang="cs-CZ" sz="900" b="1" i="0" u="none" strike="noStrike" dirty="0" err="1">
                          <a:solidFill>
                            <a:srgbClr val="000000"/>
                          </a:solidFill>
                          <a:latin typeface="Verdana"/>
                        </a:rPr>
                        <a:t>Štětí</a:t>
                      </a:r>
                      <a:endParaRPr lang="cs-CZ" sz="9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Verdana"/>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333375">
                <a:tc>
                  <a:txBody>
                    <a:bodyPr/>
                    <a:lstStyle/>
                    <a:p>
                      <a:pPr algn="ctr" fontAlgn="ctr"/>
                      <a:r>
                        <a:rPr lang="cs-CZ" sz="900" b="1" i="0" u="none" strike="noStrike" dirty="0">
                          <a:solidFill>
                            <a:srgbClr val="000000"/>
                          </a:solidFill>
                          <a:latin typeface="Verdana"/>
                        </a:rPr>
                        <a:t>18.6.2016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10:00, 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900" b="1" i="0" u="none" strike="noStrike">
                          <a:solidFill>
                            <a:srgbClr val="000000"/>
                          </a:solidFill>
                          <a:latin typeface="Verdana"/>
                        </a:rPr>
                        <a:t>TJ Svádov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900" b="1" i="0" u="none" strike="noStrike" dirty="0">
                          <a:solidFill>
                            <a:srgbClr val="000000"/>
                          </a:solidFill>
                          <a:latin typeface="Verdana"/>
                        </a:rPr>
                        <a:t>SK </a:t>
                      </a:r>
                      <a:r>
                        <a:rPr lang="cs-CZ" sz="900" b="1" i="0" u="none" strike="noStrike" dirty="0" err="1">
                          <a:solidFill>
                            <a:srgbClr val="000000"/>
                          </a:solidFill>
                          <a:latin typeface="Verdana"/>
                        </a:rPr>
                        <a:t>Štětí</a:t>
                      </a:r>
                      <a:r>
                        <a:rPr lang="cs-CZ" sz="900" b="1" i="0" u="none" strike="noStrike" dirty="0">
                          <a:solidFill>
                            <a:srgbClr val="000000"/>
                          </a:solidFill>
                          <a:latin typeface="Verdana"/>
                        </a:rPr>
                        <a:t>/</a:t>
                      </a:r>
                      <a:r>
                        <a:rPr lang="cs-CZ" sz="900" b="1" i="0" u="none" strike="noStrike" dirty="0" err="1">
                          <a:solidFill>
                            <a:srgbClr val="000000"/>
                          </a:solidFill>
                          <a:latin typeface="Verdana"/>
                        </a:rPr>
                        <a:t>Hoštka</a:t>
                      </a:r>
                      <a:endParaRPr lang="cs-CZ" sz="9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Verdana"/>
                        </a:rPr>
                        <a:t>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76225">
                <a:tc>
                  <a:txBody>
                    <a:bodyPr/>
                    <a:lstStyle/>
                    <a:p>
                      <a:pPr algn="ctr" fontAlgn="ctr"/>
                      <a:r>
                        <a:rPr lang="cs-CZ" sz="900" b="1" i="0" u="none" strike="noStrike" dirty="0">
                          <a:solidFill>
                            <a:srgbClr val="000000"/>
                          </a:solidFill>
                          <a:latin typeface="Verdana"/>
                        </a:rPr>
                        <a:t>19.6.2016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Verdana"/>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900" b="1" i="0" u="none" strike="noStrike">
                          <a:solidFill>
                            <a:srgbClr val="000000"/>
                          </a:solidFill>
                          <a:latin typeface="Verdana"/>
                        </a:rPr>
                        <a:t>SK Roudnice n.L.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900" b="1" i="0" u="none" strike="noStrike" dirty="0">
                          <a:solidFill>
                            <a:srgbClr val="000000"/>
                          </a:solidFill>
                          <a:latin typeface="Verdana"/>
                        </a:rPr>
                        <a:t>SK </a:t>
                      </a:r>
                      <a:r>
                        <a:rPr lang="cs-CZ" sz="900" b="1" i="0" u="none" strike="noStrike" dirty="0" err="1">
                          <a:solidFill>
                            <a:srgbClr val="000000"/>
                          </a:solidFill>
                          <a:latin typeface="Verdana"/>
                        </a:rPr>
                        <a:t>Štětí</a:t>
                      </a:r>
                      <a:endParaRPr lang="cs-CZ" sz="9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Verdana"/>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bl>
          </a:graphicData>
        </a:graphic>
      </p:graphicFrame>
      <p:sp>
        <p:nvSpPr>
          <p:cNvPr id="19" name="TextovéPole 18"/>
          <p:cNvSpPr txBox="1"/>
          <p:nvPr/>
        </p:nvSpPr>
        <p:spPr>
          <a:xfrm>
            <a:off x="174948" y="3970248"/>
            <a:ext cx="4752528" cy="400110"/>
          </a:xfrm>
          <a:prstGeom prst="rect">
            <a:avLst/>
          </a:prstGeom>
          <a:blipFill>
            <a:blip r:embed="rId6" cstate="print"/>
            <a:stretch>
              <a:fillRect/>
            </a:stretch>
          </a:blipFill>
          <a:ln w="31750" cmpd="sng">
            <a:solidFill>
              <a:srgbClr val="669900"/>
            </a:solidFill>
          </a:ln>
        </p:spPr>
        <p:txBody>
          <a:bodyPr wrap="square" rtlCol="0">
            <a:spAutoFit/>
          </a:bodyPr>
          <a:lstStyle/>
          <a:p>
            <a:pPr algn="ctr"/>
            <a:r>
              <a:rPr lang="cs-CZ" sz="2000" dirty="0" smtClean="0">
                <a:solidFill>
                  <a:schemeClr val="bg1"/>
                </a:solidFill>
                <a:effectLst>
                  <a:outerShdw blurRad="38100" dist="38100" dir="2700000" algn="tl">
                    <a:srgbClr val="000000">
                      <a:alpha val="43137"/>
                    </a:srgbClr>
                  </a:outerShdw>
                </a:effectLst>
                <a:latin typeface="Rockwell Condensed" pitchFamily="18" charset="0"/>
              </a:rPr>
              <a:t>Poslední utkání na hřištích soupeřů</a:t>
            </a:r>
          </a:p>
        </p:txBody>
      </p:sp>
      <p:graphicFrame>
        <p:nvGraphicFramePr>
          <p:cNvPr id="20" name="Tabulka 19"/>
          <p:cNvGraphicFramePr>
            <a:graphicFrameLocks noGrp="1"/>
          </p:cNvGraphicFramePr>
          <p:nvPr/>
        </p:nvGraphicFramePr>
        <p:xfrm>
          <a:off x="246956" y="6283796"/>
          <a:ext cx="4648200" cy="329565"/>
        </p:xfrm>
        <a:graphic>
          <a:graphicData uri="http://schemas.openxmlformats.org/drawingml/2006/table">
            <a:tbl>
              <a:tblPr/>
              <a:tblGrid>
                <a:gridCol w="672641">
                  <a:extLst>
                    <a:ext uri="{9D8B030D-6E8A-4147-A177-3AD203B41FA5}">
                      <a16:colId xmlns:a16="http://schemas.microsoft.com/office/drawing/2014/main" val="20000"/>
                    </a:ext>
                  </a:extLst>
                </a:gridCol>
                <a:gridCol w="533036">
                  <a:extLst>
                    <a:ext uri="{9D8B030D-6E8A-4147-A177-3AD203B41FA5}">
                      <a16:colId xmlns:a16="http://schemas.microsoft.com/office/drawing/2014/main" val="20001"/>
                    </a:ext>
                  </a:extLst>
                </a:gridCol>
                <a:gridCol w="533036">
                  <a:extLst>
                    <a:ext uri="{9D8B030D-6E8A-4147-A177-3AD203B41FA5}">
                      <a16:colId xmlns:a16="http://schemas.microsoft.com/office/drawing/2014/main" val="20002"/>
                    </a:ext>
                  </a:extLst>
                </a:gridCol>
                <a:gridCol w="913776">
                  <a:extLst>
                    <a:ext uri="{9D8B030D-6E8A-4147-A177-3AD203B41FA5}">
                      <a16:colId xmlns:a16="http://schemas.microsoft.com/office/drawing/2014/main" val="20003"/>
                    </a:ext>
                  </a:extLst>
                </a:gridCol>
                <a:gridCol w="1053380">
                  <a:extLst>
                    <a:ext uri="{9D8B030D-6E8A-4147-A177-3AD203B41FA5}">
                      <a16:colId xmlns:a16="http://schemas.microsoft.com/office/drawing/2014/main" val="20004"/>
                    </a:ext>
                  </a:extLst>
                </a:gridCol>
                <a:gridCol w="942331">
                  <a:extLst>
                    <a:ext uri="{9D8B030D-6E8A-4147-A177-3AD203B41FA5}">
                      <a16:colId xmlns:a16="http://schemas.microsoft.com/office/drawing/2014/main" val="20005"/>
                    </a:ext>
                  </a:extLst>
                </a:gridCol>
              </a:tblGrid>
              <a:tr h="266700">
                <a:tc>
                  <a:txBody>
                    <a:bodyPr/>
                    <a:lstStyle/>
                    <a:p>
                      <a:pPr algn="ctr" fontAlgn="ctr"/>
                      <a:r>
                        <a:rPr lang="cs-CZ" sz="1050" b="1" i="0" u="none" strike="noStrike" dirty="0">
                          <a:solidFill>
                            <a:srgbClr val="FF0000"/>
                          </a:solidFill>
                          <a:latin typeface="Verdana"/>
                        </a:rPr>
                        <a:t>25.6.2016</a:t>
                      </a:r>
                    </a:p>
                  </a:txBody>
                  <a:tcPr marL="9525" marR="9525" marT="9525" marB="0" anchor="ctr">
                    <a:lnL>
                      <a:noFill/>
                    </a:lnL>
                    <a:lnR>
                      <a:noFill/>
                    </a:lnR>
                    <a:lnT>
                      <a:noFill/>
                    </a:lnT>
                    <a:lnB>
                      <a:noFill/>
                    </a:lnB>
                    <a:solidFill>
                      <a:srgbClr val="FFFF99"/>
                    </a:solidFill>
                  </a:tcPr>
                </a:tc>
                <a:tc>
                  <a:txBody>
                    <a:bodyPr/>
                    <a:lstStyle/>
                    <a:p>
                      <a:pPr algn="ctr" fontAlgn="ctr"/>
                      <a:r>
                        <a:rPr lang="cs-CZ" sz="1050" b="1" i="0" u="none" strike="noStrike" dirty="0">
                          <a:solidFill>
                            <a:srgbClr val="FF0000"/>
                          </a:solidFill>
                          <a:latin typeface="Verdana"/>
                        </a:rPr>
                        <a:t>sobota</a:t>
                      </a:r>
                    </a:p>
                  </a:txBody>
                  <a:tcPr marL="9525" marR="9525" marT="9525" marB="0" anchor="ctr">
                    <a:lnL>
                      <a:noFill/>
                    </a:lnL>
                    <a:lnR>
                      <a:noFill/>
                    </a:lnR>
                    <a:lnT>
                      <a:noFill/>
                    </a:lnT>
                    <a:lnB>
                      <a:noFill/>
                    </a:lnB>
                    <a:solidFill>
                      <a:srgbClr val="FFFF99"/>
                    </a:solidFill>
                  </a:tcPr>
                </a:tc>
                <a:tc>
                  <a:txBody>
                    <a:bodyPr/>
                    <a:lstStyle/>
                    <a:p>
                      <a:pPr algn="ctr" fontAlgn="ctr"/>
                      <a:endParaRPr lang="cs-CZ" sz="1050" b="1" i="0" u="none" strike="noStrike" dirty="0">
                        <a:solidFill>
                          <a:srgbClr val="FF0000"/>
                        </a:solidFill>
                        <a:latin typeface="Verdana"/>
                      </a:endParaRPr>
                    </a:p>
                  </a:txBody>
                  <a:tcPr marL="9525" marR="9525" marT="9525" marB="0" anchor="ctr">
                    <a:lnL>
                      <a:noFill/>
                    </a:lnL>
                    <a:lnR>
                      <a:noFill/>
                    </a:lnR>
                    <a:lnT>
                      <a:noFill/>
                    </a:lnT>
                    <a:lnB>
                      <a:noFill/>
                    </a:lnB>
                    <a:solidFill>
                      <a:srgbClr val="FFFF99"/>
                    </a:solidFill>
                  </a:tcPr>
                </a:tc>
                <a:tc>
                  <a:txBody>
                    <a:bodyPr/>
                    <a:lstStyle/>
                    <a:p>
                      <a:pPr algn="ctr" fontAlgn="ctr"/>
                      <a:r>
                        <a:rPr lang="cs-CZ" sz="1050" b="1" i="0" u="none" strike="noStrike" dirty="0">
                          <a:solidFill>
                            <a:srgbClr val="FF0000"/>
                          </a:solidFill>
                          <a:latin typeface="Verdana"/>
                        </a:rPr>
                        <a:t>SK </a:t>
                      </a:r>
                      <a:r>
                        <a:rPr lang="cs-CZ" sz="1050" b="1" i="0" u="none" strike="noStrike" dirty="0" err="1">
                          <a:solidFill>
                            <a:srgbClr val="FF0000"/>
                          </a:solidFill>
                          <a:latin typeface="Verdana"/>
                        </a:rPr>
                        <a:t>Štětí</a:t>
                      </a:r>
                      <a:endParaRPr lang="cs-CZ" sz="1050" b="1" i="0" u="none" strike="noStrike" dirty="0">
                        <a:solidFill>
                          <a:srgbClr val="FF0000"/>
                        </a:solidFill>
                        <a:latin typeface="Verdana"/>
                      </a:endParaRPr>
                    </a:p>
                  </a:txBody>
                  <a:tcPr marL="9525" marR="9525" marT="9525" marB="0" anchor="ctr">
                    <a:lnL>
                      <a:noFill/>
                    </a:lnL>
                    <a:lnR>
                      <a:noFill/>
                    </a:lnR>
                    <a:lnT>
                      <a:noFill/>
                    </a:lnT>
                    <a:lnB>
                      <a:noFill/>
                    </a:lnB>
                    <a:solidFill>
                      <a:srgbClr val="FFFF99"/>
                    </a:solidFill>
                  </a:tcPr>
                </a:tc>
                <a:tc>
                  <a:txBody>
                    <a:bodyPr/>
                    <a:lstStyle/>
                    <a:p>
                      <a:pPr algn="ctr" fontAlgn="ctr"/>
                      <a:r>
                        <a:rPr lang="cs-CZ" sz="1050" b="1" i="0" u="none" strike="noStrike" dirty="0" smtClean="0">
                          <a:solidFill>
                            <a:srgbClr val="FF0000"/>
                          </a:solidFill>
                          <a:latin typeface="Verdana"/>
                        </a:rPr>
                        <a:t>TJ </a:t>
                      </a:r>
                      <a:r>
                        <a:rPr lang="cs-CZ" sz="1050" b="1" i="0" u="none" strike="noStrike" dirty="0" err="1" smtClean="0">
                          <a:solidFill>
                            <a:srgbClr val="FF0000"/>
                          </a:solidFill>
                          <a:latin typeface="Verdana"/>
                        </a:rPr>
                        <a:t>Proboštov</a:t>
                      </a:r>
                      <a:endParaRPr lang="cs-CZ" sz="1050" b="1" i="0" u="none" strike="noStrike" dirty="0">
                        <a:solidFill>
                          <a:srgbClr val="FF0000"/>
                        </a:solidFill>
                        <a:latin typeface="Verdana"/>
                      </a:endParaRPr>
                    </a:p>
                  </a:txBody>
                  <a:tcPr marL="9525" marR="9525" marT="9525" marB="0" anchor="ctr">
                    <a:lnL>
                      <a:noFill/>
                    </a:lnL>
                    <a:lnR>
                      <a:noFill/>
                    </a:lnR>
                    <a:lnT>
                      <a:noFill/>
                    </a:lnT>
                    <a:lnB>
                      <a:noFill/>
                    </a:lnB>
                    <a:solidFill>
                      <a:srgbClr val="FFFF99"/>
                    </a:solidFill>
                  </a:tcPr>
                </a:tc>
                <a:tc>
                  <a:txBody>
                    <a:bodyPr/>
                    <a:lstStyle/>
                    <a:p>
                      <a:pPr algn="ctr" fontAlgn="ctr"/>
                      <a:r>
                        <a:rPr lang="cs-CZ" sz="1050" b="1" i="0" u="none" strike="noStrike" dirty="0">
                          <a:solidFill>
                            <a:srgbClr val="FF0000"/>
                          </a:solidFill>
                          <a:latin typeface="Verdana"/>
                        </a:rPr>
                        <a:t>Dospělí</a:t>
                      </a:r>
                      <a:r>
                        <a:rPr lang="cs-CZ" sz="1050" b="0" i="0" u="none" strike="noStrike" dirty="0">
                          <a:solidFill>
                            <a:srgbClr val="FF0000"/>
                          </a:solidFill>
                          <a:latin typeface="Verdana"/>
                        </a:rPr>
                        <a:t>-finále pohár</a:t>
                      </a:r>
                      <a:endParaRPr lang="cs-CZ" sz="1050" b="1" i="0" u="none" strike="noStrike" dirty="0">
                        <a:solidFill>
                          <a:srgbClr val="FF0000"/>
                        </a:solidFill>
                        <a:latin typeface="Verdana"/>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sp>
        <p:nvSpPr>
          <p:cNvPr id="15" name="TextovéPole 14"/>
          <p:cNvSpPr txBox="1"/>
          <p:nvPr/>
        </p:nvSpPr>
        <p:spPr>
          <a:xfrm>
            <a:off x="5431532" y="2395364"/>
            <a:ext cx="4680520" cy="892552"/>
          </a:xfrm>
          <a:prstGeom prst="rect">
            <a:avLst/>
          </a:prstGeom>
          <a:noFill/>
        </p:spPr>
        <p:txBody>
          <a:bodyPr wrap="square" rtlCol="0">
            <a:spAutoFit/>
          </a:bodyPr>
          <a:lstStyle/>
          <a:p>
            <a:pPr algn="ctr"/>
            <a:r>
              <a:rPr lang="cs-CZ" sz="2000" u="sng" dirty="0" smtClean="0">
                <a:gradFill>
                  <a:gsLst>
                    <a:gs pos="0">
                      <a:srgbClr val="D6B19C"/>
                    </a:gs>
                    <a:gs pos="30000">
                      <a:srgbClr val="D49E6C"/>
                    </a:gs>
                    <a:gs pos="70000">
                      <a:srgbClr val="A65528"/>
                    </a:gs>
                    <a:gs pos="100000">
                      <a:srgbClr val="663012"/>
                    </a:gs>
                  </a:gsLst>
                  <a:lin ang="5400000" scaled="0"/>
                </a:gradFill>
                <a:latin typeface="Bookman Old Style" pitchFamily="18" charset="0"/>
              </a:rPr>
              <a:t>Slavoj </a:t>
            </a:r>
            <a:r>
              <a:rPr lang="cs-CZ" sz="2000" u="sng" dirty="0" err="1" smtClean="0">
                <a:gradFill>
                  <a:gsLst>
                    <a:gs pos="0">
                      <a:srgbClr val="D6B19C"/>
                    </a:gs>
                    <a:gs pos="30000">
                      <a:srgbClr val="D49E6C"/>
                    </a:gs>
                    <a:gs pos="70000">
                      <a:srgbClr val="A65528"/>
                    </a:gs>
                    <a:gs pos="100000">
                      <a:srgbClr val="663012"/>
                    </a:gs>
                  </a:gsLst>
                  <a:lin ang="5400000" scaled="0"/>
                </a:gradFill>
                <a:latin typeface="Bookman Old Style" pitchFamily="18" charset="0"/>
              </a:rPr>
              <a:t>Bohušovice</a:t>
            </a:r>
            <a:r>
              <a:rPr lang="cs-CZ" sz="2000" u="sng" dirty="0" smtClean="0">
                <a:gradFill>
                  <a:gsLst>
                    <a:gs pos="0">
                      <a:srgbClr val="D6B19C"/>
                    </a:gs>
                    <a:gs pos="30000">
                      <a:srgbClr val="D49E6C"/>
                    </a:gs>
                    <a:gs pos="70000">
                      <a:srgbClr val="A65528"/>
                    </a:gs>
                    <a:gs pos="100000">
                      <a:srgbClr val="663012"/>
                    </a:gs>
                  </a:gsLst>
                  <a:lin ang="5400000" scaled="0"/>
                </a:gradFill>
                <a:latin typeface="Bookman Old Style" pitchFamily="18" charset="0"/>
              </a:rPr>
              <a:t> – SK </a:t>
            </a:r>
            <a:r>
              <a:rPr lang="cs-CZ" sz="2000" u="sng" dirty="0" err="1" smtClean="0">
                <a:gradFill>
                  <a:gsLst>
                    <a:gs pos="0">
                      <a:srgbClr val="D6B19C"/>
                    </a:gs>
                    <a:gs pos="30000">
                      <a:srgbClr val="D49E6C"/>
                    </a:gs>
                    <a:gs pos="70000">
                      <a:srgbClr val="A65528"/>
                    </a:gs>
                    <a:gs pos="100000">
                      <a:srgbClr val="663012"/>
                    </a:gs>
                  </a:gsLst>
                  <a:lin ang="5400000" scaled="0"/>
                </a:gradFill>
                <a:latin typeface="Bookman Old Style" pitchFamily="18" charset="0"/>
              </a:rPr>
              <a:t>Štětí</a:t>
            </a:r>
            <a:endParaRPr lang="cs-CZ" sz="2000" u="sng" dirty="0" smtClean="0">
              <a:gradFill>
                <a:gsLst>
                  <a:gs pos="0">
                    <a:srgbClr val="D6B19C"/>
                  </a:gs>
                  <a:gs pos="30000">
                    <a:srgbClr val="D49E6C"/>
                  </a:gs>
                  <a:gs pos="70000">
                    <a:srgbClr val="A65528"/>
                  </a:gs>
                  <a:gs pos="100000">
                    <a:srgbClr val="663012"/>
                  </a:gs>
                </a:gsLst>
                <a:lin ang="5400000" scaled="0"/>
              </a:gradFill>
              <a:latin typeface="Bookman Old Style" pitchFamily="18" charset="0"/>
            </a:endParaRPr>
          </a:p>
          <a:p>
            <a:pPr algn="ctr"/>
            <a:r>
              <a:rPr lang="cs-CZ" sz="2000" u="sng" dirty="0" smtClean="0">
                <a:gradFill>
                  <a:gsLst>
                    <a:gs pos="0">
                      <a:srgbClr val="D6B19C"/>
                    </a:gs>
                    <a:gs pos="30000">
                      <a:srgbClr val="D49E6C"/>
                    </a:gs>
                    <a:gs pos="70000">
                      <a:srgbClr val="A65528"/>
                    </a:gs>
                    <a:gs pos="100000">
                      <a:srgbClr val="663012"/>
                    </a:gs>
                  </a:gsLst>
                  <a:lin ang="5400000" scaled="0"/>
                </a:gradFill>
                <a:latin typeface="Bookman Old Style" pitchFamily="18" charset="0"/>
              </a:rPr>
              <a:t>3:3(1:2)  27.7.2016 17.kolo</a:t>
            </a: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Pilař 2, Vála 1,</a:t>
            </a:r>
            <a:endParaRPr lang="cs-CZ" sz="2000" u="sng" dirty="0" smtClean="0">
              <a:gradFill>
                <a:gsLst>
                  <a:gs pos="0">
                    <a:srgbClr val="D6B19C"/>
                  </a:gs>
                  <a:gs pos="30000">
                    <a:srgbClr val="D49E6C"/>
                  </a:gs>
                  <a:gs pos="70000">
                    <a:srgbClr val="A65528"/>
                  </a:gs>
                  <a:gs pos="100000">
                    <a:srgbClr val="663012"/>
                  </a:gs>
                </a:gsLst>
                <a:lin ang="5400000" scaled="0"/>
              </a:gradFill>
              <a:latin typeface="Bookman Old Style" pitchFamily="18" charset="0"/>
            </a:endParaRPr>
          </a:p>
        </p:txBody>
      </p:sp>
      <p:pic>
        <p:nvPicPr>
          <p:cNvPr id="3146" name="Picture 74"/>
          <p:cNvPicPr>
            <a:picLocks noChangeAspect="1" noChangeArrowheads="1"/>
          </p:cNvPicPr>
          <p:nvPr/>
        </p:nvPicPr>
        <p:blipFill>
          <a:blip r:embed="rId7" cstate="print"/>
          <a:srcRect/>
          <a:stretch>
            <a:fillRect/>
          </a:stretch>
        </p:blipFill>
        <p:spPr bwMode="auto">
          <a:xfrm>
            <a:off x="8095828" y="3043436"/>
            <a:ext cx="965845" cy="792088"/>
          </a:xfrm>
          <a:prstGeom prst="rect">
            <a:avLst/>
          </a:prstGeom>
          <a:noFill/>
          <a:ln w="9525">
            <a:noFill/>
            <a:miter lim="800000"/>
            <a:headEnd/>
            <a:tailEnd/>
          </a:ln>
        </p:spPr>
      </p:pic>
      <p:pic>
        <p:nvPicPr>
          <p:cNvPr id="3074" name="Picture 29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19" name="TextovéPole 18"/>
          <p:cNvSpPr txBox="1"/>
          <p:nvPr/>
        </p:nvSpPr>
        <p:spPr>
          <a:xfrm>
            <a:off x="7591772" y="70235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15" name="Obdélník 14"/>
          <p:cNvSpPr/>
          <p:nvPr/>
        </p:nvSpPr>
        <p:spPr>
          <a:xfrm>
            <a:off x="5575548" y="82397"/>
            <a:ext cx="4608512" cy="584775"/>
          </a:xfrm>
          <a:prstGeom prst="rect">
            <a:avLst/>
          </a:prstGeom>
          <a:noFill/>
        </p:spPr>
        <p:txBody>
          <a:bodyPr wrap="square" lIns="91440" tIns="45720" rIns="91440" bIns="45720">
            <a:spAutoFit/>
          </a:bodyPr>
          <a:lstStyle/>
          <a:p>
            <a:pPr algn="ctr"/>
            <a:endParaRPr lang="cs-CZ" sz="3200" b="1" cap="none" spc="0" dirty="0">
              <a:ln w="10541" cmpd="sng">
                <a:solidFill>
                  <a:schemeClr val="accent1">
                    <a:shade val="88000"/>
                    <a:satMod val="110000"/>
                  </a:schemeClr>
                </a:solidFill>
                <a:prstDash val="solid"/>
              </a:ln>
              <a:solidFill>
                <a:schemeClr val="bg1"/>
              </a:solidFill>
              <a:effectLst/>
            </a:endParaRPr>
          </a:p>
        </p:txBody>
      </p:sp>
      <p:sp>
        <p:nvSpPr>
          <p:cNvPr id="11" name="TextovéPole 10"/>
          <p:cNvSpPr txBox="1"/>
          <p:nvPr/>
        </p:nvSpPr>
        <p:spPr>
          <a:xfrm>
            <a:off x="5791572" y="91108"/>
            <a:ext cx="4392488" cy="2400657"/>
          </a:xfrm>
          <a:prstGeom prst="rect">
            <a:avLst/>
          </a:prstGeom>
          <a:solidFill>
            <a:srgbClr val="FFFF66"/>
          </a:solidFill>
          <a:ln w="69850">
            <a:solidFill>
              <a:srgbClr val="FF3399"/>
            </a:solidFill>
            <a:prstDash val="sysDash"/>
          </a:ln>
        </p:spPr>
        <p:txBody>
          <a:bodyPr wrap="square" rtlCol="0">
            <a:spAutoFit/>
          </a:bodyPr>
          <a:lstStyle/>
          <a:p>
            <a:pPr algn="ctr"/>
            <a:r>
              <a:rPr lang="cs-CZ" sz="1800" dirty="0" smtClean="0">
                <a:solidFill>
                  <a:srgbClr val="008000"/>
                </a:solidFill>
                <a:effectLst>
                  <a:outerShdw blurRad="38100" dist="38100" dir="2700000" algn="tl">
                    <a:srgbClr val="000000">
                      <a:alpha val="43137"/>
                    </a:srgbClr>
                  </a:outerShdw>
                </a:effectLst>
                <a:latin typeface="Georgia" pitchFamily="18" charset="0"/>
                <a:ea typeface="GungsuhChe" pitchFamily="49" charset="-127"/>
              </a:rPr>
              <a:t>Na podzim nám </a:t>
            </a:r>
            <a:r>
              <a:rPr lang="cs-CZ" sz="2400" dirty="0" err="1" smtClean="0">
                <a:solidFill>
                  <a:srgbClr val="008000"/>
                </a:solidFill>
                <a:effectLst>
                  <a:outerShdw blurRad="38100" dist="38100" dir="2700000" algn="tl">
                    <a:srgbClr val="000000">
                      <a:alpha val="43137"/>
                    </a:srgbClr>
                  </a:outerShdw>
                </a:effectLst>
                <a:latin typeface="Georgia" pitchFamily="18" charset="0"/>
                <a:ea typeface="GungsuhChe" pitchFamily="49" charset="-127"/>
              </a:rPr>
              <a:t>Srbice</a:t>
            </a:r>
            <a:r>
              <a:rPr lang="cs-CZ" sz="1800" dirty="0" smtClean="0">
                <a:solidFill>
                  <a:srgbClr val="008000"/>
                </a:solidFill>
                <a:effectLst>
                  <a:outerShdw blurRad="38100" dist="38100" dir="2700000" algn="tl">
                    <a:srgbClr val="000000">
                      <a:alpha val="43137"/>
                    </a:srgbClr>
                  </a:outerShdw>
                </a:effectLst>
                <a:latin typeface="Georgia" pitchFamily="18" charset="0"/>
                <a:ea typeface="GungsuhChe" pitchFamily="49" charset="-127"/>
              </a:rPr>
              <a:t> přichystaly nemilé překvapení. Na jeho hřišti, na umělé trávě jsme prohráli. Za celých 90 minut jsme se nedostali do toho správného tempa. Týden po našem vítězství nad </a:t>
            </a:r>
            <a:r>
              <a:rPr lang="cs-CZ" sz="1800" dirty="0" err="1" smtClean="0">
                <a:solidFill>
                  <a:srgbClr val="008000"/>
                </a:solidFill>
                <a:effectLst>
                  <a:outerShdw blurRad="38100" dist="38100" dir="2700000" algn="tl">
                    <a:srgbClr val="000000">
                      <a:alpha val="43137"/>
                    </a:srgbClr>
                  </a:outerShdw>
                </a:effectLst>
                <a:latin typeface="Georgia" pitchFamily="18" charset="0"/>
                <a:ea typeface="GungsuhChe" pitchFamily="49" charset="-127"/>
              </a:rPr>
              <a:t>Blšany</a:t>
            </a:r>
            <a:r>
              <a:rPr lang="cs-CZ" sz="1800" dirty="0" smtClean="0">
                <a:solidFill>
                  <a:srgbClr val="008000"/>
                </a:solidFill>
                <a:effectLst>
                  <a:outerShdw blurRad="38100" dist="38100" dir="2700000" algn="tl">
                    <a:srgbClr val="000000">
                      <a:alpha val="43137"/>
                    </a:srgbClr>
                  </a:outerShdw>
                </a:effectLst>
                <a:latin typeface="Georgia" pitchFamily="18" charset="0"/>
                <a:ea typeface="GungsuhChe" pitchFamily="49" charset="-127"/>
              </a:rPr>
              <a:t> to bylo nemilé překvapení.</a:t>
            </a:r>
          </a:p>
        </p:txBody>
      </p:sp>
      <p:sp>
        <p:nvSpPr>
          <p:cNvPr id="4" name="Rectangle 110"/>
          <p:cNvSpPr>
            <a:spLocks noChangeArrowheads="1"/>
          </p:cNvSpPr>
          <p:nvPr/>
        </p:nvSpPr>
        <p:spPr bwMode="auto">
          <a:xfrm>
            <a:off x="5791572" y="2590770"/>
            <a:ext cx="4392488" cy="18928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pitchFamily="34" charset="0"/>
                <a:ea typeface="Times New Roman" pitchFamily="18" charset="0"/>
                <a:cs typeface="Arial" pitchFamily="34" charset="0"/>
              </a:rPr>
              <a:t>TJ Sokol </a:t>
            </a:r>
            <a:r>
              <a:rPr kumimoji="0" lang="cs-CZ" sz="2000" b="1" i="0" u="sng" strike="noStrike" cap="none" normalizeH="0" baseline="0" dirty="0" err="1" smtClean="0">
                <a:ln>
                  <a:noFill/>
                </a:ln>
                <a:blipFill>
                  <a:blip r:embed="rId3"/>
                  <a:tile tx="0" ty="0" sx="100000" sy="100000" flip="none" algn="tl"/>
                </a:blipFill>
                <a:effectLst>
                  <a:outerShdw blurRad="38100" dist="38100" dir="2700000" algn="tl">
                    <a:srgbClr val="000000">
                      <a:alpha val="43137"/>
                    </a:srgbClr>
                  </a:outerShdw>
                </a:effectLst>
                <a:latin typeface="Arial" pitchFamily="34" charset="0"/>
                <a:ea typeface="Times New Roman" pitchFamily="18" charset="0"/>
                <a:cs typeface="Arial" pitchFamily="34" charset="0"/>
              </a:rPr>
              <a:t>Srbice</a:t>
            </a:r>
            <a:r>
              <a:rPr kumimoji="0" lang="cs-CZ" sz="2000" b="1" i="0" u="sng"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pitchFamily="34" charset="0"/>
                <a:ea typeface="Times New Roman" pitchFamily="18" charset="0"/>
                <a:cs typeface="Arial" pitchFamily="34" charset="0"/>
              </a:rPr>
              <a:t> – SK </a:t>
            </a:r>
            <a:r>
              <a:rPr kumimoji="0" lang="cs-CZ" sz="2000" b="1" i="0" u="sng" strike="noStrike" cap="none" normalizeH="0" baseline="0" dirty="0" err="1" smtClean="0">
                <a:ln>
                  <a:noFill/>
                </a:ln>
                <a:blipFill>
                  <a:blip r:embed="rId3"/>
                  <a:tile tx="0" ty="0" sx="100000" sy="100000" flip="none" algn="tl"/>
                </a:blip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pitchFamily="34" charset="0"/>
                <a:ea typeface="Times New Roman" pitchFamily="18" charset="0"/>
                <a:cs typeface="Arial" pitchFamily="34" charset="0"/>
              </a:rPr>
              <a:t>4:2(1:1)  13.kolo   31.10.2015</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 1, Slanička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Kloub-</a:t>
            </a:r>
            <a:r>
              <a:rPr lang="cs-CZ" sz="1100" b="0" dirty="0" err="1" smtClean="0">
                <a:latin typeface="Arial" pitchFamily="34" charset="0"/>
                <a:cs typeface="Arial" pitchFamily="34" charset="0"/>
              </a:rPr>
              <a:t>Čámský</a:t>
            </a:r>
            <a:r>
              <a:rPr lang="cs-CZ" sz="1100" b="0" dirty="0" smtClean="0">
                <a:latin typeface="Arial" pitchFamily="34" charset="0"/>
                <a:cs typeface="Arial" pitchFamily="34" charset="0"/>
              </a:rPr>
              <a:t>(25.Poráč), Šmidrkal, Šimral, </a:t>
            </a:r>
          </a:p>
          <a:p>
            <a:r>
              <a:rPr lang="cs-CZ" sz="1100" b="0" dirty="0" smtClean="0">
                <a:latin typeface="Arial" pitchFamily="34" charset="0"/>
                <a:cs typeface="Arial" pitchFamily="34" charset="0"/>
              </a:rPr>
              <a:t>               Mencl(45. Tichý)-Kucler,Hrdý(68.J.Grepl), Slanička, </a:t>
            </a:r>
          </a:p>
          <a:p>
            <a:r>
              <a:rPr lang="cs-CZ" sz="1100" b="0" dirty="0" smtClean="0">
                <a:latin typeface="Arial" pitchFamily="34" charset="0"/>
                <a:cs typeface="Arial" pitchFamily="34" charset="0"/>
              </a:rPr>
              <a:t>                Stejskal, </a:t>
            </a:r>
            <a:r>
              <a:rPr lang="cs-CZ" sz="1100" b="0" dirty="0" err="1" smtClean="0">
                <a:latin typeface="Arial" pitchFamily="34" charset="0"/>
                <a:cs typeface="Arial" pitchFamily="34" charset="0"/>
              </a:rPr>
              <a:t>Malák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Belák</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Připraveni:</a:t>
            </a:r>
            <a:r>
              <a:rPr lang="cs-CZ" sz="1100" b="0" dirty="0" smtClean="0">
                <a:latin typeface="Arial" pitchFamily="34" charset="0"/>
                <a:cs typeface="Arial" pitchFamily="34" charset="0"/>
              </a:rPr>
              <a:t> Šmidrkal, Michovský</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J.Vinš</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J.Havner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Masér: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.Zavřel</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J.Javorek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J.Novotný</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T.Zvonař</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207" name="Picture 111"/>
          <p:cNvPicPr>
            <a:picLocks noChangeAspect="1" noChangeArrowheads="1"/>
          </p:cNvPicPr>
          <p:nvPr/>
        </p:nvPicPr>
        <p:blipFill>
          <a:blip r:embed="rId4" cstate="print"/>
          <a:srcRect/>
          <a:stretch>
            <a:fillRect/>
          </a:stretch>
        </p:blipFill>
        <p:spPr bwMode="auto">
          <a:xfrm>
            <a:off x="5719564" y="4555604"/>
            <a:ext cx="4392488" cy="2376264"/>
          </a:xfrm>
          <a:prstGeom prst="rect">
            <a:avLst/>
          </a:prstGeom>
          <a:noFill/>
          <a:ln w="38100">
            <a:solidFill>
              <a:srgbClr val="FF66FF"/>
            </a:solidFill>
            <a:miter lim="800000"/>
            <a:headEnd/>
            <a:tailEnd/>
          </a:ln>
        </p:spPr>
      </p:pic>
      <p:sp>
        <p:nvSpPr>
          <p:cNvPr id="42" name="Obdélník 41"/>
          <p:cNvSpPr/>
          <p:nvPr/>
        </p:nvSpPr>
        <p:spPr>
          <a:xfrm>
            <a:off x="174948" y="4123556"/>
            <a:ext cx="4248472" cy="954107"/>
          </a:xfrm>
          <a:prstGeom prst="rect">
            <a:avLst/>
          </a:prstGeom>
          <a:blipFill>
            <a:blip r:embed="rId5" cstate="print"/>
            <a:stretch>
              <a:fillRect/>
            </a:stretch>
          </a:blipFill>
          <a:ln w="38100">
            <a:solidFill>
              <a:srgbClr val="6600FF"/>
            </a:solidFill>
          </a:ln>
        </p:spPr>
        <p:txBody>
          <a:bodyPr wrap="square">
            <a:spAutoFit/>
          </a:bodyPr>
          <a:lstStyle/>
          <a:p>
            <a:pPr algn="ctr"/>
            <a:r>
              <a:rPr lang="cs-CZ" sz="2400" u="sng" dirty="0" smtClean="0">
                <a:latin typeface="Arial Black" pitchFamily="34" charset="0"/>
                <a:cs typeface="Estrangelo Edessa" pitchFamily="66" charset="0"/>
              </a:rPr>
              <a:t>SK </a:t>
            </a:r>
            <a:r>
              <a:rPr lang="cs-CZ" sz="2400" u="sng" dirty="0" err="1" smtClean="0">
                <a:latin typeface="Arial Black" pitchFamily="34" charset="0"/>
                <a:cs typeface="Estrangelo Edessa" pitchFamily="66" charset="0"/>
              </a:rPr>
              <a:t>Štětí</a:t>
            </a:r>
            <a:r>
              <a:rPr lang="cs-CZ" sz="2400" u="sng" dirty="0" smtClean="0">
                <a:latin typeface="Arial Black" pitchFamily="34" charset="0"/>
                <a:cs typeface="Estrangelo Edessa" pitchFamily="66" charset="0"/>
              </a:rPr>
              <a:t> B</a:t>
            </a:r>
          </a:p>
          <a:p>
            <a:pPr algn="ctr"/>
            <a:r>
              <a:rPr lang="pt-BR" sz="1600" dirty="0" smtClean="0">
                <a:latin typeface="Arial Black" pitchFamily="34" charset="0"/>
                <a:cs typeface="Estrangelo Edessa" pitchFamily="66" charset="0"/>
              </a:rPr>
              <a:t>Okr</a:t>
            </a:r>
            <a:r>
              <a:rPr lang="cs-CZ" sz="1600" dirty="0" err="1" smtClean="0">
                <a:latin typeface="Arial Black" pitchFamily="34" charset="0"/>
                <a:cs typeface="Estrangelo Edessa" pitchFamily="66" charset="0"/>
              </a:rPr>
              <a:t>esní</a:t>
            </a:r>
            <a:r>
              <a:rPr lang="cs-CZ" sz="1600" dirty="0" smtClean="0">
                <a:latin typeface="Arial Black" pitchFamily="34" charset="0"/>
                <a:cs typeface="Estrangelo Edessa" pitchFamily="66" charset="0"/>
              </a:rPr>
              <a:t> </a:t>
            </a:r>
            <a:r>
              <a:rPr lang="pt-BR" sz="1600" dirty="0" smtClean="0">
                <a:latin typeface="Arial Black" pitchFamily="34" charset="0"/>
                <a:cs typeface="Estrangelo Edessa" pitchFamily="66" charset="0"/>
              </a:rPr>
              <a:t>pohár ml. Přípravek</a:t>
            </a:r>
            <a:endParaRPr lang="cs-CZ" sz="1600" dirty="0" smtClean="0">
              <a:latin typeface="Arial Black" pitchFamily="34" charset="0"/>
              <a:cs typeface="Estrangelo Edessa" pitchFamily="66" charset="0"/>
            </a:endParaRPr>
          </a:p>
          <a:p>
            <a:pPr algn="ctr"/>
            <a:r>
              <a:rPr lang="pt-BR" sz="1600" dirty="0" smtClean="0">
                <a:latin typeface="Arial Black" pitchFamily="34" charset="0"/>
                <a:cs typeface="Estrangelo Edessa" pitchFamily="66" charset="0"/>
              </a:rPr>
              <a:t> 13.-16.místo</a:t>
            </a:r>
            <a:r>
              <a:rPr lang="cs-CZ" sz="1600" dirty="0" smtClean="0">
                <a:latin typeface="Arial Black" pitchFamily="34" charset="0"/>
                <a:cs typeface="Estrangelo Edessa" pitchFamily="66" charset="0"/>
              </a:rPr>
              <a:t> 21.5.2016  </a:t>
            </a:r>
            <a:r>
              <a:rPr lang="cs-CZ" sz="1400" dirty="0" smtClean="0">
                <a:latin typeface="Arial Black" pitchFamily="34" charset="0"/>
                <a:cs typeface="Estrangelo Edessa" pitchFamily="66" charset="0"/>
              </a:rPr>
              <a:t>v </a:t>
            </a:r>
            <a:r>
              <a:rPr lang="cs-CZ" sz="1400" dirty="0" err="1" smtClean="0">
                <a:latin typeface="Arial Black" pitchFamily="34" charset="0"/>
                <a:cs typeface="Estrangelo Edessa" pitchFamily="66" charset="0"/>
              </a:rPr>
              <a:t>Čížkovicích</a:t>
            </a:r>
            <a:endParaRPr lang="pt-BR" sz="1800" dirty="0">
              <a:latin typeface="Arial Black" pitchFamily="34" charset="0"/>
              <a:cs typeface="Estrangelo Edessa" pitchFamily="66" charset="0"/>
            </a:endParaRPr>
          </a:p>
        </p:txBody>
      </p:sp>
      <p:graphicFrame>
        <p:nvGraphicFramePr>
          <p:cNvPr id="43" name="Tabulka 42"/>
          <p:cNvGraphicFramePr>
            <a:graphicFrameLocks noGrp="1"/>
          </p:cNvGraphicFramePr>
          <p:nvPr/>
        </p:nvGraphicFramePr>
        <p:xfrm>
          <a:off x="174948" y="5275684"/>
          <a:ext cx="4176464" cy="1520190"/>
        </p:xfrm>
        <a:graphic>
          <a:graphicData uri="http://schemas.openxmlformats.org/drawingml/2006/table">
            <a:tbl>
              <a:tblPr/>
              <a:tblGrid>
                <a:gridCol w="1518714">
                  <a:extLst>
                    <a:ext uri="{9D8B030D-6E8A-4147-A177-3AD203B41FA5}">
                      <a16:colId xmlns:a16="http://schemas.microsoft.com/office/drawing/2014/main" val="20000"/>
                    </a:ext>
                  </a:extLst>
                </a:gridCol>
                <a:gridCol w="1265595">
                  <a:extLst>
                    <a:ext uri="{9D8B030D-6E8A-4147-A177-3AD203B41FA5}">
                      <a16:colId xmlns:a16="http://schemas.microsoft.com/office/drawing/2014/main" val="20001"/>
                    </a:ext>
                  </a:extLst>
                </a:gridCol>
                <a:gridCol w="1392155">
                  <a:extLst>
                    <a:ext uri="{9D8B030D-6E8A-4147-A177-3AD203B41FA5}">
                      <a16:colId xmlns:a16="http://schemas.microsoft.com/office/drawing/2014/main" val="20002"/>
                    </a:ext>
                  </a:extLst>
                </a:gridCol>
              </a:tblGrid>
              <a:tr h="202565">
                <a:tc>
                  <a:txBody>
                    <a:bodyPr/>
                    <a:lstStyle/>
                    <a:p>
                      <a:pPr algn="ctr" fontAlgn="ctr"/>
                      <a:r>
                        <a:rPr lang="cs-CZ" sz="1600" b="1" i="0" u="none" strike="noStrike" dirty="0" err="1">
                          <a:solidFill>
                            <a:srgbClr val="000000"/>
                          </a:solidFill>
                          <a:latin typeface="Constantia"/>
                        </a:rPr>
                        <a:t>Čížkovice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onstantia"/>
                        </a:rPr>
                        <a:t>Vědomice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onstantia"/>
                        </a:rPr>
                        <a:t>4:0</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0"/>
                  </a:ext>
                </a:extLst>
              </a:tr>
              <a:tr h="202565">
                <a:tc>
                  <a:txBody>
                    <a:bodyPr/>
                    <a:lstStyle/>
                    <a:p>
                      <a:pPr algn="ctr" fontAlgn="ctr"/>
                      <a:r>
                        <a:rPr lang="cs-CZ" sz="1600" b="1" i="0" u="none" strike="noStrike" dirty="0" err="1">
                          <a:solidFill>
                            <a:srgbClr val="000000"/>
                          </a:solidFill>
                          <a:latin typeface="Constantia"/>
                        </a:rPr>
                        <a:t>Čížkovice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err="1">
                          <a:solidFill>
                            <a:srgbClr val="000000"/>
                          </a:solidFill>
                          <a:latin typeface="Constantia"/>
                        </a:rPr>
                        <a:t>Štětí</a:t>
                      </a:r>
                      <a:r>
                        <a:rPr lang="cs-CZ" sz="1600" b="1" i="0" u="none" strike="noStrike" dirty="0">
                          <a:solidFill>
                            <a:srgbClr val="000000"/>
                          </a:solidFill>
                          <a:latin typeface="Constantia"/>
                        </a:rPr>
                        <a:t> "B"</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onstantia"/>
                        </a:rPr>
                        <a:t>7:2</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02565">
                <a:tc>
                  <a:txBody>
                    <a:bodyPr/>
                    <a:lstStyle/>
                    <a:p>
                      <a:pPr algn="ctr" fontAlgn="ctr"/>
                      <a:r>
                        <a:rPr lang="cs-CZ" sz="1600" b="1" i="0" u="none" strike="noStrike" dirty="0" err="1">
                          <a:solidFill>
                            <a:srgbClr val="000000"/>
                          </a:solidFill>
                          <a:latin typeface="Constantia"/>
                        </a:rPr>
                        <a:t>Čížkovice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onstantia"/>
                        </a:rPr>
                        <a:t>Brozany "B"</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onstantia"/>
                        </a:rPr>
                        <a:t>6:1</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2"/>
                  </a:ext>
                </a:extLst>
              </a:tr>
              <a:tr h="202565">
                <a:tc>
                  <a:txBody>
                    <a:bodyPr/>
                    <a:lstStyle/>
                    <a:p>
                      <a:pPr algn="ctr" fontAlgn="ctr"/>
                      <a:r>
                        <a:rPr lang="cs-CZ" sz="1600" b="1" i="0" u="none" strike="noStrike" dirty="0" err="1">
                          <a:solidFill>
                            <a:srgbClr val="000000"/>
                          </a:solidFill>
                          <a:latin typeface="Constantia"/>
                        </a:rPr>
                        <a:t>Vědomice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err="1">
                          <a:solidFill>
                            <a:srgbClr val="000000"/>
                          </a:solidFill>
                          <a:latin typeface="Constantia"/>
                        </a:rPr>
                        <a:t>Štětí</a:t>
                      </a:r>
                      <a:r>
                        <a:rPr lang="cs-CZ" sz="1600" b="1" i="0" u="none" strike="noStrike" dirty="0">
                          <a:solidFill>
                            <a:srgbClr val="000000"/>
                          </a:solidFill>
                          <a:latin typeface="Constantia"/>
                        </a:rPr>
                        <a:t> "B"</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onstantia"/>
                        </a:rPr>
                        <a:t>9:0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02565">
                <a:tc>
                  <a:txBody>
                    <a:bodyPr/>
                    <a:lstStyle/>
                    <a:p>
                      <a:pPr algn="ctr" fontAlgn="ctr"/>
                      <a:r>
                        <a:rPr lang="cs-CZ" sz="1600" b="1" i="0" u="none" strike="noStrike">
                          <a:solidFill>
                            <a:srgbClr val="000000"/>
                          </a:solidFill>
                          <a:latin typeface="Constantia"/>
                        </a:rPr>
                        <a:t>Vědomice</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onstantia"/>
                        </a:rPr>
                        <a:t>Brozany "B"</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onstantia"/>
                        </a:rPr>
                        <a:t>3:5</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4"/>
                  </a:ext>
                </a:extLst>
              </a:tr>
              <a:tr h="202565">
                <a:tc>
                  <a:txBody>
                    <a:bodyPr/>
                    <a:lstStyle/>
                    <a:p>
                      <a:pPr algn="ctr" fontAlgn="ctr"/>
                      <a:r>
                        <a:rPr lang="cs-CZ" sz="1600" b="1" i="0" u="none" strike="noStrike">
                          <a:solidFill>
                            <a:srgbClr val="000000"/>
                          </a:solidFill>
                          <a:latin typeface="Constantia"/>
                        </a:rPr>
                        <a:t>Štětí "B"</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onstantia"/>
                        </a:rPr>
                        <a:t>Brozany "B"</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onstantia"/>
                        </a:rPr>
                        <a:t>2:9</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bl>
          </a:graphicData>
        </a:graphic>
      </p:graphicFrame>
      <p:sp>
        <p:nvSpPr>
          <p:cNvPr id="44" name="Obdélník 43"/>
          <p:cNvSpPr/>
          <p:nvPr/>
        </p:nvSpPr>
        <p:spPr>
          <a:xfrm>
            <a:off x="102940" y="91108"/>
            <a:ext cx="4320480" cy="954107"/>
          </a:xfrm>
          <a:prstGeom prst="rect">
            <a:avLst/>
          </a:prstGeom>
          <a:blipFill>
            <a:blip r:embed="rId6" cstate="print"/>
            <a:stretch>
              <a:fillRect/>
            </a:stretch>
          </a:blipFill>
          <a:ln w="38100">
            <a:solidFill>
              <a:srgbClr val="6600FF"/>
            </a:solidFill>
          </a:ln>
        </p:spPr>
        <p:txBody>
          <a:bodyPr wrap="square">
            <a:spAutoFit/>
          </a:bodyPr>
          <a:lstStyle/>
          <a:p>
            <a:pPr algn="ctr"/>
            <a:r>
              <a:rPr lang="cs-CZ" sz="2400" u="sng" dirty="0" smtClean="0">
                <a:solidFill>
                  <a:srgbClr val="FF0000"/>
                </a:solidFill>
                <a:latin typeface="Arial Black" pitchFamily="34" charset="0"/>
                <a:cs typeface="Estrangelo Edessa" pitchFamily="66" charset="0"/>
              </a:rPr>
              <a:t>SK </a:t>
            </a:r>
            <a:r>
              <a:rPr lang="cs-CZ" sz="2400" u="sng" dirty="0" err="1" smtClean="0">
                <a:solidFill>
                  <a:srgbClr val="FF0000"/>
                </a:solidFill>
                <a:latin typeface="Arial Black" pitchFamily="34" charset="0"/>
                <a:cs typeface="Estrangelo Edessa" pitchFamily="66" charset="0"/>
              </a:rPr>
              <a:t>Štětí</a:t>
            </a:r>
            <a:r>
              <a:rPr lang="cs-CZ" sz="2400" u="sng" dirty="0" smtClean="0">
                <a:solidFill>
                  <a:srgbClr val="FF0000"/>
                </a:solidFill>
                <a:latin typeface="Arial Black" pitchFamily="34" charset="0"/>
                <a:cs typeface="Estrangelo Edessa" pitchFamily="66" charset="0"/>
              </a:rPr>
              <a:t> A</a:t>
            </a:r>
          </a:p>
          <a:p>
            <a:pPr algn="ctr"/>
            <a:r>
              <a:rPr lang="pt-BR" sz="1600" dirty="0" smtClean="0">
                <a:solidFill>
                  <a:srgbClr val="FF0000"/>
                </a:solidFill>
                <a:latin typeface="Arial Black" pitchFamily="34" charset="0"/>
                <a:cs typeface="Estrangelo Edessa" pitchFamily="66" charset="0"/>
              </a:rPr>
              <a:t>Okr. pohár ml. Přípravek</a:t>
            </a:r>
            <a:endParaRPr lang="cs-CZ" sz="1600" dirty="0" smtClean="0">
              <a:solidFill>
                <a:srgbClr val="FF0000"/>
              </a:solidFill>
              <a:latin typeface="Arial Black" pitchFamily="34" charset="0"/>
              <a:cs typeface="Estrangelo Edessa" pitchFamily="66" charset="0"/>
            </a:endParaRPr>
          </a:p>
          <a:p>
            <a:pPr algn="ctr"/>
            <a:r>
              <a:rPr lang="pt-BR" sz="1600" dirty="0" smtClean="0">
                <a:solidFill>
                  <a:srgbClr val="FF0000"/>
                </a:solidFill>
                <a:latin typeface="Arial Black" pitchFamily="34" charset="0"/>
                <a:cs typeface="Estrangelo Edessa" pitchFamily="66" charset="0"/>
              </a:rPr>
              <a:t> </a:t>
            </a:r>
            <a:r>
              <a:rPr lang="cs-CZ" sz="1600" dirty="0" smtClean="0">
                <a:solidFill>
                  <a:srgbClr val="FF0000"/>
                </a:solidFill>
                <a:latin typeface="Arial Black" pitchFamily="34" charset="0"/>
                <a:cs typeface="Estrangelo Edessa" pitchFamily="66" charset="0"/>
              </a:rPr>
              <a:t>9</a:t>
            </a:r>
            <a:r>
              <a:rPr lang="pt-BR" sz="1600" dirty="0" smtClean="0">
                <a:solidFill>
                  <a:srgbClr val="FF0000"/>
                </a:solidFill>
                <a:latin typeface="Arial Black" pitchFamily="34" charset="0"/>
                <a:cs typeface="Estrangelo Edessa" pitchFamily="66" charset="0"/>
              </a:rPr>
              <a:t>.-1</a:t>
            </a:r>
            <a:r>
              <a:rPr lang="cs-CZ" sz="1600" dirty="0" smtClean="0">
                <a:solidFill>
                  <a:srgbClr val="FF0000"/>
                </a:solidFill>
                <a:latin typeface="Arial Black" pitchFamily="34" charset="0"/>
                <a:cs typeface="Estrangelo Edessa" pitchFamily="66" charset="0"/>
              </a:rPr>
              <a:t>2</a:t>
            </a:r>
            <a:r>
              <a:rPr lang="pt-BR" sz="1600" dirty="0" smtClean="0">
                <a:solidFill>
                  <a:srgbClr val="FF0000"/>
                </a:solidFill>
                <a:latin typeface="Arial Black" pitchFamily="34" charset="0"/>
                <a:cs typeface="Estrangelo Edessa" pitchFamily="66" charset="0"/>
              </a:rPr>
              <a:t>.místo</a:t>
            </a:r>
            <a:r>
              <a:rPr lang="cs-CZ" sz="1600" dirty="0" smtClean="0">
                <a:solidFill>
                  <a:srgbClr val="FF0000"/>
                </a:solidFill>
                <a:latin typeface="Arial Black" pitchFamily="34" charset="0"/>
                <a:cs typeface="Estrangelo Edessa" pitchFamily="66" charset="0"/>
              </a:rPr>
              <a:t> 28.5.2016  ve </a:t>
            </a:r>
            <a:r>
              <a:rPr lang="cs-CZ" sz="1600" dirty="0" err="1" smtClean="0">
                <a:solidFill>
                  <a:srgbClr val="FF0000"/>
                </a:solidFill>
                <a:latin typeface="Arial Black" pitchFamily="34" charset="0"/>
                <a:cs typeface="Estrangelo Edessa" pitchFamily="66" charset="0"/>
              </a:rPr>
              <a:t>Velemíně</a:t>
            </a:r>
            <a:endParaRPr lang="pt-BR" sz="1800" dirty="0">
              <a:solidFill>
                <a:srgbClr val="FF0000"/>
              </a:solidFill>
              <a:latin typeface="Arial Black" pitchFamily="34" charset="0"/>
              <a:cs typeface="Estrangelo Edessa" pitchFamily="66" charset="0"/>
            </a:endParaRPr>
          </a:p>
        </p:txBody>
      </p:sp>
      <p:graphicFrame>
        <p:nvGraphicFramePr>
          <p:cNvPr id="45" name="Tabulka 44"/>
          <p:cNvGraphicFramePr>
            <a:graphicFrameLocks noGrp="1"/>
          </p:cNvGraphicFramePr>
          <p:nvPr/>
        </p:nvGraphicFramePr>
        <p:xfrm>
          <a:off x="102940" y="1243236"/>
          <a:ext cx="4320480" cy="1520190"/>
        </p:xfrm>
        <a:graphic>
          <a:graphicData uri="http://schemas.openxmlformats.org/drawingml/2006/table">
            <a:tbl>
              <a:tblPr/>
              <a:tblGrid>
                <a:gridCol w="1571083">
                  <a:extLst>
                    <a:ext uri="{9D8B030D-6E8A-4147-A177-3AD203B41FA5}">
                      <a16:colId xmlns:a16="http://schemas.microsoft.com/office/drawing/2014/main" val="20000"/>
                    </a:ext>
                  </a:extLst>
                </a:gridCol>
                <a:gridCol w="1632031">
                  <a:extLst>
                    <a:ext uri="{9D8B030D-6E8A-4147-A177-3AD203B41FA5}">
                      <a16:colId xmlns:a16="http://schemas.microsoft.com/office/drawing/2014/main" val="20001"/>
                    </a:ext>
                  </a:extLst>
                </a:gridCol>
                <a:gridCol w="1117366">
                  <a:extLst>
                    <a:ext uri="{9D8B030D-6E8A-4147-A177-3AD203B41FA5}">
                      <a16:colId xmlns:a16="http://schemas.microsoft.com/office/drawing/2014/main" val="20002"/>
                    </a:ext>
                  </a:extLst>
                </a:gridCol>
              </a:tblGrid>
              <a:tr h="202565">
                <a:tc>
                  <a:txBody>
                    <a:bodyPr/>
                    <a:lstStyle/>
                    <a:p>
                      <a:pPr algn="ctr" fontAlgn="ctr"/>
                      <a:r>
                        <a:rPr lang="cs-CZ" sz="1600" b="1" i="0" u="none" strike="noStrike" dirty="0" err="1" smtClean="0">
                          <a:solidFill>
                            <a:srgbClr val="000000"/>
                          </a:solidFill>
                          <a:latin typeface="Constantia"/>
                        </a:rPr>
                        <a:t>Velemín</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smtClean="0">
                          <a:solidFill>
                            <a:srgbClr val="000000"/>
                          </a:solidFill>
                          <a:latin typeface="Constantia"/>
                        </a:rPr>
                        <a:t>Štětí</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smtClean="0">
                          <a:solidFill>
                            <a:srgbClr val="000000"/>
                          </a:solidFill>
                          <a:latin typeface="Constantia"/>
                        </a:rPr>
                        <a:t>0:11</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0"/>
                  </a:ext>
                </a:extLst>
              </a:tr>
              <a:tr h="202565">
                <a:tc>
                  <a:txBody>
                    <a:bodyPr/>
                    <a:lstStyle/>
                    <a:p>
                      <a:pPr algn="ctr" fontAlgn="ctr"/>
                      <a:r>
                        <a:rPr lang="cs-CZ" sz="1600" b="1" i="0" u="none" strike="noStrike" dirty="0" err="1" smtClean="0">
                          <a:solidFill>
                            <a:srgbClr val="000000"/>
                          </a:solidFill>
                          <a:latin typeface="Constantia"/>
                        </a:rPr>
                        <a:t>Velemín</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err="1" smtClean="0">
                          <a:solidFill>
                            <a:srgbClr val="000000"/>
                          </a:solidFill>
                          <a:latin typeface="Constantia"/>
                        </a:rPr>
                        <a:t>Libotenice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smtClean="0">
                          <a:solidFill>
                            <a:srgbClr val="000000"/>
                          </a:solidFill>
                          <a:latin typeface="Constantia"/>
                        </a:rPr>
                        <a:t>3:6</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98926">
                <a:tc>
                  <a:txBody>
                    <a:bodyPr/>
                    <a:lstStyle/>
                    <a:p>
                      <a:pPr algn="ctr" fontAlgn="ctr"/>
                      <a:r>
                        <a:rPr lang="cs-CZ" sz="1600" b="1" i="0" u="none" strike="noStrike" dirty="0" err="1" smtClean="0">
                          <a:solidFill>
                            <a:srgbClr val="000000"/>
                          </a:solidFill>
                          <a:latin typeface="Constantia"/>
                        </a:rPr>
                        <a:t>Velemín</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smtClean="0">
                          <a:solidFill>
                            <a:srgbClr val="000000"/>
                          </a:solidFill>
                          <a:latin typeface="Constantia"/>
                        </a:rPr>
                        <a:t>Travčice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smtClean="0">
                          <a:solidFill>
                            <a:srgbClr val="000000"/>
                          </a:solidFill>
                          <a:latin typeface="Constantia"/>
                        </a:rPr>
                        <a:t>2:8</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2"/>
                  </a:ext>
                </a:extLst>
              </a:tr>
              <a:tr h="202565">
                <a:tc>
                  <a:txBody>
                    <a:bodyPr/>
                    <a:lstStyle/>
                    <a:p>
                      <a:pPr algn="ctr" fontAlgn="ctr"/>
                      <a:r>
                        <a:rPr lang="cs-CZ" sz="1600" b="1" i="0" u="none" strike="noStrike" dirty="0" err="1" smtClean="0">
                          <a:solidFill>
                            <a:srgbClr val="000000"/>
                          </a:solidFill>
                          <a:latin typeface="Constantia"/>
                        </a:rPr>
                        <a:t>Štětí</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err="1" smtClean="0">
                          <a:solidFill>
                            <a:srgbClr val="000000"/>
                          </a:solidFill>
                          <a:latin typeface="Constantia"/>
                        </a:rPr>
                        <a:t>Libotenice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smtClean="0">
                          <a:solidFill>
                            <a:srgbClr val="000000"/>
                          </a:solidFill>
                          <a:latin typeface="Constantia"/>
                        </a:rPr>
                        <a:t>5:4</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02565">
                <a:tc>
                  <a:txBody>
                    <a:bodyPr/>
                    <a:lstStyle/>
                    <a:p>
                      <a:pPr algn="ctr" fontAlgn="ctr"/>
                      <a:r>
                        <a:rPr lang="cs-CZ" sz="1600" b="1" i="0" u="none" strike="noStrike" dirty="0" err="1" smtClean="0">
                          <a:solidFill>
                            <a:srgbClr val="000000"/>
                          </a:solidFill>
                          <a:latin typeface="Constantia"/>
                        </a:rPr>
                        <a:t>Štětí</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smtClean="0">
                          <a:solidFill>
                            <a:srgbClr val="000000"/>
                          </a:solidFill>
                          <a:latin typeface="Constantia"/>
                        </a:rPr>
                        <a:t>Travčice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smtClean="0">
                          <a:solidFill>
                            <a:srgbClr val="000000"/>
                          </a:solidFill>
                          <a:latin typeface="Constantia"/>
                        </a:rPr>
                        <a:t>4:2</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4"/>
                  </a:ext>
                </a:extLst>
              </a:tr>
              <a:tr h="202565">
                <a:tc>
                  <a:txBody>
                    <a:bodyPr/>
                    <a:lstStyle/>
                    <a:p>
                      <a:pPr algn="ctr" fontAlgn="ctr"/>
                      <a:r>
                        <a:rPr lang="cs-CZ" sz="1600" b="1" i="0" u="none" strike="noStrike" dirty="0" err="1" smtClean="0">
                          <a:solidFill>
                            <a:srgbClr val="000000"/>
                          </a:solidFill>
                          <a:latin typeface="Constantia"/>
                        </a:rPr>
                        <a:t>Libotenice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err="1" smtClean="0">
                          <a:solidFill>
                            <a:srgbClr val="000000"/>
                          </a:solidFill>
                          <a:latin typeface="Constantia"/>
                        </a:rPr>
                        <a:t>Travčice</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smtClean="0">
                          <a:solidFill>
                            <a:srgbClr val="000000"/>
                          </a:solidFill>
                          <a:latin typeface="Constantia"/>
                        </a:rPr>
                        <a:t>3:5</a:t>
                      </a:r>
                      <a:endParaRPr lang="cs-CZ" sz="1600" b="1" i="0" u="none" strike="noStrike" dirty="0">
                        <a:solidFill>
                          <a:srgbClr val="000000"/>
                        </a:solidFill>
                        <a:latin typeface="Constantia"/>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bl>
          </a:graphicData>
        </a:graphic>
      </p:graphicFrame>
      <p:pic>
        <p:nvPicPr>
          <p:cNvPr id="46" name="Picture 30"/>
          <p:cNvPicPr>
            <a:picLocks noChangeAspect="1" noChangeArrowheads="1"/>
          </p:cNvPicPr>
          <p:nvPr/>
        </p:nvPicPr>
        <p:blipFill>
          <a:blip r:embed="rId7" cstate="print"/>
          <a:srcRect/>
          <a:stretch>
            <a:fillRect/>
          </a:stretch>
        </p:blipFill>
        <p:spPr bwMode="auto">
          <a:xfrm>
            <a:off x="596280" y="2827412"/>
            <a:ext cx="3467100" cy="1080119"/>
          </a:xfrm>
          <a:prstGeom prst="rect">
            <a:avLst/>
          </a:prstGeom>
          <a:noFill/>
          <a:ln w="9525">
            <a:noFill/>
            <a:miter lim="800000"/>
            <a:headEnd/>
            <a:tailEnd/>
          </a:ln>
        </p:spPr>
      </p:pic>
      <p:pic>
        <p:nvPicPr>
          <p:cNvPr id="4098" name="Picture 3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sp>
        <p:nvSpPr>
          <p:cNvPr id="12" name="TextovéPole 11"/>
          <p:cNvSpPr txBox="1"/>
          <p:nvPr/>
        </p:nvSpPr>
        <p:spPr>
          <a:xfrm>
            <a:off x="102940" y="91108"/>
            <a:ext cx="4752528" cy="830997"/>
          </a:xfrm>
          <a:prstGeom prst="rect">
            <a:avLst/>
          </a:prstGeom>
          <a:blipFill>
            <a:blip r:embed="rId3" cstate="print"/>
            <a:stretch>
              <a:fillRect/>
            </a:stretch>
          </a:blipFill>
          <a:ln w="41275" cmpd="sng">
            <a:solidFill>
              <a:schemeClr val="tx1"/>
            </a:solidFill>
            <a:prstDash val="solid"/>
          </a:ln>
        </p:spPr>
        <p:txBody>
          <a:bodyPr wrap="square" rtlCol="0">
            <a:spAutoFit/>
          </a:bodyPr>
          <a:lstStyle/>
          <a:p>
            <a:pPr algn="ctr"/>
            <a:r>
              <a:rPr lang="cs-CZ" sz="2400" dirty="0" smtClean="0">
                <a:solidFill>
                  <a:srgbClr val="0033CC"/>
                </a:solidFill>
                <a:latin typeface="Georgia" pitchFamily="18" charset="0"/>
              </a:rPr>
              <a:t>Dnes se utkávají zatím dvě nejlepší mužstva jara</a:t>
            </a:r>
            <a:endParaRPr lang="cs-CZ" sz="2400" u="sng" dirty="0" smtClean="0">
              <a:solidFill>
                <a:srgbClr val="0033CC"/>
              </a:solidFill>
              <a:latin typeface="Georgia" pitchFamily="18" charset="0"/>
            </a:endParaRPr>
          </a:p>
        </p:txBody>
      </p:sp>
      <p:graphicFrame>
        <p:nvGraphicFramePr>
          <p:cNvPr id="20" name="Tabulka 19"/>
          <p:cNvGraphicFramePr>
            <a:graphicFrameLocks noGrp="1"/>
          </p:cNvGraphicFramePr>
          <p:nvPr/>
        </p:nvGraphicFramePr>
        <p:xfrm>
          <a:off x="174947" y="3187452"/>
          <a:ext cx="4608513" cy="2743200"/>
        </p:xfrm>
        <a:graphic>
          <a:graphicData uri="http://schemas.openxmlformats.org/drawingml/2006/table">
            <a:tbl>
              <a:tblPr/>
              <a:tblGrid>
                <a:gridCol w="321599">
                  <a:extLst>
                    <a:ext uri="{9D8B030D-6E8A-4147-A177-3AD203B41FA5}">
                      <a16:colId xmlns:a16="http://schemas.microsoft.com/office/drawing/2014/main" val="20000"/>
                    </a:ext>
                  </a:extLst>
                </a:gridCol>
                <a:gridCol w="884397">
                  <a:extLst>
                    <a:ext uri="{9D8B030D-6E8A-4147-A177-3AD203B41FA5}">
                      <a16:colId xmlns:a16="http://schemas.microsoft.com/office/drawing/2014/main" val="20001"/>
                    </a:ext>
                  </a:extLst>
                </a:gridCol>
                <a:gridCol w="2722399">
                  <a:extLst>
                    <a:ext uri="{9D8B030D-6E8A-4147-A177-3AD203B41FA5}">
                      <a16:colId xmlns:a16="http://schemas.microsoft.com/office/drawing/2014/main" val="20002"/>
                    </a:ext>
                  </a:extLst>
                </a:gridCol>
                <a:gridCol w="680118">
                  <a:extLst>
                    <a:ext uri="{9D8B030D-6E8A-4147-A177-3AD203B41FA5}">
                      <a16:colId xmlns:a16="http://schemas.microsoft.com/office/drawing/2014/main" val="20003"/>
                    </a:ext>
                  </a:extLst>
                </a:gridCol>
              </a:tblGrid>
              <a:tr h="228600">
                <a:tc>
                  <a:txBody>
                    <a:bodyPr/>
                    <a:lstStyle/>
                    <a:p>
                      <a:pPr algn="ctr" fontAlgn="ctr"/>
                      <a:r>
                        <a:rPr lang="cs-CZ" sz="1100" b="1" i="0" u="none" strike="noStrike" dirty="0">
                          <a:solidFill>
                            <a:srgbClr val="000000"/>
                          </a:solidFill>
                          <a:latin typeface="Arial"/>
                        </a:rPr>
                        <a:t>16.</a:t>
                      </a:r>
                    </a:p>
                  </a:txBody>
                  <a:tcPr marL="0" marR="0" marT="0" marB="0" anchor="ctr">
                    <a:lnL>
                      <a:noFill/>
                    </a:lnL>
                    <a:lnR>
                      <a:noFill/>
                    </a:lnR>
                    <a:lnT>
                      <a:noFill/>
                    </a:lnT>
                    <a:lnB>
                      <a:noFill/>
                    </a:lnB>
                    <a:solidFill>
                      <a:srgbClr val="66FF66"/>
                    </a:solidFill>
                  </a:tcPr>
                </a:tc>
                <a:tc>
                  <a:txBody>
                    <a:bodyPr/>
                    <a:lstStyle/>
                    <a:p>
                      <a:pPr algn="ctr" fontAlgn="ctr"/>
                      <a:r>
                        <a:rPr lang="cs-CZ" sz="1100" b="1" i="0" u="none" strike="noStrike" dirty="0">
                          <a:solidFill>
                            <a:srgbClr val="000000"/>
                          </a:solidFill>
                          <a:latin typeface="Arial"/>
                        </a:rPr>
                        <a:t>12.3.2016</a:t>
                      </a: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a:t>
                      </a:r>
                      <a:r>
                        <a:rPr lang="cs-CZ" sz="1400" b="1" i="0" u="none" strike="noStrike" dirty="0" err="1">
                          <a:solidFill>
                            <a:srgbClr val="000000"/>
                          </a:solidFill>
                          <a:latin typeface="Arial"/>
                        </a:rPr>
                        <a:t>Blšany</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a:solidFill>
                            <a:srgbClr val="000000"/>
                          </a:solidFill>
                          <a:latin typeface="Calibri"/>
                        </a:rPr>
                        <a:t>5:3</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0"/>
                  </a:ext>
                </a:extLst>
              </a:tr>
              <a:tr h="228600">
                <a:tc>
                  <a:txBody>
                    <a:bodyPr/>
                    <a:lstStyle/>
                    <a:p>
                      <a:pPr algn="ctr" fontAlgn="ctr"/>
                      <a:r>
                        <a:rPr lang="cs-CZ" sz="1100" b="1" i="0" u="none" strike="noStrike">
                          <a:solidFill>
                            <a:srgbClr val="000000"/>
                          </a:solidFill>
                          <a:latin typeface="Arial"/>
                        </a:rPr>
                        <a:t>17.</a:t>
                      </a:r>
                    </a:p>
                  </a:txBody>
                  <a:tcPr marL="0" marR="0" marT="0"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Arial"/>
                        </a:rPr>
                        <a:t>19.3.2016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Modrá</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00"/>
                          </a:solidFill>
                          <a:latin typeface="Calibri"/>
                        </a:rPr>
                        <a:t>3:1</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1"/>
                  </a:ext>
                </a:extLst>
              </a:tr>
              <a:tr h="228600">
                <a:tc>
                  <a:txBody>
                    <a:bodyPr/>
                    <a:lstStyle/>
                    <a:p>
                      <a:pPr algn="ctr" fontAlgn="ctr"/>
                      <a:r>
                        <a:rPr lang="cs-CZ" sz="1100" b="1" i="0" u="none" strike="noStrike">
                          <a:solidFill>
                            <a:srgbClr val="000000"/>
                          </a:solidFill>
                          <a:latin typeface="Arial"/>
                        </a:rPr>
                        <a:t>18.</a:t>
                      </a:r>
                    </a:p>
                  </a:txBody>
                  <a:tcPr marL="0" marR="0" marT="0" marB="0" anchor="ctr">
                    <a:lnL>
                      <a:noFill/>
                    </a:lnL>
                    <a:lnR>
                      <a:noFill/>
                    </a:lnR>
                    <a:lnT>
                      <a:noFill/>
                    </a:lnT>
                    <a:lnB>
                      <a:noFill/>
                    </a:lnB>
                    <a:solidFill>
                      <a:srgbClr val="66FF66"/>
                    </a:solidFill>
                  </a:tcPr>
                </a:tc>
                <a:tc>
                  <a:txBody>
                    <a:bodyPr/>
                    <a:lstStyle/>
                    <a:p>
                      <a:pPr algn="ctr" fontAlgn="ctr"/>
                      <a:r>
                        <a:rPr lang="cs-CZ" sz="1100" b="1" i="0" u="none" strike="noStrike">
                          <a:solidFill>
                            <a:srgbClr val="000000"/>
                          </a:solidFill>
                          <a:latin typeface="Arial"/>
                        </a:rPr>
                        <a:t>26.3.2016</a:t>
                      </a: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err="1">
                          <a:solidFill>
                            <a:srgbClr val="000000"/>
                          </a:solidFill>
                          <a:latin typeface="Arial"/>
                        </a:rPr>
                        <a:t>Duchcov</a:t>
                      </a:r>
                      <a:r>
                        <a:rPr lang="cs-CZ" sz="1400" b="1" i="0" u="none" strike="noStrike" dirty="0">
                          <a:solidFill>
                            <a:srgbClr val="000000"/>
                          </a:solidFill>
                          <a:latin typeface="Arial"/>
                        </a:rPr>
                        <a:t> - </a:t>
                      </a:r>
                      <a:r>
                        <a:rPr lang="cs-CZ" sz="1400" b="1" i="0" u="none" strike="noStrike" dirty="0" err="1">
                          <a:solidFill>
                            <a:srgbClr val="000000"/>
                          </a:solidFill>
                          <a:latin typeface="Arial"/>
                        </a:rPr>
                        <a:t>Srbice</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a:solidFill>
                            <a:srgbClr val="000000"/>
                          </a:solidFill>
                          <a:latin typeface="Calibri"/>
                        </a:rPr>
                        <a:t>1:6</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2"/>
                  </a:ext>
                </a:extLst>
              </a:tr>
              <a:tr h="228600">
                <a:tc>
                  <a:txBody>
                    <a:bodyPr/>
                    <a:lstStyle/>
                    <a:p>
                      <a:pPr algn="ctr" fontAlgn="ctr"/>
                      <a:r>
                        <a:rPr lang="cs-CZ" sz="1100" b="1" i="0" u="none" strike="noStrike">
                          <a:solidFill>
                            <a:srgbClr val="000000"/>
                          </a:solidFill>
                          <a:latin typeface="Arial"/>
                        </a:rPr>
                        <a:t>19.</a:t>
                      </a:r>
                    </a:p>
                  </a:txBody>
                  <a:tcPr marL="0" marR="0" marT="0"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Arial"/>
                        </a:rPr>
                        <a:t>2.4.2016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Bílina</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00"/>
                          </a:solidFill>
                          <a:latin typeface="Calibri"/>
                        </a:rPr>
                        <a:t>2:0</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3"/>
                  </a:ext>
                </a:extLst>
              </a:tr>
              <a:tr h="228600">
                <a:tc>
                  <a:txBody>
                    <a:bodyPr/>
                    <a:lstStyle/>
                    <a:p>
                      <a:pPr algn="ctr" fontAlgn="ctr"/>
                      <a:r>
                        <a:rPr lang="cs-CZ" sz="1100" b="1" i="0" u="none" strike="noStrike">
                          <a:solidFill>
                            <a:srgbClr val="000000"/>
                          </a:solidFill>
                          <a:latin typeface="Arial"/>
                        </a:rPr>
                        <a:t>20.</a:t>
                      </a:r>
                    </a:p>
                  </a:txBody>
                  <a:tcPr marL="0" marR="0" marT="0" marB="0" anchor="ctr">
                    <a:lnL>
                      <a:noFill/>
                    </a:lnL>
                    <a:lnR>
                      <a:noFill/>
                    </a:lnR>
                    <a:lnT>
                      <a:noFill/>
                    </a:lnT>
                    <a:lnB>
                      <a:noFill/>
                    </a:lnB>
                    <a:solidFill>
                      <a:srgbClr val="66FF66"/>
                    </a:solidFill>
                  </a:tcPr>
                </a:tc>
                <a:tc>
                  <a:txBody>
                    <a:bodyPr/>
                    <a:lstStyle/>
                    <a:p>
                      <a:pPr algn="ctr" fontAlgn="ctr"/>
                      <a:r>
                        <a:rPr lang="cs-CZ" sz="1100" b="1" i="0" u="none" strike="noStrike">
                          <a:solidFill>
                            <a:srgbClr val="000000"/>
                          </a:solidFill>
                          <a:latin typeface="Arial"/>
                        </a:rPr>
                        <a:t>9.4.2016</a:t>
                      </a: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a:solidFill>
                            <a:srgbClr val="000000"/>
                          </a:solidFill>
                          <a:latin typeface="Arial"/>
                        </a:rPr>
                        <a:t>Hrobce - </a:t>
                      </a:r>
                      <a:r>
                        <a:rPr lang="cs-CZ" sz="1400" b="1" i="0" u="none" strike="noStrike" dirty="0" err="1">
                          <a:solidFill>
                            <a:srgbClr val="000000"/>
                          </a:solidFill>
                          <a:latin typeface="Arial"/>
                        </a:rPr>
                        <a:t>Srbice</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a:solidFill>
                            <a:srgbClr val="000000"/>
                          </a:solidFill>
                          <a:latin typeface="Calibri"/>
                        </a:rPr>
                        <a:t>3:4 PK</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4"/>
                  </a:ext>
                </a:extLst>
              </a:tr>
              <a:tr h="228600">
                <a:tc>
                  <a:txBody>
                    <a:bodyPr/>
                    <a:lstStyle/>
                    <a:p>
                      <a:pPr algn="ctr" fontAlgn="ctr"/>
                      <a:r>
                        <a:rPr lang="cs-CZ" sz="1100" b="1" i="0" u="none" strike="noStrike">
                          <a:solidFill>
                            <a:srgbClr val="000000"/>
                          </a:solidFill>
                          <a:latin typeface="Arial"/>
                        </a:rPr>
                        <a:t>21.</a:t>
                      </a:r>
                    </a:p>
                  </a:txBody>
                  <a:tcPr marL="0" marR="0" marT="0"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Arial"/>
                        </a:rPr>
                        <a:t>16.4.2016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a:t>
                      </a:r>
                      <a:r>
                        <a:rPr lang="cs-CZ" sz="1400" b="1" i="0" u="none" strike="noStrike" dirty="0" err="1">
                          <a:solidFill>
                            <a:srgbClr val="000000"/>
                          </a:solidFill>
                          <a:latin typeface="Arial"/>
                        </a:rPr>
                        <a:t>LoKo</a:t>
                      </a:r>
                      <a:r>
                        <a:rPr lang="cs-CZ" sz="1400" b="1" i="0" u="none" strike="noStrike" dirty="0">
                          <a:solidFill>
                            <a:srgbClr val="000000"/>
                          </a:solidFill>
                          <a:latin typeface="Arial"/>
                        </a:rPr>
                        <a:t> Chomutov</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00"/>
                          </a:solidFill>
                          <a:latin typeface="Calibri"/>
                        </a:rPr>
                        <a:t>2:0</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5"/>
                  </a:ext>
                </a:extLst>
              </a:tr>
              <a:tr h="228600">
                <a:tc>
                  <a:txBody>
                    <a:bodyPr/>
                    <a:lstStyle/>
                    <a:p>
                      <a:pPr algn="ctr" fontAlgn="ctr"/>
                      <a:r>
                        <a:rPr lang="cs-CZ" sz="1100" b="1" i="0" u="none" strike="noStrike">
                          <a:solidFill>
                            <a:srgbClr val="000000"/>
                          </a:solidFill>
                          <a:latin typeface="Arial"/>
                        </a:rPr>
                        <a:t>22.</a:t>
                      </a:r>
                    </a:p>
                  </a:txBody>
                  <a:tcPr marL="0" marR="0" marT="0" marB="0" anchor="ctr">
                    <a:lnL>
                      <a:noFill/>
                    </a:lnL>
                    <a:lnR>
                      <a:noFill/>
                    </a:lnR>
                    <a:lnT>
                      <a:noFill/>
                    </a:lnT>
                    <a:lnB>
                      <a:noFill/>
                    </a:lnB>
                    <a:solidFill>
                      <a:srgbClr val="66FF66"/>
                    </a:solidFill>
                  </a:tcPr>
                </a:tc>
                <a:tc>
                  <a:txBody>
                    <a:bodyPr/>
                    <a:lstStyle/>
                    <a:p>
                      <a:pPr algn="ctr" fontAlgn="ctr"/>
                      <a:r>
                        <a:rPr lang="cs-CZ" sz="1100" b="1" i="0" u="none" strike="noStrike">
                          <a:solidFill>
                            <a:srgbClr val="000000"/>
                          </a:solidFill>
                          <a:latin typeface="Arial"/>
                        </a:rPr>
                        <a:t>23.4.2016</a:t>
                      </a: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a:solidFill>
                            <a:srgbClr val="000000"/>
                          </a:solidFill>
                          <a:latin typeface="Arial"/>
                        </a:rPr>
                        <a:t>Krupka - </a:t>
                      </a:r>
                      <a:r>
                        <a:rPr lang="cs-CZ" sz="1400" b="1" i="0" u="none" strike="noStrike" dirty="0" err="1">
                          <a:solidFill>
                            <a:srgbClr val="000000"/>
                          </a:solidFill>
                          <a:latin typeface="Arial"/>
                        </a:rPr>
                        <a:t>Srbice</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a:solidFill>
                            <a:srgbClr val="000000"/>
                          </a:solidFill>
                          <a:latin typeface="Calibri"/>
                        </a:rPr>
                        <a:t>2:5</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6"/>
                  </a:ext>
                </a:extLst>
              </a:tr>
              <a:tr h="228600">
                <a:tc>
                  <a:txBody>
                    <a:bodyPr/>
                    <a:lstStyle/>
                    <a:p>
                      <a:pPr algn="ctr" fontAlgn="ctr"/>
                      <a:r>
                        <a:rPr lang="cs-CZ" sz="1100" b="1" i="0" u="none" strike="noStrike">
                          <a:solidFill>
                            <a:srgbClr val="000000"/>
                          </a:solidFill>
                          <a:latin typeface="Arial"/>
                        </a:rPr>
                        <a:t>23.</a:t>
                      </a:r>
                    </a:p>
                  </a:txBody>
                  <a:tcPr marL="0" marR="0" marT="0"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Arial"/>
                        </a:rPr>
                        <a:t>30.4.2016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a:t>
                      </a:r>
                      <a:r>
                        <a:rPr lang="cs-CZ" sz="1400" b="1" i="0" u="none" strike="noStrike" dirty="0" err="1">
                          <a:solidFill>
                            <a:srgbClr val="000000"/>
                          </a:solidFill>
                          <a:latin typeface="Arial"/>
                        </a:rPr>
                        <a:t>Postoloprty</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00"/>
                          </a:solidFill>
                          <a:latin typeface="Calibri"/>
                        </a:rPr>
                        <a:t>3:1</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7"/>
                  </a:ext>
                </a:extLst>
              </a:tr>
              <a:tr h="228600">
                <a:tc>
                  <a:txBody>
                    <a:bodyPr/>
                    <a:lstStyle/>
                    <a:p>
                      <a:pPr algn="ctr" fontAlgn="ctr"/>
                      <a:r>
                        <a:rPr lang="cs-CZ" sz="1100" b="1" i="0" u="none" strike="noStrike">
                          <a:solidFill>
                            <a:srgbClr val="000000"/>
                          </a:solidFill>
                          <a:latin typeface="Arial"/>
                        </a:rPr>
                        <a:t>24.</a:t>
                      </a:r>
                    </a:p>
                  </a:txBody>
                  <a:tcPr marL="0" marR="0" marT="0" marB="0" anchor="ctr">
                    <a:lnL>
                      <a:noFill/>
                    </a:lnL>
                    <a:lnR>
                      <a:noFill/>
                    </a:lnR>
                    <a:lnT>
                      <a:noFill/>
                    </a:lnT>
                    <a:lnB>
                      <a:noFill/>
                    </a:lnB>
                    <a:solidFill>
                      <a:srgbClr val="66FF66"/>
                    </a:solidFill>
                  </a:tcPr>
                </a:tc>
                <a:tc>
                  <a:txBody>
                    <a:bodyPr/>
                    <a:lstStyle/>
                    <a:p>
                      <a:pPr algn="ctr" fontAlgn="ctr"/>
                      <a:r>
                        <a:rPr lang="cs-CZ" sz="1100" b="1" i="0" u="none" strike="noStrike">
                          <a:solidFill>
                            <a:srgbClr val="000000"/>
                          </a:solidFill>
                          <a:latin typeface="Arial"/>
                        </a:rPr>
                        <a:t>7.5.2016</a:t>
                      </a: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a:solidFill>
                            <a:srgbClr val="000000"/>
                          </a:solidFill>
                          <a:latin typeface="Arial"/>
                        </a:rPr>
                        <a:t>Horní </a:t>
                      </a:r>
                      <a:r>
                        <a:rPr lang="cs-CZ" sz="1400" b="1" i="0" u="none" strike="noStrike" dirty="0" err="1">
                          <a:solidFill>
                            <a:srgbClr val="000000"/>
                          </a:solidFill>
                          <a:latin typeface="Arial"/>
                        </a:rPr>
                        <a:t>Jiřetín</a:t>
                      </a:r>
                      <a:r>
                        <a:rPr lang="cs-CZ" sz="1400" b="1" i="0" u="none" strike="noStrike" dirty="0">
                          <a:solidFill>
                            <a:srgbClr val="000000"/>
                          </a:solidFill>
                          <a:latin typeface="Arial"/>
                        </a:rPr>
                        <a:t> - </a:t>
                      </a:r>
                      <a:r>
                        <a:rPr lang="cs-CZ" sz="1400" b="1" i="0" u="none" strike="noStrike" dirty="0" err="1">
                          <a:solidFill>
                            <a:srgbClr val="000000"/>
                          </a:solidFill>
                          <a:latin typeface="Arial"/>
                        </a:rPr>
                        <a:t>Srbice</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a:solidFill>
                            <a:srgbClr val="000000"/>
                          </a:solidFill>
                          <a:latin typeface="Calibri"/>
                        </a:rPr>
                        <a:t>3:0</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8"/>
                  </a:ext>
                </a:extLst>
              </a:tr>
              <a:tr h="228600">
                <a:tc>
                  <a:txBody>
                    <a:bodyPr/>
                    <a:lstStyle/>
                    <a:p>
                      <a:pPr algn="ctr" fontAlgn="ctr"/>
                      <a:r>
                        <a:rPr lang="cs-CZ" sz="1100" b="1" i="0" u="none" strike="noStrike">
                          <a:solidFill>
                            <a:srgbClr val="000000"/>
                          </a:solidFill>
                          <a:latin typeface="Arial"/>
                        </a:rPr>
                        <a:t>25.</a:t>
                      </a:r>
                    </a:p>
                  </a:txBody>
                  <a:tcPr marL="0" marR="0" marT="0"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Arial"/>
                        </a:rPr>
                        <a:t>14.5.2016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a:t>
                      </a:r>
                      <a:r>
                        <a:rPr lang="cs-CZ" sz="1400" b="1" i="0" u="none" strike="noStrike" dirty="0" err="1">
                          <a:solidFill>
                            <a:srgbClr val="000000"/>
                          </a:solidFill>
                          <a:latin typeface="Arial"/>
                        </a:rPr>
                        <a:t>Proboštov</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a:solidFill>
                            <a:srgbClr val="000000"/>
                          </a:solidFill>
                          <a:latin typeface="Calibri"/>
                        </a:rPr>
                        <a:t>3:1</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9"/>
                  </a:ext>
                </a:extLst>
              </a:tr>
              <a:tr h="228600">
                <a:tc>
                  <a:txBody>
                    <a:bodyPr/>
                    <a:lstStyle/>
                    <a:p>
                      <a:pPr algn="ctr" fontAlgn="ctr"/>
                      <a:r>
                        <a:rPr lang="cs-CZ" sz="1100" b="1" i="0" u="none" strike="noStrike">
                          <a:solidFill>
                            <a:srgbClr val="000000"/>
                          </a:solidFill>
                          <a:latin typeface="Arial"/>
                        </a:rPr>
                        <a:t>26.</a:t>
                      </a:r>
                    </a:p>
                  </a:txBody>
                  <a:tcPr marL="0" marR="0" marT="0" marB="0" anchor="ctr">
                    <a:lnL>
                      <a:noFill/>
                    </a:lnL>
                    <a:lnR>
                      <a:noFill/>
                    </a:lnR>
                    <a:lnT>
                      <a:noFill/>
                    </a:lnT>
                    <a:lnB>
                      <a:noFill/>
                    </a:lnB>
                    <a:solidFill>
                      <a:srgbClr val="66FF66"/>
                    </a:solidFill>
                  </a:tcPr>
                </a:tc>
                <a:tc>
                  <a:txBody>
                    <a:bodyPr/>
                    <a:lstStyle/>
                    <a:p>
                      <a:pPr algn="ctr" fontAlgn="ctr"/>
                      <a:r>
                        <a:rPr lang="cs-CZ" sz="1100" b="1" i="0" u="none" strike="noStrike">
                          <a:solidFill>
                            <a:srgbClr val="000000"/>
                          </a:solidFill>
                          <a:latin typeface="Arial"/>
                        </a:rPr>
                        <a:t>21.5.2016</a:t>
                      </a: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a:solidFill>
                            <a:srgbClr val="000000"/>
                          </a:solidFill>
                          <a:latin typeface="Arial"/>
                        </a:rPr>
                        <a:t>Žatec - </a:t>
                      </a:r>
                      <a:r>
                        <a:rPr lang="cs-CZ" sz="1400" b="1" i="0" u="none" strike="noStrike" dirty="0" err="1">
                          <a:solidFill>
                            <a:srgbClr val="000000"/>
                          </a:solidFill>
                          <a:latin typeface="Arial"/>
                        </a:rPr>
                        <a:t>Srbice</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400" b="1" i="0" u="none" strike="noStrike" dirty="0">
                          <a:solidFill>
                            <a:srgbClr val="000000"/>
                          </a:solidFill>
                          <a:latin typeface="Calibri"/>
                        </a:rPr>
                        <a:t>3:0</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10"/>
                  </a:ext>
                </a:extLst>
              </a:tr>
              <a:tr h="228600">
                <a:tc>
                  <a:txBody>
                    <a:bodyPr/>
                    <a:lstStyle/>
                    <a:p>
                      <a:pPr algn="ctr" fontAlgn="ctr"/>
                      <a:r>
                        <a:rPr lang="cs-CZ" sz="1100" b="1" i="0" u="none" strike="noStrike">
                          <a:solidFill>
                            <a:srgbClr val="000000"/>
                          </a:solidFill>
                          <a:latin typeface="Arial"/>
                        </a:rPr>
                        <a:t>27.</a:t>
                      </a:r>
                    </a:p>
                  </a:txBody>
                  <a:tcPr marL="0" marR="0" marT="0"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Arial"/>
                        </a:rPr>
                        <a:t>28.5.2016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err="1">
                          <a:solidFill>
                            <a:srgbClr val="000000"/>
                          </a:solidFill>
                          <a:latin typeface="Arial"/>
                        </a:rPr>
                        <a:t>Srbice</a:t>
                      </a:r>
                      <a:r>
                        <a:rPr lang="cs-CZ" sz="1400" b="1" i="0" u="none" strike="noStrike" dirty="0">
                          <a:solidFill>
                            <a:srgbClr val="000000"/>
                          </a:solidFill>
                          <a:latin typeface="Arial"/>
                        </a:rPr>
                        <a:t> - </a:t>
                      </a:r>
                      <a:r>
                        <a:rPr lang="cs-CZ" sz="1400" b="1" i="0" u="none" strike="noStrike" dirty="0" err="1">
                          <a:solidFill>
                            <a:srgbClr val="000000"/>
                          </a:solidFill>
                          <a:latin typeface="Arial"/>
                        </a:rPr>
                        <a:t>Modlany</a:t>
                      </a:r>
                      <a:endParaRPr lang="cs-CZ" sz="1400" b="1" i="0" u="none" strike="noStrike" dirty="0">
                        <a:solidFill>
                          <a:srgbClr val="000000"/>
                        </a:solidFill>
                        <a:latin typeface="Arial"/>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dirty="0">
                          <a:solidFill>
                            <a:srgbClr val="000000"/>
                          </a:solidFill>
                          <a:latin typeface="Calibri"/>
                        </a:rPr>
                        <a:t> </a:t>
                      </a:r>
                      <a:r>
                        <a:rPr lang="cs-CZ" sz="1400" b="1" i="0" u="none" strike="noStrike" dirty="0" smtClean="0">
                          <a:solidFill>
                            <a:srgbClr val="000000"/>
                          </a:solidFill>
                          <a:latin typeface="Calibri"/>
                        </a:rPr>
                        <a:t>2:1 PK</a:t>
                      </a:r>
                      <a:endParaRPr lang="cs-CZ" sz="1400" b="1" i="0" u="none" strike="noStrike" dirty="0">
                        <a:solidFill>
                          <a:srgbClr val="000000"/>
                        </a:solidFill>
                        <a:latin typeface="Calibri"/>
                      </a:endParaRP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11"/>
                  </a:ext>
                </a:extLst>
              </a:tr>
            </a:tbl>
          </a:graphicData>
        </a:graphic>
      </p:graphicFrame>
      <p:pic>
        <p:nvPicPr>
          <p:cNvPr id="11" name="Picture 2"/>
          <p:cNvPicPr>
            <a:picLocks noChangeAspect="1" noChangeArrowheads="1"/>
          </p:cNvPicPr>
          <p:nvPr/>
        </p:nvPicPr>
        <p:blipFill>
          <a:blip r:embed="rId4" cstate="print"/>
          <a:srcRect/>
          <a:stretch>
            <a:fillRect/>
          </a:stretch>
        </p:blipFill>
        <p:spPr bwMode="auto">
          <a:xfrm>
            <a:off x="1903140" y="5995764"/>
            <a:ext cx="864096" cy="936104"/>
          </a:xfrm>
          <a:prstGeom prst="rect">
            <a:avLst/>
          </a:prstGeom>
          <a:noFill/>
          <a:ln w="9525">
            <a:noFill/>
            <a:miter lim="800000"/>
            <a:headEnd/>
            <a:tailEnd/>
          </a:ln>
        </p:spPr>
      </p:pic>
      <p:sp>
        <p:nvSpPr>
          <p:cNvPr id="23" name="TextovéPole 22"/>
          <p:cNvSpPr txBox="1"/>
          <p:nvPr/>
        </p:nvSpPr>
        <p:spPr>
          <a:xfrm>
            <a:off x="102940" y="1099220"/>
            <a:ext cx="4752528" cy="1938992"/>
          </a:xfrm>
          <a:prstGeom prst="rect">
            <a:avLst/>
          </a:prstGeom>
          <a:blipFill dpi="0" rotWithShape="1">
            <a:blip r:embed="rId5" cstate="print">
              <a:alphaModFix amt="84000"/>
            </a:blip>
            <a:srcRect/>
            <a:stretch>
              <a:fillRect/>
            </a:stretch>
          </a:blipFill>
        </p:spPr>
        <p:txBody>
          <a:bodyPr wrap="square" rtlCol="0">
            <a:spAutoFit/>
          </a:bodyPr>
          <a:lstStyle/>
          <a:p>
            <a:pPr algn="just"/>
            <a:r>
              <a:rPr lang="cs-CZ" dirty="0" smtClean="0">
                <a:latin typeface="Arial" pitchFamily="34" charset="0"/>
                <a:cs typeface="Arial" pitchFamily="34" charset="0"/>
              </a:rPr>
              <a:t>Po skončení podzimu byly </a:t>
            </a:r>
            <a:r>
              <a:rPr lang="cs-CZ" dirty="0" err="1" smtClean="0">
                <a:latin typeface="Arial" pitchFamily="34" charset="0"/>
                <a:cs typeface="Arial" pitchFamily="34" charset="0"/>
              </a:rPr>
              <a:t>Srbice</a:t>
            </a:r>
            <a:r>
              <a:rPr lang="cs-CZ" dirty="0" smtClean="0">
                <a:latin typeface="Arial" pitchFamily="34" charset="0"/>
                <a:cs typeface="Arial" pitchFamily="34" charset="0"/>
              </a:rPr>
              <a:t>  na 11. místě s 20 body a pomýšlely spíše na záchranu než příčky na čele tabulky. Po 4 jarních kolech už to bylo jinak. Mužstvo vstoupilo do jarní části skvělým způsobem. 4x vyhrálo, když hned v 1. kole to bylo proti tehdy ještě favorizovaným </a:t>
            </a:r>
            <a:r>
              <a:rPr lang="cs-CZ" dirty="0" err="1" smtClean="0">
                <a:latin typeface="Arial" pitchFamily="34" charset="0"/>
                <a:cs typeface="Arial" pitchFamily="34" charset="0"/>
              </a:rPr>
              <a:t>Blšanům</a:t>
            </a:r>
            <a:r>
              <a:rPr lang="cs-CZ" dirty="0" smtClean="0">
                <a:latin typeface="Arial" pitchFamily="34" charset="0"/>
                <a:cs typeface="Arial" pitchFamily="34" charset="0"/>
              </a:rPr>
              <a:t>. Série bez porážky pokračovala až do 7.5.2016, do zápasu v Horním </a:t>
            </a:r>
            <a:r>
              <a:rPr lang="cs-CZ" dirty="0" err="1" smtClean="0">
                <a:latin typeface="Arial" pitchFamily="34" charset="0"/>
                <a:cs typeface="Arial" pitchFamily="34" charset="0"/>
              </a:rPr>
              <a:t>Jiřetíně</a:t>
            </a:r>
            <a:r>
              <a:rPr lang="cs-CZ" dirty="0" smtClean="0">
                <a:latin typeface="Arial" pitchFamily="34" charset="0"/>
                <a:cs typeface="Arial" pitchFamily="34" charset="0"/>
              </a:rPr>
              <a:t>, kde </a:t>
            </a:r>
            <a:r>
              <a:rPr lang="cs-CZ" dirty="0" err="1" smtClean="0">
                <a:latin typeface="Arial" pitchFamily="34" charset="0"/>
                <a:cs typeface="Arial" pitchFamily="34" charset="0"/>
              </a:rPr>
              <a:t>Srbice</a:t>
            </a:r>
            <a:r>
              <a:rPr lang="cs-CZ" dirty="0" smtClean="0">
                <a:latin typeface="Arial" pitchFamily="34" charset="0"/>
                <a:cs typeface="Arial" pitchFamily="34" charset="0"/>
              </a:rPr>
              <a:t> odešly poraženy 3:0. Následně porazily doma dnes 2. </a:t>
            </a:r>
            <a:r>
              <a:rPr lang="cs-CZ" dirty="0" err="1" smtClean="0">
                <a:latin typeface="Arial" pitchFamily="34" charset="0"/>
                <a:cs typeface="Arial" pitchFamily="34" charset="0"/>
              </a:rPr>
              <a:t>Proboštov</a:t>
            </a:r>
            <a:r>
              <a:rPr lang="cs-CZ" dirty="0" smtClean="0">
                <a:latin typeface="Arial" pitchFamily="34" charset="0"/>
                <a:cs typeface="Arial" pitchFamily="34" charset="0"/>
              </a:rPr>
              <a:t>, prohrály v Žatci a před týdnem v derby zápase s </a:t>
            </a:r>
            <a:r>
              <a:rPr lang="cs-CZ" dirty="0" err="1" smtClean="0">
                <a:latin typeface="Arial" pitchFamily="34" charset="0"/>
                <a:cs typeface="Arial" pitchFamily="34" charset="0"/>
              </a:rPr>
              <a:t>Modlany</a:t>
            </a:r>
            <a:r>
              <a:rPr lang="cs-CZ" dirty="0" smtClean="0">
                <a:latin typeface="Arial" pitchFamily="34" charset="0"/>
                <a:cs typeface="Arial" pitchFamily="34" charset="0"/>
              </a:rPr>
              <a:t> slavily po penaltovém rozstřelu. Je z toho 7. místo se 48. body.     </a:t>
            </a:r>
          </a:p>
        </p:txBody>
      </p:sp>
      <p:sp>
        <p:nvSpPr>
          <p:cNvPr id="25" name="TextovéPole 24"/>
          <p:cNvSpPr txBox="1"/>
          <p:nvPr/>
        </p:nvSpPr>
        <p:spPr>
          <a:xfrm>
            <a:off x="5647556" y="91108"/>
            <a:ext cx="4536504" cy="2031325"/>
          </a:xfrm>
          <a:prstGeom prst="rect">
            <a:avLst/>
          </a:prstGeom>
          <a:blipFill dpi="0" rotWithShape="1">
            <a:blip r:embed="rId6" cstate="print">
              <a:alphaModFix amt="68000"/>
            </a:blip>
            <a:srcRect/>
            <a:stretch>
              <a:fillRect/>
            </a:stretch>
          </a:blipFill>
          <a:ln w="53975" cmpd="sng">
            <a:gradFill flip="none" rotWithShape="1">
              <a:gsLst>
                <a:gs pos="0">
                  <a:srgbClr val="FFF200"/>
                </a:gs>
                <a:gs pos="45000">
                  <a:srgbClr val="FF7A00"/>
                </a:gs>
                <a:gs pos="70000">
                  <a:srgbClr val="FF0300"/>
                </a:gs>
                <a:gs pos="100000">
                  <a:srgbClr val="4D0808"/>
                </a:gs>
              </a:gsLst>
              <a:lin ang="5400000" scaled="0"/>
              <a:tileRect/>
            </a:gradFill>
          </a:ln>
        </p:spPr>
        <p:txBody>
          <a:bodyPr wrap="square" rtlCol="0">
            <a:spAutoFit/>
          </a:bodyPr>
          <a:lstStyle/>
          <a:p>
            <a:pPr algn="ctr"/>
            <a:r>
              <a:rPr lang="cs-CZ" sz="1800" dirty="0" smtClean="0">
                <a:solidFill>
                  <a:srgbClr val="0000FF"/>
                </a:solidFill>
                <a:effectLst>
                  <a:outerShdw blurRad="38100" dist="38100" dir="2700000" algn="tl">
                    <a:srgbClr val="000000">
                      <a:alpha val="43137"/>
                    </a:srgbClr>
                  </a:outerShdw>
                </a:effectLst>
                <a:latin typeface="Bookman Old Style" pitchFamily="18" charset="0"/>
              </a:rPr>
              <a:t>Starší přípravky  své postavení v tabulce Krajského přeboru nemění. Ročník 2006 je na 3. místě a zůstane tam až do konce soutěže, protože už zbývá jen 1 kolo. Ročník 2007 je na pěkném 7. místě a se 7 výhrami na tom není také špatně.</a:t>
            </a:r>
          </a:p>
        </p:txBody>
      </p:sp>
      <p:graphicFrame>
        <p:nvGraphicFramePr>
          <p:cNvPr id="14" name="Tabulka 13"/>
          <p:cNvGraphicFramePr>
            <a:graphicFrameLocks noGrp="1"/>
          </p:cNvGraphicFramePr>
          <p:nvPr/>
        </p:nvGraphicFramePr>
        <p:xfrm>
          <a:off x="5647554" y="2323356"/>
          <a:ext cx="4487215" cy="4636469"/>
        </p:xfrm>
        <a:graphic>
          <a:graphicData uri="http://schemas.openxmlformats.org/drawingml/2006/table">
            <a:tbl>
              <a:tblPr/>
              <a:tblGrid>
                <a:gridCol w="285742">
                  <a:extLst>
                    <a:ext uri="{9D8B030D-6E8A-4147-A177-3AD203B41FA5}">
                      <a16:colId xmlns:a16="http://schemas.microsoft.com/office/drawing/2014/main" val="20000"/>
                    </a:ext>
                  </a:extLst>
                </a:gridCol>
                <a:gridCol w="2148361">
                  <a:extLst>
                    <a:ext uri="{9D8B030D-6E8A-4147-A177-3AD203B41FA5}">
                      <a16:colId xmlns:a16="http://schemas.microsoft.com/office/drawing/2014/main" val="20001"/>
                    </a:ext>
                  </a:extLst>
                </a:gridCol>
                <a:gridCol w="264576">
                  <a:extLst>
                    <a:ext uri="{9D8B030D-6E8A-4147-A177-3AD203B41FA5}">
                      <a16:colId xmlns:a16="http://schemas.microsoft.com/office/drawing/2014/main" val="20002"/>
                    </a:ext>
                  </a:extLst>
                </a:gridCol>
                <a:gridCol w="264576">
                  <a:extLst>
                    <a:ext uri="{9D8B030D-6E8A-4147-A177-3AD203B41FA5}">
                      <a16:colId xmlns:a16="http://schemas.microsoft.com/office/drawing/2014/main" val="20003"/>
                    </a:ext>
                  </a:extLst>
                </a:gridCol>
                <a:gridCol w="264576">
                  <a:extLst>
                    <a:ext uri="{9D8B030D-6E8A-4147-A177-3AD203B41FA5}">
                      <a16:colId xmlns:a16="http://schemas.microsoft.com/office/drawing/2014/main" val="20004"/>
                    </a:ext>
                  </a:extLst>
                </a:gridCol>
                <a:gridCol w="264576">
                  <a:extLst>
                    <a:ext uri="{9D8B030D-6E8A-4147-A177-3AD203B41FA5}">
                      <a16:colId xmlns:a16="http://schemas.microsoft.com/office/drawing/2014/main" val="20005"/>
                    </a:ext>
                  </a:extLst>
                </a:gridCol>
                <a:gridCol w="605808">
                  <a:extLst>
                    <a:ext uri="{9D8B030D-6E8A-4147-A177-3AD203B41FA5}">
                      <a16:colId xmlns:a16="http://schemas.microsoft.com/office/drawing/2014/main" val="20006"/>
                    </a:ext>
                  </a:extLst>
                </a:gridCol>
                <a:gridCol w="389000">
                  <a:extLst>
                    <a:ext uri="{9D8B030D-6E8A-4147-A177-3AD203B41FA5}">
                      <a16:colId xmlns:a16="http://schemas.microsoft.com/office/drawing/2014/main" val="20007"/>
                    </a:ext>
                  </a:extLst>
                </a:gridCol>
              </a:tblGrid>
              <a:tr h="191325">
                <a:tc gridSpan="8">
                  <a:txBody>
                    <a:bodyPr/>
                    <a:lstStyle/>
                    <a:p>
                      <a:pPr algn="ctr" rtl="0" fontAlgn="ctr"/>
                      <a:r>
                        <a:rPr lang="cs-CZ" sz="1400" b="1" i="0" u="none" strike="noStrike" dirty="0">
                          <a:solidFill>
                            <a:srgbClr val="0066FF"/>
                          </a:solidFill>
                          <a:latin typeface="Bookman Old Style"/>
                        </a:rPr>
                        <a:t>Krajský přebor starší přípravky r.2005</a:t>
                      </a:r>
                    </a:p>
                  </a:txBody>
                  <a:tcPr marL="8996" marR="8996" marT="89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1325">
                <a:tc>
                  <a:txBody>
                    <a:bodyPr/>
                    <a:lstStyle/>
                    <a:p>
                      <a:pPr algn="ctr" rtl="0" fontAlgn="ctr"/>
                      <a:r>
                        <a:rPr lang="cs-CZ" sz="1100" b="1" i="0" u="none" strike="noStrike">
                          <a:solidFill>
                            <a:srgbClr val="000000"/>
                          </a:solidFill>
                          <a:latin typeface="Calibri"/>
                        </a:rPr>
                        <a:t>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 L.</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752:210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54</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1"/>
                  </a:ext>
                </a:extLst>
              </a:tr>
              <a:tr h="191325">
                <a:tc>
                  <a:txBody>
                    <a:bodyPr/>
                    <a:lstStyle/>
                    <a:p>
                      <a:pPr algn="ctr" rtl="0" fontAlgn="ctr"/>
                      <a:r>
                        <a:rPr lang="cs-CZ" sz="1100" b="1" i="0" u="none" strike="noStrike">
                          <a:solidFill>
                            <a:srgbClr val="000000"/>
                          </a:solidFill>
                          <a:latin typeface="Calibri"/>
                        </a:rPr>
                        <a:t>2</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100" b="1" i="0" u="none" strike="noStrike">
                          <a:solidFill>
                            <a:srgbClr val="000000"/>
                          </a:solidFill>
                          <a:latin typeface="Calibri"/>
                        </a:rPr>
                        <a:t>SK Junior Teplice/ FK Teplice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463:241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48</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91325">
                <a:tc>
                  <a:txBody>
                    <a:bodyPr/>
                    <a:lstStyle/>
                    <a:p>
                      <a:pPr algn="ctr" rtl="0" fontAlgn="ctr"/>
                      <a:r>
                        <a:rPr lang="cs-CZ" sz="1100" b="1" i="0" u="none" strike="noStrike">
                          <a:solidFill>
                            <a:srgbClr val="000000"/>
                          </a:solidFill>
                          <a:latin typeface="Calibri"/>
                        </a:rPr>
                        <a:t>3</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FA Petra Voříška</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432:228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42</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3"/>
                  </a:ext>
                </a:extLst>
              </a:tr>
              <a:tr h="191325">
                <a:tc>
                  <a:txBody>
                    <a:bodyPr/>
                    <a:lstStyle/>
                    <a:p>
                      <a:pPr algn="ctr" rtl="0" fontAlgn="ctr"/>
                      <a:r>
                        <a:rPr lang="cs-CZ" sz="1100" b="1" i="0" u="none" strike="noStrike">
                          <a:solidFill>
                            <a:srgbClr val="000000"/>
                          </a:solidFill>
                          <a:latin typeface="Calibri"/>
                        </a:rPr>
                        <a:t>4</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dirty="0">
                          <a:solidFill>
                            <a:srgbClr val="000000"/>
                          </a:solidFill>
                          <a:latin typeface="Calibri"/>
                        </a:rPr>
                        <a:t>FC Chomutov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360:313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33</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91325">
                <a:tc>
                  <a:txBody>
                    <a:bodyPr/>
                    <a:lstStyle/>
                    <a:p>
                      <a:pPr algn="ctr" rtl="0" fontAlgn="ctr"/>
                      <a:r>
                        <a:rPr lang="cs-CZ" sz="1100" b="1" i="0" u="none" strike="noStrike">
                          <a:solidFill>
                            <a:srgbClr val="000000"/>
                          </a:solidFill>
                          <a:latin typeface="Calibri"/>
                        </a:rPr>
                        <a:t>5</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Baník Most</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347:290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31</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5"/>
                  </a:ext>
                </a:extLst>
              </a:tr>
              <a:tr h="191325">
                <a:tc>
                  <a:txBody>
                    <a:bodyPr/>
                    <a:lstStyle/>
                    <a:p>
                      <a:pPr algn="ctr" rtl="0" fontAlgn="ctr"/>
                      <a:r>
                        <a:rPr lang="cs-CZ" sz="1100" b="1" i="0" u="none" strike="noStrike">
                          <a:solidFill>
                            <a:srgbClr val="000000"/>
                          </a:solidFill>
                          <a:latin typeface="Calibri"/>
                        </a:rPr>
                        <a:t>6</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Mostecký FK</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363:356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28</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91325">
                <a:tc>
                  <a:txBody>
                    <a:bodyPr/>
                    <a:lstStyle/>
                    <a:p>
                      <a:pPr algn="ctr" rtl="0" fontAlgn="ctr"/>
                      <a:r>
                        <a:rPr lang="cs-CZ" sz="1100" b="1" i="0" u="none" strike="noStrike">
                          <a:solidFill>
                            <a:srgbClr val="FF0000"/>
                          </a:solidFill>
                          <a:latin typeface="Calibri"/>
                        </a:rPr>
                        <a:t>7</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344:404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22</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7"/>
                  </a:ext>
                </a:extLst>
              </a:tr>
              <a:tr h="191325">
                <a:tc>
                  <a:txBody>
                    <a:bodyPr/>
                    <a:lstStyle/>
                    <a:p>
                      <a:pPr algn="ctr" rtl="0" fontAlgn="ctr"/>
                      <a:r>
                        <a:rPr lang="cs-CZ" sz="1100" b="1" i="0" u="none" strike="noStrike">
                          <a:solidFill>
                            <a:srgbClr val="000000"/>
                          </a:solidFill>
                          <a:latin typeface="Calibri"/>
                        </a:rPr>
                        <a:t>8</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Tatran Kadaň/J. Žatec</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274:282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91325">
                <a:tc>
                  <a:txBody>
                    <a:bodyPr/>
                    <a:lstStyle/>
                    <a:p>
                      <a:pPr algn="ctr" rtl="0" fontAlgn="ctr"/>
                      <a:r>
                        <a:rPr lang="cs-CZ" sz="1100" b="1" i="0" u="none" strike="noStrike">
                          <a:solidFill>
                            <a:srgbClr val="000000"/>
                          </a:solidFill>
                          <a:latin typeface="Calibri"/>
                        </a:rPr>
                        <a:t>9</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259:675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9"/>
                  </a:ext>
                </a:extLst>
              </a:tr>
              <a:tr h="191325">
                <a:tc>
                  <a:txBody>
                    <a:bodyPr/>
                    <a:lstStyle/>
                    <a:p>
                      <a:pPr algn="ctr" rtl="0" fontAlgn="ctr"/>
                      <a:r>
                        <a:rPr lang="cs-CZ" sz="1100" b="1" i="0" u="none" strike="noStrike">
                          <a:solidFill>
                            <a:srgbClr val="000000"/>
                          </a:solidFill>
                          <a:latin typeface="Calibri"/>
                        </a:rPr>
                        <a:t>10</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177:438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91325">
                <a:tc>
                  <a:txBody>
                    <a:bodyPr/>
                    <a:lstStyle/>
                    <a:p>
                      <a:pPr algn="ctr" rtl="0" fontAlgn="ctr"/>
                      <a:r>
                        <a:rPr lang="cs-CZ" sz="1100" b="1" i="0" u="none" strike="noStrike">
                          <a:solidFill>
                            <a:srgbClr val="000000"/>
                          </a:solidFill>
                          <a:latin typeface="Calibri"/>
                        </a:rPr>
                        <a:t>11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Louny/ Postoloprty</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258:592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1"/>
                  </a:ext>
                </a:extLst>
              </a:tr>
              <a:tr h="188926">
                <a:tc gridSpan="8">
                  <a:txBody>
                    <a:bodyPr/>
                    <a:lstStyle/>
                    <a:p>
                      <a:pPr algn="ctr" rtl="0" fontAlgn="ctr"/>
                      <a:r>
                        <a:rPr lang="cs-CZ" sz="1400" b="1" i="0" u="none" strike="noStrike" dirty="0" err="1">
                          <a:solidFill>
                            <a:srgbClr val="0066FF"/>
                          </a:solidFill>
                          <a:latin typeface="Bookman Old Style"/>
                        </a:rPr>
                        <a:t>Krajskýpřebor</a:t>
                      </a:r>
                      <a:r>
                        <a:rPr lang="cs-CZ" sz="1400" b="1" i="0" u="none" strike="noStrike" dirty="0">
                          <a:solidFill>
                            <a:srgbClr val="0066FF"/>
                          </a:solidFill>
                          <a:latin typeface="Bookman Old Style"/>
                        </a:rPr>
                        <a:t> starší přípravky r.2006</a:t>
                      </a:r>
                    </a:p>
                  </a:txBody>
                  <a:tcPr marL="8996" marR="8996" marT="89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188926">
                <a:tc>
                  <a:txBody>
                    <a:bodyPr/>
                    <a:lstStyle/>
                    <a:p>
                      <a:pPr algn="ctr" rtl="0" fontAlgn="ctr"/>
                      <a:r>
                        <a:rPr lang="cs-CZ" sz="1100" b="1" i="0" u="none" strike="noStrike">
                          <a:solidFill>
                            <a:srgbClr val="000000"/>
                          </a:solidFill>
                          <a:latin typeface="Calibri"/>
                        </a:rPr>
                        <a:t>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FK Ústí n. L.</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458:211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48</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3"/>
                  </a:ext>
                </a:extLst>
              </a:tr>
              <a:tr h="188926">
                <a:tc>
                  <a:txBody>
                    <a:bodyPr/>
                    <a:lstStyle/>
                    <a:p>
                      <a:pPr algn="ctr" rtl="0" fontAlgn="ctr"/>
                      <a:r>
                        <a:rPr lang="cs-CZ" sz="1100" b="1" i="0" u="none" strike="noStrike">
                          <a:solidFill>
                            <a:srgbClr val="000000"/>
                          </a:solidFill>
                          <a:latin typeface="Calibri"/>
                        </a:rPr>
                        <a:t>2</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440:223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44</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88926">
                <a:tc>
                  <a:txBody>
                    <a:bodyPr/>
                    <a:lstStyle/>
                    <a:p>
                      <a:pPr algn="ctr" rtl="0" fontAlgn="ctr"/>
                      <a:r>
                        <a:rPr lang="cs-CZ" sz="1100" b="1" i="0" u="none" strike="noStrike">
                          <a:solidFill>
                            <a:srgbClr val="FF0000"/>
                          </a:solidFill>
                          <a:latin typeface="Calibri"/>
                        </a:rPr>
                        <a:t>3</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440:319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40</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5"/>
                  </a:ext>
                </a:extLst>
              </a:tr>
              <a:tr h="188926">
                <a:tc>
                  <a:txBody>
                    <a:bodyPr/>
                    <a:lstStyle/>
                    <a:p>
                      <a:pPr algn="ctr" rtl="0" fontAlgn="ctr"/>
                      <a:r>
                        <a:rPr lang="cs-CZ" sz="1100" b="1" i="0" u="none" strike="noStrike">
                          <a:solidFill>
                            <a:srgbClr val="000000"/>
                          </a:solidFill>
                          <a:latin typeface="Calibri"/>
                        </a:rPr>
                        <a:t>4</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371:249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36</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188926">
                <a:tc>
                  <a:txBody>
                    <a:bodyPr/>
                    <a:lstStyle/>
                    <a:p>
                      <a:pPr algn="ctr" rtl="0" fontAlgn="ctr"/>
                      <a:r>
                        <a:rPr lang="cs-CZ" sz="1100" b="1" i="0" u="none" strike="noStrike">
                          <a:solidFill>
                            <a:srgbClr val="000000"/>
                          </a:solidFill>
                          <a:latin typeface="Calibri"/>
                        </a:rPr>
                        <a:t>5</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Tatran Kadaň/J. Žatec</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340:213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35</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7"/>
                  </a:ext>
                </a:extLst>
              </a:tr>
              <a:tr h="188926">
                <a:tc>
                  <a:txBody>
                    <a:bodyPr/>
                    <a:lstStyle/>
                    <a:p>
                      <a:pPr algn="ctr" rtl="0" fontAlgn="ctr"/>
                      <a:r>
                        <a:rPr lang="cs-CZ" sz="1100" b="1" i="0" u="none" strike="noStrike">
                          <a:solidFill>
                            <a:srgbClr val="000000"/>
                          </a:solidFill>
                          <a:latin typeface="Calibri"/>
                        </a:rPr>
                        <a:t>6</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FA Petra Voříška</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385:295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35</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88926">
                <a:tc>
                  <a:txBody>
                    <a:bodyPr/>
                    <a:lstStyle/>
                    <a:p>
                      <a:pPr algn="ctr" rtl="0" fontAlgn="ctr"/>
                      <a:r>
                        <a:rPr lang="cs-CZ" sz="1100" b="1" i="0" u="none" strike="noStrike">
                          <a:solidFill>
                            <a:srgbClr val="000000"/>
                          </a:solidFill>
                          <a:latin typeface="Calibri"/>
                        </a:rPr>
                        <a:t>7</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333:341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26</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9"/>
                  </a:ext>
                </a:extLst>
              </a:tr>
              <a:tr h="188926">
                <a:tc>
                  <a:txBody>
                    <a:bodyPr/>
                    <a:lstStyle/>
                    <a:p>
                      <a:pPr algn="ctr" rtl="0" fontAlgn="ctr"/>
                      <a:r>
                        <a:rPr lang="cs-CZ" sz="1100" b="1" i="0" u="none" strike="noStrike">
                          <a:solidFill>
                            <a:srgbClr val="000000"/>
                          </a:solidFill>
                          <a:latin typeface="Calibri"/>
                        </a:rPr>
                        <a:t>8</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Litvínov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272:461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188926">
                <a:tc>
                  <a:txBody>
                    <a:bodyPr/>
                    <a:lstStyle/>
                    <a:p>
                      <a:pPr algn="ctr" rtl="0" fontAlgn="ctr"/>
                      <a:r>
                        <a:rPr lang="cs-CZ" sz="1100" b="1" i="0" u="none" strike="noStrike">
                          <a:solidFill>
                            <a:srgbClr val="000000"/>
                          </a:solidFill>
                          <a:latin typeface="Calibri"/>
                        </a:rPr>
                        <a:t>9</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FC Chomutov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242:354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1"/>
                  </a:ext>
                </a:extLst>
              </a:tr>
              <a:tr h="188926">
                <a:tc>
                  <a:txBody>
                    <a:bodyPr/>
                    <a:lstStyle/>
                    <a:p>
                      <a:pPr algn="ctr" rtl="0" fontAlgn="ctr"/>
                      <a:r>
                        <a:rPr lang="cs-CZ" sz="1100" b="1" i="0" u="none" strike="noStrike">
                          <a:solidFill>
                            <a:srgbClr val="000000"/>
                          </a:solidFill>
                          <a:latin typeface="Calibri"/>
                        </a:rPr>
                        <a:t>10</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 Postoloprty</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237:431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197922">
                <a:tc>
                  <a:txBody>
                    <a:bodyPr/>
                    <a:lstStyle/>
                    <a:p>
                      <a:pPr algn="ctr" rtl="0" fontAlgn="ctr"/>
                      <a:r>
                        <a:rPr lang="cs-CZ" sz="1100" b="1" i="0" u="none" strike="noStrike">
                          <a:solidFill>
                            <a:srgbClr val="000000"/>
                          </a:solidFill>
                          <a:latin typeface="Calibri"/>
                        </a:rPr>
                        <a:t>11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Mostecký FK</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183:604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7</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3"/>
                  </a:ext>
                </a:extLst>
              </a:tr>
            </a:tbl>
          </a:graphicData>
        </a:graphic>
      </p:graphicFrame>
      <p:pic>
        <p:nvPicPr>
          <p:cNvPr id="5122" name="Picture 17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cxnSp>
        <p:nvCxnSpPr>
          <p:cNvPr id="17" name="Přímá spojovací šipka 16"/>
          <p:cNvCxnSpPr/>
          <p:nvPr/>
        </p:nvCxnSpPr>
        <p:spPr bwMode="auto">
          <a:xfrm>
            <a:off x="917594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59924"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4" name="TextovéPole 23"/>
          <p:cNvSpPr txBox="1"/>
          <p:nvPr/>
        </p:nvSpPr>
        <p:spPr>
          <a:xfrm>
            <a:off x="5647556" y="235124"/>
            <a:ext cx="4248472"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20" name="Přímá spojovací šipka 19"/>
          <p:cNvCxnSpPr/>
          <p:nvPr/>
        </p:nvCxnSpPr>
        <p:spPr bwMode="auto">
          <a:xfrm>
            <a:off x="8743900" y="6859860"/>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71892" y="6859860"/>
            <a:ext cx="10801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6220" name="Rectangle 76"/>
          <p:cNvSpPr>
            <a:spLocks noChangeArrowheads="1"/>
          </p:cNvSpPr>
          <p:nvPr/>
        </p:nvSpPr>
        <p:spPr bwMode="auto">
          <a:xfrm>
            <a:off x="5359524" y="2522245"/>
            <a:ext cx="4721596"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3200" b="1" i="0" u="sng" strike="noStrike" cap="none" normalizeH="0" baseline="0" dirty="0"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ea typeface="Times New Roman" pitchFamily="18" charset="0"/>
                <a:cs typeface="David" pitchFamily="34" charset="-79"/>
              </a:rPr>
              <a:t>FK </a:t>
            </a:r>
            <a:r>
              <a:rPr kumimoji="0" lang="cs-CZ" sz="3200" b="1" i="0" u="sng" strike="noStrike" cap="none" normalizeH="0" baseline="0" dirty="0" err="1"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ea typeface="Times New Roman" pitchFamily="18" charset="0"/>
                <a:cs typeface="David" pitchFamily="34" charset="-79"/>
              </a:rPr>
              <a:t>Blšany</a:t>
            </a:r>
            <a:r>
              <a:rPr kumimoji="0" lang="cs-CZ" sz="3200" b="1" i="0" u="sng" strike="noStrike" cap="none" normalizeH="0" baseline="0" dirty="0"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ea typeface="Times New Roman" pitchFamily="18" charset="0"/>
                <a:cs typeface="David" pitchFamily="34" charset="-79"/>
              </a:rPr>
              <a:t>– SK </a:t>
            </a:r>
            <a:r>
              <a:rPr kumimoji="0" lang="cs-CZ" sz="3200" b="1" i="0" u="sng" strike="noStrike" cap="none" normalizeH="0" baseline="0" dirty="0" err="1"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ea typeface="Times New Roman" pitchFamily="18" charset="0"/>
                <a:cs typeface="David" pitchFamily="34" charset="-79"/>
              </a:rPr>
              <a:t>Štětí</a:t>
            </a:r>
            <a:endParaRPr kumimoji="0" lang="cs-CZ" sz="1100" b="0" i="0" u="none" strike="noStrike" cap="none" normalizeH="0" baseline="0" dirty="0"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cs typeface="David" pitchFamily="34"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3200" b="1" i="0" u="sng" strike="noStrike" cap="none" normalizeH="0" baseline="0" dirty="0"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ea typeface="Times New Roman" pitchFamily="18" charset="0"/>
                <a:cs typeface="David" pitchFamily="34" charset="-79"/>
              </a:rPr>
              <a:t>0:3 kontumace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ea typeface="Times New Roman" pitchFamily="18" charset="0"/>
                <a:cs typeface="David" pitchFamily="34" charset="-79"/>
              </a:rPr>
              <a:t>28.5.2016   27 kolo</a:t>
            </a:r>
            <a:endParaRPr kumimoji="0" lang="cs-CZ" sz="800" b="0" i="0" u="none" strike="noStrike" cap="none" normalizeH="0" baseline="0" dirty="0" smtClean="0">
              <a:ln>
                <a:solidFill>
                  <a:schemeClr val="tx1"/>
                </a:solidFill>
              </a:ln>
              <a:gradFill>
                <a:gsLst>
                  <a:gs pos="0">
                    <a:srgbClr val="FFF200"/>
                  </a:gs>
                  <a:gs pos="45000">
                    <a:srgbClr val="FF7A00"/>
                  </a:gs>
                  <a:gs pos="70000">
                    <a:srgbClr val="FF0300"/>
                  </a:gs>
                  <a:gs pos="100000">
                    <a:srgbClr val="4D0808"/>
                  </a:gs>
                </a:gsLst>
                <a:lin ang="5400000" scaled="0"/>
              </a:gradFill>
              <a:effectLst/>
              <a:latin typeface="Arial Black" pitchFamily="34" charset="0"/>
              <a:cs typeface="David" pitchFamily="34" charset="-79"/>
            </a:endParaRPr>
          </a:p>
          <a:p>
            <a:pPr lvl="0" algn="just" eaLnBrk="0" hangingPunct="0"/>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Krize </a:t>
            </a:r>
            <a:r>
              <a:rPr kumimoji="0" lang="cs-CZ" sz="1400"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Blšan</a:t>
            </a:r>
            <a:r>
              <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se prohlubuje. Den před začátkem zápasu byl ze strany domácích zápas odvolán. Důvod? Malý počet hráčů </a:t>
            </a:r>
            <a:r>
              <a:rPr kumimoji="0" lang="cs-CZ" sz="1400"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Blšan</a:t>
            </a:r>
            <a:r>
              <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Je to již podruhé za sebou .  Do třetice předtím proti Žatci zápas nedohrály . Pro malý počet hráčů se skončilo v poločase. Pokud jenom do jednoho ve zbývajících 3 </a:t>
            </a:r>
            <a:r>
              <a:rPr lang="cs-CZ" sz="14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kolech </a:t>
            </a:r>
            <a:r>
              <a:rPr lang="cs-CZ" sz="1400"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Blšany</a:t>
            </a:r>
            <a:r>
              <a:rPr lang="cs-CZ" sz="14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nenastoupí, tak končí v soutěži. Kontumace všech zápasů a sestup do I.A třídy. Pokud zaplatí pokutu.</a:t>
            </a:r>
            <a:endPar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TextovéPole 22"/>
          <p:cNvSpPr txBox="1"/>
          <p:nvPr/>
        </p:nvSpPr>
        <p:spPr>
          <a:xfrm>
            <a:off x="5503540" y="66715"/>
            <a:ext cx="4608512" cy="2400657"/>
          </a:xfrm>
          <a:prstGeom prst="rect">
            <a:avLst/>
          </a:prstGeom>
          <a:blipFill>
            <a:blip r:embed="rId3" cstate="print"/>
            <a:stretch>
              <a:fillRect/>
            </a:stretch>
          </a:blipFill>
          <a:ln w="66675">
            <a:solidFill>
              <a:schemeClr val="tx1"/>
            </a:solidFill>
          </a:ln>
        </p:spPr>
        <p:txBody>
          <a:bodyPr wrap="square" rtlCol="0">
            <a:spAutoFit/>
          </a:bodyPr>
          <a:lstStyle/>
          <a:p>
            <a:pPr algn="ctr"/>
            <a:r>
              <a:rPr lang="cs-CZ" sz="5000" u="sng" dirty="0" smtClean="0">
                <a:ln w="19050">
                  <a:solidFill>
                    <a:srgbClr val="3333CC"/>
                  </a:solidFill>
                </a:ln>
                <a:solidFill>
                  <a:srgbClr val="FFFF00"/>
                </a:solidFill>
                <a:latin typeface="Calisto MT" pitchFamily="18" charset="0"/>
                <a:ea typeface="Cambria Math" pitchFamily="18" charset="0"/>
              </a:rPr>
              <a:t>Do </a:t>
            </a:r>
            <a:r>
              <a:rPr lang="cs-CZ" sz="5000" u="sng" dirty="0" err="1" smtClean="0">
                <a:ln w="19050">
                  <a:solidFill>
                    <a:srgbClr val="3333CC"/>
                  </a:solidFill>
                </a:ln>
                <a:solidFill>
                  <a:srgbClr val="FFFF00"/>
                </a:solidFill>
                <a:latin typeface="Calisto MT" pitchFamily="18" charset="0"/>
                <a:ea typeface="Cambria Math" pitchFamily="18" charset="0"/>
              </a:rPr>
              <a:t>Blšan</a:t>
            </a:r>
            <a:r>
              <a:rPr lang="cs-CZ" sz="5000" u="sng" dirty="0" smtClean="0">
                <a:ln w="19050">
                  <a:solidFill>
                    <a:srgbClr val="3333CC"/>
                  </a:solidFill>
                </a:ln>
                <a:solidFill>
                  <a:srgbClr val="FFFF00"/>
                </a:solidFill>
                <a:latin typeface="Calisto MT" pitchFamily="18" charset="0"/>
                <a:ea typeface="Cambria Math" pitchFamily="18" charset="0"/>
              </a:rPr>
              <a:t> jsme neodjeli. Zápas byl odvolán</a:t>
            </a:r>
          </a:p>
        </p:txBody>
      </p:sp>
      <p:pic>
        <p:nvPicPr>
          <p:cNvPr id="2" name="Picture 76"/>
          <p:cNvPicPr>
            <a:picLocks noChangeAspect="1" noChangeArrowheads="1"/>
          </p:cNvPicPr>
          <p:nvPr/>
        </p:nvPicPr>
        <p:blipFill>
          <a:blip r:embed="rId4" cstate="print"/>
          <a:srcRect/>
          <a:stretch>
            <a:fillRect/>
          </a:stretch>
        </p:blipFill>
        <p:spPr bwMode="auto">
          <a:xfrm>
            <a:off x="6583660" y="5779740"/>
            <a:ext cx="1042417" cy="1087190"/>
          </a:xfrm>
          <a:prstGeom prst="rect">
            <a:avLst/>
          </a:prstGeom>
          <a:noFill/>
          <a:ln w="9525">
            <a:noFill/>
            <a:miter lim="800000"/>
            <a:headEnd/>
            <a:tailEnd/>
          </a:ln>
        </p:spPr>
      </p:pic>
      <p:sp>
        <p:nvSpPr>
          <p:cNvPr id="19" name="TextovéPole 18"/>
          <p:cNvSpPr txBox="1"/>
          <p:nvPr/>
        </p:nvSpPr>
        <p:spPr>
          <a:xfrm>
            <a:off x="102940" y="133499"/>
            <a:ext cx="4536504" cy="1200329"/>
          </a:xfrm>
          <a:prstGeom prst="rect">
            <a:avLst/>
          </a:prstGeom>
          <a:blipFill dpi="0" rotWithShape="1">
            <a:blip r:embed="rId5" cstate="print">
              <a:alphaModFix amt="73000"/>
            </a:blip>
            <a:srcRect/>
            <a:tile tx="0" ty="0" sx="100000" sy="100000" flip="none" algn="tl"/>
          </a:blipFill>
          <a:ln w="57150">
            <a:solidFill>
              <a:srgbClr val="4B7EE3"/>
            </a:solidFill>
          </a:ln>
        </p:spPr>
        <p:txBody>
          <a:bodyPr wrap="square" rtlCol="0">
            <a:spAutoFit/>
          </a:bodyPr>
          <a:lstStyle/>
          <a:p>
            <a:pPr algn="ctr"/>
            <a:r>
              <a:rPr lang="cs-CZ" sz="1800" dirty="0" smtClean="0">
                <a:ln>
                  <a:solidFill>
                    <a:srgbClr val="6185CD"/>
                  </a:solidFill>
                </a:ln>
                <a:solidFill>
                  <a:srgbClr val="FF0066"/>
                </a:solidFill>
                <a:effectLst>
                  <a:outerShdw blurRad="38100" dist="38100" dir="2700000" algn="tl">
                    <a:srgbClr val="000000">
                      <a:alpha val="43137"/>
                    </a:srgbClr>
                  </a:outerShdw>
                </a:effectLst>
                <a:latin typeface="Bookman Old Style" pitchFamily="18" charset="0"/>
              </a:rPr>
              <a:t>Mladší žáci B před 14 dny prohráli derby zápas. Před týdnem měli volno a dnes okresní přebor zakončí doma s </a:t>
            </a:r>
            <a:r>
              <a:rPr lang="cs-CZ" sz="1800" dirty="0" err="1" smtClean="0">
                <a:ln>
                  <a:solidFill>
                    <a:srgbClr val="6185CD"/>
                  </a:solidFill>
                </a:ln>
                <a:solidFill>
                  <a:srgbClr val="FF0066"/>
                </a:solidFill>
                <a:effectLst>
                  <a:outerShdw blurRad="38100" dist="38100" dir="2700000" algn="tl">
                    <a:srgbClr val="000000">
                      <a:alpha val="43137"/>
                    </a:srgbClr>
                  </a:outerShdw>
                </a:effectLst>
                <a:latin typeface="Bookman Old Style" pitchFamily="18" charset="0"/>
              </a:rPr>
              <a:t>Budyní</a:t>
            </a:r>
            <a:endParaRPr lang="cs-CZ" sz="1800" dirty="0" smtClean="0">
              <a:ln>
                <a:solidFill>
                  <a:srgbClr val="6185CD"/>
                </a:solidFill>
              </a:ln>
              <a:solidFill>
                <a:srgbClr val="FF0066"/>
              </a:solidFill>
              <a:effectLst>
                <a:outerShdw blurRad="38100" dist="38100" dir="2700000" algn="tl">
                  <a:srgbClr val="000000">
                    <a:alpha val="43137"/>
                  </a:srgbClr>
                </a:outerShdw>
              </a:effectLst>
              <a:latin typeface="Bookman Old Style" pitchFamily="18" charset="0"/>
            </a:endParaRPr>
          </a:p>
        </p:txBody>
      </p:sp>
      <p:sp>
        <p:nvSpPr>
          <p:cNvPr id="21" name="TextovéPole 20"/>
          <p:cNvSpPr txBox="1"/>
          <p:nvPr/>
        </p:nvSpPr>
        <p:spPr>
          <a:xfrm>
            <a:off x="102940" y="1504553"/>
            <a:ext cx="4536504" cy="1661993"/>
          </a:xfrm>
          <a:prstGeom prst="rect">
            <a:avLst/>
          </a:prstGeom>
          <a:noFill/>
        </p:spPr>
        <p:txBody>
          <a:bodyPr wrap="square" rtlCol="0">
            <a:spAutoFit/>
          </a:bodyPr>
          <a:lstStyle/>
          <a:p>
            <a:pPr algn="ctr"/>
            <a:r>
              <a:rPr lang="cs-CZ" sz="1800" u="sng" dirty="0" smtClean="0">
                <a:gradFill>
                  <a:gsLst>
                    <a:gs pos="0">
                      <a:srgbClr val="000000"/>
                    </a:gs>
                    <a:gs pos="39999">
                      <a:srgbClr val="0A128C"/>
                    </a:gs>
                    <a:gs pos="70000">
                      <a:srgbClr val="181CC7"/>
                    </a:gs>
                    <a:gs pos="88000">
                      <a:srgbClr val="7005D4"/>
                    </a:gs>
                    <a:gs pos="100000">
                      <a:srgbClr val="8C3D91"/>
                    </a:gs>
                  </a:gsLst>
                  <a:lin ang="5400000" scaled="0"/>
                </a:gradFill>
                <a:latin typeface="Bookman Old Style" pitchFamily="18" charset="0"/>
              </a:rPr>
              <a:t>SK </a:t>
            </a:r>
            <a:r>
              <a:rPr lang="cs-CZ" sz="1800" u="sng" dirty="0" err="1" smtClean="0">
                <a:gradFill>
                  <a:gsLst>
                    <a:gs pos="0">
                      <a:srgbClr val="000000"/>
                    </a:gs>
                    <a:gs pos="39999">
                      <a:srgbClr val="0A128C"/>
                    </a:gs>
                    <a:gs pos="70000">
                      <a:srgbClr val="181CC7"/>
                    </a:gs>
                    <a:gs pos="88000">
                      <a:srgbClr val="7005D4"/>
                    </a:gs>
                    <a:gs pos="100000">
                      <a:srgbClr val="8C3D91"/>
                    </a:gs>
                  </a:gsLst>
                  <a:lin ang="5400000" scaled="0"/>
                </a:gradFill>
                <a:latin typeface="Bookman Old Style" pitchFamily="18" charset="0"/>
              </a:rPr>
              <a:t>Štětí</a:t>
            </a:r>
            <a:r>
              <a:rPr lang="cs-CZ" sz="1800" u="sng" dirty="0" smtClean="0">
                <a:gradFill>
                  <a:gsLst>
                    <a:gs pos="0">
                      <a:srgbClr val="000000"/>
                    </a:gs>
                    <a:gs pos="39999">
                      <a:srgbClr val="0A128C"/>
                    </a:gs>
                    <a:gs pos="70000">
                      <a:srgbClr val="181CC7"/>
                    </a:gs>
                    <a:gs pos="88000">
                      <a:srgbClr val="7005D4"/>
                    </a:gs>
                    <a:gs pos="100000">
                      <a:srgbClr val="8C3D91"/>
                    </a:gs>
                  </a:gsLst>
                  <a:lin ang="5400000" scaled="0"/>
                </a:gradFill>
                <a:latin typeface="Bookman Old Style" pitchFamily="18" charset="0"/>
              </a:rPr>
              <a:t> B – SK Roudnice </a:t>
            </a:r>
            <a:r>
              <a:rPr lang="cs-CZ" sz="1800" u="sng" dirty="0" err="1" smtClean="0">
                <a:gradFill>
                  <a:gsLst>
                    <a:gs pos="0">
                      <a:srgbClr val="000000"/>
                    </a:gs>
                    <a:gs pos="39999">
                      <a:srgbClr val="0A128C"/>
                    </a:gs>
                    <a:gs pos="70000">
                      <a:srgbClr val="181CC7"/>
                    </a:gs>
                    <a:gs pos="88000">
                      <a:srgbClr val="7005D4"/>
                    </a:gs>
                    <a:gs pos="100000">
                      <a:srgbClr val="8C3D91"/>
                    </a:gs>
                  </a:gsLst>
                  <a:lin ang="5400000" scaled="0"/>
                </a:gradFill>
                <a:latin typeface="Bookman Old Style" pitchFamily="18" charset="0"/>
              </a:rPr>
              <a:t>n.L.</a:t>
            </a:r>
            <a:r>
              <a:rPr lang="cs-CZ" sz="1800" u="sng" dirty="0" smtClean="0">
                <a:gradFill>
                  <a:gsLst>
                    <a:gs pos="0">
                      <a:srgbClr val="000000"/>
                    </a:gs>
                    <a:gs pos="39999">
                      <a:srgbClr val="0A128C"/>
                    </a:gs>
                    <a:gs pos="70000">
                      <a:srgbClr val="181CC7"/>
                    </a:gs>
                    <a:gs pos="88000">
                      <a:srgbClr val="7005D4"/>
                    </a:gs>
                    <a:gs pos="100000">
                      <a:srgbClr val="8C3D91"/>
                    </a:gs>
                  </a:gsLst>
                  <a:lin ang="5400000" scaled="0"/>
                </a:gradFill>
                <a:latin typeface="Bookman Old Style" pitchFamily="18" charset="0"/>
              </a:rPr>
              <a:t> B</a:t>
            </a:r>
          </a:p>
          <a:p>
            <a:pPr algn="ctr"/>
            <a:r>
              <a:rPr lang="cs-CZ" sz="1800" u="sng" dirty="0" smtClean="0">
                <a:gradFill>
                  <a:gsLst>
                    <a:gs pos="0">
                      <a:srgbClr val="000000"/>
                    </a:gs>
                    <a:gs pos="39999">
                      <a:srgbClr val="0A128C"/>
                    </a:gs>
                    <a:gs pos="70000">
                      <a:srgbClr val="181CC7"/>
                    </a:gs>
                    <a:gs pos="88000">
                      <a:srgbClr val="7005D4"/>
                    </a:gs>
                    <a:gs pos="100000">
                      <a:srgbClr val="8C3D91"/>
                    </a:gs>
                  </a:gsLst>
                  <a:lin ang="5400000" scaled="0"/>
                </a:gradFill>
                <a:latin typeface="Bookman Old Style" pitchFamily="18" charset="0"/>
              </a:rPr>
              <a:t>1:5(0:2)  21.5.2016  16. kolo</a:t>
            </a:r>
          </a:p>
          <a:p>
            <a:r>
              <a:rPr lang="cs-CZ" sz="1100" b="0" u="sng" dirty="0" smtClean="0">
                <a:latin typeface="Arial" pitchFamily="34" charset="0"/>
                <a:cs typeface="Arial" pitchFamily="34" charset="0"/>
              </a:rPr>
              <a:t>Branky: </a:t>
            </a:r>
            <a:r>
              <a:rPr lang="cs-CZ" sz="1100" b="0" dirty="0" smtClean="0">
                <a:latin typeface="Arial" pitchFamily="34" charset="0"/>
                <a:cs typeface="Arial" pitchFamily="34" charset="0"/>
              </a:rPr>
              <a:t>Franc 1 </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.Novotný-</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Hrdlička, Nedvěd, Pokorný, Bílý,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Kroupa,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Bohatec,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Franc,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Procházka</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.Hromy  </a:t>
            </a:r>
            <a:r>
              <a:rPr lang="cs-CZ" sz="1100" b="0" u="sng" dirty="0" smtClean="0">
                <a:latin typeface="Arial" pitchFamily="34" charset="0"/>
                <a:cs typeface="Arial" pitchFamily="34" charset="0"/>
              </a:rPr>
              <a:t>Vedoucí: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Kušpál</a:t>
            </a:r>
            <a:r>
              <a:rPr lang="cs-CZ" sz="1100" b="0" dirty="0" smtClean="0">
                <a:latin typeface="Arial" pitchFamily="34" charset="0"/>
                <a:cs typeface="Arial" pitchFamily="34" charset="0"/>
              </a:rPr>
              <a:t>  </a:t>
            </a:r>
          </a:p>
        </p:txBody>
      </p:sp>
      <p:pic>
        <p:nvPicPr>
          <p:cNvPr id="25" name="Picture 40"/>
          <p:cNvPicPr>
            <a:picLocks noChangeAspect="1" noChangeArrowheads="1"/>
          </p:cNvPicPr>
          <p:nvPr/>
        </p:nvPicPr>
        <p:blipFill>
          <a:blip r:embed="rId6" cstate="print"/>
          <a:srcRect/>
          <a:stretch>
            <a:fillRect/>
          </a:stretch>
        </p:blipFill>
        <p:spPr bwMode="auto">
          <a:xfrm>
            <a:off x="1903140" y="3115444"/>
            <a:ext cx="720080" cy="540470"/>
          </a:xfrm>
          <a:prstGeom prst="rect">
            <a:avLst/>
          </a:prstGeom>
          <a:noFill/>
          <a:ln w="9525">
            <a:noFill/>
            <a:miter lim="800000"/>
            <a:headEnd/>
            <a:tailEnd/>
          </a:ln>
        </p:spPr>
      </p:pic>
      <p:graphicFrame>
        <p:nvGraphicFramePr>
          <p:cNvPr id="26" name="Tabulka 25"/>
          <p:cNvGraphicFramePr>
            <a:graphicFrameLocks noGrp="1"/>
          </p:cNvGraphicFramePr>
          <p:nvPr/>
        </p:nvGraphicFramePr>
        <p:xfrm>
          <a:off x="102941" y="3932659"/>
          <a:ext cx="4752528" cy="2999209"/>
        </p:xfrm>
        <a:graphic>
          <a:graphicData uri="http://schemas.openxmlformats.org/drawingml/2006/table">
            <a:tbl>
              <a:tblPr/>
              <a:tblGrid>
                <a:gridCol w="188842">
                  <a:extLst>
                    <a:ext uri="{9D8B030D-6E8A-4147-A177-3AD203B41FA5}">
                      <a16:colId xmlns:a16="http://schemas.microsoft.com/office/drawing/2014/main" val="20000"/>
                    </a:ext>
                  </a:extLst>
                </a:gridCol>
                <a:gridCol w="503579">
                  <a:extLst>
                    <a:ext uri="{9D8B030D-6E8A-4147-A177-3AD203B41FA5}">
                      <a16:colId xmlns:a16="http://schemas.microsoft.com/office/drawing/2014/main" val="20001"/>
                    </a:ext>
                  </a:extLst>
                </a:gridCol>
                <a:gridCol w="1500246">
                  <a:extLst>
                    <a:ext uri="{9D8B030D-6E8A-4147-A177-3AD203B41FA5}">
                      <a16:colId xmlns:a16="http://schemas.microsoft.com/office/drawing/2014/main" val="20002"/>
                    </a:ext>
                  </a:extLst>
                </a:gridCol>
                <a:gridCol w="314737">
                  <a:extLst>
                    <a:ext uri="{9D8B030D-6E8A-4147-A177-3AD203B41FA5}">
                      <a16:colId xmlns:a16="http://schemas.microsoft.com/office/drawing/2014/main" val="20003"/>
                    </a:ext>
                  </a:extLst>
                </a:gridCol>
                <a:gridCol w="314737">
                  <a:extLst>
                    <a:ext uri="{9D8B030D-6E8A-4147-A177-3AD203B41FA5}">
                      <a16:colId xmlns:a16="http://schemas.microsoft.com/office/drawing/2014/main" val="20004"/>
                    </a:ext>
                  </a:extLst>
                </a:gridCol>
                <a:gridCol w="314737">
                  <a:extLst>
                    <a:ext uri="{9D8B030D-6E8A-4147-A177-3AD203B41FA5}">
                      <a16:colId xmlns:a16="http://schemas.microsoft.com/office/drawing/2014/main" val="20005"/>
                    </a:ext>
                  </a:extLst>
                </a:gridCol>
                <a:gridCol w="314737">
                  <a:extLst>
                    <a:ext uri="{9D8B030D-6E8A-4147-A177-3AD203B41FA5}">
                      <a16:colId xmlns:a16="http://schemas.microsoft.com/office/drawing/2014/main" val="20006"/>
                    </a:ext>
                  </a:extLst>
                </a:gridCol>
                <a:gridCol w="314737">
                  <a:extLst>
                    <a:ext uri="{9D8B030D-6E8A-4147-A177-3AD203B41FA5}">
                      <a16:colId xmlns:a16="http://schemas.microsoft.com/office/drawing/2014/main" val="20007"/>
                    </a:ext>
                  </a:extLst>
                </a:gridCol>
                <a:gridCol w="503579">
                  <a:extLst>
                    <a:ext uri="{9D8B030D-6E8A-4147-A177-3AD203B41FA5}">
                      <a16:colId xmlns:a16="http://schemas.microsoft.com/office/drawing/2014/main" val="20008"/>
                    </a:ext>
                  </a:extLst>
                </a:gridCol>
                <a:gridCol w="272772">
                  <a:extLst>
                    <a:ext uri="{9D8B030D-6E8A-4147-A177-3AD203B41FA5}">
                      <a16:colId xmlns:a16="http://schemas.microsoft.com/office/drawing/2014/main" val="20009"/>
                    </a:ext>
                  </a:extLst>
                </a:gridCol>
                <a:gridCol w="209825">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a:solidFill>
                            <a:srgbClr val="0000CC"/>
                          </a:solidFill>
                          <a:latin typeface="Calibri"/>
                        </a:rPr>
                        <a:t>Okresní přebor mladších žáků 2015/2016 po 17.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Straškov </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229:4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FK Libochovice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98:42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TJ Sokol </a:t>
                      </a:r>
                      <a:r>
                        <a:rPr lang="cs-CZ" sz="1200" b="1" i="0" u="none" strike="noStrike" dirty="0" err="1">
                          <a:solidFill>
                            <a:srgbClr val="000000"/>
                          </a:solidFill>
                          <a:latin typeface="Arial"/>
                        </a:rPr>
                        <a:t>Pokratice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109:163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TJ Viktorie </a:t>
                      </a:r>
                      <a:r>
                        <a:rPr lang="cs-CZ" sz="1200" b="1" i="0" u="none" strike="noStrike" dirty="0" err="1">
                          <a:solidFill>
                            <a:srgbClr val="000000"/>
                          </a:solidFill>
                          <a:latin typeface="Arial"/>
                        </a:rPr>
                        <a:t>Budyně</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83:44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1315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SK Roudnice n.L.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78:32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FF0066"/>
                          </a:solidFill>
                          <a:latin typeface="Arial"/>
                        </a:rPr>
                        <a:t>SK </a:t>
                      </a:r>
                      <a:r>
                        <a:rPr lang="cs-CZ" sz="1200" b="1" i="0" u="none" strike="noStrike" dirty="0" err="1">
                          <a:solidFill>
                            <a:srgbClr val="FF0066"/>
                          </a:solidFill>
                          <a:latin typeface="Arial"/>
                        </a:rPr>
                        <a:t>Štětí</a:t>
                      </a:r>
                      <a:r>
                        <a:rPr lang="cs-CZ" sz="1200" b="1" i="0" u="none" strike="noStrike" dirty="0">
                          <a:solidFill>
                            <a:srgbClr val="FF0066"/>
                          </a:solidFill>
                          <a:latin typeface="Arial"/>
                        </a:rPr>
                        <a:t> </a:t>
                      </a:r>
                      <a:r>
                        <a:rPr lang="cs-CZ" sz="1200" b="1" i="0" u="none" strike="noStrike" dirty="0" smtClean="0">
                          <a:solidFill>
                            <a:srgbClr val="FF0066"/>
                          </a:solidFill>
                          <a:latin typeface="Arial"/>
                        </a:rPr>
                        <a:t>B</a:t>
                      </a:r>
                      <a:endParaRPr lang="cs-CZ" sz="1200" b="1" i="0" u="none" strike="noStrike" dirty="0">
                        <a:solidFill>
                          <a:srgbClr val="FF0066"/>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66"/>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Calibri"/>
                        </a:rPr>
                        <a:t>54:68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Polepy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30:128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Sokol Hoštka</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24:90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4572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Fotbalový klub Peruc</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14:148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pic>
        <p:nvPicPr>
          <p:cNvPr id="27" name="Picture 110"/>
          <p:cNvPicPr>
            <a:picLocks noChangeAspect="1" noChangeArrowheads="1"/>
          </p:cNvPicPr>
          <p:nvPr/>
        </p:nvPicPr>
        <p:blipFill>
          <a:blip r:embed="rId7" cstate="print"/>
          <a:srcRect/>
          <a:stretch>
            <a:fillRect/>
          </a:stretch>
        </p:blipFill>
        <p:spPr bwMode="auto">
          <a:xfrm>
            <a:off x="3127276" y="2899420"/>
            <a:ext cx="1224136" cy="792088"/>
          </a:xfrm>
          <a:prstGeom prst="rect">
            <a:avLst/>
          </a:prstGeom>
          <a:noFill/>
          <a:ln w="9525">
            <a:noFill/>
            <a:miter lim="800000"/>
            <a:headEnd/>
            <a:tailEnd/>
          </a:ln>
        </p:spPr>
      </p:pic>
      <p:pic>
        <p:nvPicPr>
          <p:cNvPr id="6146" name="Picture 17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285116</TotalTime>
  <Words>5399</Words>
  <Application>Microsoft Office PowerPoint</Application>
  <PresentationFormat>Vlastní</PresentationFormat>
  <Paragraphs>2175</Paragraphs>
  <Slides>22</Slides>
  <Notes>17</Notes>
  <HiddenSlides>0</HiddenSlides>
  <MMClips>0</MMClips>
  <ScaleCrop>false</ScaleCrop>
  <HeadingPairs>
    <vt:vector size="6" baseType="variant">
      <vt:variant>
        <vt:lpstr>Použitá písma</vt:lpstr>
      </vt:variant>
      <vt:variant>
        <vt:i4>51</vt:i4>
      </vt:variant>
      <vt:variant>
        <vt:lpstr>Motiv</vt:lpstr>
      </vt:variant>
      <vt:variant>
        <vt:i4>1</vt:i4>
      </vt:variant>
      <vt:variant>
        <vt:lpstr>Nadpisy snímků</vt:lpstr>
      </vt:variant>
      <vt:variant>
        <vt:i4>22</vt:i4>
      </vt:variant>
    </vt:vector>
  </HeadingPairs>
  <TitlesOfParts>
    <vt:vector size="74" baseType="lpstr">
      <vt:lpstr>FangSong</vt:lpstr>
      <vt:lpstr>GulimChe</vt:lpstr>
      <vt:lpstr>Gungsuh</vt:lpstr>
      <vt:lpstr>GungsuhChe</vt:lpstr>
      <vt:lpstr>KaiTi</vt:lpstr>
      <vt:lpstr>Malgun Gothic</vt:lpstr>
      <vt:lpstr>SimHei</vt:lpstr>
      <vt:lpstr>SimSun</vt:lpstr>
      <vt:lpstr>Aharoni</vt:lpstr>
      <vt:lpstr>Albertus MT</vt:lpstr>
      <vt:lpstr>Andalus</vt:lpstr>
      <vt:lpstr>Arial</vt:lpstr>
      <vt:lpstr>Arial Black</vt:lpstr>
      <vt:lpstr>Arial Rounded MT Bold</vt:lpstr>
      <vt:lpstr>Baskerville Old Face</vt:lpstr>
      <vt:lpstr>Berlin Sans FB</vt:lpstr>
      <vt:lpstr>Berlin Sans FB Demi</vt:lpstr>
      <vt:lpstr>Bodoni MT Black</vt:lpstr>
      <vt:lpstr>Book Antiqua</vt:lpstr>
      <vt:lpstr>Bookman Old Style</vt:lpstr>
      <vt:lpstr>Britannic Bold</vt:lpstr>
      <vt:lpstr>Calibri</vt:lpstr>
      <vt:lpstr>Calisto MT</vt:lpstr>
      <vt:lpstr>Cambria</vt:lpstr>
      <vt:lpstr>Cambria Math</vt:lpstr>
      <vt:lpstr>Century Gothic</vt:lpstr>
      <vt:lpstr>Constantia</vt:lpstr>
      <vt:lpstr>Cooper Black</vt:lpstr>
      <vt:lpstr>Copperplate Gothic Bold</vt:lpstr>
      <vt:lpstr>David</vt:lpstr>
      <vt:lpstr>Engravers MT</vt:lpstr>
      <vt:lpstr>Eras Bold ITC</vt:lpstr>
      <vt:lpstr>Estrangelo Edessa</vt:lpstr>
      <vt:lpstr>FrankRuehl</vt:lpstr>
      <vt:lpstr>Georgia</vt:lpstr>
      <vt:lpstr>Gill Sans Ultra Bold</vt:lpstr>
      <vt:lpstr>Gill Sans Ultra Bold Condensed</vt:lpstr>
      <vt:lpstr>Imprint MT Shadow</vt:lpstr>
      <vt:lpstr>Khmer UI</vt:lpstr>
      <vt:lpstr>KodchiangUPC</vt:lpstr>
      <vt:lpstr>Microsoft PhagsPa</vt:lpstr>
      <vt:lpstr>Mongolian Baiti</vt:lpstr>
      <vt:lpstr>Rockwell Condensed</vt:lpstr>
      <vt:lpstr>RomanT</vt:lpstr>
      <vt:lpstr>Script MT Bold</vt:lpstr>
      <vt:lpstr>Times New Roman</vt:lpstr>
      <vt:lpstr>Trebuchet MS</vt:lpstr>
      <vt:lpstr>Tw Cen MT Condensed</vt:lpstr>
      <vt:lpstr>Tw Cen MT Condensed Extra Bold</vt:lpstr>
      <vt:lpstr>Verdana</vt:lpstr>
      <vt:lpstr>Wide Latin</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17024</cp:revision>
  <cp:lastPrinted>2003-08-14T09:54:30Z</cp:lastPrinted>
  <dcterms:created xsi:type="dcterms:W3CDTF">2001-03-12T13:44:53Z</dcterms:created>
  <dcterms:modified xsi:type="dcterms:W3CDTF">2017-09-08T11:37:39Z</dcterms:modified>
</cp:coreProperties>
</file>