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256" r:id="rId2"/>
    <p:sldId id="258" r:id="rId3"/>
    <p:sldId id="295" r:id="rId4"/>
    <p:sldId id="272" r:id="rId5"/>
    <p:sldId id="289" r:id="rId6"/>
    <p:sldId id="304" r:id="rId7"/>
    <p:sldId id="303" r:id="rId8"/>
    <p:sldId id="290" r:id="rId9"/>
    <p:sldId id="273" r:id="rId10"/>
    <p:sldId id="260" r:id="rId11"/>
    <p:sldId id="259" r:id="rId12"/>
    <p:sldId id="309" r:id="rId13"/>
    <p:sldId id="275" r:id="rId14"/>
    <p:sldId id="262" r:id="rId15"/>
    <p:sldId id="276" r:id="rId16"/>
    <p:sldId id="305" r:id="rId17"/>
    <p:sldId id="310" r:id="rId18"/>
    <p:sldId id="311" r:id="rId19"/>
    <p:sldId id="312" r:id="rId20"/>
    <p:sldId id="313" r:id="rId21"/>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C0066"/>
    <a:srgbClr val="CC9900"/>
    <a:srgbClr val="FF0066"/>
    <a:srgbClr val="000099"/>
    <a:srgbClr val="FFCCFF"/>
    <a:srgbClr val="6600FF"/>
    <a:srgbClr val="FF33CC"/>
    <a:srgbClr val="0066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5507" autoAdjust="0"/>
  </p:normalViewPr>
  <p:slideViewPr>
    <p:cSldViewPr>
      <p:cViewPr varScale="1">
        <p:scale>
          <a:sx n="86" d="100"/>
          <a:sy n="86" d="100"/>
        </p:scale>
        <p:origin x="1008" y="90"/>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396" y="-12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0503B56-3218-46D1-849E-018129832FD5}" type="slidenum">
              <a:rPr lang="cs-CZ" smtClean="0"/>
              <a:pPr/>
              <a:t>1</a:t>
            </a:fld>
            <a:endParaRPr lang="cs-CZ"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cs-CZ" dirty="0" smtClean="0"/>
              <a:t>SOBOTA</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13</a:t>
            </a:fld>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14</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15</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16</a:t>
            </a:fld>
            <a:endParaRPr 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18</a:t>
            </a:fld>
            <a:endParaRPr lang="cs-CZ"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19</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6" Type="http://schemas.openxmlformats.org/officeDocument/2006/relationships/image" Target="../media/image584.emf"/><Relationship Id="rId21" Type="http://schemas.openxmlformats.org/officeDocument/2006/relationships/image" Target="../media/image579.emf"/><Relationship Id="rId34" Type="http://schemas.openxmlformats.org/officeDocument/2006/relationships/image" Target="../media/image592.emf"/><Relationship Id="rId42" Type="http://schemas.openxmlformats.org/officeDocument/2006/relationships/image" Target="../media/image600.emf"/><Relationship Id="rId47" Type="http://schemas.openxmlformats.org/officeDocument/2006/relationships/image" Target="../media/image605.emf"/><Relationship Id="rId50" Type="http://schemas.openxmlformats.org/officeDocument/2006/relationships/image" Target="../media/image608.emf"/><Relationship Id="rId55" Type="http://schemas.openxmlformats.org/officeDocument/2006/relationships/image" Target="../media/image613.emf"/><Relationship Id="rId63" Type="http://schemas.openxmlformats.org/officeDocument/2006/relationships/image" Target="../media/image621.emf"/><Relationship Id="rId7" Type="http://schemas.openxmlformats.org/officeDocument/2006/relationships/image" Target="../media/image565.emf"/><Relationship Id="rId2" Type="http://schemas.openxmlformats.org/officeDocument/2006/relationships/notesSlide" Target="../notesSlides/notesSlide10.xml"/><Relationship Id="rId16" Type="http://schemas.openxmlformats.org/officeDocument/2006/relationships/image" Target="../media/image574.emf"/><Relationship Id="rId29" Type="http://schemas.openxmlformats.org/officeDocument/2006/relationships/image" Target="../media/image587.emf"/><Relationship Id="rId11" Type="http://schemas.openxmlformats.org/officeDocument/2006/relationships/image" Target="../media/image569.emf"/><Relationship Id="rId24" Type="http://schemas.openxmlformats.org/officeDocument/2006/relationships/image" Target="../media/image582.emf"/><Relationship Id="rId32" Type="http://schemas.openxmlformats.org/officeDocument/2006/relationships/image" Target="../media/image590.emf"/><Relationship Id="rId37" Type="http://schemas.openxmlformats.org/officeDocument/2006/relationships/image" Target="../media/image595.emf"/><Relationship Id="rId40" Type="http://schemas.openxmlformats.org/officeDocument/2006/relationships/image" Target="../media/image598.emf"/><Relationship Id="rId45" Type="http://schemas.openxmlformats.org/officeDocument/2006/relationships/image" Target="../media/image603.emf"/><Relationship Id="rId53" Type="http://schemas.openxmlformats.org/officeDocument/2006/relationships/image" Target="../media/image611.emf"/><Relationship Id="rId58" Type="http://schemas.openxmlformats.org/officeDocument/2006/relationships/image" Target="../media/image616.emf"/><Relationship Id="rId5" Type="http://schemas.openxmlformats.org/officeDocument/2006/relationships/image" Target="../media/image563.png"/><Relationship Id="rId61" Type="http://schemas.openxmlformats.org/officeDocument/2006/relationships/image" Target="../media/image619.emf"/><Relationship Id="rId19" Type="http://schemas.openxmlformats.org/officeDocument/2006/relationships/image" Target="../media/image577.emf"/><Relationship Id="rId14" Type="http://schemas.openxmlformats.org/officeDocument/2006/relationships/image" Target="../media/image572.emf"/><Relationship Id="rId22" Type="http://schemas.openxmlformats.org/officeDocument/2006/relationships/image" Target="../media/image580.emf"/><Relationship Id="rId27" Type="http://schemas.openxmlformats.org/officeDocument/2006/relationships/image" Target="../media/image585.emf"/><Relationship Id="rId30" Type="http://schemas.openxmlformats.org/officeDocument/2006/relationships/image" Target="../media/image588.emf"/><Relationship Id="rId35" Type="http://schemas.openxmlformats.org/officeDocument/2006/relationships/image" Target="../media/image593.emf"/><Relationship Id="rId43" Type="http://schemas.openxmlformats.org/officeDocument/2006/relationships/image" Target="../media/image601.emf"/><Relationship Id="rId48" Type="http://schemas.openxmlformats.org/officeDocument/2006/relationships/image" Target="../media/image606.emf"/><Relationship Id="rId56" Type="http://schemas.openxmlformats.org/officeDocument/2006/relationships/image" Target="../media/image614.emf"/><Relationship Id="rId64" Type="http://schemas.openxmlformats.org/officeDocument/2006/relationships/image" Target="../media/image622.emf"/><Relationship Id="rId8" Type="http://schemas.openxmlformats.org/officeDocument/2006/relationships/image" Target="../media/image566.emf"/><Relationship Id="rId51" Type="http://schemas.openxmlformats.org/officeDocument/2006/relationships/image" Target="../media/image609.emf"/><Relationship Id="rId3" Type="http://schemas.openxmlformats.org/officeDocument/2006/relationships/image" Target="../media/image561.png"/><Relationship Id="rId12" Type="http://schemas.openxmlformats.org/officeDocument/2006/relationships/image" Target="../media/image570.emf"/><Relationship Id="rId17" Type="http://schemas.openxmlformats.org/officeDocument/2006/relationships/image" Target="../media/image575.emf"/><Relationship Id="rId25" Type="http://schemas.openxmlformats.org/officeDocument/2006/relationships/image" Target="../media/image583.emf"/><Relationship Id="rId33" Type="http://schemas.openxmlformats.org/officeDocument/2006/relationships/image" Target="../media/image591.emf"/><Relationship Id="rId38" Type="http://schemas.openxmlformats.org/officeDocument/2006/relationships/image" Target="../media/image596.emf"/><Relationship Id="rId46" Type="http://schemas.openxmlformats.org/officeDocument/2006/relationships/image" Target="../media/image604.emf"/><Relationship Id="rId59" Type="http://schemas.openxmlformats.org/officeDocument/2006/relationships/image" Target="../media/image617.emf"/><Relationship Id="rId20" Type="http://schemas.openxmlformats.org/officeDocument/2006/relationships/image" Target="../media/image578.emf"/><Relationship Id="rId41" Type="http://schemas.openxmlformats.org/officeDocument/2006/relationships/image" Target="../media/image599.emf"/><Relationship Id="rId54" Type="http://schemas.openxmlformats.org/officeDocument/2006/relationships/image" Target="../media/image612.emf"/><Relationship Id="rId62" Type="http://schemas.openxmlformats.org/officeDocument/2006/relationships/image" Target="../media/image620.emf"/><Relationship Id="rId1" Type="http://schemas.openxmlformats.org/officeDocument/2006/relationships/slideLayout" Target="../slideLayouts/slideLayout7.xml"/><Relationship Id="rId6" Type="http://schemas.openxmlformats.org/officeDocument/2006/relationships/image" Target="../media/image564.emf"/><Relationship Id="rId15" Type="http://schemas.openxmlformats.org/officeDocument/2006/relationships/image" Target="../media/image573.emf"/><Relationship Id="rId23" Type="http://schemas.openxmlformats.org/officeDocument/2006/relationships/image" Target="../media/image581.emf"/><Relationship Id="rId28" Type="http://schemas.openxmlformats.org/officeDocument/2006/relationships/image" Target="../media/image586.emf"/><Relationship Id="rId36" Type="http://schemas.openxmlformats.org/officeDocument/2006/relationships/image" Target="../media/image594.emf"/><Relationship Id="rId49" Type="http://schemas.openxmlformats.org/officeDocument/2006/relationships/image" Target="../media/image607.emf"/><Relationship Id="rId57" Type="http://schemas.openxmlformats.org/officeDocument/2006/relationships/image" Target="../media/image615.emf"/><Relationship Id="rId10" Type="http://schemas.openxmlformats.org/officeDocument/2006/relationships/image" Target="../media/image568.emf"/><Relationship Id="rId31" Type="http://schemas.openxmlformats.org/officeDocument/2006/relationships/image" Target="../media/image589.emf"/><Relationship Id="rId44" Type="http://schemas.openxmlformats.org/officeDocument/2006/relationships/image" Target="../media/image602.emf"/><Relationship Id="rId52" Type="http://schemas.openxmlformats.org/officeDocument/2006/relationships/image" Target="../media/image610.emf"/><Relationship Id="rId60" Type="http://schemas.openxmlformats.org/officeDocument/2006/relationships/image" Target="../media/image618.emf"/><Relationship Id="rId65" Type="http://schemas.openxmlformats.org/officeDocument/2006/relationships/image" Target="../media/image623.emf"/><Relationship Id="rId4" Type="http://schemas.openxmlformats.org/officeDocument/2006/relationships/image" Target="../media/image562.png"/><Relationship Id="rId9" Type="http://schemas.openxmlformats.org/officeDocument/2006/relationships/image" Target="../media/image567.emf"/><Relationship Id="rId13" Type="http://schemas.openxmlformats.org/officeDocument/2006/relationships/image" Target="../media/image571.emf"/><Relationship Id="rId18" Type="http://schemas.openxmlformats.org/officeDocument/2006/relationships/image" Target="../media/image576.emf"/><Relationship Id="rId39" Type="http://schemas.openxmlformats.org/officeDocument/2006/relationships/image" Target="../media/image597.emf"/></Relationships>
</file>

<file path=ppt/slides/_rels/slide11.xml.rels><?xml version="1.0" encoding="UTF-8" standalone="yes"?>
<Relationships xmlns="http://schemas.openxmlformats.org/package/2006/relationships"><Relationship Id="rId3" Type="http://schemas.openxmlformats.org/officeDocument/2006/relationships/image" Target="../media/image62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7.png"/><Relationship Id="rId5" Type="http://schemas.openxmlformats.org/officeDocument/2006/relationships/image" Target="../media/image626.jpeg"/><Relationship Id="rId4" Type="http://schemas.openxmlformats.org/officeDocument/2006/relationships/image" Target="../media/image625.png"/></Relationships>
</file>

<file path=ppt/slides/_rels/slide12.xml.rels><?xml version="1.0" encoding="UTF-8" standalone="yes"?>
<Relationships xmlns="http://schemas.openxmlformats.org/package/2006/relationships"><Relationship Id="rId3" Type="http://schemas.openxmlformats.org/officeDocument/2006/relationships/image" Target="../media/image628.jpeg"/><Relationship Id="rId7" Type="http://schemas.openxmlformats.org/officeDocument/2006/relationships/image" Target="../media/image6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1.png"/><Relationship Id="rId5" Type="http://schemas.openxmlformats.org/officeDocument/2006/relationships/image" Target="../media/image630.png"/><Relationship Id="rId4" Type="http://schemas.openxmlformats.org/officeDocument/2006/relationships/image" Target="../media/image629.jpeg"/></Relationships>
</file>

<file path=ppt/slides/_rels/slide13.xml.rels><?xml version="1.0" encoding="UTF-8" standalone="yes"?>
<Relationships xmlns="http://schemas.openxmlformats.org/package/2006/relationships"><Relationship Id="rId3" Type="http://schemas.openxmlformats.org/officeDocument/2006/relationships/image" Target="../media/image63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34.jpeg"/></Relationships>
</file>

<file path=ppt/slides/_rels/slide14.xml.rels><?xml version="1.0" encoding="UTF-8" standalone="yes"?>
<Relationships xmlns="http://schemas.openxmlformats.org/package/2006/relationships"><Relationship Id="rId13" Type="http://schemas.openxmlformats.org/officeDocument/2006/relationships/image" Target="../media/image645.emf"/><Relationship Id="rId18" Type="http://schemas.openxmlformats.org/officeDocument/2006/relationships/image" Target="../media/image650.emf"/><Relationship Id="rId26" Type="http://schemas.openxmlformats.org/officeDocument/2006/relationships/image" Target="../media/image658.emf"/><Relationship Id="rId39" Type="http://schemas.openxmlformats.org/officeDocument/2006/relationships/image" Target="../media/image671.emf"/><Relationship Id="rId21" Type="http://schemas.openxmlformats.org/officeDocument/2006/relationships/image" Target="../media/image653.emf"/><Relationship Id="rId34" Type="http://schemas.openxmlformats.org/officeDocument/2006/relationships/image" Target="../media/image666.emf"/><Relationship Id="rId42" Type="http://schemas.openxmlformats.org/officeDocument/2006/relationships/image" Target="../media/image674.emf"/><Relationship Id="rId7" Type="http://schemas.openxmlformats.org/officeDocument/2006/relationships/image" Target="../media/image639.emf"/><Relationship Id="rId2" Type="http://schemas.openxmlformats.org/officeDocument/2006/relationships/notesSlide" Target="../notesSlides/notesSlide14.xml"/><Relationship Id="rId16" Type="http://schemas.openxmlformats.org/officeDocument/2006/relationships/image" Target="../media/image648.emf"/><Relationship Id="rId20" Type="http://schemas.openxmlformats.org/officeDocument/2006/relationships/image" Target="../media/image652.emf"/><Relationship Id="rId29" Type="http://schemas.openxmlformats.org/officeDocument/2006/relationships/image" Target="../media/image661.emf"/><Relationship Id="rId41" Type="http://schemas.openxmlformats.org/officeDocument/2006/relationships/image" Target="../media/image673.emf"/><Relationship Id="rId1" Type="http://schemas.openxmlformats.org/officeDocument/2006/relationships/slideLayout" Target="../slideLayouts/slideLayout7.xml"/><Relationship Id="rId6" Type="http://schemas.openxmlformats.org/officeDocument/2006/relationships/image" Target="../media/image638.jpeg"/><Relationship Id="rId11" Type="http://schemas.openxmlformats.org/officeDocument/2006/relationships/image" Target="../media/image643.emf"/><Relationship Id="rId24" Type="http://schemas.openxmlformats.org/officeDocument/2006/relationships/image" Target="../media/image656.emf"/><Relationship Id="rId32" Type="http://schemas.openxmlformats.org/officeDocument/2006/relationships/image" Target="../media/image664.emf"/><Relationship Id="rId37" Type="http://schemas.openxmlformats.org/officeDocument/2006/relationships/image" Target="../media/image669.emf"/><Relationship Id="rId40" Type="http://schemas.openxmlformats.org/officeDocument/2006/relationships/image" Target="../media/image672.emf"/><Relationship Id="rId5" Type="http://schemas.openxmlformats.org/officeDocument/2006/relationships/image" Target="../media/image637.png"/><Relationship Id="rId15" Type="http://schemas.openxmlformats.org/officeDocument/2006/relationships/image" Target="../media/image647.emf"/><Relationship Id="rId23" Type="http://schemas.openxmlformats.org/officeDocument/2006/relationships/image" Target="../media/image655.emf"/><Relationship Id="rId28" Type="http://schemas.openxmlformats.org/officeDocument/2006/relationships/image" Target="../media/image660.emf"/><Relationship Id="rId36" Type="http://schemas.openxmlformats.org/officeDocument/2006/relationships/image" Target="../media/image668.emf"/><Relationship Id="rId10" Type="http://schemas.openxmlformats.org/officeDocument/2006/relationships/image" Target="../media/image642.emf"/><Relationship Id="rId19" Type="http://schemas.openxmlformats.org/officeDocument/2006/relationships/image" Target="../media/image651.emf"/><Relationship Id="rId31" Type="http://schemas.openxmlformats.org/officeDocument/2006/relationships/image" Target="../media/image663.emf"/><Relationship Id="rId44" Type="http://schemas.openxmlformats.org/officeDocument/2006/relationships/image" Target="../media/image676.emf"/><Relationship Id="rId4" Type="http://schemas.openxmlformats.org/officeDocument/2006/relationships/image" Target="../media/image636.png"/><Relationship Id="rId9" Type="http://schemas.openxmlformats.org/officeDocument/2006/relationships/image" Target="../media/image641.emf"/><Relationship Id="rId14" Type="http://schemas.openxmlformats.org/officeDocument/2006/relationships/image" Target="../media/image646.emf"/><Relationship Id="rId22" Type="http://schemas.openxmlformats.org/officeDocument/2006/relationships/image" Target="../media/image654.emf"/><Relationship Id="rId27" Type="http://schemas.openxmlformats.org/officeDocument/2006/relationships/image" Target="../media/image659.emf"/><Relationship Id="rId30" Type="http://schemas.openxmlformats.org/officeDocument/2006/relationships/image" Target="../media/image662.emf"/><Relationship Id="rId35" Type="http://schemas.openxmlformats.org/officeDocument/2006/relationships/image" Target="../media/image667.emf"/><Relationship Id="rId43" Type="http://schemas.openxmlformats.org/officeDocument/2006/relationships/image" Target="../media/image675.emf"/><Relationship Id="rId8" Type="http://schemas.openxmlformats.org/officeDocument/2006/relationships/image" Target="../media/image640.emf"/><Relationship Id="rId3" Type="http://schemas.openxmlformats.org/officeDocument/2006/relationships/image" Target="../media/image635.jpeg"/><Relationship Id="rId12" Type="http://schemas.openxmlformats.org/officeDocument/2006/relationships/image" Target="../media/image644.emf"/><Relationship Id="rId17" Type="http://schemas.openxmlformats.org/officeDocument/2006/relationships/image" Target="../media/image649.emf"/><Relationship Id="rId25" Type="http://schemas.openxmlformats.org/officeDocument/2006/relationships/image" Target="../media/image657.emf"/><Relationship Id="rId33" Type="http://schemas.openxmlformats.org/officeDocument/2006/relationships/image" Target="../media/image665.emf"/><Relationship Id="rId38" Type="http://schemas.openxmlformats.org/officeDocument/2006/relationships/image" Target="../media/image670.emf"/></Relationships>
</file>

<file path=ppt/slides/_rels/slide15.xml.rels><?xml version="1.0" encoding="UTF-8" standalone="yes"?>
<Relationships xmlns="http://schemas.openxmlformats.org/package/2006/relationships"><Relationship Id="rId3" Type="http://schemas.openxmlformats.org/officeDocument/2006/relationships/image" Target="../media/image677.w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679.png"/><Relationship Id="rId4" Type="http://schemas.openxmlformats.org/officeDocument/2006/relationships/image" Target="../media/image678.jpeg"/></Relationships>
</file>

<file path=ppt/slides/_rels/slide16.xml.rels><?xml version="1.0" encoding="UTF-8" standalone="yes"?>
<Relationships xmlns="http://schemas.openxmlformats.org/package/2006/relationships"><Relationship Id="rId8" Type="http://schemas.openxmlformats.org/officeDocument/2006/relationships/image" Target="../media/image685.emf"/><Relationship Id="rId13" Type="http://schemas.openxmlformats.org/officeDocument/2006/relationships/image" Target="../media/image690.emf"/><Relationship Id="rId3" Type="http://schemas.openxmlformats.org/officeDocument/2006/relationships/image" Target="../media/image680.jpeg"/><Relationship Id="rId7" Type="http://schemas.openxmlformats.org/officeDocument/2006/relationships/image" Target="../media/image684.png"/><Relationship Id="rId12" Type="http://schemas.openxmlformats.org/officeDocument/2006/relationships/image" Target="../media/image689.emf"/><Relationship Id="rId17" Type="http://schemas.openxmlformats.org/officeDocument/2006/relationships/image" Target="../media/image694.emf"/><Relationship Id="rId2" Type="http://schemas.openxmlformats.org/officeDocument/2006/relationships/notesSlide" Target="../notesSlides/notesSlide16.xml"/><Relationship Id="rId16" Type="http://schemas.openxmlformats.org/officeDocument/2006/relationships/image" Target="../media/image693.emf"/><Relationship Id="rId1" Type="http://schemas.openxmlformats.org/officeDocument/2006/relationships/slideLayout" Target="../slideLayouts/slideLayout12.xml"/><Relationship Id="rId6" Type="http://schemas.openxmlformats.org/officeDocument/2006/relationships/image" Target="../media/image683.png"/><Relationship Id="rId11" Type="http://schemas.openxmlformats.org/officeDocument/2006/relationships/image" Target="../media/image688.emf"/><Relationship Id="rId5" Type="http://schemas.openxmlformats.org/officeDocument/2006/relationships/image" Target="../media/image682.jpeg"/><Relationship Id="rId15" Type="http://schemas.openxmlformats.org/officeDocument/2006/relationships/image" Target="../media/image692.emf"/><Relationship Id="rId10" Type="http://schemas.openxmlformats.org/officeDocument/2006/relationships/image" Target="../media/image687.emf"/><Relationship Id="rId4" Type="http://schemas.openxmlformats.org/officeDocument/2006/relationships/image" Target="../media/image681.png"/><Relationship Id="rId9" Type="http://schemas.openxmlformats.org/officeDocument/2006/relationships/image" Target="../media/image686.emf"/><Relationship Id="rId14" Type="http://schemas.openxmlformats.org/officeDocument/2006/relationships/image" Target="../media/image691.emf"/></Relationships>
</file>

<file path=ppt/slides/_rels/slide17.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image" Target="../media/image695.jpeg"/><Relationship Id="rId1" Type="http://schemas.openxmlformats.org/officeDocument/2006/relationships/slideLayout" Target="../slideLayouts/slideLayout12.xml"/><Relationship Id="rId6" Type="http://schemas.openxmlformats.org/officeDocument/2006/relationships/image" Target="../media/image699.png"/><Relationship Id="rId5" Type="http://schemas.openxmlformats.org/officeDocument/2006/relationships/image" Target="../media/image698.png"/><Relationship Id="rId4" Type="http://schemas.openxmlformats.org/officeDocument/2006/relationships/image" Target="../media/image697.png"/></Relationships>
</file>

<file path=ppt/slides/_rels/slide18.xml.rels><?xml version="1.0" encoding="UTF-8" standalone="yes"?>
<Relationships xmlns="http://schemas.openxmlformats.org/package/2006/relationships"><Relationship Id="rId8" Type="http://schemas.openxmlformats.org/officeDocument/2006/relationships/image" Target="../media/image705.png"/><Relationship Id="rId3" Type="http://schemas.openxmlformats.org/officeDocument/2006/relationships/image" Target="../media/image700.jpeg"/><Relationship Id="rId7" Type="http://schemas.openxmlformats.org/officeDocument/2006/relationships/image" Target="../media/image70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03.png"/><Relationship Id="rId11" Type="http://schemas.openxmlformats.org/officeDocument/2006/relationships/image" Target="../media/image708.jpeg"/><Relationship Id="rId5" Type="http://schemas.openxmlformats.org/officeDocument/2006/relationships/image" Target="../media/image702.png"/><Relationship Id="rId10" Type="http://schemas.openxmlformats.org/officeDocument/2006/relationships/image" Target="../media/image707.jpeg"/><Relationship Id="rId4" Type="http://schemas.openxmlformats.org/officeDocument/2006/relationships/image" Target="../media/image701.png"/><Relationship Id="rId9" Type="http://schemas.openxmlformats.org/officeDocument/2006/relationships/image" Target="../media/image706.png"/></Relationships>
</file>

<file path=ppt/slides/_rels/slide19.xml.rels><?xml version="1.0" encoding="UTF-8" standalone="yes"?>
<Relationships xmlns="http://schemas.openxmlformats.org/package/2006/relationships"><Relationship Id="rId3" Type="http://schemas.openxmlformats.org/officeDocument/2006/relationships/image" Target="../media/image709.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711.png"/><Relationship Id="rId4" Type="http://schemas.openxmlformats.org/officeDocument/2006/relationships/image" Target="../media/image710.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hyperlink" Target="http://www.izolace-beran.cz/index.php?lg=cz" TargetMode="Externa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71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6" Type="http://schemas.openxmlformats.org/officeDocument/2006/relationships/image" Target="../media/image45.emf"/><Relationship Id="rId21" Type="http://schemas.openxmlformats.org/officeDocument/2006/relationships/image" Target="../media/image40.emf"/><Relationship Id="rId42" Type="http://schemas.openxmlformats.org/officeDocument/2006/relationships/image" Target="../media/image61.emf"/><Relationship Id="rId47" Type="http://schemas.openxmlformats.org/officeDocument/2006/relationships/image" Target="../media/image66.emf"/><Relationship Id="rId63" Type="http://schemas.openxmlformats.org/officeDocument/2006/relationships/image" Target="../media/image82.emf"/><Relationship Id="rId68" Type="http://schemas.openxmlformats.org/officeDocument/2006/relationships/image" Target="../media/image87.emf"/><Relationship Id="rId16" Type="http://schemas.openxmlformats.org/officeDocument/2006/relationships/image" Target="../media/image35.emf"/><Relationship Id="rId11" Type="http://schemas.openxmlformats.org/officeDocument/2006/relationships/image" Target="../media/image30.emf"/><Relationship Id="rId32" Type="http://schemas.openxmlformats.org/officeDocument/2006/relationships/image" Target="../media/image51.emf"/><Relationship Id="rId37" Type="http://schemas.openxmlformats.org/officeDocument/2006/relationships/image" Target="../media/image56.emf"/><Relationship Id="rId53" Type="http://schemas.openxmlformats.org/officeDocument/2006/relationships/image" Target="../media/image72.emf"/><Relationship Id="rId58" Type="http://schemas.openxmlformats.org/officeDocument/2006/relationships/image" Target="../media/image77.emf"/><Relationship Id="rId74" Type="http://schemas.openxmlformats.org/officeDocument/2006/relationships/image" Target="../media/image93.emf"/><Relationship Id="rId79" Type="http://schemas.openxmlformats.org/officeDocument/2006/relationships/image" Target="../media/image98.emf"/><Relationship Id="rId5" Type="http://schemas.openxmlformats.org/officeDocument/2006/relationships/image" Target="../media/image24.emf"/><Relationship Id="rId61" Type="http://schemas.openxmlformats.org/officeDocument/2006/relationships/image" Target="../media/image80.emf"/><Relationship Id="rId82" Type="http://schemas.openxmlformats.org/officeDocument/2006/relationships/image" Target="../media/image101.emf"/><Relationship Id="rId19" Type="http://schemas.openxmlformats.org/officeDocument/2006/relationships/image" Target="../media/image38.emf"/><Relationship Id="rId14" Type="http://schemas.openxmlformats.org/officeDocument/2006/relationships/image" Target="../media/image33.emf"/><Relationship Id="rId22" Type="http://schemas.openxmlformats.org/officeDocument/2006/relationships/image" Target="../media/image41.emf"/><Relationship Id="rId27" Type="http://schemas.openxmlformats.org/officeDocument/2006/relationships/image" Target="../media/image46.emf"/><Relationship Id="rId30" Type="http://schemas.openxmlformats.org/officeDocument/2006/relationships/image" Target="../media/image49.emf"/><Relationship Id="rId35" Type="http://schemas.openxmlformats.org/officeDocument/2006/relationships/image" Target="../media/image54.emf"/><Relationship Id="rId43" Type="http://schemas.openxmlformats.org/officeDocument/2006/relationships/image" Target="../media/image62.emf"/><Relationship Id="rId48" Type="http://schemas.openxmlformats.org/officeDocument/2006/relationships/image" Target="../media/image67.emf"/><Relationship Id="rId56" Type="http://schemas.openxmlformats.org/officeDocument/2006/relationships/image" Target="../media/image75.emf"/><Relationship Id="rId64" Type="http://schemas.openxmlformats.org/officeDocument/2006/relationships/image" Target="../media/image83.emf"/><Relationship Id="rId69" Type="http://schemas.openxmlformats.org/officeDocument/2006/relationships/image" Target="../media/image88.emf"/><Relationship Id="rId77" Type="http://schemas.openxmlformats.org/officeDocument/2006/relationships/image" Target="../media/image96.emf"/><Relationship Id="rId8" Type="http://schemas.openxmlformats.org/officeDocument/2006/relationships/image" Target="../media/image27.emf"/><Relationship Id="rId51" Type="http://schemas.openxmlformats.org/officeDocument/2006/relationships/image" Target="../media/image70.emf"/><Relationship Id="rId72" Type="http://schemas.openxmlformats.org/officeDocument/2006/relationships/image" Target="../media/image91.emf"/><Relationship Id="rId80" Type="http://schemas.openxmlformats.org/officeDocument/2006/relationships/image" Target="../media/image99.emf"/><Relationship Id="rId3" Type="http://schemas.openxmlformats.org/officeDocument/2006/relationships/image" Target="../media/image23.jpeg"/><Relationship Id="rId12" Type="http://schemas.openxmlformats.org/officeDocument/2006/relationships/image" Target="../media/image31.emf"/><Relationship Id="rId17" Type="http://schemas.openxmlformats.org/officeDocument/2006/relationships/image" Target="../media/image36.emf"/><Relationship Id="rId25" Type="http://schemas.openxmlformats.org/officeDocument/2006/relationships/image" Target="../media/image44.emf"/><Relationship Id="rId33" Type="http://schemas.openxmlformats.org/officeDocument/2006/relationships/image" Target="../media/image52.emf"/><Relationship Id="rId38" Type="http://schemas.openxmlformats.org/officeDocument/2006/relationships/image" Target="../media/image57.emf"/><Relationship Id="rId46" Type="http://schemas.openxmlformats.org/officeDocument/2006/relationships/image" Target="../media/image65.emf"/><Relationship Id="rId59" Type="http://schemas.openxmlformats.org/officeDocument/2006/relationships/image" Target="../media/image78.emf"/><Relationship Id="rId67" Type="http://schemas.openxmlformats.org/officeDocument/2006/relationships/image" Target="../media/image86.emf"/><Relationship Id="rId20" Type="http://schemas.openxmlformats.org/officeDocument/2006/relationships/image" Target="../media/image39.emf"/><Relationship Id="rId41" Type="http://schemas.openxmlformats.org/officeDocument/2006/relationships/image" Target="../media/image60.emf"/><Relationship Id="rId54" Type="http://schemas.openxmlformats.org/officeDocument/2006/relationships/image" Target="../media/image73.emf"/><Relationship Id="rId62" Type="http://schemas.openxmlformats.org/officeDocument/2006/relationships/image" Target="../media/image81.emf"/><Relationship Id="rId70" Type="http://schemas.openxmlformats.org/officeDocument/2006/relationships/image" Target="../media/image89.emf"/><Relationship Id="rId75" Type="http://schemas.openxmlformats.org/officeDocument/2006/relationships/image" Target="../media/image94.emf"/><Relationship Id="rId1" Type="http://schemas.openxmlformats.org/officeDocument/2006/relationships/slideLayout" Target="../slideLayouts/slideLayout4.xml"/><Relationship Id="rId6" Type="http://schemas.openxmlformats.org/officeDocument/2006/relationships/image" Target="../media/image25.emf"/><Relationship Id="rId15" Type="http://schemas.openxmlformats.org/officeDocument/2006/relationships/image" Target="../media/image34.emf"/><Relationship Id="rId23" Type="http://schemas.openxmlformats.org/officeDocument/2006/relationships/image" Target="../media/image42.emf"/><Relationship Id="rId28" Type="http://schemas.openxmlformats.org/officeDocument/2006/relationships/image" Target="../media/image47.emf"/><Relationship Id="rId36" Type="http://schemas.openxmlformats.org/officeDocument/2006/relationships/image" Target="../media/image55.emf"/><Relationship Id="rId49" Type="http://schemas.openxmlformats.org/officeDocument/2006/relationships/image" Target="../media/image68.emf"/><Relationship Id="rId57" Type="http://schemas.openxmlformats.org/officeDocument/2006/relationships/image" Target="../media/image76.emf"/><Relationship Id="rId10" Type="http://schemas.openxmlformats.org/officeDocument/2006/relationships/image" Target="../media/image29.emf"/><Relationship Id="rId31" Type="http://schemas.openxmlformats.org/officeDocument/2006/relationships/image" Target="../media/image50.emf"/><Relationship Id="rId44" Type="http://schemas.openxmlformats.org/officeDocument/2006/relationships/image" Target="../media/image63.emf"/><Relationship Id="rId52" Type="http://schemas.openxmlformats.org/officeDocument/2006/relationships/image" Target="../media/image71.emf"/><Relationship Id="rId60" Type="http://schemas.openxmlformats.org/officeDocument/2006/relationships/image" Target="../media/image79.emf"/><Relationship Id="rId65" Type="http://schemas.openxmlformats.org/officeDocument/2006/relationships/image" Target="../media/image84.emf"/><Relationship Id="rId73" Type="http://schemas.openxmlformats.org/officeDocument/2006/relationships/image" Target="../media/image92.emf"/><Relationship Id="rId78" Type="http://schemas.openxmlformats.org/officeDocument/2006/relationships/image" Target="../media/image97.emf"/><Relationship Id="rId81" Type="http://schemas.openxmlformats.org/officeDocument/2006/relationships/image" Target="../media/image100.emf"/><Relationship Id="rId4" Type="http://schemas.openxmlformats.org/officeDocument/2006/relationships/image" Target="../media/image17.jpeg"/><Relationship Id="rId9" Type="http://schemas.openxmlformats.org/officeDocument/2006/relationships/image" Target="../media/image28.emf"/><Relationship Id="rId13" Type="http://schemas.openxmlformats.org/officeDocument/2006/relationships/image" Target="../media/image32.emf"/><Relationship Id="rId18" Type="http://schemas.openxmlformats.org/officeDocument/2006/relationships/image" Target="../media/image37.emf"/><Relationship Id="rId39" Type="http://schemas.openxmlformats.org/officeDocument/2006/relationships/image" Target="../media/image58.emf"/><Relationship Id="rId34" Type="http://schemas.openxmlformats.org/officeDocument/2006/relationships/image" Target="../media/image53.emf"/><Relationship Id="rId50" Type="http://schemas.openxmlformats.org/officeDocument/2006/relationships/image" Target="../media/image69.emf"/><Relationship Id="rId55" Type="http://schemas.openxmlformats.org/officeDocument/2006/relationships/image" Target="../media/image74.emf"/><Relationship Id="rId76" Type="http://schemas.openxmlformats.org/officeDocument/2006/relationships/image" Target="../media/image95.emf"/><Relationship Id="rId7" Type="http://schemas.openxmlformats.org/officeDocument/2006/relationships/image" Target="../media/image26.emf"/><Relationship Id="rId71" Type="http://schemas.openxmlformats.org/officeDocument/2006/relationships/image" Target="../media/image90.emf"/><Relationship Id="rId2" Type="http://schemas.openxmlformats.org/officeDocument/2006/relationships/notesSlide" Target="../notesSlides/notesSlide4.xml"/><Relationship Id="rId29" Type="http://schemas.openxmlformats.org/officeDocument/2006/relationships/image" Target="../media/image48.emf"/><Relationship Id="rId24" Type="http://schemas.openxmlformats.org/officeDocument/2006/relationships/image" Target="../media/image43.emf"/><Relationship Id="rId40" Type="http://schemas.openxmlformats.org/officeDocument/2006/relationships/image" Target="../media/image59.emf"/><Relationship Id="rId45" Type="http://schemas.openxmlformats.org/officeDocument/2006/relationships/image" Target="../media/image64.emf"/><Relationship Id="rId66" Type="http://schemas.openxmlformats.org/officeDocument/2006/relationships/image" Target="../media/image85.emf"/></Relationships>
</file>

<file path=ppt/slides/_rels/slide5.xml.rels><?xml version="1.0" encoding="UTF-8" standalone="yes"?>
<Relationships xmlns="http://schemas.openxmlformats.org/package/2006/relationships"><Relationship Id="rId117" Type="http://schemas.openxmlformats.org/officeDocument/2006/relationships/image" Target="../media/image215.emf"/><Relationship Id="rId21" Type="http://schemas.openxmlformats.org/officeDocument/2006/relationships/image" Target="../media/image119.emf"/><Relationship Id="rId42" Type="http://schemas.openxmlformats.org/officeDocument/2006/relationships/image" Target="../media/image140.emf"/><Relationship Id="rId63" Type="http://schemas.openxmlformats.org/officeDocument/2006/relationships/image" Target="../media/image161.emf"/><Relationship Id="rId84" Type="http://schemas.openxmlformats.org/officeDocument/2006/relationships/image" Target="../media/image182.emf"/><Relationship Id="rId138" Type="http://schemas.openxmlformats.org/officeDocument/2006/relationships/image" Target="../media/image236.emf"/><Relationship Id="rId159" Type="http://schemas.openxmlformats.org/officeDocument/2006/relationships/image" Target="../media/image257.emf"/><Relationship Id="rId107" Type="http://schemas.openxmlformats.org/officeDocument/2006/relationships/image" Target="../media/image205.emf"/><Relationship Id="rId11" Type="http://schemas.openxmlformats.org/officeDocument/2006/relationships/image" Target="../media/image109.emf"/><Relationship Id="rId32" Type="http://schemas.openxmlformats.org/officeDocument/2006/relationships/image" Target="../media/image130.emf"/><Relationship Id="rId53" Type="http://schemas.openxmlformats.org/officeDocument/2006/relationships/image" Target="../media/image151.emf"/><Relationship Id="rId74" Type="http://schemas.openxmlformats.org/officeDocument/2006/relationships/image" Target="../media/image172.emf"/><Relationship Id="rId128" Type="http://schemas.openxmlformats.org/officeDocument/2006/relationships/image" Target="../media/image226.emf"/><Relationship Id="rId149" Type="http://schemas.openxmlformats.org/officeDocument/2006/relationships/image" Target="../media/image247.emf"/><Relationship Id="rId5" Type="http://schemas.openxmlformats.org/officeDocument/2006/relationships/image" Target="../media/image1.jpeg"/><Relationship Id="rId95" Type="http://schemas.openxmlformats.org/officeDocument/2006/relationships/image" Target="../media/image193.emf"/><Relationship Id="rId160" Type="http://schemas.openxmlformats.org/officeDocument/2006/relationships/image" Target="../media/image258.emf"/><Relationship Id="rId22" Type="http://schemas.openxmlformats.org/officeDocument/2006/relationships/image" Target="../media/image120.emf"/><Relationship Id="rId43" Type="http://schemas.openxmlformats.org/officeDocument/2006/relationships/image" Target="../media/image141.emf"/><Relationship Id="rId64" Type="http://schemas.openxmlformats.org/officeDocument/2006/relationships/image" Target="../media/image162.emf"/><Relationship Id="rId118" Type="http://schemas.openxmlformats.org/officeDocument/2006/relationships/image" Target="../media/image216.emf"/><Relationship Id="rId139" Type="http://schemas.openxmlformats.org/officeDocument/2006/relationships/image" Target="../media/image237.emf"/><Relationship Id="rId85" Type="http://schemas.openxmlformats.org/officeDocument/2006/relationships/image" Target="../media/image183.emf"/><Relationship Id="rId150" Type="http://schemas.openxmlformats.org/officeDocument/2006/relationships/image" Target="../media/image248.emf"/><Relationship Id="rId12" Type="http://schemas.openxmlformats.org/officeDocument/2006/relationships/image" Target="../media/image110.emf"/><Relationship Id="rId17" Type="http://schemas.openxmlformats.org/officeDocument/2006/relationships/image" Target="../media/image115.emf"/><Relationship Id="rId33" Type="http://schemas.openxmlformats.org/officeDocument/2006/relationships/image" Target="../media/image131.emf"/><Relationship Id="rId38" Type="http://schemas.openxmlformats.org/officeDocument/2006/relationships/image" Target="../media/image136.emf"/><Relationship Id="rId59" Type="http://schemas.openxmlformats.org/officeDocument/2006/relationships/image" Target="../media/image157.emf"/><Relationship Id="rId103" Type="http://schemas.openxmlformats.org/officeDocument/2006/relationships/image" Target="../media/image201.emf"/><Relationship Id="rId108" Type="http://schemas.openxmlformats.org/officeDocument/2006/relationships/image" Target="../media/image206.emf"/><Relationship Id="rId124" Type="http://schemas.openxmlformats.org/officeDocument/2006/relationships/image" Target="../media/image222.emf"/><Relationship Id="rId129" Type="http://schemas.openxmlformats.org/officeDocument/2006/relationships/image" Target="../media/image227.emf"/><Relationship Id="rId54" Type="http://schemas.openxmlformats.org/officeDocument/2006/relationships/image" Target="../media/image152.emf"/><Relationship Id="rId70" Type="http://schemas.openxmlformats.org/officeDocument/2006/relationships/image" Target="../media/image168.emf"/><Relationship Id="rId75" Type="http://schemas.openxmlformats.org/officeDocument/2006/relationships/image" Target="../media/image173.emf"/><Relationship Id="rId91" Type="http://schemas.openxmlformats.org/officeDocument/2006/relationships/image" Target="../media/image189.emf"/><Relationship Id="rId96" Type="http://schemas.openxmlformats.org/officeDocument/2006/relationships/image" Target="../media/image194.emf"/><Relationship Id="rId140" Type="http://schemas.openxmlformats.org/officeDocument/2006/relationships/image" Target="../media/image238.emf"/><Relationship Id="rId145" Type="http://schemas.openxmlformats.org/officeDocument/2006/relationships/image" Target="../media/image243.emf"/><Relationship Id="rId161" Type="http://schemas.openxmlformats.org/officeDocument/2006/relationships/image" Target="../media/image259.emf"/><Relationship Id="rId166" Type="http://schemas.openxmlformats.org/officeDocument/2006/relationships/image" Target="../media/image264.emf"/><Relationship Id="rId1" Type="http://schemas.openxmlformats.org/officeDocument/2006/relationships/slideLayout" Target="../slideLayouts/slideLayout4.xml"/><Relationship Id="rId6" Type="http://schemas.openxmlformats.org/officeDocument/2006/relationships/image" Target="../media/image104.png"/><Relationship Id="rId23" Type="http://schemas.openxmlformats.org/officeDocument/2006/relationships/image" Target="../media/image121.emf"/><Relationship Id="rId28" Type="http://schemas.openxmlformats.org/officeDocument/2006/relationships/image" Target="../media/image126.emf"/><Relationship Id="rId49" Type="http://schemas.openxmlformats.org/officeDocument/2006/relationships/image" Target="../media/image147.emf"/><Relationship Id="rId114" Type="http://schemas.openxmlformats.org/officeDocument/2006/relationships/image" Target="../media/image212.emf"/><Relationship Id="rId119" Type="http://schemas.openxmlformats.org/officeDocument/2006/relationships/image" Target="../media/image217.emf"/><Relationship Id="rId44" Type="http://schemas.openxmlformats.org/officeDocument/2006/relationships/image" Target="../media/image142.emf"/><Relationship Id="rId60" Type="http://schemas.openxmlformats.org/officeDocument/2006/relationships/image" Target="../media/image158.emf"/><Relationship Id="rId65" Type="http://schemas.openxmlformats.org/officeDocument/2006/relationships/image" Target="../media/image163.emf"/><Relationship Id="rId81" Type="http://schemas.openxmlformats.org/officeDocument/2006/relationships/image" Target="../media/image179.emf"/><Relationship Id="rId86" Type="http://schemas.openxmlformats.org/officeDocument/2006/relationships/image" Target="../media/image184.emf"/><Relationship Id="rId130" Type="http://schemas.openxmlformats.org/officeDocument/2006/relationships/image" Target="../media/image228.emf"/><Relationship Id="rId135" Type="http://schemas.openxmlformats.org/officeDocument/2006/relationships/image" Target="../media/image233.emf"/><Relationship Id="rId151" Type="http://schemas.openxmlformats.org/officeDocument/2006/relationships/image" Target="../media/image249.emf"/><Relationship Id="rId156" Type="http://schemas.openxmlformats.org/officeDocument/2006/relationships/image" Target="../media/image254.emf"/><Relationship Id="rId13" Type="http://schemas.openxmlformats.org/officeDocument/2006/relationships/image" Target="../media/image111.emf"/><Relationship Id="rId18" Type="http://schemas.openxmlformats.org/officeDocument/2006/relationships/image" Target="../media/image116.emf"/><Relationship Id="rId39" Type="http://schemas.openxmlformats.org/officeDocument/2006/relationships/image" Target="../media/image137.emf"/><Relationship Id="rId109" Type="http://schemas.openxmlformats.org/officeDocument/2006/relationships/image" Target="../media/image207.emf"/><Relationship Id="rId34" Type="http://schemas.openxmlformats.org/officeDocument/2006/relationships/image" Target="../media/image132.emf"/><Relationship Id="rId50" Type="http://schemas.openxmlformats.org/officeDocument/2006/relationships/image" Target="../media/image148.emf"/><Relationship Id="rId55" Type="http://schemas.openxmlformats.org/officeDocument/2006/relationships/image" Target="../media/image153.emf"/><Relationship Id="rId76" Type="http://schemas.openxmlformats.org/officeDocument/2006/relationships/image" Target="../media/image174.emf"/><Relationship Id="rId97" Type="http://schemas.openxmlformats.org/officeDocument/2006/relationships/image" Target="../media/image195.emf"/><Relationship Id="rId104" Type="http://schemas.openxmlformats.org/officeDocument/2006/relationships/image" Target="../media/image202.emf"/><Relationship Id="rId120" Type="http://schemas.openxmlformats.org/officeDocument/2006/relationships/image" Target="../media/image218.emf"/><Relationship Id="rId125" Type="http://schemas.openxmlformats.org/officeDocument/2006/relationships/image" Target="../media/image223.emf"/><Relationship Id="rId141" Type="http://schemas.openxmlformats.org/officeDocument/2006/relationships/image" Target="../media/image239.emf"/><Relationship Id="rId146" Type="http://schemas.openxmlformats.org/officeDocument/2006/relationships/image" Target="../media/image244.emf"/><Relationship Id="rId167" Type="http://schemas.openxmlformats.org/officeDocument/2006/relationships/image" Target="../media/image265.emf"/><Relationship Id="rId7" Type="http://schemas.openxmlformats.org/officeDocument/2006/relationships/image" Target="../media/image105.emf"/><Relationship Id="rId71" Type="http://schemas.openxmlformats.org/officeDocument/2006/relationships/image" Target="../media/image169.emf"/><Relationship Id="rId92" Type="http://schemas.openxmlformats.org/officeDocument/2006/relationships/image" Target="../media/image190.emf"/><Relationship Id="rId162" Type="http://schemas.openxmlformats.org/officeDocument/2006/relationships/image" Target="../media/image260.emf"/><Relationship Id="rId2" Type="http://schemas.openxmlformats.org/officeDocument/2006/relationships/notesSlide" Target="../notesSlides/notesSlide5.xml"/><Relationship Id="rId29" Type="http://schemas.openxmlformats.org/officeDocument/2006/relationships/image" Target="../media/image127.emf"/><Relationship Id="rId24" Type="http://schemas.openxmlformats.org/officeDocument/2006/relationships/image" Target="../media/image122.emf"/><Relationship Id="rId40" Type="http://schemas.openxmlformats.org/officeDocument/2006/relationships/image" Target="../media/image138.emf"/><Relationship Id="rId45" Type="http://schemas.openxmlformats.org/officeDocument/2006/relationships/image" Target="../media/image143.emf"/><Relationship Id="rId66" Type="http://schemas.openxmlformats.org/officeDocument/2006/relationships/image" Target="../media/image164.emf"/><Relationship Id="rId87" Type="http://schemas.openxmlformats.org/officeDocument/2006/relationships/image" Target="../media/image185.emf"/><Relationship Id="rId110" Type="http://schemas.openxmlformats.org/officeDocument/2006/relationships/image" Target="../media/image208.emf"/><Relationship Id="rId115" Type="http://schemas.openxmlformats.org/officeDocument/2006/relationships/image" Target="../media/image213.emf"/><Relationship Id="rId131" Type="http://schemas.openxmlformats.org/officeDocument/2006/relationships/image" Target="../media/image229.emf"/><Relationship Id="rId136" Type="http://schemas.openxmlformats.org/officeDocument/2006/relationships/image" Target="../media/image234.emf"/><Relationship Id="rId157" Type="http://schemas.openxmlformats.org/officeDocument/2006/relationships/image" Target="../media/image255.emf"/><Relationship Id="rId61" Type="http://schemas.openxmlformats.org/officeDocument/2006/relationships/image" Target="../media/image159.emf"/><Relationship Id="rId82" Type="http://schemas.openxmlformats.org/officeDocument/2006/relationships/image" Target="../media/image180.emf"/><Relationship Id="rId152" Type="http://schemas.openxmlformats.org/officeDocument/2006/relationships/image" Target="../media/image250.emf"/><Relationship Id="rId19" Type="http://schemas.openxmlformats.org/officeDocument/2006/relationships/image" Target="../media/image117.emf"/><Relationship Id="rId14" Type="http://schemas.openxmlformats.org/officeDocument/2006/relationships/image" Target="../media/image112.emf"/><Relationship Id="rId30" Type="http://schemas.openxmlformats.org/officeDocument/2006/relationships/image" Target="../media/image128.emf"/><Relationship Id="rId35" Type="http://schemas.openxmlformats.org/officeDocument/2006/relationships/image" Target="../media/image133.emf"/><Relationship Id="rId56" Type="http://schemas.openxmlformats.org/officeDocument/2006/relationships/image" Target="../media/image154.emf"/><Relationship Id="rId77" Type="http://schemas.openxmlformats.org/officeDocument/2006/relationships/image" Target="../media/image175.emf"/><Relationship Id="rId100" Type="http://schemas.openxmlformats.org/officeDocument/2006/relationships/image" Target="../media/image198.emf"/><Relationship Id="rId105" Type="http://schemas.openxmlformats.org/officeDocument/2006/relationships/image" Target="../media/image203.emf"/><Relationship Id="rId126" Type="http://schemas.openxmlformats.org/officeDocument/2006/relationships/image" Target="../media/image224.emf"/><Relationship Id="rId147" Type="http://schemas.openxmlformats.org/officeDocument/2006/relationships/image" Target="../media/image245.emf"/><Relationship Id="rId168" Type="http://schemas.openxmlformats.org/officeDocument/2006/relationships/image" Target="../media/image266.emf"/><Relationship Id="rId8" Type="http://schemas.openxmlformats.org/officeDocument/2006/relationships/image" Target="../media/image106.emf"/><Relationship Id="rId51" Type="http://schemas.openxmlformats.org/officeDocument/2006/relationships/image" Target="../media/image149.emf"/><Relationship Id="rId72" Type="http://schemas.openxmlformats.org/officeDocument/2006/relationships/image" Target="../media/image170.emf"/><Relationship Id="rId93" Type="http://schemas.openxmlformats.org/officeDocument/2006/relationships/image" Target="../media/image191.emf"/><Relationship Id="rId98" Type="http://schemas.openxmlformats.org/officeDocument/2006/relationships/image" Target="../media/image196.emf"/><Relationship Id="rId121" Type="http://schemas.openxmlformats.org/officeDocument/2006/relationships/image" Target="../media/image219.emf"/><Relationship Id="rId142" Type="http://schemas.openxmlformats.org/officeDocument/2006/relationships/image" Target="../media/image240.emf"/><Relationship Id="rId163" Type="http://schemas.openxmlformats.org/officeDocument/2006/relationships/image" Target="../media/image261.emf"/><Relationship Id="rId3" Type="http://schemas.openxmlformats.org/officeDocument/2006/relationships/image" Target="../media/image102.jpeg"/><Relationship Id="rId25" Type="http://schemas.openxmlformats.org/officeDocument/2006/relationships/image" Target="../media/image123.emf"/><Relationship Id="rId46" Type="http://schemas.openxmlformats.org/officeDocument/2006/relationships/image" Target="../media/image144.emf"/><Relationship Id="rId67" Type="http://schemas.openxmlformats.org/officeDocument/2006/relationships/image" Target="../media/image165.emf"/><Relationship Id="rId116" Type="http://schemas.openxmlformats.org/officeDocument/2006/relationships/image" Target="../media/image214.emf"/><Relationship Id="rId137" Type="http://schemas.openxmlformats.org/officeDocument/2006/relationships/image" Target="../media/image235.emf"/><Relationship Id="rId158" Type="http://schemas.openxmlformats.org/officeDocument/2006/relationships/image" Target="../media/image256.emf"/><Relationship Id="rId20" Type="http://schemas.openxmlformats.org/officeDocument/2006/relationships/image" Target="../media/image118.emf"/><Relationship Id="rId41" Type="http://schemas.openxmlformats.org/officeDocument/2006/relationships/image" Target="../media/image139.emf"/><Relationship Id="rId62" Type="http://schemas.openxmlformats.org/officeDocument/2006/relationships/image" Target="../media/image160.emf"/><Relationship Id="rId83" Type="http://schemas.openxmlformats.org/officeDocument/2006/relationships/image" Target="../media/image181.emf"/><Relationship Id="rId88" Type="http://schemas.openxmlformats.org/officeDocument/2006/relationships/image" Target="../media/image186.emf"/><Relationship Id="rId111" Type="http://schemas.openxmlformats.org/officeDocument/2006/relationships/image" Target="../media/image209.emf"/><Relationship Id="rId132" Type="http://schemas.openxmlformats.org/officeDocument/2006/relationships/image" Target="../media/image230.emf"/><Relationship Id="rId153" Type="http://schemas.openxmlformats.org/officeDocument/2006/relationships/image" Target="../media/image251.emf"/><Relationship Id="rId15" Type="http://schemas.openxmlformats.org/officeDocument/2006/relationships/image" Target="../media/image113.emf"/><Relationship Id="rId36" Type="http://schemas.openxmlformats.org/officeDocument/2006/relationships/image" Target="../media/image134.emf"/><Relationship Id="rId57" Type="http://schemas.openxmlformats.org/officeDocument/2006/relationships/image" Target="../media/image155.emf"/><Relationship Id="rId106" Type="http://schemas.openxmlformats.org/officeDocument/2006/relationships/image" Target="../media/image204.emf"/><Relationship Id="rId127" Type="http://schemas.openxmlformats.org/officeDocument/2006/relationships/image" Target="../media/image225.emf"/><Relationship Id="rId10" Type="http://schemas.openxmlformats.org/officeDocument/2006/relationships/image" Target="../media/image108.emf"/><Relationship Id="rId31" Type="http://schemas.openxmlformats.org/officeDocument/2006/relationships/image" Target="../media/image129.emf"/><Relationship Id="rId52" Type="http://schemas.openxmlformats.org/officeDocument/2006/relationships/image" Target="../media/image150.emf"/><Relationship Id="rId73" Type="http://schemas.openxmlformats.org/officeDocument/2006/relationships/image" Target="../media/image171.emf"/><Relationship Id="rId78" Type="http://schemas.openxmlformats.org/officeDocument/2006/relationships/image" Target="../media/image176.emf"/><Relationship Id="rId94" Type="http://schemas.openxmlformats.org/officeDocument/2006/relationships/image" Target="../media/image192.emf"/><Relationship Id="rId99" Type="http://schemas.openxmlformats.org/officeDocument/2006/relationships/image" Target="../media/image197.emf"/><Relationship Id="rId101" Type="http://schemas.openxmlformats.org/officeDocument/2006/relationships/image" Target="../media/image199.emf"/><Relationship Id="rId122" Type="http://schemas.openxmlformats.org/officeDocument/2006/relationships/image" Target="../media/image220.emf"/><Relationship Id="rId143" Type="http://schemas.openxmlformats.org/officeDocument/2006/relationships/image" Target="../media/image241.emf"/><Relationship Id="rId148" Type="http://schemas.openxmlformats.org/officeDocument/2006/relationships/image" Target="../media/image246.emf"/><Relationship Id="rId164" Type="http://schemas.openxmlformats.org/officeDocument/2006/relationships/image" Target="../media/image262.emf"/><Relationship Id="rId4" Type="http://schemas.openxmlformats.org/officeDocument/2006/relationships/image" Target="../media/image103.jpeg"/><Relationship Id="rId9" Type="http://schemas.openxmlformats.org/officeDocument/2006/relationships/image" Target="../media/image107.emf"/><Relationship Id="rId26" Type="http://schemas.openxmlformats.org/officeDocument/2006/relationships/image" Target="../media/image124.emf"/><Relationship Id="rId47" Type="http://schemas.openxmlformats.org/officeDocument/2006/relationships/image" Target="../media/image145.emf"/><Relationship Id="rId68" Type="http://schemas.openxmlformats.org/officeDocument/2006/relationships/image" Target="../media/image166.emf"/><Relationship Id="rId89" Type="http://schemas.openxmlformats.org/officeDocument/2006/relationships/image" Target="../media/image187.emf"/><Relationship Id="rId112" Type="http://schemas.openxmlformats.org/officeDocument/2006/relationships/image" Target="../media/image210.emf"/><Relationship Id="rId133" Type="http://schemas.openxmlformats.org/officeDocument/2006/relationships/image" Target="../media/image231.emf"/><Relationship Id="rId154" Type="http://schemas.openxmlformats.org/officeDocument/2006/relationships/image" Target="../media/image252.emf"/><Relationship Id="rId16" Type="http://schemas.openxmlformats.org/officeDocument/2006/relationships/image" Target="../media/image114.emf"/><Relationship Id="rId37" Type="http://schemas.openxmlformats.org/officeDocument/2006/relationships/image" Target="../media/image135.emf"/><Relationship Id="rId58" Type="http://schemas.openxmlformats.org/officeDocument/2006/relationships/image" Target="../media/image156.emf"/><Relationship Id="rId79" Type="http://schemas.openxmlformats.org/officeDocument/2006/relationships/image" Target="../media/image177.emf"/><Relationship Id="rId102" Type="http://schemas.openxmlformats.org/officeDocument/2006/relationships/image" Target="../media/image200.emf"/><Relationship Id="rId123" Type="http://schemas.openxmlformats.org/officeDocument/2006/relationships/image" Target="../media/image221.emf"/><Relationship Id="rId144" Type="http://schemas.openxmlformats.org/officeDocument/2006/relationships/image" Target="../media/image242.emf"/><Relationship Id="rId90" Type="http://schemas.openxmlformats.org/officeDocument/2006/relationships/image" Target="../media/image188.emf"/><Relationship Id="rId165" Type="http://schemas.openxmlformats.org/officeDocument/2006/relationships/image" Target="../media/image263.emf"/><Relationship Id="rId27" Type="http://schemas.openxmlformats.org/officeDocument/2006/relationships/image" Target="../media/image125.emf"/><Relationship Id="rId48" Type="http://schemas.openxmlformats.org/officeDocument/2006/relationships/image" Target="../media/image146.emf"/><Relationship Id="rId69" Type="http://schemas.openxmlformats.org/officeDocument/2006/relationships/image" Target="../media/image167.emf"/><Relationship Id="rId113" Type="http://schemas.openxmlformats.org/officeDocument/2006/relationships/image" Target="../media/image211.emf"/><Relationship Id="rId134" Type="http://schemas.openxmlformats.org/officeDocument/2006/relationships/image" Target="../media/image232.emf"/><Relationship Id="rId80" Type="http://schemas.openxmlformats.org/officeDocument/2006/relationships/image" Target="../media/image178.emf"/><Relationship Id="rId155" Type="http://schemas.openxmlformats.org/officeDocument/2006/relationships/image" Target="../media/image253.emf"/></Relationships>
</file>

<file path=ppt/slides/_rels/slide6.xml.rels><?xml version="1.0" encoding="UTF-8" standalone="yes"?>
<Relationships xmlns="http://schemas.openxmlformats.org/package/2006/relationships"><Relationship Id="rId26" Type="http://schemas.openxmlformats.org/officeDocument/2006/relationships/image" Target="../media/image290.emf"/><Relationship Id="rId21" Type="http://schemas.openxmlformats.org/officeDocument/2006/relationships/image" Target="../media/image285.emf"/><Relationship Id="rId42" Type="http://schemas.openxmlformats.org/officeDocument/2006/relationships/image" Target="../media/image306.emf"/><Relationship Id="rId47" Type="http://schemas.openxmlformats.org/officeDocument/2006/relationships/image" Target="../media/image311.emf"/><Relationship Id="rId63" Type="http://schemas.openxmlformats.org/officeDocument/2006/relationships/image" Target="../media/image327.emf"/><Relationship Id="rId68" Type="http://schemas.openxmlformats.org/officeDocument/2006/relationships/image" Target="../media/image332.emf"/><Relationship Id="rId16" Type="http://schemas.openxmlformats.org/officeDocument/2006/relationships/image" Target="../media/image280.emf"/><Relationship Id="rId11" Type="http://schemas.openxmlformats.org/officeDocument/2006/relationships/image" Target="../media/image275.emf"/><Relationship Id="rId24" Type="http://schemas.openxmlformats.org/officeDocument/2006/relationships/image" Target="../media/image288.emf"/><Relationship Id="rId32" Type="http://schemas.openxmlformats.org/officeDocument/2006/relationships/image" Target="../media/image296.emf"/><Relationship Id="rId37" Type="http://schemas.openxmlformats.org/officeDocument/2006/relationships/image" Target="../media/image301.emf"/><Relationship Id="rId40" Type="http://schemas.openxmlformats.org/officeDocument/2006/relationships/image" Target="../media/image304.emf"/><Relationship Id="rId45" Type="http://schemas.openxmlformats.org/officeDocument/2006/relationships/image" Target="../media/image309.emf"/><Relationship Id="rId53" Type="http://schemas.openxmlformats.org/officeDocument/2006/relationships/image" Target="../media/image317.emf"/><Relationship Id="rId58" Type="http://schemas.openxmlformats.org/officeDocument/2006/relationships/image" Target="../media/image322.emf"/><Relationship Id="rId66" Type="http://schemas.openxmlformats.org/officeDocument/2006/relationships/image" Target="../media/image330.emf"/><Relationship Id="rId74" Type="http://schemas.openxmlformats.org/officeDocument/2006/relationships/image" Target="../media/image338.emf"/><Relationship Id="rId5" Type="http://schemas.openxmlformats.org/officeDocument/2006/relationships/image" Target="../media/image269.png"/><Relationship Id="rId61" Type="http://schemas.openxmlformats.org/officeDocument/2006/relationships/image" Target="../media/image325.emf"/><Relationship Id="rId19" Type="http://schemas.openxmlformats.org/officeDocument/2006/relationships/image" Target="../media/image283.emf"/><Relationship Id="rId14" Type="http://schemas.openxmlformats.org/officeDocument/2006/relationships/image" Target="../media/image278.emf"/><Relationship Id="rId22" Type="http://schemas.openxmlformats.org/officeDocument/2006/relationships/image" Target="../media/image286.emf"/><Relationship Id="rId27" Type="http://schemas.openxmlformats.org/officeDocument/2006/relationships/image" Target="../media/image291.emf"/><Relationship Id="rId30" Type="http://schemas.openxmlformats.org/officeDocument/2006/relationships/image" Target="../media/image294.emf"/><Relationship Id="rId35" Type="http://schemas.openxmlformats.org/officeDocument/2006/relationships/image" Target="../media/image299.emf"/><Relationship Id="rId43" Type="http://schemas.openxmlformats.org/officeDocument/2006/relationships/image" Target="../media/image307.emf"/><Relationship Id="rId48" Type="http://schemas.openxmlformats.org/officeDocument/2006/relationships/image" Target="../media/image312.emf"/><Relationship Id="rId56" Type="http://schemas.openxmlformats.org/officeDocument/2006/relationships/image" Target="../media/image320.emf"/><Relationship Id="rId64" Type="http://schemas.openxmlformats.org/officeDocument/2006/relationships/image" Target="../media/image328.emf"/><Relationship Id="rId69" Type="http://schemas.openxmlformats.org/officeDocument/2006/relationships/image" Target="../media/image333.emf"/><Relationship Id="rId77" Type="http://schemas.openxmlformats.org/officeDocument/2006/relationships/image" Target="../media/image341.emf"/><Relationship Id="rId8" Type="http://schemas.openxmlformats.org/officeDocument/2006/relationships/image" Target="../media/image272.emf"/><Relationship Id="rId51" Type="http://schemas.openxmlformats.org/officeDocument/2006/relationships/image" Target="../media/image315.emf"/><Relationship Id="rId72" Type="http://schemas.openxmlformats.org/officeDocument/2006/relationships/image" Target="../media/image336.emf"/><Relationship Id="rId3" Type="http://schemas.openxmlformats.org/officeDocument/2006/relationships/image" Target="../media/image267.jpeg"/><Relationship Id="rId12" Type="http://schemas.openxmlformats.org/officeDocument/2006/relationships/image" Target="../media/image276.emf"/><Relationship Id="rId17" Type="http://schemas.openxmlformats.org/officeDocument/2006/relationships/image" Target="../media/image281.emf"/><Relationship Id="rId25" Type="http://schemas.openxmlformats.org/officeDocument/2006/relationships/image" Target="../media/image289.emf"/><Relationship Id="rId33" Type="http://schemas.openxmlformats.org/officeDocument/2006/relationships/image" Target="../media/image297.emf"/><Relationship Id="rId38" Type="http://schemas.openxmlformats.org/officeDocument/2006/relationships/image" Target="../media/image302.emf"/><Relationship Id="rId46" Type="http://schemas.openxmlformats.org/officeDocument/2006/relationships/image" Target="../media/image310.emf"/><Relationship Id="rId59" Type="http://schemas.openxmlformats.org/officeDocument/2006/relationships/image" Target="../media/image323.emf"/><Relationship Id="rId67" Type="http://schemas.openxmlformats.org/officeDocument/2006/relationships/image" Target="../media/image331.emf"/><Relationship Id="rId20" Type="http://schemas.openxmlformats.org/officeDocument/2006/relationships/image" Target="../media/image284.emf"/><Relationship Id="rId41" Type="http://schemas.openxmlformats.org/officeDocument/2006/relationships/image" Target="../media/image305.emf"/><Relationship Id="rId54" Type="http://schemas.openxmlformats.org/officeDocument/2006/relationships/image" Target="../media/image318.emf"/><Relationship Id="rId62" Type="http://schemas.openxmlformats.org/officeDocument/2006/relationships/image" Target="../media/image326.emf"/><Relationship Id="rId70" Type="http://schemas.openxmlformats.org/officeDocument/2006/relationships/image" Target="../media/image334.emf"/><Relationship Id="rId75" Type="http://schemas.openxmlformats.org/officeDocument/2006/relationships/image" Target="../media/image339.emf"/><Relationship Id="rId1" Type="http://schemas.openxmlformats.org/officeDocument/2006/relationships/slideLayout" Target="../slideLayouts/slideLayout4.xml"/><Relationship Id="rId6" Type="http://schemas.openxmlformats.org/officeDocument/2006/relationships/image" Target="../media/image270.jpeg"/><Relationship Id="rId15" Type="http://schemas.openxmlformats.org/officeDocument/2006/relationships/image" Target="../media/image279.emf"/><Relationship Id="rId23" Type="http://schemas.openxmlformats.org/officeDocument/2006/relationships/image" Target="../media/image287.emf"/><Relationship Id="rId28" Type="http://schemas.openxmlformats.org/officeDocument/2006/relationships/image" Target="../media/image292.emf"/><Relationship Id="rId36" Type="http://schemas.openxmlformats.org/officeDocument/2006/relationships/image" Target="../media/image300.emf"/><Relationship Id="rId49" Type="http://schemas.openxmlformats.org/officeDocument/2006/relationships/image" Target="../media/image313.emf"/><Relationship Id="rId57" Type="http://schemas.openxmlformats.org/officeDocument/2006/relationships/image" Target="../media/image321.emf"/><Relationship Id="rId10" Type="http://schemas.openxmlformats.org/officeDocument/2006/relationships/image" Target="../media/image274.emf"/><Relationship Id="rId31" Type="http://schemas.openxmlformats.org/officeDocument/2006/relationships/image" Target="../media/image295.emf"/><Relationship Id="rId44" Type="http://schemas.openxmlformats.org/officeDocument/2006/relationships/image" Target="../media/image308.emf"/><Relationship Id="rId52" Type="http://schemas.openxmlformats.org/officeDocument/2006/relationships/image" Target="../media/image316.emf"/><Relationship Id="rId60" Type="http://schemas.openxmlformats.org/officeDocument/2006/relationships/image" Target="../media/image324.emf"/><Relationship Id="rId65" Type="http://schemas.openxmlformats.org/officeDocument/2006/relationships/image" Target="../media/image329.emf"/><Relationship Id="rId73" Type="http://schemas.openxmlformats.org/officeDocument/2006/relationships/image" Target="../media/image337.emf"/><Relationship Id="rId78" Type="http://schemas.openxmlformats.org/officeDocument/2006/relationships/image" Target="../media/image342.emf"/><Relationship Id="rId4" Type="http://schemas.openxmlformats.org/officeDocument/2006/relationships/image" Target="../media/image268.jpeg"/><Relationship Id="rId9" Type="http://schemas.openxmlformats.org/officeDocument/2006/relationships/image" Target="../media/image273.emf"/><Relationship Id="rId13" Type="http://schemas.openxmlformats.org/officeDocument/2006/relationships/image" Target="../media/image277.emf"/><Relationship Id="rId18" Type="http://schemas.openxmlformats.org/officeDocument/2006/relationships/image" Target="../media/image282.emf"/><Relationship Id="rId39" Type="http://schemas.openxmlformats.org/officeDocument/2006/relationships/image" Target="../media/image303.emf"/><Relationship Id="rId34" Type="http://schemas.openxmlformats.org/officeDocument/2006/relationships/image" Target="../media/image298.emf"/><Relationship Id="rId50" Type="http://schemas.openxmlformats.org/officeDocument/2006/relationships/image" Target="../media/image314.emf"/><Relationship Id="rId55" Type="http://schemas.openxmlformats.org/officeDocument/2006/relationships/image" Target="../media/image319.emf"/><Relationship Id="rId76" Type="http://schemas.openxmlformats.org/officeDocument/2006/relationships/image" Target="../media/image340.emf"/><Relationship Id="rId7" Type="http://schemas.openxmlformats.org/officeDocument/2006/relationships/image" Target="../media/image271.emf"/><Relationship Id="rId71" Type="http://schemas.openxmlformats.org/officeDocument/2006/relationships/image" Target="../media/image335.emf"/><Relationship Id="rId2" Type="http://schemas.openxmlformats.org/officeDocument/2006/relationships/notesSlide" Target="../notesSlides/notesSlide6.xml"/><Relationship Id="rId29" Type="http://schemas.openxmlformats.org/officeDocument/2006/relationships/image" Target="../media/image293.emf"/></Relationships>
</file>

<file path=ppt/slides/_rels/slide7.xml.rels><?xml version="1.0" encoding="UTF-8" standalone="yes"?>
<Relationships xmlns="http://schemas.openxmlformats.org/package/2006/relationships"><Relationship Id="rId26" Type="http://schemas.openxmlformats.org/officeDocument/2006/relationships/image" Target="../media/image366.emf"/><Relationship Id="rId21" Type="http://schemas.openxmlformats.org/officeDocument/2006/relationships/image" Target="../media/image361.emf"/><Relationship Id="rId42" Type="http://schemas.openxmlformats.org/officeDocument/2006/relationships/image" Target="../media/image382.emf"/><Relationship Id="rId47" Type="http://schemas.openxmlformats.org/officeDocument/2006/relationships/image" Target="../media/image387.emf"/><Relationship Id="rId63" Type="http://schemas.openxmlformats.org/officeDocument/2006/relationships/image" Target="../media/image403.emf"/><Relationship Id="rId68" Type="http://schemas.openxmlformats.org/officeDocument/2006/relationships/image" Target="../media/image408.emf"/><Relationship Id="rId84" Type="http://schemas.openxmlformats.org/officeDocument/2006/relationships/image" Target="../media/image424.emf"/><Relationship Id="rId89" Type="http://schemas.openxmlformats.org/officeDocument/2006/relationships/image" Target="../media/image429.emf"/><Relationship Id="rId112" Type="http://schemas.openxmlformats.org/officeDocument/2006/relationships/image" Target="../media/image452.emf"/><Relationship Id="rId16" Type="http://schemas.openxmlformats.org/officeDocument/2006/relationships/image" Target="../media/image356.emf"/><Relationship Id="rId107" Type="http://schemas.openxmlformats.org/officeDocument/2006/relationships/image" Target="../media/image447.emf"/><Relationship Id="rId11" Type="http://schemas.openxmlformats.org/officeDocument/2006/relationships/image" Target="../media/image351.emf"/><Relationship Id="rId32" Type="http://schemas.openxmlformats.org/officeDocument/2006/relationships/image" Target="../media/image372.emf"/><Relationship Id="rId37" Type="http://schemas.openxmlformats.org/officeDocument/2006/relationships/image" Target="../media/image377.emf"/><Relationship Id="rId53" Type="http://schemas.openxmlformats.org/officeDocument/2006/relationships/image" Target="../media/image393.emf"/><Relationship Id="rId58" Type="http://schemas.openxmlformats.org/officeDocument/2006/relationships/image" Target="../media/image398.emf"/><Relationship Id="rId74" Type="http://schemas.openxmlformats.org/officeDocument/2006/relationships/image" Target="../media/image414.emf"/><Relationship Id="rId79" Type="http://schemas.openxmlformats.org/officeDocument/2006/relationships/image" Target="../media/image419.emf"/><Relationship Id="rId102" Type="http://schemas.openxmlformats.org/officeDocument/2006/relationships/image" Target="../media/image442.emf"/><Relationship Id="rId5" Type="http://schemas.openxmlformats.org/officeDocument/2006/relationships/image" Target="../media/image345.jpeg"/><Relationship Id="rId90" Type="http://schemas.openxmlformats.org/officeDocument/2006/relationships/image" Target="../media/image430.emf"/><Relationship Id="rId95" Type="http://schemas.openxmlformats.org/officeDocument/2006/relationships/image" Target="../media/image435.emf"/><Relationship Id="rId22" Type="http://schemas.openxmlformats.org/officeDocument/2006/relationships/image" Target="../media/image362.emf"/><Relationship Id="rId27" Type="http://schemas.openxmlformats.org/officeDocument/2006/relationships/image" Target="../media/image367.emf"/><Relationship Id="rId43" Type="http://schemas.openxmlformats.org/officeDocument/2006/relationships/image" Target="../media/image383.emf"/><Relationship Id="rId48" Type="http://schemas.openxmlformats.org/officeDocument/2006/relationships/image" Target="../media/image388.emf"/><Relationship Id="rId64" Type="http://schemas.openxmlformats.org/officeDocument/2006/relationships/image" Target="../media/image404.emf"/><Relationship Id="rId69" Type="http://schemas.openxmlformats.org/officeDocument/2006/relationships/image" Target="../media/image409.emf"/><Relationship Id="rId113" Type="http://schemas.openxmlformats.org/officeDocument/2006/relationships/image" Target="../media/image453.emf"/><Relationship Id="rId80" Type="http://schemas.openxmlformats.org/officeDocument/2006/relationships/image" Target="../media/image420.emf"/><Relationship Id="rId85" Type="http://schemas.openxmlformats.org/officeDocument/2006/relationships/image" Target="../media/image425.emf"/><Relationship Id="rId12" Type="http://schemas.openxmlformats.org/officeDocument/2006/relationships/image" Target="../media/image352.emf"/><Relationship Id="rId17" Type="http://schemas.openxmlformats.org/officeDocument/2006/relationships/image" Target="../media/image357.emf"/><Relationship Id="rId33" Type="http://schemas.openxmlformats.org/officeDocument/2006/relationships/image" Target="../media/image373.emf"/><Relationship Id="rId38" Type="http://schemas.openxmlformats.org/officeDocument/2006/relationships/image" Target="../media/image378.emf"/><Relationship Id="rId59" Type="http://schemas.openxmlformats.org/officeDocument/2006/relationships/image" Target="../media/image399.emf"/><Relationship Id="rId103" Type="http://schemas.openxmlformats.org/officeDocument/2006/relationships/image" Target="../media/image443.emf"/><Relationship Id="rId108" Type="http://schemas.openxmlformats.org/officeDocument/2006/relationships/image" Target="../media/image448.emf"/><Relationship Id="rId54" Type="http://schemas.openxmlformats.org/officeDocument/2006/relationships/image" Target="../media/image394.emf"/><Relationship Id="rId70" Type="http://schemas.openxmlformats.org/officeDocument/2006/relationships/image" Target="../media/image410.emf"/><Relationship Id="rId75" Type="http://schemas.openxmlformats.org/officeDocument/2006/relationships/image" Target="../media/image415.emf"/><Relationship Id="rId91" Type="http://schemas.openxmlformats.org/officeDocument/2006/relationships/image" Target="../media/image431.emf"/><Relationship Id="rId96" Type="http://schemas.openxmlformats.org/officeDocument/2006/relationships/image" Target="../media/image436.emf"/><Relationship Id="rId1" Type="http://schemas.openxmlformats.org/officeDocument/2006/relationships/slideLayout" Target="../slideLayouts/slideLayout4.xml"/><Relationship Id="rId6" Type="http://schemas.openxmlformats.org/officeDocument/2006/relationships/image" Target="../media/image346.png"/><Relationship Id="rId15" Type="http://schemas.openxmlformats.org/officeDocument/2006/relationships/image" Target="../media/image355.emf"/><Relationship Id="rId23" Type="http://schemas.openxmlformats.org/officeDocument/2006/relationships/image" Target="../media/image363.emf"/><Relationship Id="rId28" Type="http://schemas.openxmlformats.org/officeDocument/2006/relationships/image" Target="../media/image368.emf"/><Relationship Id="rId36" Type="http://schemas.openxmlformats.org/officeDocument/2006/relationships/image" Target="../media/image376.emf"/><Relationship Id="rId49" Type="http://schemas.openxmlformats.org/officeDocument/2006/relationships/image" Target="../media/image389.emf"/><Relationship Id="rId57" Type="http://schemas.openxmlformats.org/officeDocument/2006/relationships/image" Target="../media/image397.emf"/><Relationship Id="rId106" Type="http://schemas.openxmlformats.org/officeDocument/2006/relationships/image" Target="../media/image446.emf"/><Relationship Id="rId114" Type="http://schemas.openxmlformats.org/officeDocument/2006/relationships/image" Target="../media/image454.emf"/><Relationship Id="rId10" Type="http://schemas.openxmlformats.org/officeDocument/2006/relationships/image" Target="../media/image350.emf"/><Relationship Id="rId31" Type="http://schemas.openxmlformats.org/officeDocument/2006/relationships/image" Target="../media/image371.emf"/><Relationship Id="rId44" Type="http://schemas.openxmlformats.org/officeDocument/2006/relationships/image" Target="../media/image384.emf"/><Relationship Id="rId52" Type="http://schemas.openxmlformats.org/officeDocument/2006/relationships/image" Target="../media/image392.emf"/><Relationship Id="rId60" Type="http://schemas.openxmlformats.org/officeDocument/2006/relationships/image" Target="../media/image400.emf"/><Relationship Id="rId65" Type="http://schemas.openxmlformats.org/officeDocument/2006/relationships/image" Target="../media/image405.emf"/><Relationship Id="rId73" Type="http://schemas.openxmlformats.org/officeDocument/2006/relationships/image" Target="../media/image413.emf"/><Relationship Id="rId78" Type="http://schemas.openxmlformats.org/officeDocument/2006/relationships/image" Target="../media/image418.emf"/><Relationship Id="rId81" Type="http://schemas.openxmlformats.org/officeDocument/2006/relationships/image" Target="../media/image421.emf"/><Relationship Id="rId86" Type="http://schemas.openxmlformats.org/officeDocument/2006/relationships/image" Target="../media/image426.emf"/><Relationship Id="rId94" Type="http://schemas.openxmlformats.org/officeDocument/2006/relationships/image" Target="../media/image434.emf"/><Relationship Id="rId99" Type="http://schemas.openxmlformats.org/officeDocument/2006/relationships/image" Target="../media/image439.emf"/><Relationship Id="rId101" Type="http://schemas.openxmlformats.org/officeDocument/2006/relationships/image" Target="../media/image441.emf"/><Relationship Id="rId4" Type="http://schemas.openxmlformats.org/officeDocument/2006/relationships/image" Target="../media/image344.jpeg"/><Relationship Id="rId9" Type="http://schemas.openxmlformats.org/officeDocument/2006/relationships/image" Target="../media/image349.emf"/><Relationship Id="rId13" Type="http://schemas.openxmlformats.org/officeDocument/2006/relationships/image" Target="../media/image353.emf"/><Relationship Id="rId18" Type="http://schemas.openxmlformats.org/officeDocument/2006/relationships/image" Target="../media/image358.emf"/><Relationship Id="rId39" Type="http://schemas.openxmlformats.org/officeDocument/2006/relationships/image" Target="../media/image379.emf"/><Relationship Id="rId109" Type="http://schemas.openxmlformats.org/officeDocument/2006/relationships/image" Target="../media/image449.emf"/><Relationship Id="rId34" Type="http://schemas.openxmlformats.org/officeDocument/2006/relationships/image" Target="../media/image374.emf"/><Relationship Id="rId50" Type="http://schemas.openxmlformats.org/officeDocument/2006/relationships/image" Target="../media/image390.emf"/><Relationship Id="rId55" Type="http://schemas.openxmlformats.org/officeDocument/2006/relationships/image" Target="../media/image395.emf"/><Relationship Id="rId76" Type="http://schemas.openxmlformats.org/officeDocument/2006/relationships/image" Target="../media/image416.emf"/><Relationship Id="rId97" Type="http://schemas.openxmlformats.org/officeDocument/2006/relationships/image" Target="../media/image437.emf"/><Relationship Id="rId104" Type="http://schemas.openxmlformats.org/officeDocument/2006/relationships/image" Target="../media/image444.emf"/><Relationship Id="rId7" Type="http://schemas.openxmlformats.org/officeDocument/2006/relationships/image" Target="../media/image347.emf"/><Relationship Id="rId71" Type="http://schemas.openxmlformats.org/officeDocument/2006/relationships/image" Target="../media/image411.emf"/><Relationship Id="rId92" Type="http://schemas.openxmlformats.org/officeDocument/2006/relationships/image" Target="../media/image432.emf"/><Relationship Id="rId2" Type="http://schemas.openxmlformats.org/officeDocument/2006/relationships/notesSlide" Target="../notesSlides/notesSlide7.xml"/><Relationship Id="rId29" Type="http://schemas.openxmlformats.org/officeDocument/2006/relationships/image" Target="../media/image369.emf"/><Relationship Id="rId24" Type="http://schemas.openxmlformats.org/officeDocument/2006/relationships/image" Target="../media/image364.emf"/><Relationship Id="rId40" Type="http://schemas.openxmlformats.org/officeDocument/2006/relationships/image" Target="../media/image380.emf"/><Relationship Id="rId45" Type="http://schemas.openxmlformats.org/officeDocument/2006/relationships/image" Target="../media/image385.emf"/><Relationship Id="rId66" Type="http://schemas.openxmlformats.org/officeDocument/2006/relationships/image" Target="../media/image406.emf"/><Relationship Id="rId87" Type="http://schemas.openxmlformats.org/officeDocument/2006/relationships/image" Target="../media/image427.emf"/><Relationship Id="rId110" Type="http://schemas.openxmlformats.org/officeDocument/2006/relationships/image" Target="../media/image450.emf"/><Relationship Id="rId61" Type="http://schemas.openxmlformats.org/officeDocument/2006/relationships/image" Target="../media/image401.emf"/><Relationship Id="rId82" Type="http://schemas.openxmlformats.org/officeDocument/2006/relationships/image" Target="../media/image422.emf"/><Relationship Id="rId19" Type="http://schemas.openxmlformats.org/officeDocument/2006/relationships/image" Target="../media/image359.emf"/><Relationship Id="rId14" Type="http://schemas.openxmlformats.org/officeDocument/2006/relationships/image" Target="../media/image354.emf"/><Relationship Id="rId30" Type="http://schemas.openxmlformats.org/officeDocument/2006/relationships/image" Target="../media/image370.emf"/><Relationship Id="rId35" Type="http://schemas.openxmlformats.org/officeDocument/2006/relationships/image" Target="../media/image375.emf"/><Relationship Id="rId56" Type="http://schemas.openxmlformats.org/officeDocument/2006/relationships/image" Target="../media/image396.emf"/><Relationship Id="rId77" Type="http://schemas.openxmlformats.org/officeDocument/2006/relationships/image" Target="../media/image417.emf"/><Relationship Id="rId100" Type="http://schemas.openxmlformats.org/officeDocument/2006/relationships/image" Target="../media/image440.emf"/><Relationship Id="rId105" Type="http://schemas.openxmlformats.org/officeDocument/2006/relationships/image" Target="../media/image445.emf"/><Relationship Id="rId8" Type="http://schemas.openxmlformats.org/officeDocument/2006/relationships/image" Target="../media/image348.emf"/><Relationship Id="rId51" Type="http://schemas.openxmlformats.org/officeDocument/2006/relationships/image" Target="../media/image391.emf"/><Relationship Id="rId72" Type="http://schemas.openxmlformats.org/officeDocument/2006/relationships/image" Target="../media/image412.emf"/><Relationship Id="rId93" Type="http://schemas.openxmlformats.org/officeDocument/2006/relationships/image" Target="../media/image433.emf"/><Relationship Id="rId98" Type="http://schemas.openxmlformats.org/officeDocument/2006/relationships/image" Target="../media/image438.emf"/><Relationship Id="rId3" Type="http://schemas.openxmlformats.org/officeDocument/2006/relationships/image" Target="../media/image343.png"/><Relationship Id="rId25" Type="http://schemas.openxmlformats.org/officeDocument/2006/relationships/image" Target="../media/image365.emf"/><Relationship Id="rId46" Type="http://schemas.openxmlformats.org/officeDocument/2006/relationships/image" Target="../media/image386.emf"/><Relationship Id="rId67" Type="http://schemas.openxmlformats.org/officeDocument/2006/relationships/image" Target="../media/image407.emf"/><Relationship Id="rId20" Type="http://schemas.openxmlformats.org/officeDocument/2006/relationships/image" Target="../media/image360.emf"/><Relationship Id="rId41" Type="http://schemas.openxmlformats.org/officeDocument/2006/relationships/image" Target="../media/image381.emf"/><Relationship Id="rId62" Type="http://schemas.openxmlformats.org/officeDocument/2006/relationships/image" Target="../media/image402.emf"/><Relationship Id="rId83" Type="http://schemas.openxmlformats.org/officeDocument/2006/relationships/image" Target="../media/image423.emf"/><Relationship Id="rId88" Type="http://schemas.openxmlformats.org/officeDocument/2006/relationships/image" Target="../media/image428.emf"/><Relationship Id="rId111" Type="http://schemas.openxmlformats.org/officeDocument/2006/relationships/image" Target="../media/image451.emf"/></Relationships>
</file>

<file path=ppt/slides/_rels/slide8.xml.rels><?xml version="1.0" encoding="UTF-8" standalone="yes"?>
<Relationships xmlns="http://schemas.openxmlformats.org/package/2006/relationships"><Relationship Id="rId13" Type="http://schemas.openxmlformats.org/officeDocument/2006/relationships/image" Target="../media/image465.emf"/><Relationship Id="rId18" Type="http://schemas.openxmlformats.org/officeDocument/2006/relationships/image" Target="../media/image470.emf"/><Relationship Id="rId26" Type="http://schemas.openxmlformats.org/officeDocument/2006/relationships/image" Target="../media/image478.emf"/><Relationship Id="rId3" Type="http://schemas.openxmlformats.org/officeDocument/2006/relationships/image" Target="../media/image455.jpeg"/><Relationship Id="rId21" Type="http://schemas.openxmlformats.org/officeDocument/2006/relationships/image" Target="../media/image473.emf"/><Relationship Id="rId7" Type="http://schemas.openxmlformats.org/officeDocument/2006/relationships/image" Target="../media/image459.emf"/><Relationship Id="rId12" Type="http://schemas.openxmlformats.org/officeDocument/2006/relationships/image" Target="../media/image464.emf"/><Relationship Id="rId17" Type="http://schemas.openxmlformats.org/officeDocument/2006/relationships/image" Target="../media/image469.emf"/><Relationship Id="rId25" Type="http://schemas.openxmlformats.org/officeDocument/2006/relationships/image" Target="../media/image477.emf"/><Relationship Id="rId33" Type="http://schemas.openxmlformats.org/officeDocument/2006/relationships/image" Target="../media/image485.emf"/><Relationship Id="rId2" Type="http://schemas.openxmlformats.org/officeDocument/2006/relationships/notesSlide" Target="../notesSlides/notesSlide8.xml"/><Relationship Id="rId16" Type="http://schemas.openxmlformats.org/officeDocument/2006/relationships/image" Target="../media/image468.emf"/><Relationship Id="rId20" Type="http://schemas.openxmlformats.org/officeDocument/2006/relationships/image" Target="../media/image472.emf"/><Relationship Id="rId29" Type="http://schemas.openxmlformats.org/officeDocument/2006/relationships/image" Target="../media/image481.emf"/><Relationship Id="rId1" Type="http://schemas.openxmlformats.org/officeDocument/2006/relationships/slideLayout" Target="../slideLayouts/slideLayout4.xml"/><Relationship Id="rId6" Type="http://schemas.openxmlformats.org/officeDocument/2006/relationships/image" Target="../media/image458.emf"/><Relationship Id="rId11" Type="http://schemas.openxmlformats.org/officeDocument/2006/relationships/image" Target="../media/image463.emf"/><Relationship Id="rId24" Type="http://schemas.openxmlformats.org/officeDocument/2006/relationships/image" Target="../media/image476.emf"/><Relationship Id="rId32" Type="http://schemas.openxmlformats.org/officeDocument/2006/relationships/image" Target="../media/image484.emf"/><Relationship Id="rId5" Type="http://schemas.openxmlformats.org/officeDocument/2006/relationships/image" Target="../media/image457.png"/><Relationship Id="rId15" Type="http://schemas.openxmlformats.org/officeDocument/2006/relationships/image" Target="../media/image467.emf"/><Relationship Id="rId23" Type="http://schemas.openxmlformats.org/officeDocument/2006/relationships/image" Target="../media/image475.emf"/><Relationship Id="rId28" Type="http://schemas.openxmlformats.org/officeDocument/2006/relationships/image" Target="../media/image480.emf"/><Relationship Id="rId10" Type="http://schemas.openxmlformats.org/officeDocument/2006/relationships/image" Target="../media/image462.emf"/><Relationship Id="rId19" Type="http://schemas.openxmlformats.org/officeDocument/2006/relationships/image" Target="../media/image471.emf"/><Relationship Id="rId31" Type="http://schemas.openxmlformats.org/officeDocument/2006/relationships/image" Target="../media/image483.emf"/><Relationship Id="rId4" Type="http://schemas.openxmlformats.org/officeDocument/2006/relationships/image" Target="../media/image456.jpeg"/><Relationship Id="rId9" Type="http://schemas.openxmlformats.org/officeDocument/2006/relationships/image" Target="../media/image461.emf"/><Relationship Id="rId14" Type="http://schemas.openxmlformats.org/officeDocument/2006/relationships/image" Target="../media/image466.emf"/><Relationship Id="rId22" Type="http://schemas.openxmlformats.org/officeDocument/2006/relationships/image" Target="../media/image474.emf"/><Relationship Id="rId27" Type="http://schemas.openxmlformats.org/officeDocument/2006/relationships/image" Target="../media/image479.emf"/><Relationship Id="rId30" Type="http://schemas.openxmlformats.org/officeDocument/2006/relationships/image" Target="../media/image482.emf"/><Relationship Id="rId8" Type="http://schemas.openxmlformats.org/officeDocument/2006/relationships/image" Target="../media/image460.emf"/></Relationships>
</file>

<file path=ppt/slides/_rels/slide9.xml.rels><?xml version="1.0" encoding="UTF-8" standalone="yes"?>
<Relationships xmlns="http://schemas.openxmlformats.org/package/2006/relationships"><Relationship Id="rId26" Type="http://schemas.openxmlformats.org/officeDocument/2006/relationships/image" Target="../media/image509.emf"/><Relationship Id="rId21" Type="http://schemas.openxmlformats.org/officeDocument/2006/relationships/image" Target="../media/image504.emf"/><Relationship Id="rId42" Type="http://schemas.openxmlformats.org/officeDocument/2006/relationships/image" Target="../media/image525.emf"/><Relationship Id="rId47" Type="http://schemas.openxmlformats.org/officeDocument/2006/relationships/image" Target="../media/image530.emf"/><Relationship Id="rId63" Type="http://schemas.openxmlformats.org/officeDocument/2006/relationships/image" Target="../media/image546.emf"/><Relationship Id="rId68" Type="http://schemas.openxmlformats.org/officeDocument/2006/relationships/image" Target="../media/image551.emf"/><Relationship Id="rId16" Type="http://schemas.openxmlformats.org/officeDocument/2006/relationships/image" Target="../media/image499.emf"/><Relationship Id="rId11" Type="http://schemas.openxmlformats.org/officeDocument/2006/relationships/image" Target="../media/image494.emf"/><Relationship Id="rId24" Type="http://schemas.openxmlformats.org/officeDocument/2006/relationships/image" Target="../media/image507.emf"/><Relationship Id="rId32" Type="http://schemas.openxmlformats.org/officeDocument/2006/relationships/image" Target="../media/image515.emf"/><Relationship Id="rId37" Type="http://schemas.openxmlformats.org/officeDocument/2006/relationships/image" Target="../media/image520.emf"/><Relationship Id="rId40" Type="http://schemas.openxmlformats.org/officeDocument/2006/relationships/image" Target="../media/image523.emf"/><Relationship Id="rId45" Type="http://schemas.openxmlformats.org/officeDocument/2006/relationships/image" Target="../media/image528.emf"/><Relationship Id="rId53" Type="http://schemas.openxmlformats.org/officeDocument/2006/relationships/image" Target="../media/image536.emf"/><Relationship Id="rId58" Type="http://schemas.openxmlformats.org/officeDocument/2006/relationships/image" Target="../media/image541.emf"/><Relationship Id="rId66" Type="http://schemas.openxmlformats.org/officeDocument/2006/relationships/image" Target="../media/image549.emf"/><Relationship Id="rId74" Type="http://schemas.openxmlformats.org/officeDocument/2006/relationships/image" Target="../media/image557.emf"/><Relationship Id="rId5" Type="http://schemas.openxmlformats.org/officeDocument/2006/relationships/image" Target="../media/image488.emf"/><Relationship Id="rId61" Type="http://schemas.openxmlformats.org/officeDocument/2006/relationships/image" Target="../media/image544.emf"/><Relationship Id="rId19" Type="http://schemas.openxmlformats.org/officeDocument/2006/relationships/image" Target="../media/image502.emf"/><Relationship Id="rId14" Type="http://schemas.openxmlformats.org/officeDocument/2006/relationships/image" Target="../media/image497.emf"/><Relationship Id="rId22" Type="http://schemas.openxmlformats.org/officeDocument/2006/relationships/image" Target="../media/image505.emf"/><Relationship Id="rId27" Type="http://schemas.openxmlformats.org/officeDocument/2006/relationships/image" Target="../media/image510.emf"/><Relationship Id="rId30" Type="http://schemas.openxmlformats.org/officeDocument/2006/relationships/image" Target="../media/image513.emf"/><Relationship Id="rId35" Type="http://schemas.openxmlformats.org/officeDocument/2006/relationships/image" Target="../media/image518.emf"/><Relationship Id="rId43" Type="http://schemas.openxmlformats.org/officeDocument/2006/relationships/image" Target="../media/image526.emf"/><Relationship Id="rId48" Type="http://schemas.openxmlformats.org/officeDocument/2006/relationships/image" Target="../media/image531.emf"/><Relationship Id="rId56" Type="http://schemas.openxmlformats.org/officeDocument/2006/relationships/image" Target="../media/image539.emf"/><Relationship Id="rId64" Type="http://schemas.openxmlformats.org/officeDocument/2006/relationships/image" Target="../media/image547.emf"/><Relationship Id="rId69" Type="http://schemas.openxmlformats.org/officeDocument/2006/relationships/image" Target="../media/image552.emf"/><Relationship Id="rId77" Type="http://schemas.openxmlformats.org/officeDocument/2006/relationships/image" Target="../media/image560.emf"/><Relationship Id="rId8" Type="http://schemas.openxmlformats.org/officeDocument/2006/relationships/image" Target="../media/image491.emf"/><Relationship Id="rId51" Type="http://schemas.openxmlformats.org/officeDocument/2006/relationships/image" Target="../media/image534.emf"/><Relationship Id="rId72" Type="http://schemas.openxmlformats.org/officeDocument/2006/relationships/image" Target="../media/image555.emf"/><Relationship Id="rId3" Type="http://schemas.openxmlformats.org/officeDocument/2006/relationships/image" Target="../media/image486.jpeg"/><Relationship Id="rId12" Type="http://schemas.openxmlformats.org/officeDocument/2006/relationships/image" Target="../media/image495.emf"/><Relationship Id="rId17" Type="http://schemas.openxmlformats.org/officeDocument/2006/relationships/image" Target="../media/image500.emf"/><Relationship Id="rId25" Type="http://schemas.openxmlformats.org/officeDocument/2006/relationships/image" Target="../media/image508.emf"/><Relationship Id="rId33" Type="http://schemas.openxmlformats.org/officeDocument/2006/relationships/image" Target="../media/image516.emf"/><Relationship Id="rId38" Type="http://schemas.openxmlformats.org/officeDocument/2006/relationships/image" Target="../media/image521.emf"/><Relationship Id="rId46" Type="http://schemas.openxmlformats.org/officeDocument/2006/relationships/image" Target="../media/image529.emf"/><Relationship Id="rId59" Type="http://schemas.openxmlformats.org/officeDocument/2006/relationships/image" Target="../media/image542.emf"/><Relationship Id="rId67" Type="http://schemas.openxmlformats.org/officeDocument/2006/relationships/image" Target="../media/image550.emf"/><Relationship Id="rId20" Type="http://schemas.openxmlformats.org/officeDocument/2006/relationships/image" Target="../media/image503.emf"/><Relationship Id="rId41" Type="http://schemas.openxmlformats.org/officeDocument/2006/relationships/image" Target="../media/image524.emf"/><Relationship Id="rId54" Type="http://schemas.openxmlformats.org/officeDocument/2006/relationships/image" Target="../media/image537.emf"/><Relationship Id="rId62" Type="http://schemas.openxmlformats.org/officeDocument/2006/relationships/image" Target="../media/image545.emf"/><Relationship Id="rId70" Type="http://schemas.openxmlformats.org/officeDocument/2006/relationships/image" Target="../media/image553.emf"/><Relationship Id="rId75" Type="http://schemas.openxmlformats.org/officeDocument/2006/relationships/image" Target="../media/image558.emf"/><Relationship Id="rId1" Type="http://schemas.openxmlformats.org/officeDocument/2006/relationships/slideLayout" Target="../slideLayouts/slideLayout12.xml"/><Relationship Id="rId6" Type="http://schemas.openxmlformats.org/officeDocument/2006/relationships/image" Target="../media/image489.emf"/><Relationship Id="rId15" Type="http://schemas.openxmlformats.org/officeDocument/2006/relationships/image" Target="../media/image498.emf"/><Relationship Id="rId23" Type="http://schemas.openxmlformats.org/officeDocument/2006/relationships/image" Target="../media/image506.emf"/><Relationship Id="rId28" Type="http://schemas.openxmlformats.org/officeDocument/2006/relationships/image" Target="../media/image511.emf"/><Relationship Id="rId36" Type="http://schemas.openxmlformats.org/officeDocument/2006/relationships/image" Target="../media/image519.emf"/><Relationship Id="rId49" Type="http://schemas.openxmlformats.org/officeDocument/2006/relationships/image" Target="../media/image532.emf"/><Relationship Id="rId57" Type="http://schemas.openxmlformats.org/officeDocument/2006/relationships/image" Target="../media/image540.emf"/><Relationship Id="rId10" Type="http://schemas.openxmlformats.org/officeDocument/2006/relationships/image" Target="../media/image493.emf"/><Relationship Id="rId31" Type="http://schemas.openxmlformats.org/officeDocument/2006/relationships/image" Target="../media/image514.emf"/><Relationship Id="rId44" Type="http://schemas.openxmlformats.org/officeDocument/2006/relationships/image" Target="../media/image527.emf"/><Relationship Id="rId52" Type="http://schemas.openxmlformats.org/officeDocument/2006/relationships/image" Target="../media/image535.emf"/><Relationship Id="rId60" Type="http://schemas.openxmlformats.org/officeDocument/2006/relationships/image" Target="../media/image543.emf"/><Relationship Id="rId65" Type="http://schemas.openxmlformats.org/officeDocument/2006/relationships/image" Target="../media/image548.emf"/><Relationship Id="rId73" Type="http://schemas.openxmlformats.org/officeDocument/2006/relationships/image" Target="../media/image556.emf"/><Relationship Id="rId4" Type="http://schemas.openxmlformats.org/officeDocument/2006/relationships/image" Target="../media/image487.emf"/><Relationship Id="rId9" Type="http://schemas.openxmlformats.org/officeDocument/2006/relationships/image" Target="../media/image492.emf"/><Relationship Id="rId13" Type="http://schemas.openxmlformats.org/officeDocument/2006/relationships/image" Target="../media/image496.emf"/><Relationship Id="rId18" Type="http://schemas.openxmlformats.org/officeDocument/2006/relationships/image" Target="../media/image501.emf"/><Relationship Id="rId39" Type="http://schemas.openxmlformats.org/officeDocument/2006/relationships/image" Target="../media/image522.emf"/><Relationship Id="rId34" Type="http://schemas.openxmlformats.org/officeDocument/2006/relationships/image" Target="../media/image517.emf"/><Relationship Id="rId50" Type="http://schemas.openxmlformats.org/officeDocument/2006/relationships/image" Target="../media/image533.emf"/><Relationship Id="rId55" Type="http://schemas.openxmlformats.org/officeDocument/2006/relationships/image" Target="../media/image538.emf"/><Relationship Id="rId76" Type="http://schemas.openxmlformats.org/officeDocument/2006/relationships/image" Target="../media/image559.emf"/><Relationship Id="rId7" Type="http://schemas.openxmlformats.org/officeDocument/2006/relationships/image" Target="../media/image490.emf"/><Relationship Id="rId71" Type="http://schemas.openxmlformats.org/officeDocument/2006/relationships/image" Target="../media/image554.emf"/><Relationship Id="rId2" Type="http://schemas.openxmlformats.org/officeDocument/2006/relationships/notesSlide" Target="../notesSlides/notesSlide9.xml"/><Relationship Id="rId29" Type="http://schemas.openxmlformats.org/officeDocument/2006/relationships/image" Target="../media/image51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5287516" y="4574186"/>
            <a:ext cx="4824412" cy="2308310"/>
          </a:xfrm>
          <a:prstGeom prst="rect">
            <a:avLst/>
          </a:prstGeom>
          <a:blipFill>
            <a:blip r:embed="rId3" cstate="print">
              <a:alphaModFix amt="72000"/>
            </a:blip>
            <a:stretch>
              <a:fillRect/>
            </a:stretch>
          </a:blipFill>
          <a:ln w="0" cap="rnd" cmpd="thickThin">
            <a:noFill/>
            <a:prstDash val="sysDash"/>
            <a:miter lim="800000"/>
            <a:headEnd/>
            <a:tailEnd/>
          </a:ln>
        </p:spPr>
        <p:txBody>
          <a:bodyPr wrap="square" lIns="91425" tIns="45713" rIns="91425" bIns="45713" anchor="ctr" anchorCtr="0">
            <a:spAutoFit/>
            <a:scene3d>
              <a:camera prst="orthographicFront"/>
              <a:lightRig rig="twoPt" dir="t"/>
            </a:scene3d>
            <a:sp3d extrusionH="57150" contourW="12700">
              <a:bevelT w="82550" h="38100" prst="coolSlant"/>
              <a:bevelB w="82550" h="38100" prst="coolSlant"/>
              <a:contourClr>
                <a:schemeClr val="accent1">
                  <a:lumMod val="75000"/>
                </a:schemeClr>
              </a:contourClr>
            </a:sp3d>
          </a:bodyPr>
          <a:lstStyle/>
          <a:p>
            <a:pPr algn="ctr" eaLnBrk="0" hangingPunct="0">
              <a:defRPr/>
            </a:pPr>
            <a:r>
              <a:rPr lang="cs-CZ" sz="4800" dirty="0" smtClean="0">
                <a:ln w="31750" cap="rnd" cmpd="thickThin">
                  <a:solidFill>
                    <a:srgbClr val="FF0000"/>
                  </a:solidFill>
                  <a:bevel/>
                </a:ln>
                <a:solidFill>
                  <a:srgbClr val="006600"/>
                </a:solidFill>
                <a:effectLst>
                  <a:innerShdw blurRad="63500" dist="50800" dir="13500000">
                    <a:prstClr val="black">
                      <a:alpha val="50000"/>
                    </a:prstClr>
                  </a:innerShdw>
                </a:effectLst>
                <a:latin typeface="Estrangelo Edessa" pitchFamily="66" charset="0"/>
                <a:ea typeface="Gungsuh" pitchFamily="18" charset="-127"/>
                <a:cs typeface="Estrangelo Edessa" pitchFamily="66" charset="0"/>
              </a:rPr>
              <a:t>č.7 </a:t>
            </a:r>
          </a:p>
          <a:p>
            <a:pPr marL="914400" indent="-914400" eaLnBrk="0" hangingPunct="0">
              <a:defRPr/>
            </a:pPr>
            <a:r>
              <a:rPr lang="cs-CZ" sz="4800" dirty="0" smtClean="0">
                <a:ln w="31750" cap="rnd" cmpd="thickThin">
                  <a:solidFill>
                    <a:srgbClr val="FF0000"/>
                  </a:solidFill>
                  <a:bevel/>
                </a:ln>
                <a:solidFill>
                  <a:srgbClr val="006600"/>
                </a:solidFill>
                <a:effectLst>
                  <a:innerShdw blurRad="63500" dist="50800" dir="13500000">
                    <a:prstClr val="black">
                      <a:alpha val="50000"/>
                    </a:prstClr>
                  </a:innerShdw>
                </a:effectLst>
                <a:latin typeface="Estrangelo Edessa" pitchFamily="66" charset="0"/>
                <a:ea typeface="Gungsuh" pitchFamily="18" charset="-127"/>
                <a:cs typeface="Estrangelo Edessa" pitchFamily="66" charset="0"/>
              </a:rPr>
              <a:t>        FK Louny</a:t>
            </a:r>
            <a:endParaRPr lang="cs-CZ" sz="4800" dirty="0">
              <a:ln w="31750" cap="rnd" cmpd="thickThin">
                <a:solidFill>
                  <a:srgbClr val="FF0000"/>
                </a:solidFill>
                <a:bevel/>
              </a:ln>
              <a:solidFill>
                <a:srgbClr val="006600"/>
              </a:solidFill>
              <a:effectLst>
                <a:innerShdw blurRad="63500" dist="50800" dir="13500000">
                  <a:prstClr val="black">
                    <a:alpha val="50000"/>
                  </a:prstClr>
                </a:innerShdw>
              </a:effectLst>
              <a:latin typeface="Estrangelo Edessa" pitchFamily="66" charset="0"/>
              <a:ea typeface="Gungsuh" pitchFamily="18" charset="-127"/>
              <a:cs typeface="Estrangelo Edessa" pitchFamily="66" charset="0"/>
            </a:endParaRPr>
          </a:p>
        </p:txBody>
      </p:sp>
      <p:sp>
        <p:nvSpPr>
          <p:cNvPr id="6398" name="Rectangle 1278"/>
          <p:cNvSpPr>
            <a:spLocks noChangeArrowheads="1"/>
          </p:cNvSpPr>
          <p:nvPr/>
        </p:nvSpPr>
        <p:spPr bwMode="auto">
          <a:xfrm>
            <a:off x="174948" y="2523000"/>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endParaRPr lang="cs-CZ" dirty="0">
              <a:solidFill>
                <a:srgbClr val="003399"/>
              </a:solidFill>
              <a:latin typeface="Albertus MT" pitchFamily="18"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Restaurace Klub  ve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JT-</a:t>
            </a:r>
            <a:r>
              <a:rPr lang="cs-CZ" dirty="0" err="1"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Service</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D</a:t>
            </a:r>
            <a:r>
              <a:rPr lang="en-GB"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AXIS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Václav Poustka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Tyma CZ,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Brož Vápeník</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205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2014</a:t>
            </a:r>
          </a:p>
        </p:txBody>
      </p:sp>
      <p:sp>
        <p:nvSpPr>
          <p:cNvPr id="205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2014</a:t>
            </a:r>
            <a:endParaRPr lang="cs-CZ" sz="2400" b="0" dirty="0">
              <a:latin typeface="Times New Roman" pitchFamily="18" charset="0"/>
            </a:endParaRPr>
          </a:p>
        </p:txBody>
      </p:sp>
      <p:sp>
        <p:nvSpPr>
          <p:cNvPr id="6459"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p:txBody>
      </p:sp>
      <p:pic>
        <p:nvPicPr>
          <p:cNvPr id="11271" name="Picture 1341"/>
          <p:cNvPicPr>
            <a:picLocks noChangeAspect="1" noChangeArrowheads="1"/>
          </p:cNvPicPr>
          <p:nvPr/>
        </p:nvPicPr>
        <p:blipFill>
          <a:blip r:embed="rId4" cstate="print"/>
          <a:srcRect/>
          <a:stretch>
            <a:fillRect/>
          </a:stretch>
        </p:blipFill>
        <p:spPr bwMode="auto">
          <a:xfrm>
            <a:off x="1758950" y="811213"/>
            <a:ext cx="1030288" cy="936625"/>
          </a:xfrm>
          <a:prstGeom prst="rect">
            <a:avLst/>
          </a:prstGeom>
          <a:noFill/>
          <a:ln w="9525">
            <a:noFill/>
            <a:miter lim="800000"/>
            <a:headEnd/>
            <a:tailEnd/>
          </a:ln>
        </p:spPr>
      </p:pic>
      <p:sp>
        <p:nvSpPr>
          <p:cNvPr id="13" name="AutoShape 3"/>
          <p:cNvSpPr>
            <a:spLocks noChangeArrowheads="1"/>
          </p:cNvSpPr>
          <p:nvPr/>
        </p:nvSpPr>
        <p:spPr bwMode="auto">
          <a:xfrm>
            <a:off x="5287517" y="74422"/>
            <a:ext cx="4824536" cy="1191800"/>
          </a:xfrm>
          <a:prstGeom prst="flowChartAlternateProcess">
            <a:avLst/>
          </a:prstGeom>
          <a:blipFill dpi="0" rotWithShape="1">
            <a:blip r:embed="rId5" cstate="print">
              <a:alphaModFix amt="31000"/>
            </a:blip>
            <a:srcRect/>
            <a:stretch>
              <a:fillRect/>
            </a:stretch>
          </a:blipFill>
          <a:ln w="31750" cap="sq" cmpd="thinThick">
            <a:gradFill flip="none" rotWithShape="1">
              <a:gsLst>
                <a:gs pos="0">
                  <a:srgbClr val="009900"/>
                </a:gs>
                <a:gs pos="21001">
                  <a:srgbClr val="0819FB"/>
                </a:gs>
                <a:gs pos="35001">
                  <a:srgbClr val="1A8D48"/>
                </a:gs>
                <a:gs pos="52000">
                  <a:srgbClr val="FFFF00"/>
                </a:gs>
                <a:gs pos="73000">
                  <a:srgbClr val="EE3F17"/>
                </a:gs>
                <a:gs pos="88000">
                  <a:srgbClr val="E81766"/>
                </a:gs>
                <a:gs pos="100000">
                  <a:srgbClr val="A603AB"/>
                </a:gs>
              </a:gsLst>
              <a:path path="circle">
                <a:fillToRect l="100000" b="100000"/>
              </a:path>
              <a:tileRect t="-100000" r="-100000"/>
            </a:gradFill>
            <a:prstDash val="lgDashDot"/>
            <a:miter lim="800000"/>
            <a:headEnd/>
            <a:tailEnd/>
          </a:ln>
          <a:effectLst/>
          <a:scene3d>
            <a:camera prst="orthographicFront"/>
            <a:lightRig rig="sunrise" dir="t"/>
          </a:scene3d>
          <a:sp3d extrusionH="127000" contourW="12700" prstMaterial="metal">
            <a:bevelT w="25400" prst="relaxedInset"/>
            <a:bevelB w="101600" prst="riblet"/>
            <a:extrusionClr>
              <a:srgbClr val="FF0066"/>
            </a:extrusionClr>
            <a:contourClr>
              <a:schemeClr val="accent1">
                <a:lumMod val="75000"/>
              </a:schemeClr>
            </a:contourClr>
          </a:sp3d>
        </p:spPr>
        <p:txBody>
          <a:bodyPr wrap="none" lIns="91425" tIns="45713" rIns="91425" bIns="45713" anchor="ctr">
            <a:sp3d extrusionH="57150" contourW="12700">
              <a:bevelT w="38100" h="38100" prst="relaxedInset"/>
              <a:bevelB w="38100" h="38100"/>
              <a:extrusionClr>
                <a:schemeClr val="bg1"/>
              </a:extrusionClr>
              <a:contourClr>
                <a:srgbClr val="008000"/>
              </a:contourClr>
            </a:sp3d>
          </a:bodyPr>
          <a:lstStyle/>
          <a:p>
            <a:pPr algn="ctr" eaLnBrk="0" hangingPunct="0">
              <a:defRPr/>
            </a:pPr>
            <a:r>
              <a:rPr lang="cs-CZ" sz="3200" dirty="0">
                <a:ln w="12700" cap="rnd">
                  <a:solidFill>
                    <a:srgbClr val="FFFF00"/>
                  </a:solidFill>
                  <a:miter lim="800000"/>
                </a:ln>
                <a:solidFill>
                  <a:schemeClr val="accent1">
                    <a:lumMod val="50000"/>
                  </a:schemeClr>
                </a:solidFill>
                <a:effectLst>
                  <a:outerShdw blurRad="38100" dist="38100" dir="2700000" algn="tl">
                    <a:srgbClr val="000000">
                      <a:alpha val="43137"/>
                    </a:srgbClr>
                  </a:outerShdw>
                </a:effectLst>
                <a:latin typeface="Swis721 Ex BT" pitchFamily="34" charset="0"/>
              </a:rPr>
              <a:t> </a:t>
            </a:r>
            <a:r>
              <a:rPr lang="cs-CZ" sz="3600" dirty="0">
                <a:ln w="6350" cap="rnd">
                  <a:solidFill>
                    <a:srgbClr val="008000"/>
                  </a:solidFill>
                  <a:miter lim="800000"/>
                </a:ln>
                <a:solidFill>
                  <a:schemeClr val="accent1">
                    <a:lumMod val="50000"/>
                  </a:schemeClr>
                </a:solidFill>
                <a:latin typeface="Iskoola Pota" pitchFamily="34" charset="0"/>
                <a:ea typeface="Microsoft JhengHei" pitchFamily="34" charset="-120"/>
                <a:cs typeface="Iskoola Pota" pitchFamily="34" charset="0"/>
              </a:rPr>
              <a:t>Fotbalový zpravodaj</a:t>
            </a:r>
          </a:p>
          <a:p>
            <a:pPr algn="ctr" eaLnBrk="0" hangingPunct="0">
              <a:defRPr/>
            </a:pPr>
            <a:r>
              <a:rPr lang="cs-CZ" sz="3600" dirty="0">
                <a:ln w="6350" cap="rnd">
                  <a:solidFill>
                    <a:srgbClr val="008000"/>
                  </a:solidFill>
                  <a:miter lim="800000"/>
                </a:ln>
                <a:solidFill>
                  <a:schemeClr val="accent1">
                    <a:lumMod val="50000"/>
                  </a:schemeClr>
                </a:solidFill>
                <a:latin typeface="Iskoola Pota" pitchFamily="34" charset="0"/>
                <a:ea typeface="Microsoft JhengHei" pitchFamily="34" charset="-120"/>
                <a:cs typeface="Iskoola Pota" pitchFamily="34" charset="0"/>
              </a:rPr>
              <a:t>SK Štětí</a:t>
            </a:r>
            <a:endParaRPr lang="cs-CZ" sz="4000" dirty="0">
              <a:ln w="6350" cap="rnd">
                <a:solidFill>
                  <a:srgbClr val="008000"/>
                </a:solidFill>
                <a:miter lim="800000"/>
              </a:ln>
              <a:solidFill>
                <a:schemeClr val="accent1">
                  <a:lumMod val="50000"/>
                </a:schemeClr>
              </a:solidFill>
              <a:latin typeface="Iskoola Pota" pitchFamily="34" charset="0"/>
              <a:ea typeface="Microsoft JhengHei" pitchFamily="34" charset="-120"/>
              <a:cs typeface="Iskoola Pota" pitchFamily="34" charset="0"/>
            </a:endParaRPr>
          </a:p>
        </p:txBody>
      </p:sp>
      <p:sp>
        <p:nvSpPr>
          <p:cNvPr id="12" name="TextovéPole 11"/>
          <p:cNvSpPr txBox="1"/>
          <p:nvPr/>
        </p:nvSpPr>
        <p:spPr>
          <a:xfrm>
            <a:off x="5287516" y="1338471"/>
            <a:ext cx="4824858" cy="1015663"/>
          </a:xfrm>
          <a:prstGeom prst="rect">
            <a:avLst/>
          </a:prstGeom>
          <a:blipFill dpi="0" rotWithShape="1">
            <a:blip r:embed="rId6" cstate="print">
              <a:alphaModFix amt="36000"/>
            </a:blip>
            <a:srcRect/>
            <a:stretch>
              <a:fillRect/>
            </a:stretch>
          </a:blipFill>
          <a:ln>
            <a:solidFill>
              <a:schemeClr val="accent6">
                <a:lumMod val="75000"/>
              </a:schemeClr>
            </a:solidFill>
          </a:ln>
          <a:effectLst>
            <a:outerShdw blurRad="50800" dist="38100" dir="8100000" algn="tr" rotWithShape="0">
              <a:schemeClr val="bg1">
                <a:alpha val="40000"/>
              </a:schemeClr>
            </a:outerShdw>
          </a:effectLst>
        </p:spPr>
        <p:txBody>
          <a:bodyPr wrap="square" anchor="ctr" anchorCtr="0">
            <a:spAutoFit/>
            <a:scene3d>
              <a:camera prst="orthographicFront"/>
              <a:lightRig rig="threePt" dir="t"/>
            </a:scene3d>
            <a:sp3d contourW="12700">
              <a:contourClr>
                <a:srgbClr val="003366"/>
              </a:contourClr>
            </a:sp3d>
          </a:bodyPr>
          <a:lstStyle/>
          <a:p>
            <a:pPr algn="ctr">
              <a:defRPr/>
            </a:pPr>
            <a:r>
              <a:rPr lang="cs-CZ" sz="3000" dirty="0">
                <a:ln w="0">
                  <a:solidFill>
                    <a:schemeClr val="accent6">
                      <a:lumMod val="75000"/>
                    </a:schemeClr>
                  </a:solidFill>
                </a:ln>
                <a:blipFill>
                  <a:blip r:embed="rId7"/>
                  <a:stretch>
                    <a:fillRect/>
                  </a:stretch>
                </a:blipFill>
                <a:effectLst>
                  <a:outerShdw blurRad="38100" dist="38100" dir="2700000" algn="tl">
                    <a:srgbClr val="000000">
                      <a:alpha val="43137"/>
                    </a:srgbClr>
                  </a:outerShdw>
                </a:effectLst>
                <a:latin typeface="Script MT Bold" pitchFamily="66" charset="0"/>
                <a:ea typeface="MS Mincho" pitchFamily="49" charset="-128"/>
                <a:cs typeface="Consolas" pitchFamily="49" charset="0"/>
              </a:rPr>
              <a:t>Sezóna   </a:t>
            </a:r>
            <a:r>
              <a:rPr lang="cs-CZ" sz="3000" dirty="0" smtClean="0">
                <a:ln w="0">
                  <a:solidFill>
                    <a:schemeClr val="accent6">
                      <a:lumMod val="75000"/>
                    </a:schemeClr>
                  </a:solidFill>
                </a:ln>
                <a:blipFill>
                  <a:blip r:embed="rId7"/>
                  <a:stretch>
                    <a:fillRect/>
                  </a:stretch>
                </a:blipFill>
                <a:effectLst>
                  <a:outerShdw blurRad="38100" dist="38100" dir="2700000" algn="tl">
                    <a:srgbClr val="000000">
                      <a:alpha val="43137"/>
                    </a:srgbClr>
                  </a:outerShdw>
                </a:effectLst>
                <a:latin typeface="Script MT Bold" pitchFamily="66" charset="0"/>
                <a:ea typeface="MS Mincho" pitchFamily="49" charset="-128"/>
                <a:cs typeface="Consolas" pitchFamily="49" charset="0"/>
              </a:rPr>
              <a:t>2014/2015  </a:t>
            </a:r>
          </a:p>
          <a:p>
            <a:pPr algn="ctr">
              <a:defRPr/>
            </a:pPr>
            <a:r>
              <a:rPr lang="cs-CZ" sz="3000" dirty="0" smtClean="0">
                <a:ln w="0">
                  <a:solidFill>
                    <a:schemeClr val="accent6">
                      <a:lumMod val="75000"/>
                    </a:schemeClr>
                  </a:solidFill>
                </a:ln>
                <a:blipFill>
                  <a:blip r:embed="rId7"/>
                  <a:stretch>
                    <a:fillRect/>
                  </a:stretch>
                </a:blipFill>
                <a:effectLst>
                  <a:outerShdw blurRad="38100" dist="38100" dir="2700000" algn="tl">
                    <a:srgbClr val="000000">
                      <a:alpha val="43137"/>
                    </a:srgbClr>
                  </a:outerShdw>
                </a:effectLst>
                <a:latin typeface="Script MT Bold" pitchFamily="66" charset="0"/>
                <a:ea typeface="MS Mincho" pitchFamily="49" charset="-128"/>
                <a:cs typeface="Consolas" pitchFamily="49" charset="0"/>
              </a:rPr>
              <a:t>Ústecký přebor Podzim 2014</a:t>
            </a:r>
            <a:endParaRPr lang="cs-CZ" sz="3000" dirty="0">
              <a:ln w="0">
                <a:solidFill>
                  <a:schemeClr val="accent6">
                    <a:lumMod val="75000"/>
                  </a:schemeClr>
                </a:solidFill>
              </a:ln>
              <a:blipFill>
                <a:blip r:embed="rId7"/>
                <a:stretch>
                  <a:fillRect/>
                </a:stretch>
              </a:blipFill>
              <a:effectLst>
                <a:outerShdw blurRad="38100" dist="38100" dir="2700000" algn="tl">
                  <a:srgbClr val="000000">
                    <a:alpha val="43137"/>
                  </a:srgbClr>
                </a:outerShdw>
              </a:effectLst>
              <a:latin typeface="Script MT Bold" pitchFamily="66" charset="0"/>
              <a:ea typeface="MS Mincho" pitchFamily="49" charset="-128"/>
              <a:cs typeface="Consolas" pitchFamily="49" charset="0"/>
            </a:endParaRPr>
          </a:p>
        </p:txBody>
      </p:sp>
      <p:sp>
        <p:nvSpPr>
          <p:cNvPr id="11274" name="TextovéPole 13"/>
          <p:cNvSpPr txBox="1">
            <a:spLocks noChangeArrowheads="1"/>
          </p:cNvSpPr>
          <p:nvPr/>
        </p:nvSpPr>
        <p:spPr bwMode="auto">
          <a:xfrm>
            <a:off x="5287516" y="6869113"/>
            <a:ext cx="4606925" cy="369887"/>
          </a:xfrm>
          <a:prstGeom prst="rect">
            <a:avLst/>
          </a:prstGeom>
          <a:noFill/>
          <a:ln w="9525">
            <a:noFill/>
            <a:miter lim="800000"/>
            <a:headEnd/>
            <a:tailEnd/>
          </a:ln>
        </p:spPr>
        <p:txBody>
          <a:bodyPr>
            <a:spAutoFit/>
          </a:bodyPr>
          <a:lstStyle/>
          <a:p>
            <a:pPr algn="ctr"/>
            <a:r>
              <a:rPr lang="cs-CZ" sz="1800" dirty="0"/>
              <a:t>www.stetimondifotbal.cz</a:t>
            </a:r>
          </a:p>
        </p:txBody>
      </p:sp>
      <p:sp>
        <p:nvSpPr>
          <p:cNvPr id="16" name="TextovéPole 15"/>
          <p:cNvSpPr txBox="1"/>
          <p:nvPr/>
        </p:nvSpPr>
        <p:spPr>
          <a:xfrm>
            <a:off x="5287516" y="2539380"/>
            <a:ext cx="4824536" cy="1938992"/>
          </a:xfrm>
          <a:prstGeom prst="rect">
            <a:avLst/>
          </a:prstGeom>
          <a:blipFill dpi="0" rotWithShape="1">
            <a:blip r:embed="rId8" cstate="print">
              <a:alphaModFix amt="58000"/>
            </a:blip>
            <a:srcRect/>
            <a:stretch>
              <a:fillRect/>
            </a:stretch>
          </a:blipFill>
          <a:ln w="63500" cap="rnd" cmpd="sng">
            <a:solidFill>
              <a:schemeClr val="tx1"/>
            </a:solidFill>
            <a:miter lim="800000"/>
          </a:ln>
          <a:effectLst/>
          <a:scene3d>
            <a:camera prst="orthographicFront"/>
            <a:lightRig rig="threePt" dir="t"/>
          </a:scene3d>
          <a:sp3d extrusionH="76200" contourW="12700" prstMaterial="plastic">
            <a:bevelT w="69850" h="50800"/>
            <a:bevelB prst="relaxedInset"/>
            <a:extrusionClr>
              <a:srgbClr val="CC0099"/>
            </a:extrusionClr>
            <a:contourClr>
              <a:schemeClr val="bg1"/>
            </a:contourClr>
          </a:sp3d>
        </p:spPr>
        <p:txBody>
          <a:bodyPr wrap="square">
            <a:spAutoFit/>
            <a:sp3d contourW="12700">
              <a:contourClr>
                <a:schemeClr val="tx1"/>
              </a:contourClr>
            </a:sp3d>
          </a:bodyPr>
          <a:lstStyle/>
          <a:p>
            <a:pPr algn="ctr">
              <a:defRPr/>
            </a:pPr>
            <a:r>
              <a:rPr lang="cs-CZ" sz="6000" dirty="0" smtClean="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rPr>
              <a:t>29.11.2014</a:t>
            </a:r>
            <a:endParaRPr lang="cs-CZ" sz="6000" dirty="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endParaRPr>
          </a:p>
          <a:p>
            <a:pPr algn="ctr">
              <a:defRPr/>
            </a:pPr>
            <a:r>
              <a:rPr lang="cs-CZ" sz="2800" dirty="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rPr>
              <a:t>Sobota</a:t>
            </a:r>
          </a:p>
          <a:p>
            <a:pPr algn="ctr">
              <a:defRPr/>
            </a:pPr>
            <a:r>
              <a:rPr lang="cs-CZ" sz="3200" dirty="0" smtClean="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rPr>
              <a:t>2.kolo</a:t>
            </a:r>
            <a:r>
              <a:rPr lang="cs-CZ" sz="1800" dirty="0" smtClean="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rPr>
              <a:t>(15.hrací)</a:t>
            </a:r>
            <a:r>
              <a:rPr lang="cs-CZ" sz="1100" dirty="0" smtClean="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rPr>
              <a:t> </a:t>
            </a:r>
            <a:r>
              <a:rPr lang="cs-CZ" sz="3200" dirty="0" smtClean="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rPr>
              <a:t>10:15</a:t>
            </a:r>
            <a:endParaRPr lang="cs-CZ" sz="3200" dirty="0">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olidFill>
                <a:srgbClr val="800080"/>
              </a:solidFill>
              <a:latin typeface="Segoe UI Semibold" pitchFamily="34" charset="0"/>
              <a:ea typeface="Arial Unicode MS" pitchFamily="34" charset="-128"/>
              <a:cs typeface="Mongolian Baiti" pitchFamily="66" charset="0"/>
            </a:endParaRPr>
          </a:p>
        </p:txBody>
      </p:sp>
      <p:pic>
        <p:nvPicPr>
          <p:cNvPr id="34817" name="Picture 1"/>
          <p:cNvPicPr>
            <a:picLocks noChangeAspect="1" noChangeArrowheads="1"/>
          </p:cNvPicPr>
          <p:nvPr/>
        </p:nvPicPr>
        <p:blipFill>
          <a:blip r:embed="rId9" cstate="print"/>
          <a:srcRect/>
          <a:stretch>
            <a:fillRect/>
          </a:stretch>
        </p:blipFill>
        <p:spPr bwMode="auto">
          <a:xfrm>
            <a:off x="9175948" y="739180"/>
            <a:ext cx="603126" cy="432048"/>
          </a:xfrm>
          <a:prstGeom prst="rect">
            <a:avLst/>
          </a:prstGeom>
          <a:noFill/>
          <a:ln w="9525">
            <a:noFill/>
            <a:miter lim="800000"/>
            <a:headEnd/>
            <a:tailEnd/>
          </a:ln>
        </p:spPr>
      </p:pic>
      <p:pic>
        <p:nvPicPr>
          <p:cNvPr id="34818" name="Picture 2"/>
          <p:cNvPicPr>
            <a:picLocks noChangeAspect="1" noChangeArrowheads="1"/>
          </p:cNvPicPr>
          <p:nvPr/>
        </p:nvPicPr>
        <p:blipFill>
          <a:blip r:embed="rId10" cstate="print"/>
          <a:srcRect/>
          <a:stretch>
            <a:fillRect/>
          </a:stretch>
        </p:blipFill>
        <p:spPr bwMode="auto">
          <a:xfrm>
            <a:off x="5575548" y="667173"/>
            <a:ext cx="713234" cy="504056"/>
          </a:xfrm>
          <a:prstGeom prst="rect">
            <a:avLst/>
          </a:prstGeom>
          <a:noFill/>
          <a:ln w="9525">
            <a:noFill/>
            <a:miter lim="800000"/>
            <a:headEnd/>
            <a:tailEnd/>
          </a:ln>
        </p:spPr>
      </p:pic>
      <p:sp>
        <p:nvSpPr>
          <p:cNvPr id="14" name="TextovéPole 12"/>
          <p:cNvSpPr txBox="1">
            <a:spLocks noChangeArrowheads="1"/>
          </p:cNvSpPr>
          <p:nvPr/>
        </p:nvSpPr>
        <p:spPr bwMode="auto">
          <a:xfrm>
            <a:off x="5932165" y="4383335"/>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a:latin typeface="Arial Black" panose="020B0A04020102020204" pitchFamily="34" charset="0"/>
              </a:rPr>
              <a:t> </a:t>
            </a:r>
            <a:r>
              <a:rPr lang="cs-CZ" altLang="cs-CZ" sz="5400" u="none" smtClean="0">
                <a:latin typeface="Arial Black" panose="020B0A04020102020204" pitchFamily="34" charset="0"/>
              </a:rPr>
              <a:t>0:1</a:t>
            </a:r>
            <a:endParaRPr lang="cs-CZ" altLang="cs-CZ" sz="5400" u="none" dirty="0">
              <a:latin typeface="Arial Black" panose="020B0A04020102020204"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10" name="TextovéPole 9"/>
          <p:cNvSpPr txBox="1"/>
          <p:nvPr/>
        </p:nvSpPr>
        <p:spPr>
          <a:xfrm>
            <a:off x="72008" y="163116"/>
            <a:ext cx="4783460" cy="276999"/>
          </a:xfrm>
          <a:prstGeom prst="rect">
            <a:avLst/>
          </a:prstGeom>
          <a:solidFill>
            <a:schemeClr val="accent3">
              <a:lumMod val="95000"/>
            </a:schemeClr>
          </a:solidFill>
        </p:spPr>
        <p:txBody>
          <a:bodyPr wrap="square" rtlCol="0">
            <a:spAutoFit/>
          </a:bodyPr>
          <a:lstStyle/>
          <a:p>
            <a:pPr algn="ctr"/>
            <a:r>
              <a:rPr lang="cs-CZ" dirty="0" err="1" smtClean="0"/>
              <a:t>Neštěmice</a:t>
            </a:r>
            <a:r>
              <a:rPr lang="cs-CZ" dirty="0" smtClean="0"/>
              <a:t> – </a:t>
            </a:r>
            <a:r>
              <a:rPr lang="cs-CZ" dirty="0" err="1" smtClean="0"/>
              <a:t>Štětí</a:t>
            </a:r>
            <a:r>
              <a:rPr lang="cs-CZ" dirty="0" smtClean="0"/>
              <a:t>  23.11.2014  pokračování</a:t>
            </a:r>
            <a:endParaRPr lang="cs-CZ" dirty="0"/>
          </a:p>
        </p:txBody>
      </p:sp>
      <p:sp>
        <p:nvSpPr>
          <p:cNvPr id="8" name="Obdélník 7"/>
          <p:cNvSpPr/>
          <p:nvPr/>
        </p:nvSpPr>
        <p:spPr>
          <a:xfrm>
            <a:off x="102940" y="523156"/>
            <a:ext cx="4608512" cy="3816429"/>
          </a:xfrm>
          <a:prstGeom prst="rect">
            <a:avLst/>
          </a:prstGeom>
        </p:spPr>
        <p:txBody>
          <a:bodyPr wrap="square">
            <a:spAutoFit/>
          </a:bodyPr>
          <a:lstStyle/>
          <a:p>
            <a:r>
              <a:rPr lang="cs-CZ" sz="1100" b="0" dirty="0" smtClean="0">
                <a:latin typeface="Arial" pitchFamily="34" charset="0"/>
                <a:cs typeface="Arial" pitchFamily="34" charset="0"/>
              </a:rPr>
              <a:t>Domácí byli zatlačeni na svou polovinu  a čekali na rychlý protiútok. V 64. ale neubránili další roh. Míč se v šestnáctce dostal až k </a:t>
            </a:r>
            <a:r>
              <a:rPr lang="cs-CZ" sz="1100" b="0" dirty="0" err="1" smtClean="0">
                <a:latin typeface="Arial" pitchFamily="34" charset="0"/>
                <a:cs typeface="Arial" pitchFamily="34" charset="0"/>
              </a:rPr>
              <a:t>Malákovi</a:t>
            </a:r>
            <a:r>
              <a:rPr lang="cs-CZ" sz="1100" b="0" dirty="0" smtClean="0">
                <a:latin typeface="Arial" pitchFamily="34" charset="0"/>
                <a:cs typeface="Arial" pitchFamily="34" charset="0"/>
              </a:rPr>
              <a:t>, který svojí první podzimní brankou v dresu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vyrovnal na 1:1.  A zdálo se, že odpor domácích bude zlomen.  Za další 4 minuty už to ale s hosty začalo vypadat zase bledě. Zbytečná ztráta míče na polovině soupeře a chybné postavení </a:t>
            </a:r>
            <a:r>
              <a:rPr lang="cs-CZ" sz="1100" b="0" dirty="0" err="1" smtClean="0">
                <a:latin typeface="Arial" pitchFamily="34" charset="0"/>
                <a:cs typeface="Arial" pitchFamily="34" charset="0"/>
              </a:rPr>
              <a:t>Michovského</a:t>
            </a:r>
            <a:r>
              <a:rPr lang="cs-CZ" sz="1100" b="0" dirty="0" smtClean="0">
                <a:latin typeface="Arial" pitchFamily="34" charset="0"/>
                <a:cs typeface="Arial" pitchFamily="34" charset="0"/>
              </a:rPr>
              <a:t> v brance, který byl z obrovské dálky přehozen Pasekou, mělo za následek, že domácí opět vedli 2:1.  Snaha o další vyrovnání byla znatelná,  k vytouženému cíli  nevedla. Naopak 10 minut před koncem postupoval na branku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zcela sám jeden z útočníků, ale výborně zakročil brankář. 2 minuty před koncem byl pokus </a:t>
            </a:r>
            <a:r>
              <a:rPr lang="cs-CZ" sz="1100" b="0" dirty="0" err="1" smtClean="0">
                <a:latin typeface="Arial" pitchFamily="34" charset="0"/>
                <a:cs typeface="Arial" pitchFamily="34" charset="0"/>
              </a:rPr>
              <a:t>Ransdorfa</a:t>
            </a:r>
            <a:r>
              <a:rPr lang="cs-CZ" sz="1100" b="0" dirty="0" smtClean="0">
                <a:latin typeface="Arial" pitchFamily="34" charset="0"/>
                <a:cs typeface="Arial" pitchFamily="34" charset="0"/>
              </a:rPr>
              <a:t> hlavičkovat zastaven za cenu na hraně posouzeného ofsajdu. On a ale ani dorážející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branku stejně nedali.  A protože už nic dalšího vážnějšího se neodehrálo, tak po závěrečném hvizdu mohla v řadách domácích vypuknout nespoutaná radost po vítězství 2:1.            </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Malák</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Michovský</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Poráč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Šmidrkal</a:t>
            </a:r>
            <a:r>
              <a:rPr lang="cs-CZ" sz="1100" b="0" dirty="0" smtClean="0">
                <a:latin typeface="Arial" pitchFamily="34" charset="0"/>
                <a:cs typeface="Arial" pitchFamily="34" charset="0"/>
              </a:rPr>
              <a:t>(17.Šmidrkal), </a:t>
            </a:r>
            <a:r>
              <a:rPr lang="cs-CZ" sz="1100" b="0" dirty="0" err="1" smtClean="0">
                <a:latin typeface="Arial" pitchFamily="34" charset="0"/>
                <a:cs typeface="Arial" pitchFamily="34" charset="0"/>
              </a:rPr>
              <a:t>Ransdorf</a:t>
            </a:r>
            <a:r>
              <a:rPr lang="cs-CZ" sz="1100" b="0" dirty="0" smtClean="0">
                <a:latin typeface="Arial" pitchFamily="34" charset="0"/>
                <a:cs typeface="Arial" pitchFamily="34" charset="0"/>
              </a:rPr>
              <a:t>, Mencl-</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Kucler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Mlaák</a:t>
            </a:r>
            <a:r>
              <a:rPr lang="cs-CZ" sz="1100" b="0" dirty="0" smtClean="0">
                <a:latin typeface="Arial" pitchFamily="34" charset="0"/>
                <a:cs typeface="Arial" pitchFamily="34" charset="0"/>
              </a:rPr>
              <a:t>, Stejskal- </a:t>
            </a:r>
          </a:p>
          <a:p>
            <a:r>
              <a:rPr lang="cs-CZ" sz="1100" b="0" dirty="0" smtClean="0">
                <a:latin typeface="Arial" pitchFamily="34" charset="0"/>
                <a:cs typeface="Arial" pitchFamily="34" charset="0"/>
              </a:rPr>
              <a:t>                 Tichý,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(80.Srba)</a:t>
            </a:r>
          </a:p>
          <a:p>
            <a:r>
              <a:rPr lang="cs-CZ" sz="1100" b="0" u="sng" dirty="0" smtClean="0">
                <a:latin typeface="Arial" pitchFamily="34" charset="0"/>
                <a:cs typeface="Arial" pitchFamily="34" charset="0"/>
              </a:rPr>
              <a:t>Připraveni:</a:t>
            </a:r>
            <a:r>
              <a:rPr lang="cs-CZ" sz="1100" b="0" dirty="0" smtClean="0">
                <a:latin typeface="Arial" pitchFamily="34" charset="0"/>
                <a:cs typeface="Arial" pitchFamily="34" charset="0"/>
              </a:rPr>
              <a:t> Doležal, </a:t>
            </a:r>
            <a:r>
              <a:rPr lang="cs-CZ" sz="1100" b="0" dirty="0" err="1" smtClean="0">
                <a:latin typeface="Arial" pitchFamily="34" charset="0"/>
                <a:cs typeface="Arial" pitchFamily="34" charset="0"/>
              </a:rPr>
              <a:t>D.Németh</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J.Vinš</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J.Havner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Masér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.Zavřel</a:t>
            </a: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Meder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Spišák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Cvachoušek</a:t>
            </a:r>
            <a:r>
              <a:rPr lang="cs-CZ" sz="1100" b="0" dirty="0" smtClean="0">
                <a:latin typeface="Arial" pitchFamily="34" charset="0"/>
                <a:cs typeface="Arial" pitchFamily="34" charset="0"/>
              </a:rPr>
              <a:t>  </a:t>
            </a:r>
            <a:endParaRPr lang="cs-CZ" sz="1100" b="0" dirty="0">
              <a:latin typeface="Arial" pitchFamily="34" charset="0"/>
              <a:cs typeface="Arial" pitchFamily="34" charset="0"/>
            </a:endParaRPr>
          </a:p>
        </p:txBody>
      </p:sp>
      <p:pic>
        <p:nvPicPr>
          <p:cNvPr id="2" name="Picture 62"/>
          <p:cNvPicPr>
            <a:picLocks noChangeAspect="1" noChangeArrowheads="1"/>
          </p:cNvPicPr>
          <p:nvPr/>
        </p:nvPicPr>
        <p:blipFill>
          <a:blip r:embed="rId3" cstate="print"/>
          <a:srcRect/>
          <a:stretch>
            <a:fillRect/>
          </a:stretch>
        </p:blipFill>
        <p:spPr bwMode="auto">
          <a:xfrm>
            <a:off x="318964" y="4843636"/>
            <a:ext cx="1368152" cy="1296144"/>
          </a:xfrm>
          <a:prstGeom prst="rect">
            <a:avLst/>
          </a:prstGeom>
          <a:noFill/>
          <a:ln w="9525">
            <a:noFill/>
            <a:miter lim="800000"/>
            <a:headEnd/>
            <a:tailEnd/>
          </a:ln>
        </p:spPr>
      </p:pic>
      <p:pic>
        <p:nvPicPr>
          <p:cNvPr id="7231" name="Picture 63"/>
          <p:cNvPicPr>
            <a:picLocks noChangeAspect="1" noChangeArrowheads="1"/>
          </p:cNvPicPr>
          <p:nvPr/>
        </p:nvPicPr>
        <p:blipFill>
          <a:blip r:embed="rId4" cstate="print"/>
          <a:srcRect/>
          <a:stretch>
            <a:fillRect/>
          </a:stretch>
        </p:blipFill>
        <p:spPr bwMode="auto">
          <a:xfrm>
            <a:off x="2119164" y="4771628"/>
            <a:ext cx="2520280" cy="1800200"/>
          </a:xfrm>
          <a:prstGeom prst="rect">
            <a:avLst/>
          </a:prstGeom>
          <a:noFill/>
          <a:ln w="9525">
            <a:noFill/>
            <a:miter lim="800000"/>
            <a:headEnd/>
            <a:tailEnd/>
          </a:ln>
        </p:spPr>
      </p:pic>
      <p:sp>
        <p:nvSpPr>
          <p:cNvPr id="11" name="Obdélník 10"/>
          <p:cNvSpPr/>
          <p:nvPr/>
        </p:nvSpPr>
        <p:spPr>
          <a:xfrm>
            <a:off x="5575548" y="523156"/>
            <a:ext cx="4680520" cy="4154984"/>
          </a:xfrm>
          <a:prstGeom prst="rect">
            <a:avLst/>
          </a:prstGeom>
        </p:spPr>
        <p:txBody>
          <a:bodyPr wrap="square">
            <a:spAutoFit/>
          </a:bodyPr>
          <a:lstStyle/>
          <a:p>
            <a:pPr algn="just"/>
            <a:r>
              <a:rPr lang="cs-CZ" sz="1100" b="0" dirty="0" smtClean="0">
                <a:latin typeface="Arial" pitchFamily="34" charset="0"/>
                <a:cs typeface="Arial" pitchFamily="34" charset="0"/>
              </a:rPr>
              <a:t>Rozstříleli jsme se až v závěru poločasu 3 brankami a protivník ve druhé části rezignoval. Skončilo to 7:0. Z Velkého </a:t>
            </a:r>
            <a:r>
              <a:rPr lang="cs-CZ" sz="1100" b="0" dirty="0" err="1" smtClean="0">
                <a:latin typeface="Arial" pitchFamily="34" charset="0"/>
                <a:cs typeface="Arial" pitchFamily="34" charset="0"/>
              </a:rPr>
              <a:t>Šenova</a:t>
            </a:r>
            <a:r>
              <a:rPr lang="cs-CZ" sz="1100" b="0" dirty="0" smtClean="0">
                <a:latin typeface="Arial" pitchFamily="34" charset="0"/>
                <a:cs typeface="Arial" pitchFamily="34" charset="0"/>
              </a:rPr>
              <a:t>, kam jsme zavítali 19. 10. 2014, jsme měli určité obavy, ale zápas jsme zvládli na jedničku a zvítězili jasně 6:1. Rozdílem několika tříd jsme doma 25. 10. 2014 porazili Jílové. Ještě štěstí pro hosty, že rozhodčí </a:t>
            </a:r>
            <a:r>
              <a:rPr lang="cs-CZ" sz="1100" b="0" dirty="0" err="1" smtClean="0">
                <a:latin typeface="Arial" pitchFamily="34" charset="0"/>
                <a:cs typeface="Arial" pitchFamily="34" charset="0"/>
              </a:rPr>
              <a:t>Toráč</a:t>
            </a:r>
            <a:r>
              <a:rPr lang="cs-CZ" sz="1100" b="0" dirty="0" smtClean="0">
                <a:latin typeface="Arial" pitchFamily="34" charset="0"/>
                <a:cs typeface="Arial" pitchFamily="34" charset="0"/>
              </a:rPr>
              <a:t> ukončil zápas o několik minut dříve, jinak to mohlo skončit více než 15:0. </a:t>
            </a:r>
            <a:r>
              <a:rPr lang="cs-CZ" sz="1100" b="0" dirty="0" err="1" smtClean="0">
                <a:latin typeface="Arial" pitchFamily="34" charset="0"/>
                <a:cs typeface="Arial" pitchFamily="34" charset="0"/>
              </a:rPr>
              <a:t>Štětská</a:t>
            </a:r>
            <a:r>
              <a:rPr lang="cs-CZ" sz="1100" b="0" dirty="0" smtClean="0">
                <a:latin typeface="Arial" pitchFamily="34" charset="0"/>
                <a:cs typeface="Arial" pitchFamily="34" charset="0"/>
              </a:rPr>
              <a:t> jedenáctka nezaváhala ani v dalším kole, bylo by to také obrovské překvapení, kdyby 2. 11. 2014 na hřišti posledního Benešova </a:t>
            </a:r>
            <a:r>
              <a:rPr lang="cs-CZ" sz="1100" b="0" dirty="0" err="1" smtClean="0">
                <a:latin typeface="Arial" pitchFamily="34" charset="0"/>
                <a:cs typeface="Arial" pitchFamily="34" charset="0"/>
              </a:rPr>
              <a:t>n.Pl</a:t>
            </a:r>
            <a:r>
              <a:rPr lang="cs-CZ" sz="1100" b="0" dirty="0" smtClean="0">
                <a:latin typeface="Arial" pitchFamily="34" charset="0"/>
                <a:cs typeface="Arial" pitchFamily="34" charset="0"/>
              </a:rPr>
              <a:t>. nevyhrálo. Možná, že jsme čekali i vyšší vítězství než jenom 8:0. O něco těžší to bylo v posledním podzimním domácím vystoupení 8. 11. 2014 proti </a:t>
            </a:r>
            <a:r>
              <a:rPr lang="cs-CZ" sz="1100" b="0" dirty="0" err="1" smtClean="0">
                <a:latin typeface="Arial" pitchFamily="34" charset="0"/>
                <a:cs typeface="Arial" pitchFamily="34" charset="0"/>
              </a:rPr>
              <a:t>Mšeným</a:t>
            </a:r>
            <a:r>
              <a:rPr lang="cs-CZ" sz="1100" b="0" dirty="0" smtClean="0">
                <a:latin typeface="Arial" pitchFamily="34" charset="0"/>
                <a:cs typeface="Arial" pitchFamily="34" charset="0"/>
              </a:rPr>
              <a:t> Lázním. Byla z toho, ale také pohoda a výhra 7:2. Po tomto kole už jsme se dostali na čelo tabulky na skóre se ziskem  30 bodů. Poslední kolo podzimu se hrálo 16. 11. 2014 v </a:t>
            </a:r>
            <a:r>
              <a:rPr lang="cs-CZ" sz="1100" b="0" dirty="0" err="1" smtClean="0">
                <a:latin typeface="Arial" pitchFamily="34" charset="0"/>
                <a:cs typeface="Arial" pitchFamily="34" charset="0"/>
              </a:rPr>
              <a:t>Novosedlicích</a:t>
            </a:r>
            <a:r>
              <a:rPr lang="cs-CZ" sz="1100" b="0" dirty="0" smtClean="0">
                <a:latin typeface="Arial" pitchFamily="34" charset="0"/>
                <a:cs typeface="Arial" pitchFamily="34" charset="0"/>
              </a:rPr>
              <a:t>, kde jsme jenom potvrdili, že nejlepší střelci jsou ve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a domácím naložili výsledek 16:1. Po podzimu </a:t>
            </a:r>
            <a:r>
              <a:rPr lang="cs-CZ" sz="1100" b="0" dirty="0" err="1" smtClean="0">
                <a:latin typeface="Arial" pitchFamily="34" charset="0"/>
                <a:cs typeface="Arial" pitchFamily="34" charset="0"/>
              </a:rPr>
              <a:t>štětští</a:t>
            </a:r>
            <a:r>
              <a:rPr lang="cs-CZ" sz="1100" b="0" dirty="0" smtClean="0">
                <a:latin typeface="Arial" pitchFamily="34" charset="0"/>
                <a:cs typeface="Arial" pitchFamily="34" charset="0"/>
              </a:rPr>
              <a:t> dorostenci stejně jako </a:t>
            </a:r>
            <a:r>
              <a:rPr lang="cs-CZ" sz="1100" b="0" dirty="0" err="1" smtClean="0">
                <a:latin typeface="Arial" pitchFamily="34" charset="0"/>
                <a:cs typeface="Arial" pitchFamily="34" charset="0"/>
              </a:rPr>
              <a:t>Brozany</a:t>
            </a:r>
            <a:r>
              <a:rPr lang="cs-CZ" sz="1100" b="0" dirty="0" smtClean="0">
                <a:latin typeface="Arial" pitchFamily="34" charset="0"/>
                <a:cs typeface="Arial" pitchFamily="34" charset="0"/>
              </a:rPr>
              <a:t> a </a:t>
            </a:r>
            <a:r>
              <a:rPr lang="cs-CZ" sz="1100" b="0" dirty="0" err="1" smtClean="0">
                <a:latin typeface="Arial" pitchFamily="34" charset="0"/>
                <a:cs typeface="Arial" pitchFamily="34" charset="0"/>
              </a:rPr>
              <a:t>Svádov</a:t>
            </a:r>
            <a:r>
              <a:rPr lang="cs-CZ" sz="1100" b="0" dirty="0" smtClean="0">
                <a:latin typeface="Arial" pitchFamily="34" charset="0"/>
                <a:cs typeface="Arial" pitchFamily="34" charset="0"/>
              </a:rPr>
              <a:t> 33 bodů. Skóre ale mluví v náš prospěch. Na jaře nás čeká napínavý souboj právě s těmito mužstvy a věříme, že naše bude úspěšnější. Dorostencům patří pochvala. Poděkování za kvalitní výkony a vystoupení, kterým prezentovali na podzim náš oddíl. Dík patří všem hráčům a samozřejmě také trenérskému tria Podhorský, </a:t>
            </a:r>
            <a:r>
              <a:rPr lang="cs-CZ" sz="1100" b="0" dirty="0" err="1" smtClean="0">
                <a:latin typeface="Arial" pitchFamily="34" charset="0"/>
                <a:cs typeface="Arial" pitchFamily="34" charset="0"/>
              </a:rPr>
              <a:t>Švejdatr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Pengl</a:t>
            </a:r>
            <a:r>
              <a:rPr lang="cs-CZ" sz="1100" b="0" dirty="0" smtClean="0">
                <a:latin typeface="Arial" pitchFamily="34" charset="0"/>
                <a:cs typeface="Arial" pitchFamily="34" charset="0"/>
              </a:rPr>
              <a:t>. Rok ale ještě nekončí, Dorostenci před týdnem hráli halový turnaj v Dolních </a:t>
            </a:r>
            <a:r>
              <a:rPr lang="cs-CZ" sz="1100" b="0" dirty="0" err="1" smtClean="0">
                <a:latin typeface="Arial" pitchFamily="34" charset="0"/>
                <a:cs typeface="Arial" pitchFamily="34" charset="0"/>
              </a:rPr>
              <a:t>Beřkovicích</a:t>
            </a:r>
            <a:r>
              <a:rPr lang="cs-CZ" sz="1100" b="0" dirty="0" smtClean="0">
                <a:latin typeface="Arial" pitchFamily="34" charset="0"/>
                <a:cs typeface="Arial" pitchFamily="34" charset="0"/>
              </a:rPr>
              <a:t> a do konce roku je v </a:t>
            </a:r>
            <a:r>
              <a:rPr lang="cs-CZ" sz="1100" b="0" dirty="0" err="1" smtClean="0">
                <a:latin typeface="Arial" pitchFamily="34" charset="0"/>
                <a:cs typeface="Arial" pitchFamily="34" charset="0"/>
              </a:rPr>
              <a:t>Brozanech</a:t>
            </a:r>
            <a:r>
              <a:rPr lang="cs-CZ" sz="1100" b="0" dirty="0" smtClean="0">
                <a:latin typeface="Arial" pitchFamily="34" charset="0"/>
                <a:cs typeface="Arial" pitchFamily="34" charset="0"/>
              </a:rPr>
              <a:t> čeká ještě jeden zápas ve skupině na turnaji Zimní ligy pořádané Ústeckým fotbalovým svazem</a:t>
            </a:r>
            <a:endParaRPr lang="cs-CZ" sz="1100" dirty="0"/>
          </a:p>
        </p:txBody>
      </p:sp>
      <p:sp>
        <p:nvSpPr>
          <p:cNvPr id="14" name="TextovéPole 13"/>
          <p:cNvSpPr txBox="1"/>
          <p:nvPr/>
        </p:nvSpPr>
        <p:spPr>
          <a:xfrm>
            <a:off x="5575548" y="143371"/>
            <a:ext cx="4464496" cy="307777"/>
          </a:xfrm>
          <a:prstGeom prst="rect">
            <a:avLst/>
          </a:prstGeom>
          <a:solidFill>
            <a:schemeClr val="accent3">
              <a:lumMod val="85000"/>
            </a:schemeClr>
          </a:solidFill>
        </p:spPr>
        <p:txBody>
          <a:bodyPr wrap="square" rtlCol="0">
            <a:spAutoFit/>
          </a:bodyPr>
          <a:lstStyle/>
          <a:p>
            <a:pPr algn="ctr"/>
            <a:r>
              <a:rPr lang="cs-CZ" sz="1400" u="sng" dirty="0" smtClean="0">
                <a:latin typeface="Bookman Old Style" pitchFamily="18" charset="0"/>
              </a:rPr>
              <a:t>Pokračování dorostenecké cesty podzimem   </a:t>
            </a:r>
          </a:p>
        </p:txBody>
      </p:sp>
      <p:pic>
        <p:nvPicPr>
          <p:cNvPr id="3" name="Picture 62"/>
          <p:cNvPicPr>
            <a:picLocks noChangeAspect="1" noChangeArrowheads="1"/>
          </p:cNvPicPr>
          <p:nvPr/>
        </p:nvPicPr>
        <p:blipFill>
          <a:blip r:embed="rId5" cstate="print"/>
          <a:srcRect/>
          <a:stretch>
            <a:fillRect/>
          </a:stretch>
        </p:blipFill>
        <p:spPr bwMode="auto">
          <a:xfrm>
            <a:off x="5575548" y="4627612"/>
            <a:ext cx="4501927" cy="2407568"/>
          </a:xfrm>
          <a:prstGeom prst="rect">
            <a:avLst/>
          </a:prstGeom>
          <a:noFill/>
          <a:ln w="9525">
            <a:noFill/>
            <a:miter lim="800000"/>
            <a:headEnd/>
            <a:tailEnd/>
          </a:ln>
        </p:spPr>
      </p:pic>
      <p:pic>
        <p:nvPicPr>
          <p:cNvPr id="7170" name="Picture 9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9" name="Rectangle 271"/>
          <p:cNvSpPr>
            <a:spLocks noChangeArrowheads="1"/>
          </p:cNvSpPr>
          <p:nvPr/>
        </p:nvSpPr>
        <p:spPr bwMode="auto">
          <a:xfrm>
            <a:off x="5051425" y="2143125"/>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7441" name="Rectangle 273"/>
          <p:cNvSpPr>
            <a:spLocks noChangeArrowheads="1"/>
          </p:cNvSpPr>
          <p:nvPr/>
        </p:nvSpPr>
        <p:spPr bwMode="auto">
          <a:xfrm>
            <a:off x="4639444" y="181930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9" name="TextovéPole 8"/>
          <p:cNvSpPr txBox="1"/>
          <p:nvPr/>
        </p:nvSpPr>
        <p:spPr>
          <a:xfrm>
            <a:off x="5719564" y="83557"/>
            <a:ext cx="4464496" cy="707886"/>
          </a:xfrm>
          <a:prstGeom prst="rect">
            <a:avLst/>
          </a:prstGeom>
          <a:blipFill dpi="0" rotWithShape="1">
            <a:blip r:embed="rId3" cstate="print">
              <a:alphaModFix amt="47000"/>
            </a:blip>
            <a:srcRect/>
            <a:stretch>
              <a:fillRect/>
            </a:stretch>
          </a:blipFill>
        </p:spPr>
        <p:txBody>
          <a:bodyPr wrap="square" rtlCol="0">
            <a:spAutoFit/>
          </a:bodyPr>
          <a:lstStyle/>
          <a:p>
            <a:pPr algn="ctr"/>
            <a:r>
              <a:rPr lang="cs-CZ" sz="2000"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Co jsme se dozvěděli po zápase v </a:t>
            </a:r>
            <a:r>
              <a:rPr lang="cs-CZ" sz="2000" dirty="0" err="1"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Neštěmicích</a:t>
            </a:r>
            <a:r>
              <a:rPr lang="cs-CZ" sz="2000"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 23.11.2014</a:t>
            </a:r>
            <a:endParaRPr lang="cs-CZ" sz="2000" dirty="0">
              <a:effectLst>
                <a:outerShdw blurRad="38100" dist="38100" dir="2700000" algn="tl">
                  <a:srgbClr val="000000">
                    <a:alpha val="43137"/>
                  </a:srgbClr>
                </a:outerShdw>
              </a:effectLst>
              <a:latin typeface="Arial" pitchFamily="34" charset="0"/>
              <a:ea typeface="Cambria Math" pitchFamily="18" charset="0"/>
              <a:cs typeface="Arial" pitchFamily="34" charset="0"/>
            </a:endParaRPr>
          </a:p>
        </p:txBody>
      </p:sp>
      <p:sp>
        <p:nvSpPr>
          <p:cNvPr id="11" name="TextovéPole 10"/>
          <p:cNvSpPr txBox="1"/>
          <p:nvPr/>
        </p:nvSpPr>
        <p:spPr>
          <a:xfrm>
            <a:off x="5791572" y="883196"/>
            <a:ext cx="4392488" cy="3816429"/>
          </a:xfrm>
          <a:prstGeom prst="rect">
            <a:avLst/>
          </a:prstGeom>
          <a:solidFill>
            <a:srgbClr val="FFFF00"/>
          </a:solidFill>
        </p:spPr>
        <p:txBody>
          <a:bodyPr wrap="square" rtlCol="0">
            <a:spAutoFit/>
          </a:bodyPr>
          <a:lstStyle/>
          <a:p>
            <a:r>
              <a:rPr lang="cs-CZ" sz="1400" u="sng" dirty="0" smtClean="0">
                <a:latin typeface="Bookman Old Style" pitchFamily="18" charset="0"/>
              </a:rPr>
              <a:t>Trenér  FK ČL </a:t>
            </a:r>
            <a:r>
              <a:rPr lang="cs-CZ" sz="1400" u="sng" dirty="0" err="1" smtClean="0">
                <a:latin typeface="Bookman Old Style" pitchFamily="18" charset="0"/>
              </a:rPr>
              <a:t>Neštěmice</a:t>
            </a:r>
            <a:r>
              <a:rPr lang="cs-CZ" sz="1400" u="sng" dirty="0" smtClean="0">
                <a:latin typeface="Bookman Old Style" pitchFamily="18" charset="0"/>
              </a:rPr>
              <a:t>  Martin Beran</a:t>
            </a:r>
          </a:p>
          <a:p>
            <a:r>
              <a:rPr lang="cs-CZ" dirty="0" smtClean="0">
                <a:latin typeface="Arial" pitchFamily="34" charset="0"/>
                <a:cs typeface="Arial" pitchFamily="34" charset="0"/>
              </a:rPr>
              <a:t>V prvním poločase se hrál bojovný fotbal, hosté si vytvořili dvě šance. My jsme se těžko dostávali přes jejich dobrou obranu. Hráli jsme aktivně a posunuli hru k jejich vápnu. Od první branky se hrál výborný fotbal, hosté se na nás tlačili, ale naše obrana spolehlivě fungovala. Velmi dobře zachytal </a:t>
            </a:r>
            <a:r>
              <a:rPr lang="cs-CZ" dirty="0" err="1" smtClean="0">
                <a:latin typeface="Arial" pitchFamily="34" charset="0"/>
                <a:cs typeface="Arial" pitchFamily="34" charset="0"/>
              </a:rPr>
              <a:t>Bakiu</a:t>
            </a:r>
            <a:r>
              <a:rPr lang="cs-CZ" dirty="0" smtClean="0">
                <a:latin typeface="Arial" pitchFamily="34" charset="0"/>
                <a:cs typeface="Arial" pitchFamily="34" charset="0"/>
              </a:rPr>
              <a:t>, který se nebál chodit do soubojů. Vedení vydrželo domácím až do 67. minuty, kdy padla vyrovnávací trefa. „Bylo to po standardní situaci, hosté míč uklidili do brány. To nás ale nerozhodilo a pořád jsme se snažili tlačit dopředu.</a:t>
            </a:r>
            <a:r>
              <a:rPr lang="cs-CZ" dirty="0" smtClean="0"/>
              <a:t> </a:t>
            </a:r>
            <a:r>
              <a:rPr lang="cs-CZ" dirty="0" smtClean="0">
                <a:latin typeface="Arial" pitchFamily="34" charset="0"/>
                <a:cs typeface="Arial" pitchFamily="34" charset="0"/>
              </a:rPr>
              <a:t>Neuběhlo ani pět minut a skóre se měnilo v utkání naposledy Tipuji, že to bylo z takových 35 až 40 metrů, míč ve vzduchu</a:t>
            </a:r>
          </a:p>
          <a:p>
            <a:r>
              <a:rPr lang="cs-CZ" dirty="0" smtClean="0">
                <a:latin typeface="Arial" pitchFamily="34" charset="0"/>
                <a:cs typeface="Arial" pitchFamily="34" charset="0"/>
              </a:rPr>
              <a:t> zaplaval a skončil v bráně.</a:t>
            </a:r>
          </a:p>
          <a:p>
            <a:r>
              <a:rPr lang="cs-CZ" dirty="0" smtClean="0">
                <a:latin typeface="Arial" pitchFamily="34" charset="0"/>
                <a:cs typeface="Arial" pitchFamily="34" charset="0"/>
              </a:rPr>
              <a:t> V přípravě na zápas jsme se na</a:t>
            </a:r>
          </a:p>
          <a:p>
            <a:r>
              <a:rPr lang="cs-CZ" dirty="0" smtClean="0">
                <a:latin typeface="Arial" pitchFamily="34" charset="0"/>
                <a:cs typeface="Arial" pitchFamily="34" charset="0"/>
              </a:rPr>
              <a:t> to zaměřili a posunuli si míč při </a:t>
            </a:r>
          </a:p>
          <a:p>
            <a:r>
              <a:rPr lang="cs-CZ" dirty="0" smtClean="0">
                <a:latin typeface="Arial" pitchFamily="34" charset="0"/>
                <a:cs typeface="Arial" pitchFamily="34" charset="0"/>
              </a:rPr>
              <a:t>střelbě dále od brány. To se nám </a:t>
            </a:r>
          </a:p>
          <a:p>
            <a:r>
              <a:rPr lang="cs-CZ" dirty="0" smtClean="0">
                <a:latin typeface="Arial" pitchFamily="34" charset="0"/>
                <a:cs typeface="Arial" pitchFamily="34" charset="0"/>
              </a:rPr>
              <a:t>nakonec vyplatilo při vítězné trefě. Myslím si, že jsme vyhráli zcela zaslouženě. Se silnějším soupeřem rostou i naše výkony</a:t>
            </a:r>
            <a:endParaRPr lang="cs-CZ" u="sng" dirty="0" smtClean="0">
              <a:latin typeface="Arial" pitchFamily="34" charset="0"/>
              <a:cs typeface="Arial" pitchFamily="34" charset="0"/>
            </a:endParaRPr>
          </a:p>
        </p:txBody>
      </p:sp>
      <p:pic>
        <p:nvPicPr>
          <p:cNvPr id="40961" name="Picture 1"/>
          <p:cNvPicPr>
            <a:picLocks noChangeAspect="1" noChangeArrowheads="1"/>
          </p:cNvPicPr>
          <p:nvPr/>
        </p:nvPicPr>
        <p:blipFill>
          <a:blip r:embed="rId4" cstate="print"/>
          <a:srcRect/>
          <a:stretch>
            <a:fillRect/>
          </a:stretch>
        </p:blipFill>
        <p:spPr bwMode="auto">
          <a:xfrm>
            <a:off x="8743900" y="3187452"/>
            <a:ext cx="839341" cy="864096"/>
          </a:xfrm>
          <a:prstGeom prst="rect">
            <a:avLst/>
          </a:prstGeom>
          <a:noFill/>
          <a:ln w="9525">
            <a:noFill/>
            <a:miter lim="800000"/>
            <a:headEnd/>
            <a:tailEnd/>
          </a:ln>
        </p:spPr>
      </p:pic>
      <p:sp>
        <p:nvSpPr>
          <p:cNvPr id="12" name="Obdélník 11"/>
          <p:cNvSpPr/>
          <p:nvPr/>
        </p:nvSpPr>
        <p:spPr>
          <a:xfrm>
            <a:off x="102940" y="1099220"/>
            <a:ext cx="4587974" cy="5678478"/>
          </a:xfrm>
          <a:prstGeom prst="rect">
            <a:avLst/>
          </a:prstGeom>
        </p:spPr>
        <p:txBody>
          <a:bodyPr wrap="square">
            <a:spAutoFit/>
          </a:bodyPr>
          <a:lstStyle/>
          <a:p>
            <a:pPr algn="just"/>
            <a:r>
              <a:rPr lang="cs-CZ" sz="1100" b="0" dirty="0" smtClean="0">
                <a:latin typeface="Arial" pitchFamily="34" charset="0"/>
                <a:cs typeface="Arial" pitchFamily="34" charset="0"/>
              </a:rPr>
              <a:t>V loňském ročníku dorostenci v I. A třídě skončili na 5. místě. Tým z důvodu ukončení dorosteneckého věku sice opustilo několik hráčů, jako třeba </a:t>
            </a:r>
            <a:r>
              <a:rPr lang="cs-CZ" sz="1100" b="0" dirty="0" err="1" smtClean="0">
                <a:latin typeface="Arial" pitchFamily="34" charset="0"/>
                <a:cs typeface="Arial" pitchFamily="34" charset="0"/>
              </a:rPr>
              <a:t>J.Vaněk</a:t>
            </a:r>
            <a:r>
              <a:rPr lang="cs-CZ" sz="1100" b="0" dirty="0" smtClean="0">
                <a:latin typeface="Arial" pitchFamily="34" charset="0"/>
                <a:cs typeface="Arial" pitchFamily="34" charset="0"/>
              </a:rPr>
              <a:t>, Kober, Šplíchal nebo Jakub </a:t>
            </a:r>
            <a:r>
              <a:rPr lang="cs-CZ" sz="1100" b="0" dirty="0" err="1" smtClean="0">
                <a:latin typeface="Arial" pitchFamily="34" charset="0"/>
                <a:cs typeface="Arial" pitchFamily="34" charset="0"/>
              </a:rPr>
              <a:t>Grepl</a:t>
            </a:r>
            <a:r>
              <a:rPr lang="cs-CZ" sz="1100" b="0" dirty="0" smtClean="0">
                <a:latin typeface="Arial" pitchFamily="34" charset="0"/>
                <a:cs typeface="Arial" pitchFamily="34" charset="0"/>
              </a:rPr>
              <a:t>, ale mužstvo bylo doplněno spoustou nadějných fotbalistů ročníku narození 1999, kteří přestoupili ze starších žáků. S nimi přišel i trenér Václav Podhorský společně s Radkem </a:t>
            </a:r>
            <a:r>
              <a:rPr lang="cs-CZ" sz="1100" b="0" dirty="0" err="1" smtClean="0">
                <a:latin typeface="Arial" pitchFamily="34" charset="0"/>
                <a:cs typeface="Arial" pitchFamily="34" charset="0"/>
              </a:rPr>
              <a:t>Švejdarem</a:t>
            </a:r>
            <a:r>
              <a:rPr lang="cs-CZ" sz="1100" b="0" dirty="0" smtClean="0">
                <a:latin typeface="Arial" pitchFamily="34" charset="0"/>
                <a:cs typeface="Arial" pitchFamily="34" charset="0"/>
              </a:rPr>
              <a:t>. Bývalý trenér Pavel </a:t>
            </a:r>
            <a:r>
              <a:rPr lang="cs-CZ" sz="1100" b="0" dirty="0" err="1" smtClean="0">
                <a:latin typeface="Arial" pitchFamily="34" charset="0"/>
                <a:cs typeface="Arial" pitchFamily="34" charset="0"/>
              </a:rPr>
              <a:t>Hoznédl</a:t>
            </a:r>
            <a:r>
              <a:rPr lang="cs-CZ" sz="1100" b="0" dirty="0" smtClean="0">
                <a:latin typeface="Arial" pitchFamily="34" charset="0"/>
                <a:cs typeface="Arial" pitchFamily="34" charset="0"/>
              </a:rPr>
              <a:t> přešel učit hrát fotbal mladší žáky, Ladislav Smrček ukončil činnost a tak jediný z bývalého vedení dorostenců, kdo u mužstva zůstal, byl Michal </a:t>
            </a:r>
            <a:r>
              <a:rPr lang="cs-CZ" sz="1100" b="0" dirty="0" err="1" smtClean="0">
                <a:latin typeface="Arial" pitchFamily="34" charset="0"/>
                <a:cs typeface="Arial" pitchFamily="34" charset="0"/>
              </a:rPr>
              <a:t>Pengl</a:t>
            </a:r>
            <a:r>
              <a:rPr lang="cs-CZ" sz="1100" b="0" dirty="0" smtClean="0">
                <a:latin typeface="Arial" pitchFamily="34" charset="0"/>
                <a:cs typeface="Arial" pitchFamily="34" charset="0"/>
              </a:rPr>
              <a:t>. Kvalitní letní příprava s velkým množstvím přátelských zápasů slibovaly, že mužstvo má svou kvalitu a může dosáhnout dobrých výsledků. B mužstvo dospělých se v té době hroutilo a tak je dorostenci museli v několika již </a:t>
            </a:r>
            <a:r>
              <a:rPr lang="cs-CZ" sz="1100" b="0" dirty="0" err="1" smtClean="0">
                <a:latin typeface="Arial" pitchFamily="34" charset="0"/>
                <a:cs typeface="Arial" pitchFamily="34" charset="0"/>
              </a:rPr>
              <a:t>nasmlouvaných</a:t>
            </a:r>
            <a:r>
              <a:rPr lang="cs-CZ" sz="1100" b="0" dirty="0" smtClean="0">
                <a:latin typeface="Arial" pitchFamily="34" charset="0"/>
                <a:cs typeface="Arial" pitchFamily="34" charset="0"/>
              </a:rPr>
              <a:t> a pohárových zápasech zastoupit. Proti dospělým </a:t>
            </a:r>
            <a:r>
              <a:rPr lang="cs-CZ" sz="1100" b="0" dirty="0" err="1" smtClean="0">
                <a:latin typeface="Arial" pitchFamily="34" charset="0"/>
                <a:cs typeface="Arial" pitchFamily="34" charset="0"/>
              </a:rPr>
              <a:t>Pšovky</a:t>
            </a:r>
            <a:r>
              <a:rPr lang="cs-CZ" sz="1100" b="0" dirty="0" smtClean="0">
                <a:latin typeface="Arial" pitchFamily="34" charset="0"/>
                <a:cs typeface="Arial" pitchFamily="34" charset="0"/>
              </a:rPr>
              <a:t> nebo </a:t>
            </a:r>
            <a:r>
              <a:rPr lang="cs-CZ" sz="1100" b="0" dirty="0" err="1" smtClean="0">
                <a:latin typeface="Arial" pitchFamily="34" charset="0"/>
                <a:cs typeface="Arial" pitchFamily="34" charset="0"/>
              </a:rPr>
              <a:t>Lukavci</a:t>
            </a:r>
            <a:r>
              <a:rPr lang="cs-CZ" sz="1100" b="0" dirty="0" smtClean="0">
                <a:latin typeface="Arial" pitchFamily="34" charset="0"/>
                <a:cs typeface="Arial" pitchFamily="34" charset="0"/>
              </a:rPr>
              <a:t> si vedli statečně. O to lehčí byl potom vstup do mistrovské soutěže doma proti </a:t>
            </a:r>
            <a:r>
              <a:rPr lang="cs-CZ" sz="1100" b="0" dirty="0" err="1" smtClean="0">
                <a:latin typeface="Arial" pitchFamily="34" charset="0"/>
                <a:cs typeface="Arial" pitchFamily="34" charset="0"/>
              </a:rPr>
              <a:t>Skoroticím</a:t>
            </a:r>
            <a:r>
              <a:rPr lang="cs-CZ" sz="1100" b="0" dirty="0" smtClean="0">
                <a:latin typeface="Arial" pitchFamily="34" charset="0"/>
                <a:cs typeface="Arial" pitchFamily="34" charset="0"/>
              </a:rPr>
              <a:t> 23. 8. 2014, které porazili vysoko 10:1.  Ve 2. kole se jelo do Lovosic na novou umělou trávu. Netušili jsme, co zde můžeme po létu očekávat, ale již 1. poločas nenechával nikoho na pochybách, kdo je pánem utkání. Naše vedení po poločase 6:2 a celková výhra 7:3 byly skvělé. O týden později 6. 9. 2014 jsme si smlsli doma na Chlumci. Vítězství 12:0 není třeba popisovat až na jednu skutečnost, že v poločase to bylo 11:0. Podobný debakl 13:0 dorostenci uštědřili 14. 9. 2014 společnému týmu </a:t>
            </a:r>
            <a:r>
              <a:rPr lang="cs-CZ" sz="1100" b="0" dirty="0" err="1" smtClean="0">
                <a:latin typeface="Arial" pitchFamily="34" charset="0"/>
                <a:cs typeface="Arial" pitchFamily="34" charset="0"/>
              </a:rPr>
              <a:t>Boletice</a:t>
            </a:r>
            <a:r>
              <a:rPr lang="cs-CZ" sz="1100" b="0" dirty="0" smtClean="0">
                <a:latin typeface="Arial" pitchFamily="34" charset="0"/>
                <a:cs typeface="Arial" pitchFamily="34" charset="0"/>
              </a:rPr>
              <a:t>/Modrá. Pak přišlo utkání, které stálo zato vidět. Do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20. 9. 2014 přijely </a:t>
            </a:r>
            <a:r>
              <a:rPr lang="cs-CZ" sz="1100" b="0" dirty="0" err="1" smtClean="0">
                <a:latin typeface="Arial" pitchFamily="34" charset="0"/>
                <a:cs typeface="Arial" pitchFamily="34" charset="0"/>
              </a:rPr>
              <a:t>Brozany</a:t>
            </a:r>
            <a:r>
              <a:rPr lang="cs-CZ" sz="1100" b="0" dirty="0" smtClean="0">
                <a:latin typeface="Arial" pitchFamily="34" charset="0"/>
                <a:cs typeface="Arial" pitchFamily="34" charset="0"/>
              </a:rPr>
              <a:t>. V průběhu zápasu jsme vedli 3:1, hosté snížili na 2:3, ale zasloužené vítězství jsme si už vzít nenechali. První slabší chvilka nás potkala 27. 9. 2014 doma proti také dosud neporaženému mužstvu </a:t>
            </a:r>
            <a:r>
              <a:rPr lang="cs-CZ" sz="1100" b="0" dirty="0" err="1" smtClean="0">
                <a:latin typeface="Arial" pitchFamily="34" charset="0"/>
                <a:cs typeface="Arial" pitchFamily="34" charset="0"/>
              </a:rPr>
              <a:t>Mojžíře</a:t>
            </a:r>
            <a:r>
              <a:rPr lang="cs-CZ" sz="1100" b="0" dirty="0" smtClean="0">
                <a:latin typeface="Arial" pitchFamily="34" charset="0"/>
                <a:cs typeface="Arial" pitchFamily="34" charset="0"/>
              </a:rPr>
              <a:t>. Hrozil velký debakl, protože jsme již prohrávali 4:0. V závěru jsme aspoň snížili na konečných 2:4. Po 6. kolech jsme byli se ziskem 15. bodů na 3. místě. Porážkám nebyl konec ani v příštím kole 5. 10. 2014 ve </a:t>
            </a:r>
            <a:r>
              <a:rPr lang="cs-CZ" sz="1100" b="0" dirty="0" err="1" smtClean="0">
                <a:latin typeface="Arial" pitchFamily="34" charset="0"/>
                <a:cs typeface="Arial" pitchFamily="34" charset="0"/>
              </a:rPr>
              <a:t>Svádově</a:t>
            </a:r>
            <a:r>
              <a:rPr lang="cs-CZ" sz="1100" b="0" dirty="0" smtClean="0">
                <a:latin typeface="Arial" pitchFamily="34" charset="0"/>
                <a:cs typeface="Arial" pitchFamily="34" charset="0"/>
              </a:rPr>
              <a:t>. S dalším mužstvem z úplného čela tabulky jsme hráli ve druhém poločase 3:3 a o naší porážce 5:3 se rozhodovalo až v závěru. Vítězství jsme se konečně dočkali 11. 10. 2014 doma s Březinami. Dlouho jsme se nedokázali prosadit..</a:t>
            </a:r>
            <a:endParaRPr lang="cs-CZ" sz="1100" b="0" dirty="0">
              <a:latin typeface="Arial" pitchFamily="34" charset="0"/>
              <a:cs typeface="Arial" pitchFamily="34" charset="0"/>
            </a:endParaRPr>
          </a:p>
        </p:txBody>
      </p:sp>
      <p:sp>
        <p:nvSpPr>
          <p:cNvPr id="13" name="TextovéPole 12"/>
          <p:cNvSpPr txBox="1"/>
          <p:nvPr/>
        </p:nvSpPr>
        <p:spPr>
          <a:xfrm>
            <a:off x="174948" y="163116"/>
            <a:ext cx="4392488" cy="830997"/>
          </a:xfrm>
          <a:prstGeom prst="rect">
            <a:avLst/>
          </a:prstGeom>
          <a:blipFill dpi="0" rotWithShape="1">
            <a:blip r:embed="rId5" cstate="print">
              <a:alphaModFix amt="33000"/>
            </a:blip>
            <a:srcRect/>
            <a:stretch>
              <a:fillRect/>
            </a:stretch>
          </a:blipFill>
          <a:ln w="76200">
            <a:solidFill>
              <a:schemeClr val="accent1"/>
            </a:solidFill>
          </a:ln>
        </p:spPr>
        <p:txBody>
          <a:bodyPr wrap="square" rtlCol="0">
            <a:spAutoFit/>
          </a:bodyPr>
          <a:lstStyle/>
          <a:p>
            <a:pPr algn="ctr"/>
            <a:r>
              <a:rPr lang="cs-CZ" sz="2400" u="sng" dirty="0" smtClean="0">
                <a:solidFill>
                  <a:srgbClr val="CC0066"/>
                </a:solidFill>
                <a:latin typeface="Bookman Old Style" pitchFamily="18" charset="0"/>
              </a:rPr>
              <a:t>Procházka dorosteneckým podzimem</a:t>
            </a:r>
          </a:p>
        </p:txBody>
      </p:sp>
      <p:cxnSp>
        <p:nvCxnSpPr>
          <p:cNvPr id="14" name="Přímá spojovací šipka 13"/>
          <p:cNvCxnSpPr/>
          <p:nvPr/>
        </p:nvCxnSpPr>
        <p:spPr bwMode="auto">
          <a:xfrm>
            <a:off x="3271292" y="7003876"/>
            <a:ext cx="1080120" cy="72008"/>
          </a:xfrm>
          <a:prstGeom prst="straightConnector1">
            <a:avLst/>
          </a:prstGeom>
          <a:noFill/>
          <a:ln w="19050" cap="flat" cmpd="sng" algn="ctr">
            <a:solidFill>
              <a:srgbClr val="666633"/>
            </a:solidFill>
            <a:prstDash val="solid"/>
            <a:round/>
            <a:headEnd type="none" w="med" len="med"/>
            <a:tailEnd type="arrow"/>
          </a:ln>
          <a:effectLst>
            <a:outerShdw dist="45791" dir="2021404" algn="ctr" rotWithShape="0">
              <a:srgbClr val="9999FF"/>
            </a:outerShdw>
          </a:effectLst>
        </p:spPr>
      </p:cxnSp>
      <p:sp>
        <p:nvSpPr>
          <p:cNvPr id="15" name="TextovéPole 14"/>
          <p:cNvSpPr txBox="1"/>
          <p:nvPr/>
        </p:nvSpPr>
        <p:spPr>
          <a:xfrm>
            <a:off x="5791572" y="5203676"/>
            <a:ext cx="4392488" cy="1969770"/>
          </a:xfrm>
          <a:prstGeom prst="rect">
            <a:avLst/>
          </a:prstGeom>
          <a:solidFill>
            <a:srgbClr val="CCFFFF"/>
          </a:solidFill>
        </p:spPr>
        <p:txBody>
          <a:bodyPr wrap="square" rtlCol="0">
            <a:spAutoFit/>
          </a:bodyPr>
          <a:lstStyle/>
          <a:p>
            <a:r>
              <a:rPr lang="cs-CZ" sz="1400" u="sng" dirty="0" smtClean="0">
                <a:latin typeface="Bookman Old Style" pitchFamily="18" charset="0"/>
              </a:rPr>
              <a:t>Sekretář SK </a:t>
            </a:r>
            <a:r>
              <a:rPr lang="cs-CZ" sz="1400" u="sng" dirty="0" err="1" smtClean="0">
                <a:latin typeface="Bookman Old Style" pitchFamily="18" charset="0"/>
              </a:rPr>
              <a:t>Štětí</a:t>
            </a:r>
            <a:r>
              <a:rPr lang="cs-CZ" sz="1400" u="sng" dirty="0" smtClean="0">
                <a:latin typeface="Bookman Old Style" pitchFamily="18" charset="0"/>
              </a:rPr>
              <a:t> Milan Plíšek</a:t>
            </a:r>
          </a:p>
          <a:p>
            <a:r>
              <a:rPr lang="cs-CZ" dirty="0" smtClean="0">
                <a:latin typeface="Arial" pitchFamily="34" charset="0"/>
                <a:cs typeface="Arial" pitchFamily="34" charset="0"/>
              </a:rPr>
              <a:t>Zápas moc pohledný nebyl.  Rozměry hřiště tomu nepřidaly. Domácí vsadili na bojovnost , která slavila nakonec úspěch. Když už se zdálo, že zvedáme hlavu, tak uděláme chybu a domácí znova nabijeme.  Za týden v posledním podzimním kole přivítáme doma Louny, které mají formu a o tomto víkendu ji potvrdily výhrou nad </a:t>
            </a:r>
            <a:r>
              <a:rPr lang="cs-CZ" dirty="0" err="1" smtClean="0">
                <a:latin typeface="Arial" pitchFamily="34" charset="0"/>
                <a:cs typeface="Arial" pitchFamily="34" charset="0"/>
              </a:rPr>
              <a:t>Blšany</a:t>
            </a:r>
            <a:r>
              <a:rPr lang="cs-CZ" dirty="0" smtClean="0">
                <a:latin typeface="Arial" pitchFamily="34" charset="0"/>
                <a:cs typeface="Arial" pitchFamily="34" charset="0"/>
              </a:rPr>
              <a:t>. Mobilizujme všechny síly, a i když někteří hráči jsou zraněni, tak najděme poslední síly a pokusme se tento rok zakončit dobrým výkonem okořeněným výhrou.       </a:t>
            </a:r>
          </a:p>
        </p:txBody>
      </p:sp>
      <p:pic>
        <p:nvPicPr>
          <p:cNvPr id="2" name="Picture 1"/>
          <p:cNvPicPr>
            <a:picLocks noChangeAspect="1" noChangeArrowheads="1"/>
          </p:cNvPicPr>
          <p:nvPr/>
        </p:nvPicPr>
        <p:blipFill>
          <a:blip r:embed="rId6" cstate="print"/>
          <a:srcRect/>
          <a:stretch>
            <a:fillRect/>
          </a:stretch>
        </p:blipFill>
        <p:spPr bwMode="auto">
          <a:xfrm>
            <a:off x="7375748" y="4483596"/>
            <a:ext cx="881261" cy="6629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13" name="TextovéPole 12"/>
          <p:cNvSpPr txBox="1"/>
          <p:nvPr/>
        </p:nvSpPr>
        <p:spPr>
          <a:xfrm>
            <a:off x="5287515" y="163116"/>
            <a:ext cx="4896544" cy="2585323"/>
          </a:xfrm>
          <a:prstGeom prst="rect">
            <a:avLst/>
          </a:prstGeom>
          <a:blipFill dpi="0" rotWithShape="1">
            <a:blip r:embed="rId3" cstate="print">
              <a:alphaModFix amt="18000"/>
            </a:blip>
            <a:srcRect/>
            <a:stretch>
              <a:fillRect/>
            </a:stretch>
          </a:blipFill>
        </p:spPr>
        <p:txBody>
          <a:bodyPr wrap="square" rtlCol="0">
            <a:spAutoFit/>
          </a:bodyPr>
          <a:lstStyle/>
          <a:p>
            <a:pPr algn="ctr"/>
            <a:r>
              <a:rPr lang="cs-CZ" sz="2700"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Konečná tabulka podzimní části I. A třídy  dorostu naznačuje, že na jaře si to o příčku nejvyšší asi rozdají 3 mužstva, mezi která patří i kolektiv SK </a:t>
            </a:r>
            <a:r>
              <a:rPr lang="cs-CZ" sz="2700" dirty="0" err="1"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Štětí</a:t>
            </a:r>
            <a:endParaRPr lang="cs-CZ" sz="2700" dirty="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4" name="Tabulka 13"/>
          <p:cNvGraphicFramePr>
            <a:graphicFrameLocks noGrp="1"/>
          </p:cNvGraphicFramePr>
          <p:nvPr/>
        </p:nvGraphicFramePr>
        <p:xfrm>
          <a:off x="5287515" y="2862399"/>
          <a:ext cx="4896545" cy="3373670"/>
        </p:xfrm>
        <a:graphic>
          <a:graphicData uri="http://schemas.openxmlformats.org/drawingml/2006/table">
            <a:tbl>
              <a:tblPr/>
              <a:tblGrid>
                <a:gridCol w="560605">
                  <a:extLst>
                    <a:ext uri="{9D8B030D-6E8A-4147-A177-3AD203B41FA5}">
                      <a16:colId xmlns:a16="http://schemas.microsoft.com/office/drawing/2014/main" val="20000"/>
                    </a:ext>
                  </a:extLst>
                </a:gridCol>
                <a:gridCol w="1427794">
                  <a:extLst>
                    <a:ext uri="{9D8B030D-6E8A-4147-A177-3AD203B41FA5}">
                      <a16:colId xmlns:a16="http://schemas.microsoft.com/office/drawing/2014/main" val="20001"/>
                    </a:ext>
                  </a:extLst>
                </a:gridCol>
                <a:gridCol w="291983">
                  <a:extLst>
                    <a:ext uri="{9D8B030D-6E8A-4147-A177-3AD203B41FA5}">
                      <a16:colId xmlns:a16="http://schemas.microsoft.com/office/drawing/2014/main" val="20002"/>
                    </a:ext>
                  </a:extLst>
                </a:gridCol>
                <a:gridCol w="291983">
                  <a:extLst>
                    <a:ext uri="{9D8B030D-6E8A-4147-A177-3AD203B41FA5}">
                      <a16:colId xmlns:a16="http://schemas.microsoft.com/office/drawing/2014/main" val="20003"/>
                    </a:ext>
                  </a:extLst>
                </a:gridCol>
                <a:gridCol w="291983">
                  <a:extLst>
                    <a:ext uri="{9D8B030D-6E8A-4147-A177-3AD203B41FA5}">
                      <a16:colId xmlns:a16="http://schemas.microsoft.com/office/drawing/2014/main" val="20004"/>
                    </a:ext>
                  </a:extLst>
                </a:gridCol>
                <a:gridCol w="291983">
                  <a:extLst>
                    <a:ext uri="{9D8B030D-6E8A-4147-A177-3AD203B41FA5}">
                      <a16:colId xmlns:a16="http://schemas.microsoft.com/office/drawing/2014/main" val="20005"/>
                    </a:ext>
                  </a:extLst>
                </a:gridCol>
                <a:gridCol w="291983">
                  <a:extLst>
                    <a:ext uri="{9D8B030D-6E8A-4147-A177-3AD203B41FA5}">
                      <a16:colId xmlns:a16="http://schemas.microsoft.com/office/drawing/2014/main" val="20006"/>
                    </a:ext>
                  </a:extLst>
                </a:gridCol>
                <a:gridCol w="887626">
                  <a:extLst>
                    <a:ext uri="{9D8B030D-6E8A-4147-A177-3AD203B41FA5}">
                      <a16:colId xmlns:a16="http://schemas.microsoft.com/office/drawing/2014/main" val="20007"/>
                    </a:ext>
                  </a:extLst>
                </a:gridCol>
                <a:gridCol w="560605">
                  <a:extLst>
                    <a:ext uri="{9D8B030D-6E8A-4147-A177-3AD203B41FA5}">
                      <a16:colId xmlns:a16="http://schemas.microsoft.com/office/drawing/2014/main" val="20008"/>
                    </a:ext>
                  </a:extLst>
                </a:gridCol>
              </a:tblGrid>
              <a:tr h="308664">
                <a:tc gridSpan="9">
                  <a:txBody>
                    <a:bodyPr/>
                    <a:lstStyle/>
                    <a:p>
                      <a:pPr algn="ctr" fontAlgn="ctr"/>
                      <a:r>
                        <a:rPr lang="pl-PL" sz="1800" b="1" i="0" u="none" strike="noStrike" dirty="0">
                          <a:solidFill>
                            <a:srgbClr val="000000"/>
                          </a:solidFill>
                          <a:latin typeface="Calibri"/>
                        </a:rPr>
                        <a:t>I.A třída dorostu po </a:t>
                      </a:r>
                      <a:r>
                        <a:rPr lang="pl-PL" sz="1800" b="1" i="0" u="none" strike="noStrike" dirty="0" smtClean="0">
                          <a:solidFill>
                            <a:srgbClr val="000000"/>
                          </a:solidFill>
                          <a:latin typeface="Calibri"/>
                        </a:rPr>
                        <a:t>13. kole Podzim 2014</a:t>
                      </a:r>
                      <a:endParaRPr lang="pl-PL" sz="1800" b="1" i="0" u="none" strike="noStrike" dirty="0">
                        <a:solidFill>
                          <a:srgbClr val="000000"/>
                        </a:solidFill>
                        <a:latin typeface="Calibri"/>
                      </a:endParaRPr>
                    </a:p>
                  </a:txBody>
                  <a:tcPr marL="9525" marR="9525" marT="9525" marB="0" anchor="ctr">
                    <a:lnL>
                      <a:noFill/>
                    </a:lnL>
                    <a:lnR>
                      <a:noFill/>
                    </a:lnR>
                    <a:lnT>
                      <a:noFill/>
                    </a:lnT>
                    <a:lnB>
                      <a:noFill/>
                    </a:lnB>
                    <a:solidFill>
                      <a:srgbClr val="FCD5B4"/>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38877">
                <a:tc>
                  <a:txBody>
                    <a:bodyPr/>
                    <a:lstStyle/>
                    <a:p>
                      <a:pPr algn="ctr" fontAlgn="b"/>
                      <a:r>
                        <a:rPr lang="cs-CZ" sz="1400" b="1" i="0" u="none" strike="noStrike" dirty="0">
                          <a:solidFill>
                            <a:srgbClr val="FF0000"/>
                          </a:solidFill>
                          <a:latin typeface="Arial"/>
                        </a:rPr>
                        <a:t>1.</a:t>
                      </a:r>
                    </a:p>
                  </a:txBody>
                  <a:tcPr marL="85725" marR="9525" marT="9525" marB="0" anchor="b">
                    <a:lnL>
                      <a:noFill/>
                    </a:lnL>
                    <a:lnR>
                      <a:noFill/>
                    </a:lnR>
                    <a:lnT>
                      <a:noFill/>
                    </a:lnT>
                    <a:lnB>
                      <a:noFill/>
                    </a:lnB>
                    <a:solidFill>
                      <a:srgbClr val="66FFFF"/>
                    </a:solidFill>
                  </a:tcPr>
                </a:tc>
                <a:tc>
                  <a:txBody>
                    <a:bodyPr/>
                    <a:lstStyle/>
                    <a:p>
                      <a:pPr algn="ctr" fontAlgn="b"/>
                      <a:r>
                        <a:rPr lang="cs-CZ" sz="1400" b="1" i="0" u="none" strike="noStrike" dirty="0">
                          <a:solidFill>
                            <a:srgbClr val="FF0000"/>
                          </a:solidFill>
                          <a:latin typeface="Arial"/>
                        </a:rPr>
                        <a:t>SK </a:t>
                      </a:r>
                      <a:r>
                        <a:rPr lang="cs-CZ" sz="1400" b="1" i="0" u="none" strike="noStrike" dirty="0" err="1">
                          <a:solidFill>
                            <a:srgbClr val="FF0000"/>
                          </a:solidFill>
                          <a:latin typeface="Arial"/>
                        </a:rPr>
                        <a:t>Štětí</a:t>
                      </a:r>
                      <a:endParaRPr lang="cs-CZ" sz="1400" b="1" i="0" u="none" strike="noStrike" dirty="0">
                        <a:solidFill>
                          <a:srgbClr val="FF0000"/>
                        </a:solidFill>
                        <a:latin typeface="Arial"/>
                      </a:endParaRPr>
                    </a:p>
                  </a:txBody>
                  <a:tcPr marL="85725" marR="9525" marT="9525" marB="0" anchor="b">
                    <a:lnL>
                      <a:noFill/>
                    </a:lnL>
                    <a:lnR>
                      <a:noFill/>
                    </a:lnR>
                    <a:lnT>
                      <a:noFill/>
                    </a:lnT>
                    <a:lnB>
                      <a:noFill/>
                    </a:lnB>
                    <a:solidFill>
                      <a:srgbClr val="66FFFF"/>
                    </a:solidFill>
                  </a:tcPr>
                </a:tc>
                <a:tc>
                  <a:txBody>
                    <a:bodyPr/>
                    <a:lstStyle/>
                    <a:p>
                      <a:pPr algn="ctr" fontAlgn="b"/>
                      <a:r>
                        <a:rPr lang="cs-CZ" sz="1100" b="1" i="0" u="none" strike="noStrike" dirty="0">
                          <a:solidFill>
                            <a:srgbClr val="FF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100" b="1" i="0" u="none" strike="noStrike" dirty="0">
                          <a:solidFill>
                            <a:srgbClr val="FF0000"/>
                          </a:solidFill>
                          <a:latin typeface="Arial"/>
                        </a:rPr>
                        <a:t>11</a:t>
                      </a:r>
                    </a:p>
                  </a:txBody>
                  <a:tcPr marL="85725" marR="9525" marT="9525" marB="0" anchor="b">
                    <a:lnL>
                      <a:noFill/>
                    </a:lnL>
                    <a:lnR>
                      <a:noFill/>
                    </a:lnR>
                    <a:lnT>
                      <a:noFill/>
                    </a:lnT>
                    <a:lnB>
                      <a:noFill/>
                    </a:lnB>
                    <a:solidFill>
                      <a:srgbClr val="66FFFF"/>
                    </a:solidFill>
                  </a:tcPr>
                </a:tc>
                <a:tc>
                  <a:txBody>
                    <a:bodyPr/>
                    <a:lstStyle/>
                    <a:p>
                      <a:pPr algn="ctr" fontAlgn="b"/>
                      <a:r>
                        <a:rPr lang="cs-CZ" sz="1100" b="1" i="0" u="none" strike="noStrike" dirty="0">
                          <a:solidFill>
                            <a:srgbClr val="FF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100" b="1" i="0" u="none" strike="noStrike" dirty="0">
                          <a:solidFill>
                            <a:srgbClr val="FF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100" b="1" i="0" u="none" strike="noStrike" dirty="0">
                          <a:solidFill>
                            <a:srgbClr val="FF0000"/>
                          </a:solidFill>
                          <a:latin typeface="Arial"/>
                        </a:rPr>
                        <a:t>2</a:t>
                      </a:r>
                    </a:p>
                  </a:txBody>
                  <a:tcPr marL="85725" marR="9525" marT="9525" marB="0" anchor="b">
                    <a:lnL>
                      <a:noFill/>
                    </a:lnL>
                    <a:lnR>
                      <a:noFill/>
                    </a:lnR>
                    <a:lnT>
                      <a:noFill/>
                    </a:lnT>
                    <a:lnB>
                      <a:noFill/>
                    </a:lnB>
                    <a:solidFill>
                      <a:srgbClr val="66FFFF"/>
                    </a:solidFill>
                  </a:tcPr>
                </a:tc>
                <a:tc>
                  <a:txBody>
                    <a:bodyPr/>
                    <a:lstStyle/>
                    <a:p>
                      <a:pPr algn="ctr" fontAlgn="b"/>
                      <a:r>
                        <a:rPr lang="cs-CZ" sz="1100" b="1" i="0" u="none" strike="noStrike" dirty="0">
                          <a:solidFill>
                            <a:srgbClr val="FF0000"/>
                          </a:solidFill>
                          <a:latin typeface="Calibri"/>
                        </a:rPr>
                        <a:t>109:19</a:t>
                      </a:r>
                    </a:p>
                  </a:txBody>
                  <a:tcPr marL="9525" marR="9525" marT="9525" marB="0" anchor="b">
                    <a:lnL>
                      <a:noFill/>
                    </a:lnL>
                    <a:lnR>
                      <a:noFill/>
                    </a:lnR>
                    <a:lnT>
                      <a:noFill/>
                    </a:lnT>
                    <a:lnB>
                      <a:noFill/>
                    </a:lnB>
                    <a:solidFill>
                      <a:srgbClr val="66FFFF"/>
                    </a:solidFill>
                  </a:tcPr>
                </a:tc>
                <a:tc>
                  <a:txBody>
                    <a:bodyPr/>
                    <a:lstStyle/>
                    <a:p>
                      <a:pPr algn="ctr" fontAlgn="b"/>
                      <a:r>
                        <a:rPr lang="cs-CZ" sz="1100" b="1" i="0" u="none" strike="noStrike" dirty="0">
                          <a:solidFill>
                            <a:srgbClr val="FF0000"/>
                          </a:solidFill>
                          <a:latin typeface="Arial"/>
                        </a:rPr>
                        <a:t>33</a:t>
                      </a:r>
                    </a:p>
                  </a:txBody>
                  <a:tcPr marL="85725" marR="9525" marT="9525" marB="0" anchor="b">
                    <a:lnL>
                      <a:noFill/>
                    </a:lnL>
                    <a:lnR>
                      <a:noFill/>
                    </a:lnR>
                    <a:lnT>
                      <a:noFill/>
                    </a:lnT>
                    <a:lnB>
                      <a:noFill/>
                    </a:lnB>
                    <a:solidFill>
                      <a:srgbClr val="66FFFF"/>
                    </a:solidFill>
                  </a:tcPr>
                </a:tc>
                <a:extLst>
                  <a:ext uri="{0D108BD9-81ED-4DB2-BD59-A6C34878D82A}">
                    <a16:rowId xmlns:a16="http://schemas.microsoft.com/office/drawing/2014/main" val="10001"/>
                  </a:ext>
                </a:extLst>
              </a:tr>
              <a:tr h="209228">
                <a:tc>
                  <a:txBody>
                    <a:bodyPr/>
                    <a:lstStyle/>
                    <a:p>
                      <a:pPr algn="ctr" fontAlgn="b"/>
                      <a:r>
                        <a:rPr lang="cs-CZ" sz="1200" b="1" i="0" u="none" strike="noStrike" dirty="0">
                          <a:solidFill>
                            <a:srgbClr val="000000"/>
                          </a:solidFill>
                          <a:latin typeface="Arial"/>
                        </a:rPr>
                        <a:t>2.</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dirty="0">
                          <a:solidFill>
                            <a:srgbClr val="000000"/>
                          </a:solidFill>
                          <a:latin typeface="Arial"/>
                        </a:rPr>
                        <a:t>TJ </a:t>
                      </a:r>
                      <a:r>
                        <a:rPr lang="cs-CZ" sz="1200" b="1" i="0" u="none" strike="noStrike" dirty="0" err="1" smtClean="0">
                          <a:solidFill>
                            <a:srgbClr val="000000"/>
                          </a:solidFill>
                          <a:latin typeface="Arial"/>
                        </a:rPr>
                        <a:t>Svádov</a:t>
                      </a:r>
                      <a:endParaRPr lang="cs-CZ" sz="1200" b="1" i="0" u="none" strike="noStrike" dirty="0">
                        <a:solidFill>
                          <a:srgbClr val="000000"/>
                        </a:solidFill>
                        <a:latin typeface="Arial"/>
                      </a:endParaRP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11</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2</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Calibri"/>
                        </a:rPr>
                        <a:t>99:34</a:t>
                      </a:r>
                    </a:p>
                  </a:txBody>
                  <a:tcPr marL="95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33</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16356">
                <a:tc>
                  <a:txBody>
                    <a:bodyPr/>
                    <a:lstStyle/>
                    <a:p>
                      <a:pPr algn="ctr" fontAlgn="b"/>
                      <a:r>
                        <a:rPr lang="cs-CZ" sz="1200" b="1" i="0" u="none" strike="noStrike">
                          <a:solidFill>
                            <a:srgbClr val="000000"/>
                          </a:solidFill>
                          <a:latin typeface="Arial"/>
                        </a:rPr>
                        <a:t>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dirty="0">
                          <a:solidFill>
                            <a:srgbClr val="000000"/>
                          </a:solidFill>
                          <a:latin typeface="Arial"/>
                        </a:rPr>
                        <a:t>SK Sokol </a:t>
                      </a:r>
                      <a:r>
                        <a:rPr lang="cs-CZ" sz="1200" b="1" i="0" u="none" strike="noStrike" dirty="0" err="1">
                          <a:solidFill>
                            <a:srgbClr val="000000"/>
                          </a:solidFill>
                          <a:latin typeface="Arial"/>
                        </a:rPr>
                        <a:t>Brozany</a:t>
                      </a:r>
                      <a:endParaRPr lang="cs-CZ" sz="1200" b="1" i="0" u="none" strike="noStrike" dirty="0">
                        <a:solidFill>
                          <a:srgbClr val="000000"/>
                        </a:solidFill>
                        <a:latin typeface="Arial"/>
                      </a:endParaRP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11</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dirty="0">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2</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Calibri"/>
                        </a:rPr>
                        <a:t>55:15</a:t>
                      </a:r>
                    </a:p>
                  </a:txBody>
                  <a:tcPr marL="95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33</a:t>
                      </a:r>
                    </a:p>
                  </a:txBody>
                  <a:tcPr marL="85725" marR="9525" marT="9525" marB="0" anchor="b">
                    <a:lnL>
                      <a:noFill/>
                    </a:lnL>
                    <a:lnR>
                      <a:noFill/>
                    </a:lnR>
                    <a:lnT>
                      <a:noFill/>
                    </a:lnT>
                    <a:lnB>
                      <a:noFill/>
                    </a:lnB>
                    <a:solidFill>
                      <a:srgbClr val="66FFFF"/>
                    </a:solidFill>
                  </a:tcPr>
                </a:tc>
                <a:extLst>
                  <a:ext uri="{0D108BD9-81ED-4DB2-BD59-A6C34878D82A}">
                    <a16:rowId xmlns:a16="http://schemas.microsoft.com/office/drawing/2014/main" val="10003"/>
                  </a:ext>
                </a:extLst>
              </a:tr>
              <a:tr h="209228">
                <a:tc>
                  <a:txBody>
                    <a:bodyPr/>
                    <a:lstStyle/>
                    <a:p>
                      <a:pPr algn="ctr" fontAlgn="b"/>
                      <a:r>
                        <a:rPr lang="cs-CZ" sz="1200" b="1" i="0" u="none" strike="noStrike">
                          <a:solidFill>
                            <a:srgbClr val="000000"/>
                          </a:solidFill>
                          <a:latin typeface="Arial"/>
                        </a:rPr>
                        <a:t>4.</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dirty="0">
                          <a:solidFill>
                            <a:srgbClr val="000000"/>
                          </a:solidFill>
                          <a:latin typeface="Arial"/>
                        </a:rPr>
                        <a:t>T.J. </a:t>
                      </a:r>
                      <a:r>
                        <a:rPr lang="cs-CZ" sz="1200" b="1" i="0" u="none" strike="noStrike" dirty="0" err="1">
                          <a:solidFill>
                            <a:srgbClr val="000000"/>
                          </a:solidFill>
                          <a:latin typeface="Arial"/>
                        </a:rPr>
                        <a:t>Mojžíř</a:t>
                      </a:r>
                      <a:endParaRPr lang="cs-CZ" sz="1200" b="1" i="0" u="none" strike="noStrike" dirty="0">
                        <a:solidFill>
                          <a:srgbClr val="000000"/>
                        </a:solidFill>
                        <a:latin typeface="Arial"/>
                      </a:endParaRP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8</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2</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Calibri"/>
                        </a:rPr>
                        <a:t>45:25</a:t>
                      </a:r>
                    </a:p>
                  </a:txBody>
                  <a:tcPr marL="95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28</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09228">
                <a:tc>
                  <a:txBody>
                    <a:bodyPr/>
                    <a:lstStyle/>
                    <a:p>
                      <a:pPr algn="ctr" fontAlgn="b"/>
                      <a:r>
                        <a:rPr lang="cs-CZ" sz="1200" b="1" i="0" u="none" strike="noStrike">
                          <a:solidFill>
                            <a:srgbClr val="000000"/>
                          </a:solidFill>
                          <a:latin typeface="Arial"/>
                        </a:rPr>
                        <a:t>5.</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ASK Lovosice</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9</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4</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Calibri"/>
                        </a:rPr>
                        <a:t>67:27</a:t>
                      </a:r>
                    </a:p>
                  </a:txBody>
                  <a:tcPr marL="95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27</a:t>
                      </a:r>
                    </a:p>
                  </a:txBody>
                  <a:tcPr marL="85725" marR="9525" marT="9525" marB="0" anchor="b">
                    <a:lnL>
                      <a:noFill/>
                    </a:lnL>
                    <a:lnR>
                      <a:noFill/>
                    </a:lnR>
                    <a:lnT>
                      <a:noFill/>
                    </a:lnT>
                    <a:lnB>
                      <a:noFill/>
                    </a:lnB>
                    <a:solidFill>
                      <a:srgbClr val="66FFFF"/>
                    </a:solidFill>
                  </a:tcPr>
                </a:tc>
                <a:extLst>
                  <a:ext uri="{0D108BD9-81ED-4DB2-BD59-A6C34878D82A}">
                    <a16:rowId xmlns:a16="http://schemas.microsoft.com/office/drawing/2014/main" val="10005"/>
                  </a:ext>
                </a:extLst>
              </a:tr>
              <a:tr h="209228">
                <a:tc>
                  <a:txBody>
                    <a:bodyPr/>
                    <a:lstStyle/>
                    <a:p>
                      <a:pPr algn="ctr" fontAlgn="b"/>
                      <a:r>
                        <a:rPr lang="cs-CZ" sz="1200" b="1" i="0" u="none" strike="noStrike">
                          <a:solidFill>
                            <a:srgbClr val="000000"/>
                          </a:solidFill>
                          <a:latin typeface="Arial"/>
                        </a:rPr>
                        <a:t>6.</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dirty="0">
                          <a:solidFill>
                            <a:srgbClr val="000000"/>
                          </a:solidFill>
                          <a:latin typeface="Arial"/>
                        </a:rPr>
                        <a:t>SK Březiny</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7</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5</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Calibri"/>
                        </a:rPr>
                        <a:t>51:39</a:t>
                      </a:r>
                    </a:p>
                  </a:txBody>
                  <a:tcPr marL="95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22</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0">
                <a:tc>
                  <a:txBody>
                    <a:bodyPr/>
                    <a:lstStyle/>
                    <a:p>
                      <a:pPr algn="ctr" fontAlgn="b"/>
                      <a:r>
                        <a:rPr lang="cs-CZ" sz="1200" b="1" i="0" u="none" strike="noStrike">
                          <a:solidFill>
                            <a:srgbClr val="000000"/>
                          </a:solidFill>
                          <a:latin typeface="Arial"/>
                        </a:rPr>
                        <a:t>7.</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SK Velký Šenov</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6</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5</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Calibri"/>
                        </a:rPr>
                        <a:t>63:62</a:t>
                      </a:r>
                    </a:p>
                  </a:txBody>
                  <a:tcPr marL="95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21</a:t>
                      </a:r>
                    </a:p>
                  </a:txBody>
                  <a:tcPr marL="85725" marR="9525" marT="9525" marB="0" anchor="b">
                    <a:lnL>
                      <a:noFill/>
                    </a:lnL>
                    <a:lnR>
                      <a:noFill/>
                    </a:lnR>
                    <a:lnT>
                      <a:noFill/>
                    </a:lnT>
                    <a:lnB>
                      <a:noFill/>
                    </a:lnB>
                    <a:solidFill>
                      <a:srgbClr val="66FFFF"/>
                    </a:solidFill>
                  </a:tcPr>
                </a:tc>
                <a:extLst>
                  <a:ext uri="{0D108BD9-81ED-4DB2-BD59-A6C34878D82A}">
                    <a16:rowId xmlns:a16="http://schemas.microsoft.com/office/drawing/2014/main" val="10007"/>
                  </a:ext>
                </a:extLst>
              </a:tr>
              <a:tr h="209228">
                <a:tc>
                  <a:txBody>
                    <a:bodyPr/>
                    <a:lstStyle/>
                    <a:p>
                      <a:pPr algn="ctr" fontAlgn="b"/>
                      <a:r>
                        <a:rPr lang="cs-CZ" sz="1200" b="1" i="0" u="none" strike="noStrike">
                          <a:solidFill>
                            <a:srgbClr val="000000"/>
                          </a:solidFill>
                          <a:latin typeface="Arial"/>
                        </a:rPr>
                        <a:t>8.</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dirty="0">
                          <a:solidFill>
                            <a:srgbClr val="000000"/>
                          </a:solidFill>
                          <a:latin typeface="Arial"/>
                        </a:rPr>
                        <a:t>TJ Chlumec</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6</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6</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Calibri"/>
                        </a:rPr>
                        <a:t>67:50</a:t>
                      </a:r>
                    </a:p>
                  </a:txBody>
                  <a:tcPr marL="95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20</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09228">
                <a:tc>
                  <a:txBody>
                    <a:bodyPr/>
                    <a:lstStyle/>
                    <a:p>
                      <a:pPr algn="ctr" fontAlgn="b"/>
                      <a:r>
                        <a:rPr lang="cs-CZ" sz="1200" b="1" i="0" u="none" strike="noStrike">
                          <a:solidFill>
                            <a:srgbClr val="000000"/>
                          </a:solidFill>
                          <a:latin typeface="Arial"/>
                        </a:rPr>
                        <a:t>9.</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dirty="0">
                          <a:solidFill>
                            <a:srgbClr val="000000"/>
                          </a:solidFill>
                          <a:latin typeface="Arial"/>
                        </a:rPr>
                        <a:t>Sokol </a:t>
                      </a:r>
                      <a:r>
                        <a:rPr lang="cs-CZ" sz="1200" b="1" i="0" u="none" strike="noStrike" dirty="0" err="1">
                          <a:solidFill>
                            <a:srgbClr val="000000"/>
                          </a:solidFill>
                          <a:latin typeface="Arial"/>
                        </a:rPr>
                        <a:t>Mšené</a:t>
                      </a:r>
                      <a:r>
                        <a:rPr lang="cs-CZ" sz="1200" b="1" i="0" u="none" strike="noStrike" dirty="0">
                          <a:solidFill>
                            <a:srgbClr val="000000"/>
                          </a:solidFill>
                          <a:latin typeface="Arial"/>
                        </a:rPr>
                        <a:t> </a:t>
                      </a:r>
                      <a:r>
                        <a:rPr lang="cs-CZ" sz="1200" b="1" i="0" u="none" strike="noStrike" dirty="0" smtClean="0">
                          <a:solidFill>
                            <a:srgbClr val="000000"/>
                          </a:solidFill>
                          <a:latin typeface="Arial"/>
                        </a:rPr>
                        <a:t>L.</a:t>
                      </a:r>
                      <a:endParaRPr lang="cs-CZ" sz="1200" b="1" i="0" u="none" strike="noStrike" dirty="0">
                        <a:solidFill>
                          <a:srgbClr val="000000"/>
                        </a:solidFill>
                        <a:latin typeface="Arial"/>
                      </a:endParaRP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5</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dirty="0">
                          <a:solidFill>
                            <a:srgbClr val="000000"/>
                          </a:solidFill>
                          <a:latin typeface="Arial"/>
                        </a:rPr>
                        <a:t>2</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6</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Calibri"/>
                        </a:rPr>
                        <a:t>39:56</a:t>
                      </a:r>
                    </a:p>
                  </a:txBody>
                  <a:tcPr marL="95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17</a:t>
                      </a:r>
                    </a:p>
                  </a:txBody>
                  <a:tcPr marL="85725" marR="9525" marT="9525" marB="0" anchor="b">
                    <a:lnL>
                      <a:noFill/>
                    </a:lnL>
                    <a:lnR>
                      <a:noFill/>
                    </a:lnR>
                    <a:lnT>
                      <a:noFill/>
                    </a:lnT>
                    <a:lnB>
                      <a:noFill/>
                    </a:lnB>
                    <a:solidFill>
                      <a:srgbClr val="66FFFF"/>
                    </a:solidFill>
                  </a:tcPr>
                </a:tc>
                <a:extLst>
                  <a:ext uri="{0D108BD9-81ED-4DB2-BD59-A6C34878D82A}">
                    <a16:rowId xmlns:a16="http://schemas.microsoft.com/office/drawing/2014/main" val="10009"/>
                  </a:ext>
                </a:extLst>
              </a:tr>
              <a:tr h="209228">
                <a:tc>
                  <a:txBody>
                    <a:bodyPr/>
                    <a:lstStyle/>
                    <a:p>
                      <a:pPr algn="ctr" fontAlgn="b"/>
                      <a:r>
                        <a:rPr lang="cs-CZ" sz="1200" b="1" i="0" u="none" strike="noStrike">
                          <a:solidFill>
                            <a:srgbClr val="000000"/>
                          </a:solidFill>
                          <a:latin typeface="Arial"/>
                        </a:rPr>
                        <a:t>10.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TJ Skorotice</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5</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8</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Calibri"/>
                        </a:rPr>
                        <a:t>37:58</a:t>
                      </a:r>
                    </a:p>
                  </a:txBody>
                  <a:tcPr marL="95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15</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09228">
                <a:tc>
                  <a:txBody>
                    <a:bodyPr/>
                    <a:lstStyle/>
                    <a:p>
                      <a:pPr algn="ctr" fontAlgn="b"/>
                      <a:r>
                        <a:rPr lang="cs-CZ" sz="1200" b="1" i="0" u="none" strike="noStrike">
                          <a:solidFill>
                            <a:srgbClr val="000000"/>
                          </a:solidFill>
                          <a:latin typeface="Arial"/>
                        </a:rPr>
                        <a:t>11.</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FK Jílové</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2</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dirty="0">
                          <a:solidFill>
                            <a:srgbClr val="000000"/>
                          </a:solidFill>
                          <a:latin typeface="Arial"/>
                        </a:rPr>
                        <a:t>10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dirty="0">
                          <a:solidFill>
                            <a:srgbClr val="000000"/>
                          </a:solidFill>
                          <a:latin typeface="Calibri"/>
                        </a:rPr>
                        <a:t>33:73</a:t>
                      </a:r>
                    </a:p>
                  </a:txBody>
                  <a:tcPr marL="95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8</a:t>
                      </a:r>
                    </a:p>
                  </a:txBody>
                  <a:tcPr marL="85725" marR="9525" marT="9525" marB="0" anchor="b">
                    <a:lnL>
                      <a:noFill/>
                    </a:lnL>
                    <a:lnR>
                      <a:noFill/>
                    </a:lnR>
                    <a:lnT>
                      <a:noFill/>
                    </a:lnT>
                    <a:lnB>
                      <a:noFill/>
                    </a:lnB>
                    <a:solidFill>
                      <a:srgbClr val="66FFFF"/>
                    </a:solidFill>
                  </a:tcPr>
                </a:tc>
                <a:extLst>
                  <a:ext uri="{0D108BD9-81ED-4DB2-BD59-A6C34878D82A}">
                    <a16:rowId xmlns:a16="http://schemas.microsoft.com/office/drawing/2014/main" val="10011"/>
                  </a:ext>
                </a:extLst>
              </a:tr>
              <a:tr h="209228">
                <a:tc>
                  <a:txBody>
                    <a:bodyPr/>
                    <a:lstStyle/>
                    <a:p>
                      <a:pPr algn="ctr" fontAlgn="b"/>
                      <a:r>
                        <a:rPr lang="cs-CZ" sz="1200" b="1" i="0" u="none" strike="noStrike">
                          <a:solidFill>
                            <a:srgbClr val="000000"/>
                          </a:solidFill>
                          <a:latin typeface="Arial"/>
                        </a:rPr>
                        <a:t>12.</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FC Jiskra Modrá</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2</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Calibri"/>
                        </a:rPr>
                        <a:t>29:83</a:t>
                      </a:r>
                    </a:p>
                  </a:txBody>
                  <a:tcPr marL="95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7</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09228">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FK Novosedlice</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2</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11</a:t>
                      </a:r>
                    </a:p>
                  </a:txBody>
                  <a:tcPr marL="85725" marR="9525" marT="9525" marB="0" anchor="b">
                    <a:lnL>
                      <a:noFill/>
                    </a:lnL>
                    <a:lnR>
                      <a:noFill/>
                    </a:lnR>
                    <a:lnT>
                      <a:noFill/>
                    </a:lnT>
                    <a:lnB>
                      <a:noFill/>
                    </a:lnB>
                    <a:solidFill>
                      <a:srgbClr val="66FFFF"/>
                    </a:solidFill>
                  </a:tcPr>
                </a:tc>
                <a:tc>
                  <a:txBody>
                    <a:bodyPr/>
                    <a:lstStyle/>
                    <a:p>
                      <a:pPr algn="ctr" fontAlgn="b"/>
                      <a:r>
                        <a:rPr lang="cs-CZ" sz="1200" b="1" i="0" u="none" strike="noStrike" dirty="0">
                          <a:solidFill>
                            <a:srgbClr val="000000"/>
                          </a:solidFill>
                          <a:latin typeface="Calibri"/>
                        </a:rPr>
                        <a:t>28:122</a:t>
                      </a:r>
                    </a:p>
                  </a:txBody>
                  <a:tcPr marL="9525" marR="9525" marT="9525" marB="0" anchor="b">
                    <a:lnL>
                      <a:noFill/>
                    </a:lnL>
                    <a:lnR>
                      <a:noFill/>
                    </a:lnR>
                    <a:lnT>
                      <a:noFill/>
                    </a:lnT>
                    <a:lnB>
                      <a:noFill/>
                    </a:lnB>
                    <a:solidFill>
                      <a:srgbClr val="66FFFF"/>
                    </a:solidFill>
                  </a:tcPr>
                </a:tc>
                <a:tc>
                  <a:txBody>
                    <a:bodyPr/>
                    <a:lstStyle/>
                    <a:p>
                      <a:pPr algn="ctr" fontAlgn="b"/>
                      <a:r>
                        <a:rPr lang="cs-CZ" sz="1200" b="1" i="0" u="none" strike="noStrike">
                          <a:solidFill>
                            <a:srgbClr val="000000"/>
                          </a:solidFill>
                          <a:latin typeface="Arial"/>
                        </a:rPr>
                        <a:t>6</a:t>
                      </a:r>
                    </a:p>
                  </a:txBody>
                  <a:tcPr marL="85725" marR="9525" marT="9525" marB="0" anchor="b">
                    <a:lnL>
                      <a:noFill/>
                    </a:lnL>
                    <a:lnR>
                      <a:noFill/>
                    </a:lnR>
                    <a:lnT>
                      <a:noFill/>
                    </a:lnT>
                    <a:lnB>
                      <a:noFill/>
                    </a:lnB>
                    <a:solidFill>
                      <a:srgbClr val="66FFFF"/>
                    </a:solidFill>
                  </a:tcPr>
                </a:tc>
                <a:extLst>
                  <a:ext uri="{0D108BD9-81ED-4DB2-BD59-A6C34878D82A}">
                    <a16:rowId xmlns:a16="http://schemas.microsoft.com/office/drawing/2014/main" val="10013"/>
                  </a:ext>
                </a:extLst>
              </a:tr>
              <a:tr h="325088">
                <a:tc>
                  <a:txBody>
                    <a:bodyPr/>
                    <a:lstStyle/>
                    <a:p>
                      <a:pPr algn="ctr" fontAlgn="b"/>
                      <a:r>
                        <a:rPr lang="cs-CZ" sz="1200" b="1" i="0" u="none" strike="noStrike">
                          <a:solidFill>
                            <a:srgbClr val="000000"/>
                          </a:solidFill>
                          <a:latin typeface="Arial"/>
                        </a:rPr>
                        <a:t>14.</a:t>
                      </a:r>
                    </a:p>
                  </a:txBody>
                  <a:tcPr marL="85725" marR="9525" marT="9525" marB="0" anchor="b">
                    <a:lnL>
                      <a:noFill/>
                    </a:lnL>
                    <a:lnR>
                      <a:noFill/>
                    </a:lnR>
                    <a:lnT>
                      <a:noFill/>
                    </a:lnT>
                    <a:lnB>
                      <a:noFill/>
                    </a:lnB>
                    <a:solidFill>
                      <a:srgbClr val="FFFF00"/>
                    </a:solidFill>
                  </a:tcPr>
                </a:tc>
                <a:tc>
                  <a:txBody>
                    <a:bodyPr/>
                    <a:lstStyle/>
                    <a:p>
                      <a:pPr algn="ctr" fontAlgn="b"/>
                      <a:r>
                        <a:rPr lang="cs-CZ" sz="1100" b="1" i="0" u="none" strike="noStrike" dirty="0">
                          <a:solidFill>
                            <a:srgbClr val="000000"/>
                          </a:solidFill>
                          <a:latin typeface="Arial"/>
                        </a:rPr>
                        <a:t>MSK Benešov </a:t>
                      </a:r>
                      <a:r>
                        <a:rPr lang="cs-CZ" sz="1100" b="1" i="0" u="none" strike="noStrike" dirty="0" err="1" smtClean="0">
                          <a:solidFill>
                            <a:srgbClr val="000000"/>
                          </a:solidFill>
                          <a:latin typeface="Arial"/>
                        </a:rPr>
                        <a:t>n.Pl</a:t>
                      </a:r>
                      <a:r>
                        <a:rPr lang="cs-CZ" sz="1100" b="1" i="0" u="none" strike="noStrike" dirty="0" smtClean="0">
                          <a:solidFill>
                            <a:srgbClr val="000000"/>
                          </a:solidFill>
                          <a:latin typeface="Arial"/>
                        </a:rPr>
                        <a:t>.</a:t>
                      </a:r>
                      <a:endParaRPr lang="cs-CZ" sz="1100" b="1" i="0" u="none" strike="noStrike" dirty="0">
                        <a:solidFill>
                          <a:srgbClr val="000000"/>
                        </a:solidFill>
                        <a:latin typeface="Arial"/>
                      </a:endParaRP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13</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0</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Arial"/>
                        </a:rPr>
                        <a:t>12</a:t>
                      </a:r>
                    </a:p>
                  </a:txBody>
                  <a:tcPr marL="85725" marR="9525" marT="9525" marB="0" anchor="b">
                    <a:lnL>
                      <a:noFill/>
                    </a:lnL>
                    <a:lnR>
                      <a:noFill/>
                    </a:lnR>
                    <a:lnT>
                      <a:noFill/>
                    </a:lnT>
                    <a:lnB>
                      <a:noFill/>
                    </a:lnB>
                    <a:solidFill>
                      <a:srgbClr val="FFFF00"/>
                    </a:solidFill>
                  </a:tcPr>
                </a:tc>
                <a:tc>
                  <a:txBody>
                    <a:bodyPr/>
                    <a:lstStyle/>
                    <a:p>
                      <a:pPr algn="ctr" fontAlgn="b"/>
                      <a:r>
                        <a:rPr lang="cs-CZ" sz="1200" b="1" i="0" u="none" strike="noStrike">
                          <a:solidFill>
                            <a:srgbClr val="000000"/>
                          </a:solidFill>
                          <a:latin typeface="Calibri"/>
                        </a:rPr>
                        <a:t>14:173</a:t>
                      </a:r>
                    </a:p>
                  </a:txBody>
                  <a:tcPr marL="9525" marR="9525" marT="9525" marB="0" anchor="b">
                    <a:lnL>
                      <a:noFill/>
                    </a:lnL>
                    <a:lnR>
                      <a:noFill/>
                    </a:lnR>
                    <a:lnT>
                      <a:noFill/>
                    </a:lnT>
                    <a:lnB>
                      <a:noFill/>
                    </a:lnB>
                    <a:solidFill>
                      <a:srgbClr val="FFFF00"/>
                    </a:solidFill>
                  </a:tcPr>
                </a:tc>
                <a:tc>
                  <a:txBody>
                    <a:bodyPr/>
                    <a:lstStyle/>
                    <a:p>
                      <a:pPr algn="ctr" fontAlgn="b"/>
                      <a:r>
                        <a:rPr lang="cs-CZ" sz="1200" b="1" i="0" u="none" strike="noStrike" dirty="0">
                          <a:solidFill>
                            <a:srgbClr val="000000"/>
                          </a:solidFill>
                          <a:latin typeface="Arial"/>
                        </a:rPr>
                        <a:t>3</a:t>
                      </a:r>
                    </a:p>
                  </a:txBody>
                  <a:tcPr marL="857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sp>
        <p:nvSpPr>
          <p:cNvPr id="10" name="TextovéPole 9"/>
          <p:cNvSpPr txBox="1"/>
          <p:nvPr/>
        </p:nvSpPr>
        <p:spPr>
          <a:xfrm>
            <a:off x="246956" y="163116"/>
            <a:ext cx="4464496" cy="830997"/>
          </a:xfrm>
          <a:prstGeom prst="rect">
            <a:avLst/>
          </a:prstGeom>
          <a:blipFill>
            <a:blip r:embed="rId4" cstate="print"/>
            <a:tile tx="0" ty="0" sx="100000" sy="100000" flip="none" algn="tl"/>
          </a:blipFill>
        </p:spPr>
        <p:txBody>
          <a:bodyPr wrap="square" rtlCol="0">
            <a:spAutoFit/>
          </a:bodyPr>
          <a:lstStyle/>
          <a:p>
            <a:pPr algn="ctr"/>
            <a:r>
              <a:rPr lang="cs-CZ" sz="2400" u="sng" dirty="0" smtClean="0">
                <a:latin typeface="Bookman Old Style" pitchFamily="18" charset="0"/>
              </a:rPr>
              <a:t>Foto z </a:t>
            </a:r>
            <a:r>
              <a:rPr lang="cs-CZ" sz="2400" u="sng" dirty="0" err="1" smtClean="0">
                <a:latin typeface="Bookman Old Style" pitchFamily="18" charset="0"/>
              </a:rPr>
              <a:t>Neštěmic</a:t>
            </a:r>
            <a:r>
              <a:rPr lang="cs-CZ" sz="2400" u="sng" dirty="0" smtClean="0">
                <a:latin typeface="Bookman Old Style" pitchFamily="18" charset="0"/>
              </a:rPr>
              <a:t> 23.11.2014</a:t>
            </a:r>
          </a:p>
        </p:txBody>
      </p:sp>
      <p:pic>
        <p:nvPicPr>
          <p:cNvPr id="38913" name="Picture 1"/>
          <p:cNvPicPr>
            <a:picLocks noChangeAspect="1" noChangeArrowheads="1"/>
          </p:cNvPicPr>
          <p:nvPr/>
        </p:nvPicPr>
        <p:blipFill>
          <a:blip r:embed="rId5" cstate="print"/>
          <a:srcRect/>
          <a:stretch>
            <a:fillRect/>
          </a:stretch>
        </p:blipFill>
        <p:spPr bwMode="auto">
          <a:xfrm>
            <a:off x="6367636" y="6283796"/>
            <a:ext cx="2449463" cy="936104"/>
          </a:xfrm>
          <a:prstGeom prst="rect">
            <a:avLst/>
          </a:prstGeom>
          <a:noFill/>
          <a:ln w="9525">
            <a:noFill/>
            <a:miter lim="800000"/>
            <a:headEnd/>
            <a:tailEnd/>
          </a:ln>
        </p:spPr>
      </p:pic>
      <p:pic>
        <p:nvPicPr>
          <p:cNvPr id="3" name="Picture 1"/>
          <p:cNvPicPr>
            <a:picLocks noChangeAspect="1" noChangeArrowheads="1"/>
          </p:cNvPicPr>
          <p:nvPr/>
        </p:nvPicPr>
        <p:blipFill>
          <a:blip r:embed="rId6" cstate="print"/>
          <a:srcRect/>
          <a:stretch>
            <a:fillRect/>
          </a:stretch>
        </p:blipFill>
        <p:spPr bwMode="auto">
          <a:xfrm>
            <a:off x="318964" y="1099220"/>
            <a:ext cx="4392487" cy="3151634"/>
          </a:xfrm>
          <a:prstGeom prst="rect">
            <a:avLst/>
          </a:prstGeom>
          <a:noFill/>
          <a:ln w="9525">
            <a:noFill/>
            <a:miter lim="800000"/>
            <a:headEnd/>
            <a:tailEnd/>
          </a:ln>
        </p:spPr>
      </p:pic>
      <p:pic>
        <p:nvPicPr>
          <p:cNvPr id="4" name="Picture 2"/>
          <p:cNvPicPr>
            <a:picLocks noChangeAspect="1" noChangeArrowheads="1"/>
          </p:cNvPicPr>
          <p:nvPr/>
        </p:nvPicPr>
        <p:blipFill>
          <a:blip r:embed="rId7" cstate="print"/>
          <a:srcRect/>
          <a:stretch>
            <a:fillRect/>
          </a:stretch>
        </p:blipFill>
        <p:spPr bwMode="auto">
          <a:xfrm>
            <a:off x="318964" y="4339580"/>
            <a:ext cx="4392488" cy="273630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02940" y="91108"/>
            <a:ext cx="4392488" cy="954107"/>
          </a:xfrm>
          <a:prstGeom prst="rect">
            <a:avLst/>
          </a:prstGeom>
          <a:blipFill>
            <a:blip r:embed="rId3" cstate="print"/>
            <a:stretch>
              <a:fillRect/>
            </a:stretch>
          </a:blipFill>
        </p:spPr>
        <p:txBody>
          <a:bodyPr wrap="square" rtlCol="0">
            <a:spAutoFit/>
          </a:bodyPr>
          <a:lstStyle/>
          <a:p>
            <a:pPr algn="ctr"/>
            <a:r>
              <a:rPr lang="cs-CZ" sz="2400" dirty="0" smtClean="0">
                <a:solidFill>
                  <a:srgbClr val="660033"/>
                </a:solidFill>
                <a:latin typeface="Colonna MT" pitchFamily="82" charset="0"/>
                <a:cs typeface="FrankRuehl" pitchFamily="34" charset="-79"/>
              </a:rPr>
              <a:t>Dorost  se v posledním letošním zápase prostřílel až na číslo </a:t>
            </a:r>
            <a:r>
              <a:rPr lang="cs-CZ" sz="3200" dirty="0" smtClean="0">
                <a:solidFill>
                  <a:srgbClr val="660033"/>
                </a:solidFill>
                <a:latin typeface="Colonna MT" pitchFamily="82" charset="0"/>
                <a:cs typeface="FrankRuehl" pitchFamily="34" charset="-79"/>
              </a:rPr>
              <a:t>16  </a:t>
            </a:r>
            <a:endParaRPr lang="cs-CZ" sz="3200" dirty="0">
              <a:solidFill>
                <a:srgbClr val="660033"/>
              </a:solidFill>
              <a:latin typeface="Colonna MT" pitchFamily="82" charset="0"/>
              <a:cs typeface="FrankRuehl" pitchFamily="34" charset="-79"/>
            </a:endParaRPr>
          </a:p>
        </p:txBody>
      </p:sp>
      <p:sp>
        <p:nvSpPr>
          <p:cNvPr id="8" name="Rectangle 1"/>
          <p:cNvSpPr>
            <a:spLocks noChangeArrowheads="1"/>
          </p:cNvSpPr>
          <p:nvPr/>
        </p:nvSpPr>
        <p:spPr bwMode="auto">
          <a:xfrm>
            <a:off x="102940" y="1099220"/>
            <a:ext cx="4392488"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1" i="0" u="sng" strike="noStrike" cap="none" normalizeH="0" baseline="0" dirty="0" smtClean="0">
                <a:ln>
                  <a:gradFill>
                    <a:gsLst>
                      <a:gs pos="0">
                        <a:srgbClr val="66FF66"/>
                      </a:gs>
                      <a:gs pos="21001">
                        <a:srgbClr val="0819FB"/>
                      </a:gs>
                      <a:gs pos="35001">
                        <a:srgbClr val="1A8D48"/>
                      </a:gs>
                      <a:gs pos="52000">
                        <a:srgbClr val="FFFF00"/>
                      </a:gs>
                      <a:gs pos="73000">
                        <a:srgbClr val="EE3F17"/>
                      </a:gs>
                      <a:gs pos="88000">
                        <a:srgbClr val="E81766"/>
                      </a:gs>
                      <a:gs pos="100000">
                        <a:srgbClr val="A603AB"/>
                      </a:gs>
                    </a:gsLst>
                    <a:lin ang="5400000" scaled="0"/>
                  </a:gradFill>
                </a:ln>
                <a:solidFill>
                  <a:srgbClr val="993300"/>
                </a:solidFill>
                <a:effectLst/>
                <a:latin typeface="Calibri" pitchFamily="34" charset="0"/>
                <a:ea typeface="Calibri" pitchFamily="34" charset="0"/>
                <a:cs typeface="Times New Roman" pitchFamily="18" charset="0"/>
              </a:rPr>
              <a:t>FK </a:t>
            </a:r>
            <a:r>
              <a:rPr kumimoji="0" lang="cs-CZ" sz="2400" b="1" i="0" u="sng" strike="noStrike" cap="none" normalizeH="0" baseline="0" dirty="0" err="1" smtClean="0">
                <a:ln>
                  <a:gradFill>
                    <a:gsLst>
                      <a:gs pos="0">
                        <a:srgbClr val="66FF66"/>
                      </a:gs>
                      <a:gs pos="21001">
                        <a:srgbClr val="0819FB"/>
                      </a:gs>
                      <a:gs pos="35001">
                        <a:srgbClr val="1A8D48"/>
                      </a:gs>
                      <a:gs pos="52000">
                        <a:srgbClr val="FFFF00"/>
                      </a:gs>
                      <a:gs pos="73000">
                        <a:srgbClr val="EE3F17"/>
                      </a:gs>
                      <a:gs pos="88000">
                        <a:srgbClr val="E81766"/>
                      </a:gs>
                      <a:gs pos="100000">
                        <a:srgbClr val="A603AB"/>
                      </a:gs>
                    </a:gsLst>
                    <a:lin ang="5400000" scaled="0"/>
                  </a:gradFill>
                </a:ln>
                <a:solidFill>
                  <a:srgbClr val="993300"/>
                </a:solidFill>
                <a:effectLst/>
                <a:latin typeface="Calibri" pitchFamily="34" charset="0"/>
                <a:ea typeface="Calibri" pitchFamily="34" charset="0"/>
                <a:cs typeface="Times New Roman" pitchFamily="18" charset="0"/>
              </a:rPr>
              <a:t>Novosedlice</a:t>
            </a:r>
            <a:r>
              <a:rPr kumimoji="0" lang="cs-CZ" sz="2400" b="1" i="0" u="sng" strike="noStrike" cap="none" normalizeH="0" baseline="0" dirty="0" smtClean="0">
                <a:ln>
                  <a:gradFill>
                    <a:gsLst>
                      <a:gs pos="0">
                        <a:srgbClr val="66FF66"/>
                      </a:gs>
                      <a:gs pos="21001">
                        <a:srgbClr val="0819FB"/>
                      </a:gs>
                      <a:gs pos="35001">
                        <a:srgbClr val="1A8D48"/>
                      </a:gs>
                      <a:gs pos="52000">
                        <a:srgbClr val="FFFF00"/>
                      </a:gs>
                      <a:gs pos="73000">
                        <a:srgbClr val="EE3F17"/>
                      </a:gs>
                      <a:gs pos="88000">
                        <a:srgbClr val="E81766"/>
                      </a:gs>
                      <a:gs pos="100000">
                        <a:srgbClr val="A603AB"/>
                      </a:gs>
                    </a:gsLst>
                    <a:lin ang="5400000" scaled="0"/>
                  </a:gradFill>
                </a:ln>
                <a:solidFill>
                  <a:srgbClr val="993300"/>
                </a:solidFill>
                <a:effectLst/>
                <a:latin typeface="Calibri" pitchFamily="34" charset="0"/>
                <a:ea typeface="Calibri" pitchFamily="34" charset="0"/>
                <a:cs typeface="Times New Roman" pitchFamily="18" charset="0"/>
              </a:rPr>
              <a:t> – SK </a:t>
            </a:r>
            <a:r>
              <a:rPr kumimoji="0" lang="cs-CZ" sz="2400" b="1" i="0" u="sng" strike="noStrike" cap="none" normalizeH="0" baseline="0" dirty="0" err="1" smtClean="0">
                <a:ln>
                  <a:gradFill>
                    <a:gsLst>
                      <a:gs pos="0">
                        <a:srgbClr val="66FF66"/>
                      </a:gs>
                      <a:gs pos="21001">
                        <a:srgbClr val="0819FB"/>
                      </a:gs>
                      <a:gs pos="35001">
                        <a:srgbClr val="1A8D48"/>
                      </a:gs>
                      <a:gs pos="52000">
                        <a:srgbClr val="FFFF00"/>
                      </a:gs>
                      <a:gs pos="73000">
                        <a:srgbClr val="EE3F17"/>
                      </a:gs>
                      <a:gs pos="88000">
                        <a:srgbClr val="E81766"/>
                      </a:gs>
                      <a:gs pos="100000">
                        <a:srgbClr val="A603AB"/>
                      </a:gs>
                    </a:gsLst>
                    <a:lin ang="5400000" scaled="0"/>
                  </a:gradFill>
                </a:ln>
                <a:solidFill>
                  <a:srgbClr val="993300"/>
                </a:solidFill>
                <a:effectLst/>
                <a:latin typeface="Calibri" pitchFamily="34" charset="0"/>
                <a:ea typeface="Calibri" pitchFamily="34" charset="0"/>
                <a:cs typeface="Times New Roman" pitchFamily="18" charset="0"/>
              </a:rPr>
              <a:t>Štětí</a:t>
            </a:r>
            <a:endParaRPr kumimoji="0" lang="cs-CZ" sz="1000" b="0" i="0" u="none" strike="noStrike" cap="none" normalizeH="0" baseline="0" dirty="0" smtClean="0">
              <a:ln>
                <a:gradFill>
                  <a:gsLst>
                    <a:gs pos="0">
                      <a:srgbClr val="66FF66"/>
                    </a:gs>
                    <a:gs pos="21001">
                      <a:srgbClr val="0819FB"/>
                    </a:gs>
                    <a:gs pos="35001">
                      <a:srgbClr val="1A8D48"/>
                    </a:gs>
                    <a:gs pos="52000">
                      <a:srgbClr val="FFFF00"/>
                    </a:gs>
                    <a:gs pos="73000">
                      <a:srgbClr val="EE3F17"/>
                    </a:gs>
                    <a:gs pos="88000">
                      <a:srgbClr val="E81766"/>
                    </a:gs>
                    <a:gs pos="100000">
                      <a:srgbClr val="A603AB"/>
                    </a:gs>
                  </a:gsLst>
                  <a:lin ang="5400000" scaled="0"/>
                </a:gradFill>
              </a:ln>
              <a:solidFill>
                <a:srgbClr val="99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b="1" i="0" u="sng" strike="noStrike" cap="none" normalizeH="0" baseline="0" dirty="0" smtClean="0">
                <a:ln>
                  <a:gradFill>
                    <a:gsLst>
                      <a:gs pos="0">
                        <a:srgbClr val="66FF66"/>
                      </a:gs>
                      <a:gs pos="21001">
                        <a:srgbClr val="0819FB"/>
                      </a:gs>
                      <a:gs pos="35001">
                        <a:srgbClr val="1A8D48"/>
                      </a:gs>
                      <a:gs pos="52000">
                        <a:srgbClr val="FFFF00"/>
                      </a:gs>
                      <a:gs pos="73000">
                        <a:srgbClr val="EE3F17"/>
                      </a:gs>
                      <a:gs pos="88000">
                        <a:srgbClr val="E81766"/>
                      </a:gs>
                      <a:gs pos="100000">
                        <a:srgbClr val="A603AB"/>
                      </a:gs>
                    </a:gsLst>
                    <a:lin ang="5400000" scaled="0"/>
                  </a:gradFill>
                </a:ln>
                <a:solidFill>
                  <a:srgbClr val="993300"/>
                </a:solidFill>
                <a:effectLst/>
                <a:latin typeface="Calibri" pitchFamily="34" charset="0"/>
                <a:ea typeface="Calibri" pitchFamily="34" charset="0"/>
                <a:cs typeface="Times New Roman" pitchFamily="18" charset="0"/>
              </a:rPr>
              <a:t>1:16(0:8)   16.11.2014   13. kolo</a:t>
            </a:r>
            <a:endParaRPr kumimoji="0" lang="cs-CZ" sz="1000" b="0" i="0" u="none" strike="noStrike" cap="none" normalizeH="0" baseline="0" dirty="0" smtClean="0">
              <a:ln>
                <a:gradFill>
                  <a:gsLst>
                    <a:gs pos="0">
                      <a:srgbClr val="66FF66"/>
                    </a:gs>
                    <a:gs pos="21001">
                      <a:srgbClr val="0819FB"/>
                    </a:gs>
                    <a:gs pos="35001">
                      <a:srgbClr val="1A8D48"/>
                    </a:gs>
                    <a:gs pos="52000">
                      <a:srgbClr val="FFFF00"/>
                    </a:gs>
                    <a:gs pos="73000">
                      <a:srgbClr val="EE3F17"/>
                    </a:gs>
                    <a:gs pos="88000">
                      <a:srgbClr val="E81766"/>
                    </a:gs>
                    <a:gs pos="100000">
                      <a:srgbClr val="A603AB"/>
                    </a:gs>
                  </a:gsLst>
                  <a:lin ang="5400000" scaled="0"/>
                </a:gradFill>
              </a:ln>
              <a:solidFill>
                <a:srgbClr val="9933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Rozlučkou s podzimním ročníkem I. A třídy bylo utkání na hřišti mužstva, které dosud získalo 6 bodů za 2 vítězství.  Žádné jeho podcenění se nekonalo a branková smršť na sebe nedala dlouho čekat. Hráči zaslouží pochvalu za přístup k utkání a předvedený výkon, který ocenil po zápase i trenér domácích. Již ve 2. minutě se ke slovu přihlásil Marek, a aby si domácí nemysleli, že skončil, tak ve 4. minutě zvyšoval už na 2:0. Že, ale nemáme jenom Marka se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Novosedlice</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přesvědčily v 7. minutě, když musely po střele Jana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pro míč do sítě potřetí. V tempu jsme nepolevovali a předváděné kombinace musely oku diváka lahodit. O zvýšení náskoku na 4:0 ve šťastné 13. minutě se postaral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Za 2 minuty stejný hráč, stejná kopačka a skóre se měnilo na 5:0. V polovině poločasu, přesně ve 22. minutě se do listiny střelců zapsal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Horváth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brankou na 6:0. 26. minuta byla radostným momentem pro Marka, když upravil na 7:0 a dostal se do čela střelce utkání. Pojistil to ještě před změnou stran gólem na 8:0. Ve druhé části v 50. minutě jenom na chvilku povadla naše koncentrace. Svoboda v brance chyboval, a i když to hned napravil, tak ho napodobil Srba a domácí se dočkali jedné uvadlé kytičky, když snížili na 1:8. Dvoucifernému výsledku jsme se přiblížili v 52. minutě, když si obránce domácích vychutnal Marek a rozhodčí si do svých poznámek zapsal stav 9:1. Jubilejním, 10. gólem zůstane do fotbalové historie zapsán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 průběžný výsledek skládající se ze 3 jedniček se postaral v 59. minutě brankou na 11:1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Feko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Stav 12:1 si vzal na starost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 další 2 branky na 13:1 a 14:1 se v rozmezí 2 minut postaral Marek.  Závěrečný brankový ceremoniál a konec podzimu si vzal na starost v 80. resp. 83. minutě Jan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stanovil konečný výsledek 16:1 pro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Zápas potvrdil skvělé podzimní výkony a zajistil, že v zimě se na své soupeře budeme dívat z toho nejvyššího místa.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Branky:</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Marek 7,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4, Jan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3,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Feko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Horváth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Sestava: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t>
            </a:r>
            <a:r>
              <a:rPr kumimoji="0" lang="cs-CZ"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.Svoboda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-Nedomlel, Srba,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Balaštík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Bidlo,Jakl, Beruška, Jan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Horváth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,Marek,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Feko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Sviták</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Trenér: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.Podhorský,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R.Švejdar</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Obdélník 11"/>
          <p:cNvSpPr/>
          <p:nvPr/>
        </p:nvSpPr>
        <p:spPr>
          <a:xfrm>
            <a:off x="5287516" y="1299000"/>
            <a:ext cx="4896544" cy="5716950"/>
          </a:xfrm>
          <a:prstGeom prst="rect">
            <a:avLst/>
          </a:prstGeom>
        </p:spPr>
        <p:txBody>
          <a:bodyPr wrap="square">
            <a:spAutoFit/>
          </a:bodyPr>
          <a:lstStyle/>
          <a:p>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Kadaň  -  Horní </a:t>
            </a:r>
            <a:r>
              <a:rPr lang="cs-CZ" sz="1400" dirty="0" err="1"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Jiřetín</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   3:1(2:1)</a:t>
            </a:r>
          </a:p>
          <a:p>
            <a:r>
              <a:rPr lang="cs-CZ" sz="1050" dirty="0" smtClean="0">
                <a:latin typeface="Arial" pitchFamily="34" charset="0"/>
                <a:cs typeface="Arial" pitchFamily="34" charset="0"/>
              </a:rPr>
              <a:t>domácí posílili před utkáním o několik střídavých startů a na hře to bylo znát. Favorit  z </a:t>
            </a:r>
            <a:r>
              <a:rPr lang="cs-CZ" sz="1050" dirty="0" err="1" smtClean="0">
                <a:latin typeface="Arial" pitchFamily="34" charset="0"/>
                <a:cs typeface="Arial" pitchFamily="34" charset="0"/>
              </a:rPr>
              <a:t>Jiřetína</a:t>
            </a:r>
            <a:r>
              <a:rPr lang="cs-CZ" sz="1050" dirty="0" smtClean="0">
                <a:latin typeface="Arial" pitchFamily="34" charset="0"/>
                <a:cs typeface="Arial" pitchFamily="34" charset="0"/>
              </a:rPr>
              <a:t> nebodoval a propásl šanci při prohře </a:t>
            </a:r>
            <a:r>
              <a:rPr lang="cs-CZ" sz="1050" dirty="0" err="1" smtClean="0">
                <a:latin typeface="Arial" pitchFamily="34" charset="0"/>
                <a:cs typeface="Arial" pitchFamily="34" charset="0"/>
              </a:rPr>
              <a:t>Štětí</a:t>
            </a:r>
            <a:r>
              <a:rPr lang="cs-CZ" sz="1050" dirty="0" smtClean="0">
                <a:latin typeface="Arial" pitchFamily="34" charset="0"/>
                <a:cs typeface="Arial" pitchFamily="34" charset="0"/>
              </a:rPr>
              <a:t> v </a:t>
            </a:r>
            <a:r>
              <a:rPr lang="cs-CZ" sz="1050" dirty="0" err="1" smtClean="0">
                <a:latin typeface="Arial" pitchFamily="34" charset="0"/>
                <a:cs typeface="Arial" pitchFamily="34" charset="0"/>
              </a:rPr>
              <a:t>Neštěmicích</a:t>
            </a:r>
            <a:r>
              <a:rPr lang="cs-CZ" sz="1050" dirty="0" smtClean="0">
                <a:latin typeface="Arial" pitchFamily="34" charset="0"/>
                <a:cs typeface="Arial" pitchFamily="34" charset="0"/>
              </a:rPr>
              <a:t> dostat se na 2. místo.</a:t>
            </a:r>
          </a:p>
          <a:p>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Litvínov- </a:t>
            </a:r>
            <a:r>
              <a:rPr lang="cs-CZ" sz="1400" dirty="0" smtClean="0">
                <a:ln>
                  <a:solidFill>
                    <a:srgbClr val="CC9900"/>
                  </a:solidFill>
                </a:ln>
                <a:solidFill>
                  <a:srgbClr val="FF0066"/>
                </a:solidFill>
                <a:effectLst>
                  <a:outerShdw blurRad="38100" dist="38100" dir="2700000" algn="tl">
                    <a:srgbClr val="000000">
                      <a:alpha val="43137"/>
                    </a:srgbClr>
                  </a:outerShdw>
                </a:effectLst>
              </a:rPr>
              <a:t>Hrobce 1</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:3(0:2)</a:t>
            </a:r>
          </a:p>
          <a:p>
            <a:r>
              <a:rPr lang="cs-CZ" sz="1050" dirty="0" smtClean="0">
                <a:latin typeface="Arial" pitchFamily="34" charset="0"/>
                <a:cs typeface="Arial" pitchFamily="34" charset="0"/>
              </a:rPr>
              <a:t>hosté podali dobrý výkon a projevila se u nich větší chuť  po vítězství. 2 branky vstřelil Kala a 1 přidal Brožík. Litvínov, který propásl svou šanci navýšit náskok vstřelil gól až za stavu 0:3.</a:t>
            </a:r>
          </a:p>
          <a:p>
            <a:r>
              <a:rPr lang="cs-CZ" sz="1400" dirty="0" err="1" smtClean="0">
                <a:ln>
                  <a:solidFill>
                    <a:srgbClr val="CC9900"/>
                  </a:solidFill>
                </a:ln>
                <a:solidFill>
                  <a:srgbClr val="FF0066"/>
                </a:solidFill>
                <a:effectLst>
                  <a:outerShdw blurRad="38100" dist="38100" dir="2700000" algn="tl">
                    <a:srgbClr val="000000">
                      <a:alpha val="43137"/>
                    </a:srgbClr>
                  </a:outerShdw>
                </a:effectLst>
              </a:rPr>
              <a:t>Spořice</a:t>
            </a:r>
            <a:r>
              <a:rPr lang="cs-CZ" sz="1400" dirty="0" smtClean="0">
                <a:ln>
                  <a:solidFill>
                    <a:srgbClr val="CC9900"/>
                  </a:solidFill>
                </a:ln>
                <a:solidFill>
                  <a:srgbClr val="FF0066"/>
                </a:solidFill>
                <a:effectLst>
                  <a:outerShdw blurRad="38100" dist="38100" dir="2700000" algn="tl">
                    <a:srgbClr val="000000">
                      <a:alpha val="43137"/>
                    </a:srgbClr>
                  </a:outerShdw>
                </a:effectLst>
              </a:rPr>
              <a:t>  - Bílina  0</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:1(0:0)</a:t>
            </a:r>
          </a:p>
          <a:p>
            <a:r>
              <a:rPr lang="cs-CZ" sz="1000" dirty="0" smtClean="0">
                <a:latin typeface="Arial" pitchFamily="34" charset="0"/>
                <a:cs typeface="Arial" pitchFamily="34" charset="0"/>
              </a:rPr>
              <a:t>první branka padla až v  58. minutě a jejím autorem byl hostující Vlasák. Hostům byl po té vyloučen Podaný a domácí vyrovnali.  Rozhodnutí a vítězství Bíliny se zrodilo až v úplném konci zápasu z kopačky </a:t>
            </a:r>
            <a:r>
              <a:rPr lang="cs-CZ" sz="1000" dirty="0" err="1" smtClean="0">
                <a:latin typeface="Arial" pitchFamily="34" charset="0"/>
                <a:cs typeface="Arial" pitchFamily="34" charset="0"/>
              </a:rPr>
              <a:t>Katreniče</a:t>
            </a:r>
            <a:r>
              <a:rPr lang="cs-CZ" sz="1000" dirty="0" smtClean="0">
                <a:latin typeface="Arial" pitchFamily="34" charset="0"/>
                <a:cs typeface="Arial" pitchFamily="34" charset="0"/>
              </a:rPr>
              <a:t>.</a:t>
            </a:r>
          </a:p>
          <a:p>
            <a:r>
              <a:rPr lang="cs-CZ" sz="1400" dirty="0" err="1" smtClean="0">
                <a:ln>
                  <a:solidFill>
                    <a:srgbClr val="CC9900"/>
                  </a:solidFill>
                </a:ln>
                <a:solidFill>
                  <a:srgbClr val="FF0066"/>
                </a:solidFill>
                <a:effectLst>
                  <a:outerShdw blurRad="38100" dist="38100" dir="2700000" algn="tl">
                    <a:srgbClr val="000000">
                      <a:alpha val="43137"/>
                    </a:srgbClr>
                  </a:outerShdw>
                </a:effectLst>
              </a:rPr>
              <a:t>Proboštov</a:t>
            </a:r>
            <a:r>
              <a:rPr lang="cs-CZ" sz="1400" dirty="0" smtClean="0">
                <a:ln>
                  <a:solidFill>
                    <a:srgbClr val="CC9900"/>
                  </a:solidFill>
                </a:ln>
                <a:solidFill>
                  <a:srgbClr val="FF0066"/>
                </a:solidFill>
                <a:effectLst>
                  <a:outerShdw blurRad="38100" dist="38100" dir="2700000" algn="tl">
                    <a:srgbClr val="000000">
                      <a:alpha val="43137"/>
                    </a:srgbClr>
                  </a:outerShdw>
                </a:effectLst>
              </a:rPr>
              <a:t>  - </a:t>
            </a:r>
            <a:r>
              <a:rPr lang="cs-CZ" sz="1400" dirty="0" err="1" smtClean="0">
                <a:ln>
                  <a:solidFill>
                    <a:srgbClr val="CC9900"/>
                  </a:solidFill>
                </a:ln>
                <a:solidFill>
                  <a:srgbClr val="FF0066"/>
                </a:solidFill>
                <a:effectLst>
                  <a:outerShdw blurRad="38100" dist="38100" dir="2700000" algn="tl">
                    <a:srgbClr val="000000">
                      <a:alpha val="43137"/>
                    </a:srgbClr>
                  </a:outerShdw>
                </a:effectLst>
              </a:rPr>
              <a:t>Modlany</a:t>
            </a:r>
            <a:r>
              <a:rPr lang="cs-CZ" sz="1400" dirty="0" smtClean="0">
                <a:ln>
                  <a:solidFill>
                    <a:srgbClr val="CC9900"/>
                  </a:solidFill>
                </a:ln>
                <a:solidFill>
                  <a:srgbClr val="FF0066"/>
                </a:solidFill>
                <a:effectLst>
                  <a:outerShdw blurRad="38100" dist="38100" dir="2700000" algn="tl">
                    <a:srgbClr val="000000">
                      <a:alpha val="43137"/>
                    </a:srgbClr>
                  </a:outerShdw>
                </a:effectLst>
              </a:rPr>
              <a:t> </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 2:1(0:1)  PK</a:t>
            </a:r>
          </a:p>
          <a:p>
            <a:r>
              <a:rPr lang="cs-CZ" sz="1000" dirty="0" smtClean="0">
                <a:latin typeface="Arial" pitchFamily="34" charset="0"/>
                <a:cs typeface="Arial" pitchFamily="34" charset="0"/>
              </a:rPr>
              <a:t>vyhrocené derby utkání. Hosté vedli již od 4. minuty. Velkých šancí moc nebylo. Ve druhém poločase se domácí zlepšili a z kopačky Kočího srovnali na 1:1. Rozhodovaly penalty a v těch domácí totálně selhali.</a:t>
            </a:r>
          </a:p>
          <a:p>
            <a:r>
              <a:rPr lang="cs-CZ" sz="1400" dirty="0" err="1" smtClean="0">
                <a:ln>
                  <a:solidFill>
                    <a:srgbClr val="CC9900"/>
                  </a:solidFill>
                </a:ln>
                <a:solidFill>
                  <a:srgbClr val="FF0066"/>
                </a:solidFill>
                <a:effectLst>
                  <a:outerShdw blurRad="38100" dist="38100" dir="2700000" algn="tl">
                    <a:srgbClr val="000000">
                      <a:alpha val="43137"/>
                    </a:srgbClr>
                  </a:outerShdw>
                </a:effectLst>
              </a:rPr>
              <a:t>Neštěmice</a:t>
            </a:r>
            <a:r>
              <a:rPr lang="cs-CZ" sz="1400" dirty="0" smtClean="0">
                <a:ln>
                  <a:solidFill>
                    <a:srgbClr val="CC9900"/>
                  </a:solidFill>
                </a:ln>
                <a:solidFill>
                  <a:srgbClr val="FF0066"/>
                </a:solidFill>
                <a:effectLst>
                  <a:outerShdw blurRad="38100" dist="38100" dir="2700000" algn="tl">
                    <a:srgbClr val="000000">
                      <a:alpha val="43137"/>
                    </a:srgbClr>
                  </a:outerShdw>
                </a:effectLst>
              </a:rPr>
              <a:t> - </a:t>
            </a:r>
            <a:r>
              <a:rPr lang="cs-CZ" sz="1400" dirty="0" err="1" smtClean="0">
                <a:ln>
                  <a:solidFill>
                    <a:srgbClr val="CC9900"/>
                  </a:solidFill>
                </a:ln>
                <a:solidFill>
                  <a:srgbClr val="FF0066"/>
                </a:solidFill>
                <a:effectLst>
                  <a:outerShdw blurRad="38100" dist="38100" dir="2700000" algn="tl">
                    <a:srgbClr val="000000">
                      <a:alpha val="43137"/>
                    </a:srgbClr>
                  </a:outerShdw>
                </a:effectLst>
              </a:rPr>
              <a:t>Štětí</a:t>
            </a:r>
            <a:r>
              <a:rPr lang="cs-CZ" sz="1400" dirty="0" smtClean="0">
                <a:ln>
                  <a:solidFill>
                    <a:srgbClr val="CC9900"/>
                  </a:solidFill>
                </a:ln>
                <a:solidFill>
                  <a:srgbClr val="FF0066"/>
                </a:solidFill>
                <a:effectLst>
                  <a:outerShdw blurRad="38100" dist="38100" dir="2700000" algn="tl">
                    <a:srgbClr val="000000">
                      <a:alpha val="43137"/>
                    </a:srgbClr>
                  </a:outerShdw>
                </a:effectLst>
              </a:rPr>
              <a:t> 2</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:1(0:0)</a:t>
            </a:r>
          </a:p>
          <a:p>
            <a:r>
              <a:rPr lang="cs-CZ" sz="1000" dirty="0" smtClean="0">
                <a:latin typeface="Arial" pitchFamily="34" charset="0"/>
                <a:cs typeface="Arial" pitchFamily="34" charset="0"/>
              </a:rPr>
              <a:t>hrálo se na umělce, kde fotbal moc k vidění nebyl. Domácí šli do vedení na začátku druhé půle. </a:t>
            </a:r>
            <a:r>
              <a:rPr lang="cs-CZ" sz="1000" dirty="0" err="1" smtClean="0">
                <a:latin typeface="Arial" pitchFamily="34" charset="0"/>
                <a:cs typeface="Arial" pitchFamily="34" charset="0"/>
              </a:rPr>
              <a:t>Štětí</a:t>
            </a:r>
            <a:r>
              <a:rPr lang="cs-CZ" sz="1000" dirty="0" smtClean="0">
                <a:latin typeface="Arial" pitchFamily="34" charset="0"/>
                <a:cs typeface="Arial" pitchFamily="34" charset="0"/>
              </a:rPr>
              <a:t> po hodině hry vyrovnalo, ale o všem rozhodl gól Paseky, který nachytal hostující brankáře na švestkách</a:t>
            </a:r>
          </a:p>
          <a:p>
            <a:r>
              <a:rPr lang="cs-CZ" sz="1400" dirty="0" smtClean="0">
                <a:ln>
                  <a:solidFill>
                    <a:srgbClr val="CC9900"/>
                  </a:solidFill>
                </a:ln>
                <a:solidFill>
                  <a:srgbClr val="FF0066"/>
                </a:solidFill>
                <a:effectLst>
                  <a:outerShdw blurRad="38100" dist="38100" dir="2700000" algn="tl">
                    <a:srgbClr val="000000">
                      <a:alpha val="43137"/>
                    </a:srgbClr>
                  </a:outerShdw>
                </a:effectLst>
              </a:rPr>
              <a:t>Louny  - </a:t>
            </a:r>
            <a:r>
              <a:rPr lang="cs-CZ" sz="1400" dirty="0" err="1" smtClean="0">
                <a:ln>
                  <a:solidFill>
                    <a:srgbClr val="CC9900"/>
                  </a:solidFill>
                </a:ln>
                <a:solidFill>
                  <a:srgbClr val="FF0066"/>
                </a:solidFill>
                <a:effectLst>
                  <a:outerShdw blurRad="38100" dist="38100" dir="2700000" algn="tl">
                    <a:srgbClr val="000000">
                      <a:alpha val="43137"/>
                    </a:srgbClr>
                  </a:outerShdw>
                </a:effectLst>
              </a:rPr>
              <a:t>Blšany</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 5:0(3:0) </a:t>
            </a:r>
          </a:p>
          <a:p>
            <a:r>
              <a:rPr lang="cs-CZ" sz="1000" dirty="0" smtClean="0">
                <a:latin typeface="Arial" pitchFamily="34" charset="0"/>
                <a:cs typeface="Arial" pitchFamily="34" charset="0"/>
              </a:rPr>
              <a:t>hra na jednu branku. Začalo se o 15 minut déle a 1. gól vstřelil  Vodička  už v 5. minutě. Okresní derby za slušné divácké kulisy se hrálo v režii domácích, kteří  zatížili konto soupeře 5 brankami. </a:t>
            </a:r>
          </a:p>
          <a:p>
            <a:r>
              <a:rPr lang="cs-CZ" sz="1400" dirty="0" smtClean="0">
                <a:ln>
                  <a:solidFill>
                    <a:srgbClr val="CC9900"/>
                  </a:solidFill>
                </a:ln>
                <a:solidFill>
                  <a:srgbClr val="FF0066"/>
                </a:solidFill>
                <a:effectLst>
                  <a:outerShdw blurRad="38100" dist="38100" dir="2700000" algn="tl">
                    <a:srgbClr val="000000">
                      <a:alpha val="43137"/>
                    </a:srgbClr>
                  </a:outerShdw>
                </a:effectLst>
              </a:rPr>
              <a:t>Modrá  - </a:t>
            </a:r>
            <a:r>
              <a:rPr lang="cs-CZ" sz="1400" dirty="0" err="1" smtClean="0">
                <a:ln>
                  <a:solidFill>
                    <a:srgbClr val="CC9900"/>
                  </a:solidFill>
                </a:ln>
                <a:solidFill>
                  <a:srgbClr val="FF0066"/>
                </a:solidFill>
                <a:effectLst>
                  <a:outerShdw blurRad="38100" dist="38100" dir="2700000" algn="tl">
                    <a:srgbClr val="000000">
                      <a:alpha val="43137"/>
                    </a:srgbClr>
                  </a:outerShdw>
                </a:effectLst>
              </a:rPr>
              <a:t>Jun</a:t>
            </a:r>
            <a:r>
              <a:rPr lang="cs-CZ" sz="1400" dirty="0" smtClean="0">
                <a:ln>
                  <a:solidFill>
                    <a:srgbClr val="CC9900"/>
                  </a:solidFill>
                </a:ln>
                <a:solidFill>
                  <a:srgbClr val="FF0066"/>
                </a:solidFill>
                <a:effectLst>
                  <a:outerShdw blurRad="38100" dist="38100" dir="2700000" algn="tl">
                    <a:srgbClr val="000000">
                      <a:alpha val="43137"/>
                    </a:srgbClr>
                  </a:outerShdw>
                </a:effectLst>
              </a:rPr>
              <a:t>.Děčín </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 6:0(2:0)</a:t>
            </a:r>
          </a:p>
          <a:p>
            <a:r>
              <a:rPr lang="cs-CZ" sz="1000" dirty="0" smtClean="0">
                <a:latin typeface="Arial" pitchFamily="34" charset="0"/>
                <a:cs typeface="Arial" pitchFamily="34" charset="0"/>
              </a:rPr>
              <a:t>derby jako zvon. Do vyloučení </a:t>
            </a:r>
            <a:r>
              <a:rPr lang="cs-CZ" sz="1000" dirty="0" err="1" smtClean="0">
                <a:latin typeface="Arial" pitchFamily="34" charset="0"/>
                <a:cs typeface="Arial" pitchFamily="34" charset="0"/>
              </a:rPr>
              <a:t>Gahera</a:t>
            </a:r>
            <a:r>
              <a:rPr lang="cs-CZ" sz="1000" dirty="0" smtClean="0">
                <a:latin typeface="Arial" pitchFamily="34" charset="0"/>
                <a:cs typeface="Arial" pitchFamily="34" charset="0"/>
              </a:rPr>
              <a:t> ve 20. minutě to bylo vyrovnané. To byl dle vedoucího hostů pana Tyla zlom. Dění na hřišti a to hlavně ve druhé části  ovládl domácí kolektiv.</a:t>
            </a:r>
          </a:p>
          <a:p>
            <a:r>
              <a:rPr lang="cs-CZ" sz="1400" dirty="0" err="1" smtClean="0">
                <a:ln>
                  <a:solidFill>
                    <a:srgbClr val="CC9900"/>
                  </a:solidFill>
                </a:ln>
                <a:solidFill>
                  <a:srgbClr val="FF0066"/>
                </a:solidFill>
                <a:effectLst>
                  <a:outerShdw blurRad="38100" dist="38100" dir="2700000" algn="tl">
                    <a:srgbClr val="000000">
                      <a:alpha val="43137"/>
                    </a:srgbClr>
                  </a:outerShdw>
                </a:effectLst>
              </a:rPr>
              <a:t>Vilémov</a:t>
            </a:r>
            <a:r>
              <a:rPr lang="cs-CZ" sz="1400" dirty="0" smtClean="0">
                <a:ln>
                  <a:solidFill>
                    <a:srgbClr val="CC9900"/>
                  </a:solidFill>
                </a:ln>
                <a:solidFill>
                  <a:srgbClr val="FF0066"/>
                </a:solidFill>
                <a:effectLst>
                  <a:outerShdw blurRad="38100" dist="38100" dir="2700000" algn="tl">
                    <a:srgbClr val="000000">
                      <a:alpha val="43137"/>
                    </a:srgbClr>
                  </a:outerShdw>
                </a:effectLst>
              </a:rPr>
              <a:t>  - Rumburk</a:t>
            </a:r>
            <a:r>
              <a:rPr lang="cs-CZ" sz="1400" dirty="0" smtClean="0">
                <a:ln>
                  <a:solidFill>
                    <a:srgbClr val="CC9900"/>
                  </a:solidFill>
                </a:ln>
                <a:solidFill>
                  <a:srgbClr val="FF0066"/>
                </a:solidFill>
                <a:effectLst>
                  <a:outerShdw blurRad="38100" dist="38100" dir="2700000" algn="tl">
                    <a:srgbClr val="000000">
                      <a:alpha val="43137"/>
                    </a:srgbClr>
                  </a:outerShdw>
                </a:effectLst>
                <a:latin typeface="Arial" pitchFamily="34" charset="0"/>
                <a:cs typeface="Arial" pitchFamily="34" charset="0"/>
              </a:rPr>
              <a:t> 3:1(2:0)</a:t>
            </a:r>
          </a:p>
          <a:p>
            <a:r>
              <a:rPr lang="cs-CZ" sz="1000" dirty="0" smtClean="0">
                <a:latin typeface="Arial" pitchFamily="34" charset="0"/>
                <a:cs typeface="Arial" pitchFamily="34" charset="0"/>
              </a:rPr>
              <a:t>derby okresu Děčín se mezi těmito mužstvy hrálo se po 8 letech. Domácí šli do vedení po rohu. Ještě do poločasu přidali 2. branku a byli páni na hřišti. Ve druhém poločase si vítězství pohlídali a úlohu favorita splnili. </a:t>
            </a:r>
            <a:endParaRPr lang="cs-CZ" sz="1400"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13" name="TextovéPole 12"/>
          <p:cNvSpPr txBox="1"/>
          <p:nvPr/>
        </p:nvSpPr>
        <p:spPr>
          <a:xfrm>
            <a:off x="5287516" y="217121"/>
            <a:ext cx="4896544" cy="954107"/>
          </a:xfrm>
          <a:prstGeom prst="rect">
            <a:avLst/>
          </a:prstGeom>
          <a:blipFill>
            <a:blip r:embed="rId4" cstate="print"/>
            <a:stretch>
              <a:fillRect/>
            </a:stretch>
          </a:blipFill>
        </p:spPr>
        <p:txBody>
          <a:bodyPr wrap="square" rtlCol="0">
            <a:spAutoFit/>
          </a:bodyPr>
          <a:lstStyle/>
          <a:p>
            <a:pPr algn="ctr"/>
            <a:r>
              <a:rPr lang="cs-CZ" sz="20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cs-CZ" sz="1800" dirty="0" smtClean="0">
                <a:effectLst>
                  <a:outerShdw blurRad="38100" dist="38100" dir="2700000" algn="tl">
                    <a:srgbClr val="000000">
                      <a:alpha val="43137"/>
                    </a:srgbClr>
                  </a:outerShdw>
                </a:effectLst>
                <a:latin typeface="Arial Black" pitchFamily="34" charset="0"/>
                <a:cs typeface="Arial" pitchFamily="34" charset="0"/>
              </a:rPr>
              <a:t>14. kolo přineslo prohry favoritů. Litvínov, </a:t>
            </a:r>
            <a:r>
              <a:rPr lang="cs-CZ" sz="1800" dirty="0" err="1" smtClean="0">
                <a:effectLst>
                  <a:outerShdw blurRad="38100" dist="38100" dir="2700000" algn="tl">
                    <a:srgbClr val="000000">
                      <a:alpha val="43137"/>
                    </a:srgbClr>
                  </a:outerShdw>
                </a:effectLst>
                <a:latin typeface="Arial Black" pitchFamily="34" charset="0"/>
                <a:cs typeface="Arial" pitchFamily="34" charset="0"/>
              </a:rPr>
              <a:t>Štětí</a:t>
            </a:r>
            <a:r>
              <a:rPr lang="cs-CZ" sz="1800" dirty="0" smtClean="0">
                <a:effectLst>
                  <a:outerShdw blurRad="38100" dist="38100" dir="2700000" algn="tl">
                    <a:srgbClr val="000000">
                      <a:alpha val="43137"/>
                    </a:srgbClr>
                  </a:outerShdw>
                </a:effectLst>
                <a:latin typeface="Arial Black" pitchFamily="34" charset="0"/>
                <a:cs typeface="Arial" pitchFamily="34" charset="0"/>
              </a:rPr>
              <a:t> i Horní </a:t>
            </a:r>
            <a:r>
              <a:rPr lang="cs-CZ" sz="1800" dirty="0" err="1" smtClean="0">
                <a:effectLst>
                  <a:outerShdw blurRad="38100" dist="38100" dir="2700000" algn="tl">
                    <a:srgbClr val="000000">
                      <a:alpha val="43137"/>
                    </a:srgbClr>
                  </a:outerShdw>
                </a:effectLst>
                <a:latin typeface="Arial Black" pitchFamily="34" charset="0"/>
                <a:cs typeface="Arial" pitchFamily="34" charset="0"/>
              </a:rPr>
              <a:t>Jiřetín</a:t>
            </a:r>
            <a:r>
              <a:rPr lang="cs-CZ" sz="1800" dirty="0" smtClean="0">
                <a:effectLst>
                  <a:outerShdw blurRad="38100" dist="38100" dir="2700000" algn="tl">
                    <a:srgbClr val="000000">
                      <a:alpha val="43137"/>
                    </a:srgbClr>
                  </a:outerShdw>
                </a:effectLst>
                <a:latin typeface="Arial Black" pitchFamily="34" charset="0"/>
                <a:cs typeface="Arial" pitchFamily="34" charset="0"/>
              </a:rPr>
              <a:t> bez bodu. </a:t>
            </a:r>
            <a:endParaRPr lang="cs-CZ" sz="2000" dirty="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graphicFrame>
        <p:nvGraphicFramePr>
          <p:cNvPr id="10" name="Tabulka 9"/>
          <p:cNvGraphicFramePr>
            <a:graphicFrameLocks noGrp="1"/>
          </p:cNvGraphicFramePr>
          <p:nvPr/>
        </p:nvGraphicFramePr>
        <p:xfrm>
          <a:off x="174948" y="3904079"/>
          <a:ext cx="4478412" cy="3171805"/>
        </p:xfrm>
        <a:graphic>
          <a:graphicData uri="http://schemas.openxmlformats.org/drawingml/2006/table">
            <a:tbl>
              <a:tblPr/>
              <a:tblGrid>
                <a:gridCol w="312760">
                  <a:extLst>
                    <a:ext uri="{9D8B030D-6E8A-4147-A177-3AD203B41FA5}">
                      <a16:colId xmlns:a16="http://schemas.microsoft.com/office/drawing/2014/main" val="20000"/>
                    </a:ext>
                  </a:extLst>
                </a:gridCol>
                <a:gridCol w="1286094">
                  <a:extLst>
                    <a:ext uri="{9D8B030D-6E8A-4147-A177-3AD203B41FA5}">
                      <a16:colId xmlns:a16="http://schemas.microsoft.com/office/drawing/2014/main" val="20001"/>
                    </a:ext>
                  </a:extLst>
                </a:gridCol>
                <a:gridCol w="323546">
                  <a:extLst>
                    <a:ext uri="{9D8B030D-6E8A-4147-A177-3AD203B41FA5}">
                      <a16:colId xmlns:a16="http://schemas.microsoft.com/office/drawing/2014/main" val="20002"/>
                    </a:ext>
                  </a:extLst>
                </a:gridCol>
                <a:gridCol w="323546">
                  <a:extLst>
                    <a:ext uri="{9D8B030D-6E8A-4147-A177-3AD203B41FA5}">
                      <a16:colId xmlns:a16="http://schemas.microsoft.com/office/drawing/2014/main" val="20003"/>
                    </a:ext>
                  </a:extLst>
                </a:gridCol>
                <a:gridCol w="323546">
                  <a:extLst>
                    <a:ext uri="{9D8B030D-6E8A-4147-A177-3AD203B41FA5}">
                      <a16:colId xmlns:a16="http://schemas.microsoft.com/office/drawing/2014/main" val="20004"/>
                    </a:ext>
                  </a:extLst>
                </a:gridCol>
                <a:gridCol w="323546">
                  <a:extLst>
                    <a:ext uri="{9D8B030D-6E8A-4147-A177-3AD203B41FA5}">
                      <a16:colId xmlns:a16="http://schemas.microsoft.com/office/drawing/2014/main" val="20005"/>
                    </a:ext>
                  </a:extLst>
                </a:gridCol>
                <a:gridCol w="517674">
                  <a:extLst>
                    <a:ext uri="{9D8B030D-6E8A-4147-A177-3AD203B41FA5}">
                      <a16:colId xmlns:a16="http://schemas.microsoft.com/office/drawing/2014/main" val="20006"/>
                    </a:ext>
                  </a:extLst>
                </a:gridCol>
                <a:gridCol w="593166">
                  <a:extLst>
                    <a:ext uri="{9D8B030D-6E8A-4147-A177-3AD203B41FA5}">
                      <a16:colId xmlns:a16="http://schemas.microsoft.com/office/drawing/2014/main" val="20007"/>
                    </a:ext>
                  </a:extLst>
                </a:gridCol>
                <a:gridCol w="474534">
                  <a:extLst>
                    <a:ext uri="{9D8B030D-6E8A-4147-A177-3AD203B41FA5}">
                      <a16:colId xmlns:a16="http://schemas.microsoft.com/office/drawing/2014/main" val="20008"/>
                    </a:ext>
                  </a:extLst>
                </a:gridCol>
              </a:tblGrid>
              <a:tr h="183987">
                <a:tc>
                  <a:txBody>
                    <a:bodyPr/>
                    <a:lstStyle/>
                    <a:p>
                      <a:pPr algn="ctr" rtl="0" fontAlgn="ctr"/>
                      <a:r>
                        <a:rPr lang="cs-CZ" sz="1200" b="1" i="0" u="none" strike="noStrike" dirty="0">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FK Litvínov</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35:16</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33</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0"/>
                  </a:ext>
                </a:extLst>
              </a:tr>
              <a:tr h="183987">
                <a:tc>
                  <a:txBody>
                    <a:bodyPr/>
                    <a:lstStyle/>
                    <a:p>
                      <a:pPr algn="ctr" rtl="0"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FK Louny</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40:18</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30</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1"/>
                  </a:ext>
                </a:extLst>
              </a:tr>
              <a:tr h="213134">
                <a:tc>
                  <a:txBody>
                    <a:bodyPr/>
                    <a:lstStyle/>
                    <a:p>
                      <a:pPr algn="ctr" rtl="0" fontAlgn="ctr"/>
                      <a:r>
                        <a:rPr lang="cs-CZ" sz="1400" b="1" i="0" u="none" strike="noStrike">
                          <a:solidFill>
                            <a:srgbClr val="000099"/>
                          </a:solidFill>
                          <a:latin typeface="Arial Black"/>
                        </a:rPr>
                        <a:t>3.</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SK Štětí A</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9</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0</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4</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48:22</a:t>
                      </a:r>
                    </a:p>
                  </a:txBody>
                  <a:tcPr marL="9525" marR="9525" marT="9525" marB="0" anchor="ctr">
                    <a:lnL>
                      <a:noFill/>
                    </a:lnL>
                    <a:lnR>
                      <a:noFill/>
                    </a:lnR>
                    <a:lnT>
                      <a:noFill/>
                    </a:lnT>
                    <a:lnB>
                      <a:noFill/>
                    </a:lnB>
                    <a:solidFill>
                      <a:srgbClr val="FFCCFF"/>
                    </a:solidFill>
                  </a:tcPr>
                </a:tc>
                <a:tc>
                  <a:txBody>
                    <a:bodyPr/>
                    <a:lstStyle/>
                    <a:p>
                      <a:pPr algn="ctr" rtl="0" fontAlgn="ctr"/>
                      <a:r>
                        <a:rPr lang="cs-CZ" sz="1400" b="1" i="0" u="none" strike="noStrike">
                          <a:solidFill>
                            <a:srgbClr val="000099"/>
                          </a:solidFill>
                          <a:latin typeface="Arial Black"/>
                        </a:rPr>
                        <a:t>29</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2"/>
                  </a:ext>
                </a:extLst>
              </a:tr>
              <a:tr h="183987">
                <a:tc>
                  <a:txBody>
                    <a:bodyPr/>
                    <a:lstStyle/>
                    <a:p>
                      <a:pPr algn="ctr" rtl="0"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Sokol Horní Jiřetín</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30:20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28</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3"/>
                  </a:ext>
                </a:extLst>
              </a:tr>
              <a:tr h="183987">
                <a:tc>
                  <a:txBody>
                    <a:bodyPr/>
                    <a:lstStyle/>
                    <a:p>
                      <a:pPr algn="ctr" rtl="0"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Baník Modlany</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dirty="0">
                          <a:solidFill>
                            <a:srgbClr val="000000"/>
                          </a:solidFill>
                          <a:latin typeface="Narkisim"/>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dirty="0">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41:31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27</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4"/>
                  </a:ext>
                </a:extLst>
              </a:tr>
              <a:tr h="183987">
                <a:tc>
                  <a:txBody>
                    <a:bodyPr/>
                    <a:lstStyle/>
                    <a:p>
                      <a:pPr algn="ctr" rtl="0"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dirty="0">
                          <a:solidFill>
                            <a:srgbClr val="000000"/>
                          </a:solidFill>
                          <a:latin typeface="Narkisim"/>
                        </a:rPr>
                        <a:t>FK </a:t>
                      </a:r>
                      <a:r>
                        <a:rPr lang="cs-CZ" sz="1200" b="1" i="0" u="none" strike="noStrike" dirty="0" smtClean="0">
                          <a:solidFill>
                            <a:srgbClr val="000000"/>
                          </a:solidFill>
                          <a:latin typeface="Narkisim"/>
                        </a:rPr>
                        <a:t>ČL </a:t>
                      </a:r>
                      <a:r>
                        <a:rPr lang="cs-CZ" sz="1200" b="1" i="0" u="none" strike="noStrike" dirty="0" err="1">
                          <a:solidFill>
                            <a:srgbClr val="000000"/>
                          </a:solidFill>
                          <a:latin typeface="Narkisim"/>
                        </a:rPr>
                        <a:t>Neštěmice</a:t>
                      </a:r>
                      <a:endParaRPr lang="cs-CZ" sz="1200" b="1" i="0" u="none" strike="noStrike" dirty="0">
                        <a:solidFill>
                          <a:srgbClr val="000000"/>
                        </a:solidFill>
                        <a:latin typeface="Narkisim"/>
                      </a:endParaRP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28:24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26</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5"/>
                  </a:ext>
                </a:extLst>
              </a:tr>
              <a:tr h="255250">
                <a:tc>
                  <a:txBody>
                    <a:bodyPr/>
                    <a:lstStyle/>
                    <a:p>
                      <a:pPr algn="ctr" rtl="0"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dirty="0">
                          <a:solidFill>
                            <a:srgbClr val="000000"/>
                          </a:solidFill>
                          <a:latin typeface="Narkisim"/>
                        </a:rPr>
                        <a:t>SK </a:t>
                      </a:r>
                      <a:r>
                        <a:rPr lang="cs-CZ" sz="1200" b="1" i="0" u="none" strike="noStrike" dirty="0" err="1" smtClean="0">
                          <a:solidFill>
                            <a:srgbClr val="000000"/>
                          </a:solidFill>
                          <a:latin typeface="Narkisim"/>
                        </a:rPr>
                        <a:t>Vilémov</a:t>
                      </a:r>
                      <a:endParaRPr lang="cs-CZ" sz="1200" b="1" i="0" u="none" strike="noStrike" dirty="0">
                        <a:solidFill>
                          <a:srgbClr val="000000"/>
                        </a:solidFill>
                        <a:latin typeface="Narkisim"/>
                      </a:endParaRP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32:28</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23</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6"/>
                  </a:ext>
                </a:extLst>
              </a:tr>
              <a:tr h="183987">
                <a:tc>
                  <a:txBody>
                    <a:bodyPr/>
                    <a:lstStyle/>
                    <a:p>
                      <a:pPr algn="ctr" rtl="0"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FK Bílina</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31:19</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22</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7"/>
                  </a:ext>
                </a:extLst>
              </a:tr>
              <a:tr h="183987">
                <a:tc>
                  <a:txBody>
                    <a:bodyPr/>
                    <a:lstStyle/>
                    <a:p>
                      <a:pPr algn="ctr" rtl="0" fontAlgn="ctr"/>
                      <a:r>
                        <a:rPr lang="cs-CZ" sz="1200" b="1" i="0" u="none" strike="noStrike">
                          <a:solidFill>
                            <a:srgbClr val="000000"/>
                          </a:solidFill>
                          <a:latin typeface="Narkisim"/>
                        </a:rPr>
                        <a:t>9.</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FC Jiskra Modrá</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7</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27:24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19</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8"/>
                  </a:ext>
                </a:extLst>
              </a:tr>
              <a:tr h="183987">
                <a:tc>
                  <a:txBody>
                    <a:bodyPr/>
                    <a:lstStyle/>
                    <a:p>
                      <a:pPr algn="ctr" rtl="0" fontAlgn="ctr"/>
                      <a:r>
                        <a:rPr lang="cs-CZ" sz="1200" b="1" i="0" u="none" strike="noStrike">
                          <a:solidFill>
                            <a:srgbClr val="000000"/>
                          </a:solidFill>
                          <a:latin typeface="Narkisim"/>
                        </a:rPr>
                        <a:t>10.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TJ Proboštov</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31:32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19</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9"/>
                  </a:ext>
                </a:extLst>
              </a:tr>
              <a:tr h="183987">
                <a:tc>
                  <a:txBody>
                    <a:bodyPr/>
                    <a:lstStyle/>
                    <a:p>
                      <a:pPr algn="ctr" rtl="0" fontAlgn="ctr"/>
                      <a:r>
                        <a:rPr lang="cs-CZ" sz="1200" b="1" i="0" u="none" strike="noStrike">
                          <a:solidFill>
                            <a:srgbClr val="000000"/>
                          </a:solidFill>
                          <a:latin typeface="Narkisim"/>
                        </a:rPr>
                        <a:t>11.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dirty="0">
                          <a:solidFill>
                            <a:srgbClr val="000000"/>
                          </a:solidFill>
                          <a:latin typeface="Narkisim"/>
                        </a:rPr>
                        <a:t>SK </a:t>
                      </a:r>
                      <a:r>
                        <a:rPr lang="cs-CZ" sz="1200" b="1" i="0" u="none" strike="noStrike" dirty="0" smtClean="0">
                          <a:solidFill>
                            <a:srgbClr val="000000"/>
                          </a:solidFill>
                          <a:latin typeface="Narkisim"/>
                        </a:rPr>
                        <a:t>Hrobce</a:t>
                      </a:r>
                      <a:endParaRPr lang="cs-CZ" sz="1200" b="1" i="0" u="none" strike="noStrike" dirty="0">
                        <a:solidFill>
                          <a:srgbClr val="000000"/>
                        </a:solidFill>
                        <a:latin typeface="Narkisim"/>
                      </a:endParaRP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6</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35:40</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18</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10"/>
                  </a:ext>
                </a:extLst>
              </a:tr>
              <a:tr h="183987">
                <a:tc>
                  <a:txBody>
                    <a:bodyPr/>
                    <a:lstStyle/>
                    <a:p>
                      <a:pPr algn="ctr" rtl="0" fontAlgn="ctr"/>
                      <a:r>
                        <a:rPr lang="cs-CZ" sz="1200" b="1" i="0" u="none" strike="noStrike">
                          <a:solidFill>
                            <a:srgbClr val="000000"/>
                          </a:solidFill>
                          <a:latin typeface="Narkisim"/>
                        </a:rPr>
                        <a:t>12.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 FC Spořice</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5</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37.36</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16</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1"/>
                  </a:ext>
                </a:extLst>
              </a:tr>
              <a:tr h="183987">
                <a:tc>
                  <a:txBody>
                    <a:bodyPr/>
                    <a:lstStyle/>
                    <a:p>
                      <a:pPr algn="ctr" rtl="0" fontAlgn="ctr"/>
                      <a:r>
                        <a:rPr lang="cs-CZ" sz="1200" b="1" i="0" u="none" strike="noStrike">
                          <a:solidFill>
                            <a:srgbClr val="000000"/>
                          </a:solidFill>
                          <a:latin typeface="Narkisim"/>
                        </a:rPr>
                        <a:t>13.</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dirty="0">
                          <a:solidFill>
                            <a:srgbClr val="000000"/>
                          </a:solidFill>
                          <a:latin typeface="Narkisim"/>
                        </a:rPr>
                        <a:t>FK </a:t>
                      </a:r>
                      <a:r>
                        <a:rPr lang="cs-CZ" sz="1200" b="1" i="0" u="none" strike="noStrike" dirty="0" err="1">
                          <a:solidFill>
                            <a:srgbClr val="000000"/>
                          </a:solidFill>
                          <a:latin typeface="Narkisim"/>
                        </a:rPr>
                        <a:t>Tatran</a:t>
                      </a:r>
                      <a:r>
                        <a:rPr lang="cs-CZ" sz="1200" b="1" i="0" u="none" strike="noStrike" dirty="0">
                          <a:solidFill>
                            <a:srgbClr val="000000"/>
                          </a:solidFill>
                          <a:latin typeface="Narkisim"/>
                        </a:rPr>
                        <a:t> </a:t>
                      </a:r>
                      <a:r>
                        <a:rPr lang="cs-CZ" sz="1200" b="1" i="0" u="none" strike="noStrike" dirty="0" smtClean="0">
                          <a:solidFill>
                            <a:srgbClr val="000000"/>
                          </a:solidFill>
                          <a:latin typeface="Narkisim"/>
                        </a:rPr>
                        <a:t>Kadaň</a:t>
                      </a:r>
                      <a:endParaRPr lang="cs-CZ" sz="1200" b="1" i="0" u="none" strike="noStrike" dirty="0">
                        <a:solidFill>
                          <a:srgbClr val="000000"/>
                        </a:solidFill>
                        <a:latin typeface="Narkisim"/>
                      </a:endParaRP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8</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14:32</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15</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12"/>
                  </a:ext>
                </a:extLst>
              </a:tr>
              <a:tr h="183987">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FK Junior Děčín</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9</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24:44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13</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3"/>
                  </a:ext>
                </a:extLst>
              </a:tr>
              <a:tr h="183987">
                <a:tc>
                  <a:txBody>
                    <a:bodyPr/>
                    <a:lstStyle/>
                    <a:p>
                      <a:pPr algn="ctr" rtl="0" fontAlgn="ctr"/>
                      <a:r>
                        <a:rPr lang="cs-CZ" sz="1200" b="1" i="0" u="none" strike="noStrike">
                          <a:solidFill>
                            <a:srgbClr val="000000"/>
                          </a:solidFill>
                          <a:latin typeface="Narkisim"/>
                        </a:rPr>
                        <a:t>15.</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FK Rumburk</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3</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9</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18:43</a:t>
                      </a:r>
                    </a:p>
                  </a:txBody>
                  <a:tcPr marL="9525" marR="9525" marT="9525"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Narkisim"/>
                        </a:rPr>
                        <a:t>11</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14"/>
                  </a:ext>
                </a:extLst>
              </a:tr>
              <a:tr h="183987">
                <a:tc>
                  <a:txBody>
                    <a:bodyPr/>
                    <a:lstStyle/>
                    <a:p>
                      <a:pPr algn="ctr" rtl="0" fontAlgn="ctr"/>
                      <a:r>
                        <a:rPr lang="cs-CZ" sz="1200" b="1" i="0" u="none" strike="noStrike">
                          <a:solidFill>
                            <a:srgbClr val="000000"/>
                          </a:solidFill>
                          <a:latin typeface="Narkisim"/>
                        </a:rPr>
                        <a:t>16.</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FK Chmel Blšany</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14</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0</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11</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a:solidFill>
                            <a:srgbClr val="000000"/>
                          </a:solidFill>
                          <a:latin typeface="Narkisim"/>
                        </a:rPr>
                        <a:t>20:62</a:t>
                      </a:r>
                    </a:p>
                  </a:txBody>
                  <a:tcPr marL="9525" marR="9525" marT="9525" marB="0" anchor="ctr">
                    <a:lnL>
                      <a:noFill/>
                    </a:lnL>
                    <a:lnR>
                      <a:noFill/>
                    </a:lnR>
                    <a:lnT>
                      <a:noFill/>
                    </a:lnT>
                    <a:lnB>
                      <a:noFill/>
                    </a:lnB>
                    <a:solidFill>
                      <a:srgbClr val="99FF33"/>
                    </a:solidFill>
                  </a:tcPr>
                </a:tc>
                <a:tc>
                  <a:txBody>
                    <a:bodyPr/>
                    <a:lstStyle/>
                    <a:p>
                      <a:pPr algn="ctr" rtl="0" fontAlgn="ctr"/>
                      <a:r>
                        <a:rPr lang="cs-CZ" sz="1200" b="1" i="0" u="none" strike="noStrike" dirty="0">
                          <a:solidFill>
                            <a:srgbClr val="000000"/>
                          </a:solidFill>
                          <a:latin typeface="Narkisim"/>
                        </a:rPr>
                        <a:t>7</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5"/>
                  </a:ext>
                </a:extLst>
              </a:tr>
            </a:tbl>
          </a:graphicData>
        </a:graphic>
      </p:graphicFrame>
      <p:sp>
        <p:nvSpPr>
          <p:cNvPr id="11" name="TextovéPole 10"/>
          <p:cNvSpPr txBox="1"/>
          <p:nvPr/>
        </p:nvSpPr>
        <p:spPr>
          <a:xfrm>
            <a:off x="174948" y="811188"/>
            <a:ext cx="4536504" cy="2970044"/>
          </a:xfrm>
          <a:prstGeom prst="rect">
            <a:avLst/>
          </a:prstGeom>
          <a:noFill/>
        </p:spPr>
        <p:txBody>
          <a:bodyPr wrap="square" rtlCol="0">
            <a:spAutoFit/>
          </a:bodyPr>
          <a:lstStyle/>
          <a:p>
            <a:pPr algn="just"/>
            <a:r>
              <a:rPr lang="cs-CZ" sz="1100" dirty="0" smtClean="0">
                <a:latin typeface="Arial" pitchFamily="34" charset="0"/>
                <a:cs typeface="Arial" pitchFamily="34" charset="0"/>
              </a:rPr>
              <a:t>Do konce podzimu zbývá už jen jedno kolo. Největší šanci stát se podzimním půlmistrem má Litvínov, ale potřebuje ještě bod. </a:t>
            </a:r>
            <a:r>
              <a:rPr lang="cs-CZ" sz="1100" dirty="0" err="1" smtClean="0">
                <a:latin typeface="Arial" pitchFamily="34" charset="0"/>
                <a:cs typeface="Arial" pitchFamily="34" charset="0"/>
              </a:rPr>
              <a:t>Štětí</a:t>
            </a:r>
            <a:r>
              <a:rPr lang="cs-CZ" sz="1100" dirty="0" smtClean="0">
                <a:latin typeface="Arial" pitchFamily="34" charset="0"/>
                <a:cs typeface="Arial" pitchFamily="34" charset="0"/>
              </a:rPr>
              <a:t> po dlouhé době opustilo 2. příčku tabulky. Pomohla tomu jejich prohra v </a:t>
            </a:r>
            <a:r>
              <a:rPr lang="cs-CZ" sz="1100" dirty="0" err="1" smtClean="0">
                <a:latin typeface="Arial" pitchFamily="34" charset="0"/>
                <a:cs typeface="Arial" pitchFamily="34" charset="0"/>
              </a:rPr>
              <a:t>Neštěmicích</a:t>
            </a:r>
            <a:r>
              <a:rPr lang="cs-CZ" sz="1100" dirty="0" smtClean="0">
                <a:latin typeface="Arial" pitchFamily="34" charset="0"/>
                <a:cs typeface="Arial" pitchFamily="34" charset="0"/>
              </a:rPr>
              <a:t> a střelecká forma Loun. Horní </a:t>
            </a:r>
            <a:r>
              <a:rPr lang="cs-CZ" sz="1100" dirty="0" err="1" smtClean="0">
                <a:latin typeface="Arial" pitchFamily="34" charset="0"/>
                <a:cs typeface="Arial" pitchFamily="34" charset="0"/>
              </a:rPr>
              <a:t>Jiřetín</a:t>
            </a:r>
            <a:r>
              <a:rPr lang="cs-CZ" sz="1100" dirty="0" smtClean="0">
                <a:latin typeface="Arial" pitchFamily="34" charset="0"/>
                <a:cs typeface="Arial" pitchFamily="34" charset="0"/>
              </a:rPr>
              <a:t> posun v tabulce také nevyužil, když prohrál překvapivě v Kadani. Nenápadně ale s přehledem se na čelních místech drží </a:t>
            </a:r>
            <a:r>
              <a:rPr lang="cs-CZ" sz="1100" dirty="0" err="1" smtClean="0">
                <a:latin typeface="Arial" pitchFamily="34" charset="0"/>
                <a:cs typeface="Arial" pitchFamily="34" charset="0"/>
              </a:rPr>
              <a:t>Modlany</a:t>
            </a:r>
            <a:r>
              <a:rPr lang="cs-CZ" sz="1100" dirty="0" smtClean="0">
                <a:latin typeface="Arial" pitchFamily="34" charset="0"/>
                <a:cs typeface="Arial" pitchFamily="34" charset="0"/>
              </a:rPr>
              <a:t>. K této pětici mužstev se pomalu ale jistě přibližují </a:t>
            </a:r>
            <a:r>
              <a:rPr lang="cs-CZ" sz="1100" dirty="0" err="1" smtClean="0">
                <a:latin typeface="Arial" pitchFamily="34" charset="0"/>
                <a:cs typeface="Arial" pitchFamily="34" charset="0"/>
              </a:rPr>
              <a:t>Neštěmice</a:t>
            </a:r>
            <a:r>
              <a:rPr lang="cs-CZ" sz="1100" dirty="0" smtClean="0">
                <a:latin typeface="Arial" pitchFamily="34" charset="0"/>
                <a:cs typeface="Arial" pitchFamily="34" charset="0"/>
              </a:rPr>
              <a:t>. Na opačném konci tabulky se topí </a:t>
            </a:r>
            <a:r>
              <a:rPr lang="cs-CZ" sz="1100" dirty="0" err="1" smtClean="0">
                <a:latin typeface="Arial" pitchFamily="34" charset="0"/>
                <a:cs typeface="Arial" pitchFamily="34" charset="0"/>
              </a:rPr>
              <a:t>Blšany</a:t>
            </a:r>
            <a:r>
              <a:rPr lang="cs-CZ" sz="1100" dirty="0" smtClean="0">
                <a:latin typeface="Arial" pitchFamily="34" charset="0"/>
                <a:cs typeface="Arial" pitchFamily="34" charset="0"/>
              </a:rPr>
              <a:t> s Rumburkem a k nim se přidává Děčín, který znova zabředá do krize.  Pak je tu relativně klidný střed.  </a:t>
            </a:r>
            <a:r>
              <a:rPr lang="cs-CZ" sz="1100" dirty="0" err="1" smtClean="0">
                <a:latin typeface="Arial" pitchFamily="34" charset="0"/>
                <a:cs typeface="Arial" pitchFamily="34" charset="0"/>
              </a:rPr>
              <a:t>Vilémov</a:t>
            </a:r>
            <a:r>
              <a:rPr lang="cs-CZ" sz="1100" dirty="0" smtClean="0">
                <a:latin typeface="Arial" pitchFamily="34" charset="0"/>
                <a:cs typeface="Arial" pitchFamily="34" charset="0"/>
              </a:rPr>
              <a:t>, který by chtěl spíše nahoru než koukat za sebe.  Bílina, která už se asi vzdala šance na příčky nejvyšší, kam v úvodu sezóny koukala.  Modrá ze spodních pater, kde dlouho byla,  stoupá do klidného středu.  </a:t>
            </a:r>
            <a:r>
              <a:rPr lang="cs-CZ" sz="1100" dirty="0" err="1" smtClean="0">
                <a:latin typeface="Arial" pitchFamily="34" charset="0"/>
                <a:cs typeface="Arial" pitchFamily="34" charset="0"/>
              </a:rPr>
              <a:t>Proboštov</a:t>
            </a:r>
            <a:r>
              <a:rPr lang="cs-CZ" sz="1100" dirty="0" smtClean="0">
                <a:latin typeface="Arial" pitchFamily="34" charset="0"/>
                <a:cs typeface="Arial" pitchFamily="34" charset="0"/>
              </a:rPr>
              <a:t> má dobré střelce a kdyby ještě zlepšil obranu, tak na tom bude určitě lépe než jen na 10. místě. Hrobce překvapivě </a:t>
            </a:r>
            <a:r>
              <a:rPr lang="cs-CZ" sz="1100" dirty="0" err="1" smtClean="0">
                <a:latin typeface="Arial" pitchFamily="34" charset="0"/>
                <a:cs typeface="Arial" pitchFamily="34" charset="0"/>
              </a:rPr>
              <a:t>vyhráliy</a:t>
            </a:r>
            <a:r>
              <a:rPr lang="cs-CZ" sz="1100" dirty="0" smtClean="0">
                <a:latin typeface="Arial" pitchFamily="34" charset="0"/>
                <a:cs typeface="Arial" pitchFamily="34" charset="0"/>
              </a:rPr>
              <a:t> v Litvínově a také se jim bude lepe zimovat. Ve Spořicích nováčkovský elán uvadá a mužstvo se přibližuje spodku tabulky.  </a:t>
            </a:r>
          </a:p>
        </p:txBody>
      </p:sp>
      <p:sp>
        <p:nvSpPr>
          <p:cNvPr id="12" name="TextovéPole 11"/>
          <p:cNvSpPr txBox="1"/>
          <p:nvPr/>
        </p:nvSpPr>
        <p:spPr>
          <a:xfrm>
            <a:off x="246956" y="163116"/>
            <a:ext cx="4464496" cy="646331"/>
          </a:xfrm>
          <a:prstGeom prst="rect">
            <a:avLst/>
          </a:prstGeom>
          <a:blipFill dpi="0" rotWithShape="1">
            <a:blip r:embed="rId3" cstate="print">
              <a:alphaModFix amt="58000"/>
            </a:blip>
            <a:srcRect/>
            <a:stretch>
              <a:fillRect/>
            </a:stretch>
          </a:blipFill>
        </p:spPr>
        <p:txBody>
          <a:bodyPr wrap="square" rtlCol="0">
            <a:spAutoFit/>
          </a:bodyPr>
          <a:lstStyle/>
          <a:p>
            <a:pPr algn="ctr"/>
            <a:r>
              <a:rPr lang="cs-CZ" sz="1800" dirty="0" smtClean="0">
                <a:solidFill>
                  <a:srgbClr val="FF3300"/>
                </a:solidFill>
                <a:latin typeface="Cambria Math" pitchFamily="18" charset="0"/>
                <a:ea typeface="Cambria Math" pitchFamily="18" charset="0"/>
              </a:rPr>
              <a:t>Už jen jedno kolo a budeme znát podzimního mistra</a:t>
            </a:r>
          </a:p>
        </p:txBody>
      </p:sp>
      <p:pic>
        <p:nvPicPr>
          <p:cNvPr id="8232" name="Picture 40"/>
          <p:cNvPicPr>
            <a:picLocks noChangeAspect="1" noChangeArrowheads="1"/>
          </p:cNvPicPr>
          <p:nvPr/>
        </p:nvPicPr>
        <p:blipFill>
          <a:blip r:embed="rId4" cstate="print"/>
          <a:srcRect/>
          <a:stretch>
            <a:fillRect/>
          </a:stretch>
        </p:blipFill>
        <p:spPr bwMode="auto">
          <a:xfrm>
            <a:off x="5503540" y="955204"/>
            <a:ext cx="4489326" cy="2911227"/>
          </a:xfrm>
          <a:prstGeom prst="rect">
            <a:avLst/>
          </a:prstGeom>
          <a:noFill/>
          <a:ln w="9525">
            <a:noFill/>
            <a:miter lim="800000"/>
            <a:headEnd/>
            <a:tailEnd/>
          </a:ln>
        </p:spPr>
      </p:pic>
      <p:pic>
        <p:nvPicPr>
          <p:cNvPr id="8233" name="Picture 41"/>
          <p:cNvPicPr>
            <a:picLocks noChangeAspect="1" noChangeArrowheads="1"/>
          </p:cNvPicPr>
          <p:nvPr/>
        </p:nvPicPr>
        <p:blipFill>
          <a:blip r:embed="rId5" cstate="print"/>
          <a:srcRect/>
          <a:stretch>
            <a:fillRect/>
          </a:stretch>
        </p:blipFill>
        <p:spPr bwMode="auto">
          <a:xfrm>
            <a:off x="5575548" y="4051548"/>
            <a:ext cx="4415036" cy="3000375"/>
          </a:xfrm>
          <a:prstGeom prst="rect">
            <a:avLst/>
          </a:prstGeom>
          <a:noFill/>
          <a:ln w="9525">
            <a:noFill/>
            <a:miter lim="800000"/>
            <a:headEnd/>
            <a:tailEnd/>
          </a:ln>
        </p:spPr>
      </p:pic>
      <p:sp>
        <p:nvSpPr>
          <p:cNvPr id="13" name="Obdélník 12"/>
          <p:cNvSpPr/>
          <p:nvPr/>
        </p:nvSpPr>
        <p:spPr>
          <a:xfrm>
            <a:off x="5503540" y="163116"/>
            <a:ext cx="4667008" cy="830997"/>
          </a:xfrm>
          <a:prstGeom prst="rect">
            <a:avLst/>
          </a:prstGeom>
          <a:blipFill>
            <a:blip r:embed="rId6" cstate="print"/>
            <a:stretch>
              <a:fillRect/>
            </a:stretch>
          </a:blipFill>
        </p:spPr>
        <p:txBody>
          <a:bodyPr wrap="square" lIns="91440" tIns="45720" rIns="91440" bIns="45720">
            <a:spAutoFit/>
          </a:bodyPr>
          <a:lstStyle/>
          <a:p>
            <a:pPr algn="ctr"/>
            <a:r>
              <a:rPr lang="cs-CZ" sz="2400" b="1" cap="none" spc="0" dirty="0" smtClean="0">
                <a:ln w="22225" cmpd="sng">
                  <a:solidFill>
                    <a:schemeClr val="accent6">
                      <a:lumMod val="75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Poznáváte některé z bývalých</a:t>
            </a:r>
          </a:p>
          <a:p>
            <a:pPr algn="ctr"/>
            <a:r>
              <a:rPr lang="cs-CZ" sz="2400" b="1" cap="none" spc="0" dirty="0" smtClean="0">
                <a:ln w="22225" cmpd="sng">
                  <a:solidFill>
                    <a:schemeClr val="accent6">
                      <a:lumMod val="75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cs-CZ" sz="2400" b="1" cap="none" spc="0" dirty="0" err="1" smtClean="0">
                <a:ln w="22225" cmpd="sng">
                  <a:solidFill>
                    <a:schemeClr val="accent6">
                      <a:lumMod val="75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štětských</a:t>
            </a:r>
            <a:r>
              <a:rPr lang="cs-CZ" sz="2400" b="1" cap="none" spc="0" dirty="0" smtClean="0">
                <a:ln w="22225" cmpd="sng">
                  <a:solidFill>
                    <a:schemeClr val="accent6">
                      <a:lumMod val="75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fotbalistů?</a:t>
            </a:r>
            <a:endParaRPr lang="cs-CZ" sz="2400" b="1" cap="none" spc="0" dirty="0">
              <a:ln w="22225" cmpd="sng">
                <a:solidFill>
                  <a:schemeClr val="accent6">
                    <a:lumMod val="75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194" name="Picture 5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0" name="TextovéPole 9"/>
          <p:cNvSpPr txBox="1"/>
          <p:nvPr/>
        </p:nvSpPr>
        <p:spPr>
          <a:xfrm>
            <a:off x="5575548" y="163116"/>
            <a:ext cx="4608512" cy="707886"/>
          </a:xfrm>
          <a:prstGeom prst="rect">
            <a:avLst/>
          </a:prstGeom>
          <a:blipFill dpi="0" rotWithShape="1">
            <a:blip r:embed="rId3" cstate="print">
              <a:alphaModFix amt="36000"/>
            </a:blip>
            <a:srcRect/>
            <a:stretch>
              <a:fillRect/>
            </a:stretch>
          </a:blipFill>
        </p:spPr>
        <p:txBody>
          <a:bodyPr wrap="square" rtlCol="0">
            <a:spAutoFit/>
          </a:bodyPr>
          <a:lstStyle/>
          <a:p>
            <a:pPr algn="ctr"/>
            <a:r>
              <a:rPr lang="cs-CZ" sz="2000" u="sng" dirty="0" smtClean="0">
                <a:latin typeface="Imprint MT Shadow" pitchFamily="82" charset="0"/>
              </a:rPr>
              <a:t>Jaké zápasy nabízí poslední podzimní kolo Ústeckého přeboru?</a:t>
            </a:r>
          </a:p>
        </p:txBody>
      </p:sp>
      <p:graphicFrame>
        <p:nvGraphicFramePr>
          <p:cNvPr id="13" name="Tabulka 12"/>
          <p:cNvGraphicFramePr>
            <a:graphicFrameLocks noGrp="1"/>
          </p:cNvGraphicFramePr>
          <p:nvPr/>
        </p:nvGraphicFramePr>
        <p:xfrm>
          <a:off x="5575548" y="1027212"/>
          <a:ext cx="4608511" cy="2808312"/>
        </p:xfrm>
        <a:graphic>
          <a:graphicData uri="http://schemas.openxmlformats.org/drawingml/2006/table">
            <a:tbl>
              <a:tblPr/>
              <a:tblGrid>
                <a:gridCol w="930889">
                  <a:extLst>
                    <a:ext uri="{9D8B030D-6E8A-4147-A177-3AD203B41FA5}">
                      <a16:colId xmlns:a16="http://schemas.microsoft.com/office/drawing/2014/main" val="20000"/>
                    </a:ext>
                  </a:extLst>
                </a:gridCol>
                <a:gridCol w="1041126">
                  <a:extLst>
                    <a:ext uri="{9D8B030D-6E8A-4147-A177-3AD203B41FA5}">
                      <a16:colId xmlns:a16="http://schemas.microsoft.com/office/drawing/2014/main" val="20001"/>
                    </a:ext>
                  </a:extLst>
                </a:gridCol>
                <a:gridCol w="1056436">
                  <a:extLst>
                    <a:ext uri="{9D8B030D-6E8A-4147-A177-3AD203B41FA5}">
                      <a16:colId xmlns:a16="http://schemas.microsoft.com/office/drawing/2014/main" val="20002"/>
                    </a:ext>
                  </a:extLst>
                </a:gridCol>
                <a:gridCol w="587929">
                  <a:extLst>
                    <a:ext uri="{9D8B030D-6E8A-4147-A177-3AD203B41FA5}">
                      <a16:colId xmlns:a16="http://schemas.microsoft.com/office/drawing/2014/main" val="20003"/>
                    </a:ext>
                  </a:extLst>
                </a:gridCol>
                <a:gridCol w="992131">
                  <a:extLst>
                    <a:ext uri="{9D8B030D-6E8A-4147-A177-3AD203B41FA5}">
                      <a16:colId xmlns:a16="http://schemas.microsoft.com/office/drawing/2014/main" val="20004"/>
                    </a:ext>
                  </a:extLst>
                </a:gridCol>
              </a:tblGrid>
              <a:tr h="351039">
                <a:tc>
                  <a:txBody>
                    <a:bodyPr/>
                    <a:lstStyle/>
                    <a:p>
                      <a:pPr algn="ctr" fontAlgn="ctr"/>
                      <a:r>
                        <a:rPr lang="cs-CZ" sz="1100" b="1" i="0" u="none" strike="noStrike" dirty="0">
                          <a:solidFill>
                            <a:srgbClr val="000000"/>
                          </a:solidFill>
                          <a:latin typeface="Arial Black"/>
                        </a:rPr>
                        <a:t>Hrobce</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Rumburk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29.11. 10:15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SO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0"/>
                  </a:ext>
                </a:extLst>
              </a:tr>
              <a:tr h="351039">
                <a:tc>
                  <a:txBody>
                    <a:bodyPr/>
                    <a:lstStyle/>
                    <a:p>
                      <a:pPr algn="ctr" fontAlgn="ctr"/>
                      <a:r>
                        <a:rPr lang="cs-CZ" sz="1100" b="1" i="0" u="none" strike="noStrike">
                          <a:solidFill>
                            <a:srgbClr val="000000"/>
                          </a:solidFill>
                          <a:latin typeface="Arial Black"/>
                        </a:rPr>
                        <a:t>Jun.Děčín</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Vilémov</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30.11. 13:30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Městský stadion</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51039">
                <a:tc>
                  <a:txBody>
                    <a:bodyPr/>
                    <a:lstStyle/>
                    <a:p>
                      <a:pPr algn="ctr" fontAlgn="ctr"/>
                      <a:r>
                        <a:rPr lang="cs-CZ" sz="1100" b="1" i="0" u="none" strike="noStrike">
                          <a:solidFill>
                            <a:srgbClr val="000000"/>
                          </a:solidFill>
                          <a:latin typeface="Arial Black"/>
                        </a:rPr>
                        <a:t>Blšany</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Modrá</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30.11. 13:30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2"/>
                  </a:ext>
                </a:extLst>
              </a:tr>
              <a:tr h="351039">
                <a:tc>
                  <a:txBody>
                    <a:bodyPr/>
                    <a:lstStyle/>
                    <a:p>
                      <a:pPr algn="ctr" fontAlgn="ctr"/>
                      <a:r>
                        <a:rPr lang="cs-CZ" sz="1100" b="1" i="0" u="none" strike="noStrike">
                          <a:solidFill>
                            <a:srgbClr val="000000"/>
                          </a:solidFill>
                          <a:latin typeface="Arial Black"/>
                        </a:rPr>
                        <a:t>Štětí</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Louny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29.11. 10:15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SO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51039">
                <a:tc>
                  <a:txBody>
                    <a:bodyPr/>
                    <a:lstStyle/>
                    <a:p>
                      <a:pPr algn="ctr" fontAlgn="ctr"/>
                      <a:r>
                        <a:rPr lang="cs-CZ" sz="1100" b="1" i="0" u="none" strike="noStrike">
                          <a:solidFill>
                            <a:srgbClr val="000000"/>
                          </a:solidFill>
                          <a:latin typeface="Arial Black"/>
                        </a:rPr>
                        <a:t>Modlany</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Neštěmice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29.11. 13:30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SO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4"/>
                  </a:ext>
                </a:extLst>
              </a:tr>
              <a:tr h="351039">
                <a:tc>
                  <a:txBody>
                    <a:bodyPr/>
                    <a:lstStyle/>
                    <a:p>
                      <a:pPr algn="ctr" fontAlgn="ctr"/>
                      <a:r>
                        <a:rPr lang="cs-CZ" sz="1100" b="1" i="0" u="none" strike="noStrike">
                          <a:solidFill>
                            <a:srgbClr val="000000"/>
                          </a:solidFill>
                          <a:latin typeface="Arial Black"/>
                        </a:rPr>
                        <a:t>H. Jiřetín</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Proboštov</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29.11. 13:30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SO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Black"/>
                        </a:rPr>
                        <a:t>Most- Souš</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51039">
                <a:tc>
                  <a:txBody>
                    <a:bodyPr/>
                    <a:lstStyle/>
                    <a:p>
                      <a:pPr algn="ctr" fontAlgn="ctr"/>
                      <a:r>
                        <a:rPr lang="cs-CZ" sz="1100" b="1" i="0" u="none" strike="noStrike">
                          <a:solidFill>
                            <a:srgbClr val="000000"/>
                          </a:solidFill>
                          <a:latin typeface="Arial Black"/>
                        </a:rPr>
                        <a:t>Bílina</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T.Kadaň</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29.11. 13:30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100" b="1" i="0" u="none" strike="noStrike">
                          <a:solidFill>
                            <a:srgbClr val="000000"/>
                          </a:solidFill>
                          <a:latin typeface="Arial Black"/>
                        </a:rPr>
                        <a:t>SO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Black"/>
                        </a:rPr>
                        <a:t>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6"/>
                  </a:ext>
                </a:extLst>
              </a:tr>
              <a:tr h="351039">
                <a:tc>
                  <a:txBody>
                    <a:bodyPr/>
                    <a:lstStyle/>
                    <a:p>
                      <a:pPr algn="ctr" fontAlgn="ctr"/>
                      <a:r>
                        <a:rPr lang="cs-CZ" sz="1100" b="1" i="0" u="none" strike="noStrike">
                          <a:solidFill>
                            <a:srgbClr val="000000"/>
                          </a:solidFill>
                          <a:latin typeface="Arial Black"/>
                        </a:rPr>
                        <a:t>Litvínov</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Spořice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Black"/>
                        </a:rPr>
                        <a:t>29.11. 13:30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Black"/>
                        </a:rPr>
                        <a:t>SO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Black"/>
                        </a:rPr>
                        <a:t>Sportovní areál </a:t>
                      </a:r>
                      <a:r>
                        <a:rPr lang="cs-CZ" sz="1000" b="1" i="0" u="none" strike="noStrike" dirty="0" err="1">
                          <a:solidFill>
                            <a:srgbClr val="000000"/>
                          </a:solidFill>
                          <a:latin typeface="Arial Black"/>
                        </a:rPr>
                        <a:t>Lomská</a:t>
                      </a:r>
                      <a:endParaRPr lang="cs-CZ" sz="1000" b="1" i="0" u="none" strike="noStrike" dirty="0">
                        <a:solidFill>
                          <a:srgbClr val="000000"/>
                        </a:solidFill>
                        <a:latin typeface="Arial Black"/>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
        <p:nvSpPr>
          <p:cNvPr id="14" name="TextovéPole 13"/>
          <p:cNvSpPr txBox="1"/>
          <p:nvPr/>
        </p:nvSpPr>
        <p:spPr>
          <a:xfrm>
            <a:off x="5575548" y="3979540"/>
            <a:ext cx="4608512" cy="3093154"/>
          </a:xfrm>
          <a:prstGeom prst="rect">
            <a:avLst/>
          </a:prstGeom>
          <a:solidFill>
            <a:srgbClr val="99FF66"/>
          </a:solidFill>
        </p:spPr>
        <p:txBody>
          <a:bodyPr wrap="square" rtlCol="0">
            <a:spAutoFit/>
          </a:bodyPr>
          <a:lstStyle/>
          <a:p>
            <a:pPr algn="just"/>
            <a:r>
              <a:rPr lang="cs-CZ" sz="1500" dirty="0" smtClean="0">
                <a:latin typeface="Arial" pitchFamily="34" charset="0"/>
                <a:cs typeface="Arial" pitchFamily="34" charset="0"/>
              </a:rPr>
              <a:t>Hrobce-Rumburk</a:t>
            </a:r>
            <a:r>
              <a:rPr lang="cs-CZ" sz="1500" b="0" dirty="0" smtClean="0">
                <a:latin typeface="Arial" pitchFamily="34" charset="0"/>
                <a:cs typeface="Arial" pitchFamily="34" charset="0"/>
              </a:rPr>
              <a:t> domácí jsou favorit a tím spíše, když teď vyhrály v Litvínově 1. </a:t>
            </a:r>
            <a:r>
              <a:rPr lang="cs-CZ" sz="1500" dirty="0" smtClean="0">
                <a:latin typeface="Arial" pitchFamily="34" charset="0"/>
                <a:cs typeface="Arial" pitchFamily="34" charset="0"/>
              </a:rPr>
              <a:t>Děčín–</a:t>
            </a:r>
            <a:r>
              <a:rPr lang="cs-CZ" sz="1500" dirty="0" err="1" smtClean="0">
                <a:latin typeface="Arial" pitchFamily="34" charset="0"/>
                <a:cs typeface="Arial" pitchFamily="34" charset="0"/>
              </a:rPr>
              <a:t>Vilémov</a:t>
            </a:r>
            <a:r>
              <a:rPr lang="cs-CZ" sz="1500" b="0" dirty="0" smtClean="0">
                <a:latin typeface="Arial" pitchFamily="34" charset="0"/>
                <a:cs typeface="Arial" pitchFamily="34" charset="0"/>
              </a:rPr>
              <a:t> okresní derby, kde jsou favoritem hosté, ale zpravodaj tipuje překvapení </a:t>
            </a:r>
            <a:r>
              <a:rPr lang="cs-CZ" sz="1500" dirty="0" smtClean="0">
                <a:latin typeface="Arial" pitchFamily="34" charset="0"/>
                <a:cs typeface="Arial" pitchFamily="34" charset="0"/>
              </a:rPr>
              <a:t>1</a:t>
            </a:r>
            <a:r>
              <a:rPr lang="cs-CZ" sz="1500" b="0" dirty="0" smtClean="0">
                <a:latin typeface="Arial" pitchFamily="34" charset="0"/>
                <a:cs typeface="Arial" pitchFamily="34" charset="0"/>
              </a:rPr>
              <a:t>. </a:t>
            </a:r>
            <a:r>
              <a:rPr lang="cs-CZ" sz="1500" dirty="0" err="1" smtClean="0">
                <a:latin typeface="Arial" pitchFamily="34" charset="0"/>
                <a:cs typeface="Arial" pitchFamily="34" charset="0"/>
              </a:rPr>
              <a:t>Blšany</a:t>
            </a:r>
            <a:r>
              <a:rPr lang="cs-CZ" sz="1500" dirty="0" smtClean="0">
                <a:latin typeface="Arial" pitchFamily="34" charset="0"/>
                <a:cs typeface="Arial" pitchFamily="34" charset="0"/>
              </a:rPr>
              <a:t>-Modrá</a:t>
            </a:r>
            <a:r>
              <a:rPr lang="cs-CZ" sz="1500" b="0" dirty="0" smtClean="0">
                <a:latin typeface="Arial" pitchFamily="34" charset="0"/>
                <a:cs typeface="Arial" pitchFamily="34" charset="0"/>
              </a:rPr>
              <a:t> tipovat na domácí je riziko a proto to bude </a:t>
            </a:r>
            <a:r>
              <a:rPr lang="cs-CZ" sz="1500" dirty="0" smtClean="0">
                <a:latin typeface="Arial" pitchFamily="34" charset="0"/>
                <a:cs typeface="Arial" pitchFamily="34" charset="0"/>
              </a:rPr>
              <a:t>2. </a:t>
            </a:r>
            <a:r>
              <a:rPr lang="cs-CZ" sz="1500" dirty="0" err="1" smtClean="0">
                <a:latin typeface="Arial" pitchFamily="34" charset="0"/>
                <a:cs typeface="Arial" pitchFamily="34" charset="0"/>
              </a:rPr>
              <a:t>Štětí</a:t>
            </a:r>
            <a:r>
              <a:rPr lang="cs-CZ" sz="1500" dirty="0" smtClean="0">
                <a:latin typeface="Arial" pitchFamily="34" charset="0"/>
                <a:cs typeface="Arial" pitchFamily="34" charset="0"/>
              </a:rPr>
              <a:t>-Louny</a:t>
            </a:r>
            <a:r>
              <a:rPr lang="cs-CZ" sz="1500" b="0" dirty="0" smtClean="0">
                <a:latin typeface="Arial" pitchFamily="34" charset="0"/>
                <a:cs typeface="Arial" pitchFamily="34" charset="0"/>
              </a:rPr>
              <a:t> zápas kola a jaký by to byl </a:t>
            </a:r>
            <a:r>
              <a:rPr lang="cs-CZ" sz="1500" b="0" dirty="0" err="1" smtClean="0">
                <a:latin typeface="Arial" pitchFamily="34" charset="0"/>
                <a:cs typeface="Arial" pitchFamily="34" charset="0"/>
              </a:rPr>
              <a:t>štětský</a:t>
            </a:r>
            <a:r>
              <a:rPr lang="cs-CZ" sz="1500" b="0" dirty="0" smtClean="0">
                <a:latin typeface="Arial" pitchFamily="34" charset="0"/>
                <a:cs typeface="Arial" pitchFamily="34" charset="0"/>
              </a:rPr>
              <a:t> zpravodaj, kdyby nesázel </a:t>
            </a:r>
            <a:r>
              <a:rPr lang="cs-CZ" sz="1500" dirty="0" smtClean="0">
                <a:latin typeface="Arial" pitchFamily="34" charset="0"/>
                <a:cs typeface="Arial" pitchFamily="34" charset="0"/>
              </a:rPr>
              <a:t>1</a:t>
            </a:r>
            <a:r>
              <a:rPr lang="cs-CZ" sz="1500" b="0" dirty="0" smtClean="0">
                <a:latin typeface="Arial" pitchFamily="34" charset="0"/>
                <a:cs typeface="Arial" pitchFamily="34" charset="0"/>
              </a:rPr>
              <a:t>. </a:t>
            </a:r>
            <a:r>
              <a:rPr lang="cs-CZ" sz="1500" dirty="0" err="1" smtClean="0">
                <a:latin typeface="Arial" pitchFamily="34" charset="0"/>
                <a:cs typeface="Arial" pitchFamily="34" charset="0"/>
              </a:rPr>
              <a:t>Modlany</a:t>
            </a:r>
            <a:r>
              <a:rPr lang="cs-CZ" sz="1500" dirty="0" smtClean="0">
                <a:latin typeface="Arial" pitchFamily="34" charset="0"/>
                <a:cs typeface="Arial" pitchFamily="34" charset="0"/>
              </a:rPr>
              <a:t>- </a:t>
            </a:r>
            <a:r>
              <a:rPr lang="cs-CZ" sz="1500" dirty="0" err="1" smtClean="0">
                <a:latin typeface="Arial" pitchFamily="34" charset="0"/>
                <a:cs typeface="Arial" pitchFamily="34" charset="0"/>
              </a:rPr>
              <a:t>Neštěmice</a:t>
            </a:r>
            <a:r>
              <a:rPr lang="cs-CZ" sz="1500" b="0" dirty="0" smtClean="0">
                <a:latin typeface="Arial" pitchFamily="34" charset="0"/>
                <a:cs typeface="Arial" pitchFamily="34" charset="0"/>
              </a:rPr>
              <a:t>  5. se 6 nabízí 0. </a:t>
            </a:r>
            <a:r>
              <a:rPr lang="cs-CZ" sz="1500" dirty="0" err="1" smtClean="0">
                <a:latin typeface="Arial" pitchFamily="34" charset="0"/>
                <a:cs typeface="Arial" pitchFamily="34" charset="0"/>
              </a:rPr>
              <a:t>H.Jiřetín</a:t>
            </a:r>
            <a:r>
              <a:rPr lang="cs-CZ" sz="1500" dirty="0" smtClean="0">
                <a:latin typeface="Arial" pitchFamily="34" charset="0"/>
                <a:cs typeface="Arial" pitchFamily="34" charset="0"/>
              </a:rPr>
              <a:t>-</a:t>
            </a:r>
            <a:r>
              <a:rPr lang="cs-CZ" sz="1500" dirty="0" err="1" smtClean="0">
                <a:latin typeface="Arial" pitchFamily="34" charset="0"/>
                <a:cs typeface="Arial" pitchFamily="34" charset="0"/>
              </a:rPr>
              <a:t>Proboštov</a:t>
            </a:r>
            <a:r>
              <a:rPr lang="cs-CZ" sz="1500" b="0" dirty="0" smtClean="0">
                <a:latin typeface="Arial" pitchFamily="34" charset="0"/>
                <a:cs typeface="Arial" pitchFamily="34" charset="0"/>
              </a:rPr>
              <a:t> Domácí, tak dobří nejsou a bude to </a:t>
            </a:r>
            <a:r>
              <a:rPr lang="cs-CZ" sz="1500" dirty="0" smtClean="0">
                <a:latin typeface="Arial" pitchFamily="34" charset="0"/>
                <a:cs typeface="Arial" pitchFamily="34" charset="0"/>
              </a:rPr>
              <a:t>2</a:t>
            </a:r>
            <a:r>
              <a:rPr lang="cs-CZ" sz="1500" b="0" dirty="0" smtClean="0">
                <a:latin typeface="Arial" pitchFamily="34" charset="0"/>
                <a:cs typeface="Arial" pitchFamily="34" charset="0"/>
              </a:rPr>
              <a:t>. </a:t>
            </a:r>
            <a:r>
              <a:rPr lang="cs-CZ" sz="1500" dirty="0" err="1" smtClean="0">
                <a:latin typeface="Arial" pitchFamily="34" charset="0"/>
                <a:cs typeface="Arial" pitchFamily="34" charset="0"/>
              </a:rPr>
              <a:t>Bílina</a:t>
            </a:r>
            <a:r>
              <a:rPr lang="cs-CZ" sz="1500" dirty="0" smtClean="0">
                <a:latin typeface="Arial" pitchFamily="34" charset="0"/>
                <a:cs typeface="Arial" pitchFamily="34" charset="0"/>
              </a:rPr>
              <a:t>-Kada</a:t>
            </a:r>
            <a:r>
              <a:rPr lang="cs-CZ" sz="1500" b="0" dirty="0" smtClean="0">
                <a:latin typeface="Arial" pitchFamily="34" charset="0"/>
                <a:cs typeface="Arial" pitchFamily="34" charset="0"/>
              </a:rPr>
              <a:t>ň. Domácí v posledním domácím zápase prohráli, ale teď už vyhrají. </a:t>
            </a:r>
            <a:r>
              <a:rPr lang="cs-CZ" sz="1500" dirty="0" smtClean="0">
                <a:latin typeface="Arial" pitchFamily="34" charset="0"/>
                <a:cs typeface="Arial" pitchFamily="34" charset="0"/>
              </a:rPr>
              <a:t>1</a:t>
            </a:r>
            <a:r>
              <a:rPr lang="cs-CZ" sz="1500" b="0" dirty="0" smtClean="0">
                <a:latin typeface="Arial" pitchFamily="34" charset="0"/>
                <a:cs typeface="Arial" pitchFamily="34" charset="0"/>
              </a:rPr>
              <a:t>. </a:t>
            </a:r>
            <a:r>
              <a:rPr lang="cs-CZ" sz="1500" dirty="0" smtClean="0">
                <a:latin typeface="Arial" pitchFamily="34" charset="0"/>
                <a:cs typeface="Arial" pitchFamily="34" charset="0"/>
              </a:rPr>
              <a:t>Litvínov – </a:t>
            </a:r>
            <a:r>
              <a:rPr lang="cs-CZ" sz="1500" dirty="0" err="1" smtClean="0">
                <a:latin typeface="Arial" pitchFamily="34" charset="0"/>
                <a:cs typeface="Arial" pitchFamily="34" charset="0"/>
              </a:rPr>
              <a:t>Spořice</a:t>
            </a:r>
            <a:r>
              <a:rPr lang="cs-CZ" sz="1500" dirty="0" smtClean="0">
                <a:latin typeface="Arial" pitchFamily="34" charset="0"/>
                <a:cs typeface="Arial" pitchFamily="34" charset="0"/>
              </a:rPr>
              <a:t> </a:t>
            </a:r>
            <a:r>
              <a:rPr lang="cs-CZ" sz="1500" b="0" dirty="0" smtClean="0">
                <a:latin typeface="Arial" pitchFamily="34" charset="0"/>
                <a:cs typeface="Arial" pitchFamily="34" charset="0"/>
              </a:rPr>
              <a:t>zcela jistě se hraje na umělce  a tipuji, že domácí se budou chtít stát podzimním mistrem. </a:t>
            </a:r>
            <a:r>
              <a:rPr lang="cs-CZ" sz="1500" dirty="0" smtClean="0">
                <a:latin typeface="Arial" pitchFamily="34" charset="0"/>
                <a:cs typeface="Arial" pitchFamily="34" charset="0"/>
              </a:rPr>
              <a:t>1</a:t>
            </a:r>
            <a:r>
              <a:rPr lang="cs-CZ" sz="1500" b="0" dirty="0" smtClean="0">
                <a:latin typeface="Arial" pitchFamily="34" charset="0"/>
                <a:cs typeface="Arial" pitchFamily="34" charset="0"/>
              </a:rPr>
              <a:t>.</a:t>
            </a:r>
          </a:p>
        </p:txBody>
      </p:sp>
      <p:sp>
        <p:nvSpPr>
          <p:cNvPr id="15" name="Obdélník 14"/>
          <p:cNvSpPr/>
          <p:nvPr/>
        </p:nvSpPr>
        <p:spPr>
          <a:xfrm>
            <a:off x="174948" y="91108"/>
            <a:ext cx="4608512" cy="1200329"/>
          </a:xfrm>
          <a:prstGeom prst="rect">
            <a:avLst/>
          </a:prstGeom>
          <a:blipFill dpi="0" rotWithShape="1">
            <a:blip r:embed="rId4" cstate="print">
              <a:alphaModFix amt="49000"/>
            </a:blip>
            <a:srcRect/>
            <a:stretch>
              <a:fillRect/>
            </a:stretch>
          </a:blipFill>
        </p:spPr>
        <p:txBody>
          <a:bodyPr wrap="square" lIns="91440" tIns="45720" rIns="91440" bIns="45720">
            <a:spAutoFit/>
          </a:bodyPr>
          <a:lstStyle/>
          <a:p>
            <a:pPr algn="ctr"/>
            <a:r>
              <a:rPr lang="cs-CZ" sz="2400" b="1" cap="none" spc="100" dirty="0" smtClean="0">
                <a:ln w="18000">
                  <a:solidFill>
                    <a:schemeClr val="accent1">
                      <a:satMod val="200000"/>
                      <a:tint val="72000"/>
                    </a:schemeClr>
                  </a:solidFill>
                  <a:prstDash val="solid"/>
                </a:ln>
                <a:solidFill>
                  <a:srgbClr val="6600FF"/>
                </a:solidFill>
                <a:effectLst>
                  <a:outerShdw blurRad="25000" dist="20000" dir="16020000" algn="tl">
                    <a:schemeClr val="accent1">
                      <a:satMod val="200000"/>
                      <a:shade val="1000"/>
                      <a:alpha val="60000"/>
                    </a:schemeClr>
                  </a:outerShdw>
                </a:effectLst>
                <a:latin typeface="Eras Bold ITC" pitchFamily="34" charset="0"/>
              </a:rPr>
              <a:t>Už je znám i jarní kalendář mužstva dospělých. </a:t>
            </a:r>
          </a:p>
          <a:p>
            <a:pPr algn="ctr"/>
            <a:r>
              <a:rPr lang="cs-CZ" sz="2400" b="1" cap="none" spc="100" dirty="0" smtClean="0">
                <a:ln w="18000">
                  <a:solidFill>
                    <a:schemeClr val="accent1">
                      <a:satMod val="200000"/>
                      <a:tint val="72000"/>
                    </a:schemeClr>
                  </a:solidFill>
                  <a:prstDash val="solid"/>
                </a:ln>
                <a:solidFill>
                  <a:srgbClr val="6600FF"/>
                </a:solidFill>
                <a:effectLst>
                  <a:outerShdw blurRad="25000" dist="20000" dir="16020000" algn="tl">
                    <a:schemeClr val="accent1">
                      <a:satMod val="200000"/>
                      <a:shade val="1000"/>
                      <a:alpha val="60000"/>
                    </a:schemeClr>
                  </a:outerShdw>
                </a:effectLst>
                <a:latin typeface="Eras Bold ITC" pitchFamily="34" charset="0"/>
              </a:rPr>
              <a:t>Změny možné.</a:t>
            </a:r>
            <a:endParaRPr lang="cs-CZ" sz="2400" b="1" cap="none" spc="100" dirty="0">
              <a:ln w="18000">
                <a:solidFill>
                  <a:schemeClr val="accent1">
                    <a:satMod val="200000"/>
                    <a:tint val="72000"/>
                  </a:schemeClr>
                </a:solidFill>
                <a:prstDash val="solid"/>
              </a:ln>
              <a:solidFill>
                <a:srgbClr val="6600FF"/>
              </a:solidFill>
              <a:effectLst>
                <a:outerShdw blurRad="25000" dist="20000" dir="16020000" algn="tl">
                  <a:schemeClr val="accent1">
                    <a:satMod val="200000"/>
                    <a:shade val="1000"/>
                    <a:alpha val="60000"/>
                  </a:schemeClr>
                </a:outerShdw>
              </a:effectLst>
              <a:latin typeface="Eras Bold ITC" pitchFamily="34" charset="0"/>
            </a:endParaRPr>
          </a:p>
        </p:txBody>
      </p:sp>
      <p:graphicFrame>
        <p:nvGraphicFramePr>
          <p:cNvPr id="17" name="Tabulka 16"/>
          <p:cNvGraphicFramePr>
            <a:graphicFrameLocks noGrp="1"/>
          </p:cNvGraphicFramePr>
          <p:nvPr/>
        </p:nvGraphicFramePr>
        <p:xfrm>
          <a:off x="174948" y="1459260"/>
          <a:ext cx="4536503" cy="3138661"/>
        </p:xfrm>
        <a:graphic>
          <a:graphicData uri="http://schemas.openxmlformats.org/drawingml/2006/table">
            <a:tbl>
              <a:tblPr/>
              <a:tblGrid>
                <a:gridCol w="697923">
                  <a:extLst>
                    <a:ext uri="{9D8B030D-6E8A-4147-A177-3AD203B41FA5}">
                      <a16:colId xmlns:a16="http://schemas.microsoft.com/office/drawing/2014/main" val="20000"/>
                    </a:ext>
                  </a:extLst>
                </a:gridCol>
                <a:gridCol w="491979">
                  <a:extLst>
                    <a:ext uri="{9D8B030D-6E8A-4147-A177-3AD203B41FA5}">
                      <a16:colId xmlns:a16="http://schemas.microsoft.com/office/drawing/2014/main" val="20001"/>
                    </a:ext>
                  </a:extLst>
                </a:gridCol>
                <a:gridCol w="669320">
                  <a:extLst>
                    <a:ext uri="{9D8B030D-6E8A-4147-A177-3AD203B41FA5}">
                      <a16:colId xmlns:a16="http://schemas.microsoft.com/office/drawing/2014/main" val="20002"/>
                    </a:ext>
                  </a:extLst>
                </a:gridCol>
                <a:gridCol w="1083689">
                  <a:extLst>
                    <a:ext uri="{9D8B030D-6E8A-4147-A177-3AD203B41FA5}">
                      <a16:colId xmlns:a16="http://schemas.microsoft.com/office/drawing/2014/main" val="20003"/>
                    </a:ext>
                  </a:extLst>
                </a:gridCol>
                <a:gridCol w="1279527">
                  <a:extLst>
                    <a:ext uri="{9D8B030D-6E8A-4147-A177-3AD203B41FA5}">
                      <a16:colId xmlns:a16="http://schemas.microsoft.com/office/drawing/2014/main" val="20004"/>
                    </a:ext>
                  </a:extLst>
                </a:gridCol>
                <a:gridCol w="314065">
                  <a:extLst>
                    <a:ext uri="{9D8B030D-6E8A-4147-A177-3AD203B41FA5}">
                      <a16:colId xmlns:a16="http://schemas.microsoft.com/office/drawing/2014/main" val="20005"/>
                    </a:ext>
                  </a:extLst>
                </a:gridCol>
              </a:tblGrid>
              <a:tr h="209550">
                <a:tc>
                  <a:txBody>
                    <a:bodyPr/>
                    <a:lstStyle/>
                    <a:p>
                      <a:pPr algn="ctr" fontAlgn="ctr"/>
                      <a:r>
                        <a:rPr lang="cs-CZ" sz="900" b="1" i="0" u="none" strike="noStrike" dirty="0">
                          <a:solidFill>
                            <a:srgbClr val="6600CC"/>
                          </a:solidFill>
                          <a:latin typeface="Calibri"/>
                        </a:rPr>
                        <a:t>Datum</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6600CC"/>
                          </a:solidFill>
                          <a:latin typeface="Calibri"/>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6600CC"/>
                          </a:solidFill>
                          <a:latin typeface="Calibri"/>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6600CC"/>
                          </a:solidFill>
                          <a:latin typeface="Calibri"/>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6600CC"/>
                          </a:solidFill>
                          <a:latin typeface="Calibri"/>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6600CC"/>
                          </a:solidFill>
                          <a:latin typeface="Calibri"/>
                        </a:rPr>
                        <a:t>Kolo</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0"/>
                  </a:ext>
                </a:extLst>
              </a:tr>
              <a:tr h="200025">
                <a:tc>
                  <a:txBody>
                    <a:bodyPr/>
                    <a:lstStyle/>
                    <a:p>
                      <a:pPr algn="ctr" fontAlgn="ctr"/>
                      <a:r>
                        <a:rPr lang="cs-CZ" sz="1000" b="1" i="0" u="none" strike="noStrike" dirty="0">
                          <a:solidFill>
                            <a:srgbClr val="000000"/>
                          </a:solidFill>
                          <a:latin typeface="Arial"/>
                        </a:rPr>
                        <a:t>14.3.2015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14:30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FK Louny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17</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90500">
                <a:tc>
                  <a:txBody>
                    <a:bodyPr/>
                    <a:lstStyle/>
                    <a:p>
                      <a:pPr algn="ctr" fontAlgn="ctr"/>
                      <a:r>
                        <a:rPr lang="cs-CZ" sz="1000" b="1" i="0" u="none" strike="noStrike" dirty="0">
                          <a:solidFill>
                            <a:srgbClr val="000000"/>
                          </a:solidFill>
                          <a:latin typeface="Arial"/>
                        </a:rPr>
                        <a:t>21.3.2015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FC Jiskra Modrá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18</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190500">
                <a:tc>
                  <a:txBody>
                    <a:bodyPr/>
                    <a:lstStyle/>
                    <a:p>
                      <a:pPr algn="ctr" fontAlgn="ctr"/>
                      <a:r>
                        <a:rPr lang="cs-CZ" sz="1000" b="1" i="0" u="none" strike="noStrike" dirty="0">
                          <a:solidFill>
                            <a:srgbClr val="000000"/>
                          </a:solidFill>
                          <a:latin typeface="Arial"/>
                        </a:rPr>
                        <a:t>28.3.2015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SK </a:t>
                      </a:r>
                      <a:r>
                        <a:rPr lang="cs-CZ" sz="1100" b="1" i="0" u="none" strike="noStrike" dirty="0" err="1" smtClean="0">
                          <a:solidFill>
                            <a:srgbClr val="000000"/>
                          </a:solidFill>
                          <a:latin typeface="Arial"/>
                        </a:rPr>
                        <a:t>Vilémov</a:t>
                      </a:r>
                      <a:endParaRPr lang="cs-CZ" sz="11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19</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90500">
                <a:tc>
                  <a:txBody>
                    <a:bodyPr/>
                    <a:lstStyle/>
                    <a:p>
                      <a:pPr algn="ctr" fontAlgn="ctr"/>
                      <a:r>
                        <a:rPr lang="cs-CZ" sz="1000" b="1" i="0" u="none" strike="noStrike" dirty="0">
                          <a:solidFill>
                            <a:srgbClr val="000000"/>
                          </a:solidFill>
                          <a:latin typeface="Arial"/>
                        </a:rPr>
                        <a:t>4.4.2015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smtClean="0">
                          <a:solidFill>
                            <a:srgbClr val="000000"/>
                          </a:solidFill>
                          <a:latin typeface="Arial"/>
                        </a:rPr>
                        <a:t>FK </a:t>
                      </a:r>
                      <a:r>
                        <a:rPr lang="cs-CZ" sz="1100" b="1" i="0" u="none" strike="noStrike" dirty="0">
                          <a:solidFill>
                            <a:srgbClr val="000000"/>
                          </a:solidFill>
                          <a:latin typeface="Arial"/>
                        </a:rPr>
                        <a:t>Rumburk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243061">
                <a:tc>
                  <a:txBody>
                    <a:bodyPr/>
                    <a:lstStyle/>
                    <a:p>
                      <a:pPr algn="ctr" fontAlgn="ctr"/>
                      <a:r>
                        <a:rPr lang="cs-CZ" sz="1000" b="1" i="0" u="none" strike="noStrike" dirty="0">
                          <a:solidFill>
                            <a:srgbClr val="000000"/>
                          </a:solidFill>
                          <a:latin typeface="Arial"/>
                        </a:rPr>
                        <a:t>11.4.2015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smtClean="0">
                          <a:solidFill>
                            <a:srgbClr val="000000"/>
                          </a:solidFill>
                          <a:latin typeface="Arial"/>
                        </a:rPr>
                        <a:t> </a:t>
                      </a:r>
                      <a:r>
                        <a:rPr lang="cs-CZ" sz="1100" b="1" i="0" u="none" strike="noStrike" dirty="0">
                          <a:solidFill>
                            <a:srgbClr val="000000"/>
                          </a:solidFill>
                          <a:latin typeface="Arial"/>
                        </a:rPr>
                        <a:t>Junior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90500">
                <a:tc>
                  <a:txBody>
                    <a:bodyPr/>
                    <a:lstStyle/>
                    <a:p>
                      <a:pPr algn="ctr" fontAlgn="ctr"/>
                      <a:r>
                        <a:rPr lang="cs-CZ" sz="1000" b="1" i="0" u="none" strike="noStrike" dirty="0">
                          <a:solidFill>
                            <a:srgbClr val="000000"/>
                          </a:solidFill>
                          <a:latin typeface="Arial"/>
                        </a:rPr>
                        <a:t>18.4.2015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FK Chmel </a:t>
                      </a:r>
                      <a:r>
                        <a:rPr lang="cs-CZ" sz="1100" b="1" i="0" u="none" strike="noStrike" dirty="0" err="1">
                          <a:solidFill>
                            <a:srgbClr val="000000"/>
                          </a:solidFill>
                          <a:latin typeface="Arial"/>
                        </a:rPr>
                        <a:t>Blšany</a:t>
                      </a:r>
                      <a:endParaRPr lang="cs-CZ" sz="11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22</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r h="190500">
                <a:tc>
                  <a:txBody>
                    <a:bodyPr/>
                    <a:lstStyle/>
                    <a:p>
                      <a:pPr algn="ctr" fontAlgn="ctr"/>
                      <a:r>
                        <a:rPr lang="cs-CZ" sz="1000" b="1" i="0" u="none" strike="noStrike" dirty="0">
                          <a:solidFill>
                            <a:srgbClr val="000000"/>
                          </a:solidFill>
                          <a:latin typeface="Arial"/>
                        </a:rPr>
                        <a:t>25.4.2015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SK </a:t>
                      </a:r>
                      <a:r>
                        <a:rPr lang="cs-CZ" sz="1100" b="1" i="0" u="none" strike="noStrike" dirty="0" smtClean="0">
                          <a:solidFill>
                            <a:srgbClr val="000000"/>
                          </a:solidFill>
                          <a:latin typeface="Arial"/>
                        </a:rPr>
                        <a:t>Hrobce</a:t>
                      </a:r>
                      <a:endParaRPr lang="cs-CZ" sz="11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190500">
                <a:tc>
                  <a:txBody>
                    <a:bodyPr/>
                    <a:lstStyle/>
                    <a:p>
                      <a:pPr algn="ctr" fontAlgn="ctr"/>
                      <a:r>
                        <a:rPr lang="cs-CZ" sz="1000" b="1" i="0" u="none" strike="noStrike" dirty="0">
                          <a:solidFill>
                            <a:srgbClr val="000000"/>
                          </a:solidFill>
                          <a:latin typeface="Arial"/>
                        </a:rPr>
                        <a:t>2.5.2015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Baník Modlany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24</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90500">
                <a:tc>
                  <a:txBody>
                    <a:bodyPr/>
                    <a:lstStyle/>
                    <a:p>
                      <a:pPr algn="ctr" fontAlgn="ctr"/>
                      <a:r>
                        <a:rPr lang="cs-CZ" sz="1000" b="1" i="0" u="none" strike="noStrike" dirty="0">
                          <a:solidFill>
                            <a:srgbClr val="000000"/>
                          </a:solidFill>
                          <a:latin typeface="Arial"/>
                        </a:rPr>
                        <a:t>9.5.2015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Sokol </a:t>
                      </a:r>
                      <a:r>
                        <a:rPr lang="cs-CZ" sz="1100" b="1" i="0" u="none" strike="noStrike" dirty="0" smtClean="0">
                          <a:solidFill>
                            <a:srgbClr val="000000"/>
                          </a:solidFill>
                          <a:latin typeface="Arial"/>
                        </a:rPr>
                        <a:t>H. </a:t>
                      </a:r>
                      <a:r>
                        <a:rPr lang="cs-CZ" sz="1100" b="1" i="0" u="none" strike="noStrike" dirty="0" err="1">
                          <a:solidFill>
                            <a:srgbClr val="000000"/>
                          </a:solidFill>
                          <a:latin typeface="Arial"/>
                        </a:rPr>
                        <a:t>Jiřetín</a:t>
                      </a:r>
                      <a:endParaRPr lang="cs-CZ" sz="11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190500">
                <a:tc>
                  <a:txBody>
                    <a:bodyPr/>
                    <a:lstStyle/>
                    <a:p>
                      <a:pPr algn="ctr" fontAlgn="ctr"/>
                      <a:r>
                        <a:rPr lang="cs-CZ" sz="1000" b="1" i="0" u="none" strike="noStrike" dirty="0">
                          <a:solidFill>
                            <a:srgbClr val="000000"/>
                          </a:solidFill>
                          <a:latin typeface="Arial"/>
                        </a:rPr>
                        <a:t>16.5.2015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FK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26</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90500">
                <a:tc>
                  <a:txBody>
                    <a:bodyPr/>
                    <a:lstStyle/>
                    <a:p>
                      <a:pPr algn="ctr" fontAlgn="ctr"/>
                      <a:r>
                        <a:rPr lang="cs-CZ" sz="1000" b="1" i="0" u="none" strike="noStrike" dirty="0">
                          <a:solidFill>
                            <a:srgbClr val="000000"/>
                          </a:solidFill>
                          <a:latin typeface="Arial"/>
                        </a:rPr>
                        <a:t>23.5.2015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FK Litvínov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27</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190500">
                <a:tc>
                  <a:txBody>
                    <a:bodyPr/>
                    <a:lstStyle/>
                    <a:p>
                      <a:pPr algn="ctr" fontAlgn="ctr"/>
                      <a:r>
                        <a:rPr lang="cs-CZ" sz="1000" b="1" i="0" u="none" strike="noStrike" dirty="0">
                          <a:solidFill>
                            <a:srgbClr val="000000"/>
                          </a:solidFill>
                          <a:latin typeface="Arial"/>
                        </a:rPr>
                        <a:t>30.5.2015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1.FC Spořice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28</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190500">
                <a:tc>
                  <a:txBody>
                    <a:bodyPr/>
                    <a:lstStyle/>
                    <a:p>
                      <a:pPr algn="ctr" fontAlgn="ctr"/>
                      <a:r>
                        <a:rPr lang="cs-CZ" sz="1000" b="1" i="0" u="none" strike="noStrike" dirty="0">
                          <a:solidFill>
                            <a:srgbClr val="000000"/>
                          </a:solidFill>
                          <a:latin typeface="Arial"/>
                        </a:rPr>
                        <a:t>6.6.2015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FK </a:t>
                      </a:r>
                      <a:r>
                        <a:rPr lang="cs-CZ" sz="1100" b="1" i="0" u="none" strike="noStrike" dirty="0" err="1">
                          <a:solidFill>
                            <a:srgbClr val="000000"/>
                          </a:solidFill>
                          <a:latin typeface="Arial"/>
                        </a:rPr>
                        <a:t>Tatran</a:t>
                      </a:r>
                      <a:r>
                        <a:rPr lang="cs-CZ" sz="1100" b="1" i="0" u="none" strike="noStrike" dirty="0">
                          <a:solidFill>
                            <a:srgbClr val="000000"/>
                          </a:solidFill>
                          <a:latin typeface="Arial"/>
                        </a:rPr>
                        <a:t> Kadaň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29</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r h="190500">
                <a:tc>
                  <a:txBody>
                    <a:bodyPr/>
                    <a:lstStyle/>
                    <a:p>
                      <a:pPr algn="ctr" fontAlgn="ctr"/>
                      <a:r>
                        <a:rPr lang="cs-CZ" sz="1000" b="1" i="0" u="none" strike="noStrike" dirty="0">
                          <a:solidFill>
                            <a:srgbClr val="000000"/>
                          </a:solidFill>
                          <a:latin typeface="Arial"/>
                        </a:rPr>
                        <a:t>13.6.2015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TJ Proboštov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30</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200025">
                <a:tc>
                  <a:txBody>
                    <a:bodyPr/>
                    <a:lstStyle/>
                    <a:p>
                      <a:pPr algn="ctr" fontAlgn="ctr"/>
                      <a:r>
                        <a:rPr lang="cs-CZ" sz="1000" b="1" i="0" u="none" strike="noStrike" dirty="0">
                          <a:solidFill>
                            <a:srgbClr val="000000"/>
                          </a:solidFill>
                          <a:latin typeface="Arial"/>
                        </a:rPr>
                        <a:t>20.6.2015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FK </a:t>
                      </a:r>
                      <a:r>
                        <a:rPr lang="cs-CZ" sz="1100" b="1" i="0" u="none" strike="noStrike" dirty="0" smtClean="0">
                          <a:solidFill>
                            <a:srgbClr val="000000"/>
                          </a:solidFill>
                          <a:latin typeface="Arial"/>
                        </a:rPr>
                        <a:t>ČL </a:t>
                      </a: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Arial"/>
                        </a:rPr>
                        <a:t>16</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bl>
          </a:graphicData>
        </a:graphic>
      </p:graphicFrame>
      <p:pic>
        <p:nvPicPr>
          <p:cNvPr id="3" name="Picture 1"/>
          <p:cNvPicPr>
            <a:picLocks noChangeAspect="1" noChangeArrowheads="1"/>
          </p:cNvPicPr>
          <p:nvPr/>
        </p:nvPicPr>
        <p:blipFill>
          <a:blip r:embed="rId5" cstate="print"/>
          <a:srcRect/>
          <a:stretch>
            <a:fillRect/>
          </a:stretch>
        </p:blipFill>
        <p:spPr bwMode="auto">
          <a:xfrm>
            <a:off x="751012" y="4771628"/>
            <a:ext cx="3240360" cy="216024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6" name="Obdélník 5"/>
          <p:cNvSpPr/>
          <p:nvPr/>
        </p:nvSpPr>
        <p:spPr>
          <a:xfrm>
            <a:off x="5791573" y="114915"/>
            <a:ext cx="4159796" cy="1077218"/>
          </a:xfrm>
          <a:prstGeom prst="rect">
            <a:avLst/>
          </a:prstGeom>
          <a:blipFill>
            <a:blip r:embed="rId3" cstate="print"/>
            <a:stretch>
              <a:fillRect/>
            </a:stretch>
          </a:blipFill>
        </p:spPr>
        <p:txBody>
          <a:bodyPr wrap="square" lIns="91440" tIns="45720" rIns="91440" bIns="45720">
            <a:spAutoFit/>
          </a:bodyPr>
          <a:lstStyle/>
          <a:p>
            <a:pPr algn="ctr"/>
            <a:r>
              <a:rPr lang="cs-CZ" sz="3200" b="1" cap="none" spc="0" dirty="0" smtClean="0">
                <a:ln w="10541" cmpd="sng">
                  <a:solidFill>
                    <a:schemeClr val="accent1">
                      <a:shade val="88000"/>
                      <a:satMod val="110000"/>
                    </a:schemeClr>
                  </a:solidFill>
                  <a:prstDash val="solid"/>
                </a:ln>
                <a:solidFill>
                  <a:srgbClr val="FF0000"/>
                </a:solidFill>
                <a:effectLst/>
              </a:rPr>
              <a:t>Zimní program </a:t>
            </a:r>
          </a:p>
          <a:p>
            <a:pPr algn="ctr"/>
            <a:r>
              <a:rPr lang="cs-CZ" sz="3200" b="1" cap="none" spc="0" dirty="0" smtClean="0">
                <a:ln w="10541" cmpd="sng">
                  <a:solidFill>
                    <a:schemeClr val="accent1">
                      <a:shade val="88000"/>
                      <a:satMod val="110000"/>
                    </a:schemeClr>
                  </a:solidFill>
                  <a:prstDash val="solid"/>
                </a:ln>
                <a:solidFill>
                  <a:srgbClr val="FF0000"/>
                </a:solidFill>
                <a:effectLst/>
              </a:rPr>
              <a:t>mužstva dospělých</a:t>
            </a:r>
            <a:endParaRPr lang="cs-CZ" sz="3200" b="1" cap="none" spc="0" dirty="0">
              <a:ln w="10541" cmpd="sng">
                <a:solidFill>
                  <a:schemeClr val="accent1">
                    <a:shade val="88000"/>
                    <a:satMod val="110000"/>
                  </a:schemeClr>
                </a:solidFill>
                <a:prstDash val="solid"/>
              </a:ln>
              <a:solidFill>
                <a:srgbClr val="FF0000"/>
              </a:solidFill>
              <a:effectLst/>
            </a:endParaRPr>
          </a:p>
        </p:txBody>
      </p:sp>
      <p:pic>
        <p:nvPicPr>
          <p:cNvPr id="9228" name="Picture 12"/>
          <p:cNvPicPr>
            <a:picLocks noChangeAspect="1" noChangeArrowheads="1"/>
          </p:cNvPicPr>
          <p:nvPr/>
        </p:nvPicPr>
        <p:blipFill>
          <a:blip r:embed="rId4" cstate="print"/>
          <a:srcRect/>
          <a:stretch>
            <a:fillRect/>
          </a:stretch>
        </p:blipFill>
        <p:spPr bwMode="auto">
          <a:xfrm>
            <a:off x="6439644" y="5131668"/>
            <a:ext cx="2880320" cy="1944216"/>
          </a:xfrm>
          <a:prstGeom prst="rect">
            <a:avLst/>
          </a:prstGeom>
          <a:noFill/>
          <a:ln w="9525">
            <a:noFill/>
            <a:miter lim="800000"/>
            <a:headEnd/>
            <a:tailEnd/>
          </a:ln>
        </p:spPr>
      </p:pic>
      <p:graphicFrame>
        <p:nvGraphicFramePr>
          <p:cNvPr id="9" name="Tabulka 8"/>
          <p:cNvGraphicFramePr>
            <a:graphicFrameLocks noGrp="1"/>
          </p:cNvGraphicFramePr>
          <p:nvPr/>
        </p:nvGraphicFramePr>
        <p:xfrm>
          <a:off x="5719564" y="1243236"/>
          <a:ext cx="4392487" cy="3807864"/>
        </p:xfrm>
        <a:graphic>
          <a:graphicData uri="http://schemas.openxmlformats.org/drawingml/2006/table">
            <a:tbl>
              <a:tblPr/>
              <a:tblGrid>
                <a:gridCol w="989466">
                  <a:extLst>
                    <a:ext uri="{9D8B030D-6E8A-4147-A177-3AD203B41FA5}">
                      <a16:colId xmlns:a16="http://schemas.microsoft.com/office/drawing/2014/main" val="20000"/>
                    </a:ext>
                  </a:extLst>
                </a:gridCol>
                <a:gridCol w="450694">
                  <a:extLst>
                    <a:ext uri="{9D8B030D-6E8A-4147-A177-3AD203B41FA5}">
                      <a16:colId xmlns:a16="http://schemas.microsoft.com/office/drawing/2014/main" val="20001"/>
                    </a:ext>
                  </a:extLst>
                </a:gridCol>
                <a:gridCol w="437050">
                  <a:extLst>
                    <a:ext uri="{9D8B030D-6E8A-4147-A177-3AD203B41FA5}">
                      <a16:colId xmlns:a16="http://schemas.microsoft.com/office/drawing/2014/main" val="20002"/>
                    </a:ext>
                  </a:extLst>
                </a:gridCol>
                <a:gridCol w="1340864">
                  <a:extLst>
                    <a:ext uri="{9D8B030D-6E8A-4147-A177-3AD203B41FA5}">
                      <a16:colId xmlns:a16="http://schemas.microsoft.com/office/drawing/2014/main" val="20003"/>
                    </a:ext>
                  </a:extLst>
                </a:gridCol>
                <a:gridCol w="1174413">
                  <a:extLst>
                    <a:ext uri="{9D8B030D-6E8A-4147-A177-3AD203B41FA5}">
                      <a16:colId xmlns:a16="http://schemas.microsoft.com/office/drawing/2014/main" val="20004"/>
                    </a:ext>
                  </a:extLst>
                </a:gridCol>
              </a:tblGrid>
              <a:tr h="331537">
                <a:tc>
                  <a:txBody>
                    <a:bodyPr/>
                    <a:lstStyle/>
                    <a:p>
                      <a:pPr algn="ctr" rtl="0" fontAlgn="ctr"/>
                      <a:r>
                        <a:rPr lang="cs-CZ" sz="1100" b="1" i="0" u="none" strike="noStrike" dirty="0">
                          <a:solidFill>
                            <a:srgbClr val="000000"/>
                          </a:solidFill>
                          <a:latin typeface="Calibri"/>
                        </a:rPr>
                        <a:t>17.1.2015</a:t>
                      </a:r>
                    </a:p>
                  </a:txBody>
                  <a:tcPr marL="8467" marR="8467" marT="8467"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Calibri"/>
                        </a:rPr>
                        <a:t>sobota</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a:solidFill>
                            <a:srgbClr val="000000"/>
                          </a:solidFill>
                          <a:latin typeface="Calibri"/>
                        </a:rPr>
                        <a:t>14:00</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a:solidFill>
                            <a:srgbClr val="000000"/>
                          </a:solidFill>
                          <a:latin typeface="Calibri"/>
                        </a:rPr>
                        <a:t>SK Benátky n.J.</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a:solidFill>
                            <a:srgbClr val="000000"/>
                          </a:solidFill>
                          <a:latin typeface="Calibri"/>
                        </a:rPr>
                        <a:t>SK Štětí</a:t>
                      </a:r>
                    </a:p>
                  </a:txBody>
                  <a:tcPr marL="8467" marR="8467" marT="8467" marB="0" anchor="ctr">
                    <a:lnL>
                      <a:noFill/>
                    </a:lnL>
                    <a:lnR>
                      <a:noFill/>
                    </a:lnR>
                    <a:lnT>
                      <a:noFill/>
                    </a:lnT>
                    <a:lnB>
                      <a:noFill/>
                    </a:lnB>
                    <a:solidFill>
                      <a:srgbClr val="CCFF66"/>
                    </a:solidFill>
                  </a:tcPr>
                </a:tc>
                <a:extLst>
                  <a:ext uri="{0D108BD9-81ED-4DB2-BD59-A6C34878D82A}">
                    <a16:rowId xmlns:a16="http://schemas.microsoft.com/office/drawing/2014/main" val="10000"/>
                  </a:ext>
                </a:extLst>
              </a:tr>
              <a:tr h="331537">
                <a:tc>
                  <a:txBody>
                    <a:bodyPr/>
                    <a:lstStyle/>
                    <a:p>
                      <a:pPr algn="ctr" rtl="0" fontAlgn="ctr"/>
                      <a:r>
                        <a:rPr lang="cs-CZ" sz="1100" b="1" i="0" u="none" strike="noStrike" dirty="0">
                          <a:solidFill>
                            <a:srgbClr val="000000"/>
                          </a:solidFill>
                          <a:latin typeface="Calibri"/>
                        </a:rPr>
                        <a:t>24.1.2015</a:t>
                      </a:r>
                    </a:p>
                  </a:txBody>
                  <a:tcPr marL="8467" marR="8467" marT="8467" marB="0" anchor="ctr">
                    <a:lnL>
                      <a:noFill/>
                    </a:lnL>
                    <a:lnR>
                      <a:noFill/>
                    </a:lnR>
                    <a:lnT>
                      <a:noFill/>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a:solidFill>
                            <a:srgbClr val="000000"/>
                          </a:solidFill>
                          <a:latin typeface="Calibri"/>
                        </a:rPr>
                        <a:t>sobota</a:t>
                      </a:r>
                    </a:p>
                  </a:txBody>
                  <a:tcPr marL="8467" marR="8467" marT="8467" marB="0" anchor="ctr">
                    <a:lnL>
                      <a:noFill/>
                    </a:lnL>
                    <a:lnR>
                      <a:noFill/>
                    </a:lnR>
                    <a:lnT>
                      <a:noFill/>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200" b="1" i="0" u="none" strike="noStrike">
                          <a:solidFill>
                            <a:srgbClr val="000000"/>
                          </a:solidFill>
                          <a:latin typeface="Calibri"/>
                        </a:rPr>
                        <a:t> </a:t>
                      </a:r>
                    </a:p>
                  </a:txBody>
                  <a:tcPr marL="8467" marR="8467" marT="8467" marB="0" anchor="ctr">
                    <a:lnL>
                      <a:noFill/>
                    </a:lnL>
                    <a:lnR>
                      <a:noFill/>
                    </a:lnR>
                    <a:lnT>
                      <a:noFill/>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200" b="1" i="0" u="none" strike="noStrike">
                          <a:solidFill>
                            <a:srgbClr val="000000"/>
                          </a:solidFill>
                          <a:latin typeface="Calibri"/>
                        </a:rPr>
                        <a:t>Střekov </a:t>
                      </a:r>
                    </a:p>
                  </a:txBody>
                  <a:tcPr marL="8467" marR="8467" marT="8467" marB="0" anchor="ctr">
                    <a:lnL>
                      <a:noFill/>
                    </a:lnL>
                    <a:lnR>
                      <a:noFill/>
                    </a:lnR>
                    <a:lnT>
                      <a:noFill/>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200" b="1" i="0" u="none" strike="noStrike">
                          <a:solidFill>
                            <a:srgbClr val="000000"/>
                          </a:solidFill>
                          <a:latin typeface="Calibri"/>
                        </a:rPr>
                        <a:t>SK Štětí</a:t>
                      </a:r>
                    </a:p>
                  </a:txBody>
                  <a:tcPr marL="8467" marR="8467" marT="8467" marB="0" anchor="ctr">
                    <a:lnL>
                      <a:noFill/>
                    </a:lnL>
                    <a:lnR>
                      <a:noFill/>
                    </a:lnR>
                    <a:lnT>
                      <a:noFill/>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69519">
                <a:tc>
                  <a:txBody>
                    <a:bodyPr/>
                    <a:lstStyle/>
                    <a:p>
                      <a:pPr algn="ctr" rtl="0" fontAlgn="ctr"/>
                      <a:r>
                        <a:rPr lang="cs-CZ" sz="1100" b="1" i="0" u="none" strike="noStrike">
                          <a:solidFill>
                            <a:srgbClr val="000000"/>
                          </a:solidFill>
                          <a:latin typeface="Calibri"/>
                        </a:rPr>
                        <a:t>28.1.2015</a:t>
                      </a:r>
                    </a:p>
                  </a:txBody>
                  <a:tcPr marL="8467" marR="8467" marT="846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100" b="1" i="0" u="none" strike="noStrike">
                          <a:solidFill>
                            <a:srgbClr val="000000"/>
                          </a:solidFill>
                          <a:latin typeface="Calibri"/>
                        </a:rPr>
                        <a:t>středa</a:t>
                      </a:r>
                    </a:p>
                  </a:txBody>
                  <a:tcPr marL="8467" marR="8467" marT="8467" marB="0" anchor="ctr">
                    <a:lnL>
                      <a:noFill/>
                    </a:lnL>
                    <a:lnR>
                      <a:noFill/>
                    </a:lnR>
                    <a:lnT w="1270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200" b="1" i="0" u="none" strike="noStrike">
                          <a:solidFill>
                            <a:srgbClr val="000000"/>
                          </a:solidFill>
                          <a:latin typeface="Calibri"/>
                        </a:rPr>
                        <a:t> </a:t>
                      </a:r>
                    </a:p>
                  </a:txBody>
                  <a:tcPr marL="8467" marR="8467" marT="8467" marB="0" anchor="ctr">
                    <a:lnL>
                      <a:noFill/>
                    </a:lnL>
                    <a:lnR>
                      <a:noFill/>
                    </a:lnR>
                    <a:lnT w="12700" cap="flat" cmpd="sng" algn="ctr">
                      <a:solidFill>
                        <a:srgbClr val="000000"/>
                      </a:solidFill>
                      <a:prstDash val="solid"/>
                      <a:round/>
                      <a:headEnd type="none" w="med" len="med"/>
                      <a:tailEnd type="none" w="med" len="med"/>
                    </a:lnT>
                    <a:lnB>
                      <a:noFill/>
                    </a:lnB>
                    <a:solidFill>
                      <a:srgbClr val="FFFF66"/>
                    </a:solidFill>
                  </a:tcPr>
                </a:tc>
                <a:tc rowSpan="3" gridSpan="2">
                  <a:txBody>
                    <a:bodyPr/>
                    <a:lstStyle/>
                    <a:p>
                      <a:pPr algn="ctr" rtl="0" fontAlgn="ctr"/>
                      <a:r>
                        <a:rPr lang="cs-CZ" sz="1200" b="1" i="0" u="none" strike="noStrike">
                          <a:solidFill>
                            <a:srgbClr val="000000"/>
                          </a:solidFill>
                          <a:latin typeface="Calibri"/>
                        </a:rPr>
                        <a:t>Soustředění ve Sloupu v Čechách</a:t>
                      </a:r>
                    </a:p>
                  </a:txBody>
                  <a:tcPr marL="8467" marR="8467" marT="8467"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66"/>
                    </a:solidFill>
                  </a:tcPr>
                </a:tc>
                <a:tc rowSpan="3" hMerge="1">
                  <a:txBody>
                    <a:bodyPr/>
                    <a:lstStyle/>
                    <a:p>
                      <a:endParaRPr lang="cs-CZ"/>
                    </a:p>
                  </a:txBody>
                  <a:tcPr/>
                </a:tc>
                <a:extLst>
                  <a:ext uri="{0D108BD9-81ED-4DB2-BD59-A6C34878D82A}">
                    <a16:rowId xmlns:a16="http://schemas.microsoft.com/office/drawing/2014/main" val="10002"/>
                  </a:ext>
                </a:extLst>
              </a:tr>
              <a:tr h="331537">
                <a:tc>
                  <a:txBody>
                    <a:bodyPr/>
                    <a:lstStyle/>
                    <a:p>
                      <a:pPr algn="ctr" rtl="0" fontAlgn="ctr"/>
                      <a:r>
                        <a:rPr lang="cs-CZ" sz="1100" b="1" i="0" u="none" strike="noStrike" dirty="0">
                          <a:solidFill>
                            <a:srgbClr val="000000"/>
                          </a:solidFill>
                          <a:latin typeface="Calibri"/>
                        </a:rPr>
                        <a:t>29.1.2015</a:t>
                      </a:r>
                    </a:p>
                  </a:txBody>
                  <a:tcPr marL="8467" marR="8467" marT="8467" marB="0" anchor="ctr">
                    <a:lnL w="12700" cap="flat" cmpd="sng" algn="ctr">
                      <a:solidFill>
                        <a:srgbClr val="000000"/>
                      </a:solidFill>
                      <a:prstDash val="solid"/>
                      <a:round/>
                      <a:headEnd type="none" w="med" len="med"/>
                      <a:tailEnd type="none" w="med" len="med"/>
                    </a:lnL>
                    <a:lnR>
                      <a:noFill/>
                    </a:lnR>
                    <a:lnT>
                      <a:noFill/>
                    </a:lnT>
                    <a:lnB>
                      <a:noFill/>
                    </a:lnB>
                    <a:solidFill>
                      <a:srgbClr val="FFFF66"/>
                    </a:solidFill>
                  </a:tcPr>
                </a:tc>
                <a:tc>
                  <a:txBody>
                    <a:bodyPr/>
                    <a:lstStyle/>
                    <a:p>
                      <a:pPr algn="ctr" rtl="0" fontAlgn="ctr"/>
                      <a:r>
                        <a:rPr lang="cs-CZ" sz="1100" b="1" i="0" u="none" strike="noStrike">
                          <a:solidFill>
                            <a:srgbClr val="000000"/>
                          </a:solidFill>
                          <a:latin typeface="Calibri"/>
                        </a:rPr>
                        <a:t>čtvrtek</a:t>
                      </a:r>
                    </a:p>
                  </a:txBody>
                  <a:tcPr marL="8467" marR="8467" marT="8467" marB="0" anchor="ctr">
                    <a:lnL>
                      <a:noFill/>
                    </a:lnL>
                    <a:lnR>
                      <a:noFill/>
                    </a:lnR>
                    <a:lnT>
                      <a:noFill/>
                    </a:lnT>
                    <a:lnB>
                      <a:noFill/>
                    </a:lnB>
                    <a:solidFill>
                      <a:srgbClr val="FFFF66"/>
                    </a:solidFill>
                  </a:tcPr>
                </a:tc>
                <a:tc>
                  <a:txBody>
                    <a:bodyPr/>
                    <a:lstStyle/>
                    <a:p>
                      <a:pPr algn="ctr" rtl="0" fontAlgn="ctr"/>
                      <a:r>
                        <a:rPr lang="cs-CZ" sz="1200" b="1" i="0" u="none" strike="noStrike">
                          <a:solidFill>
                            <a:srgbClr val="000000"/>
                          </a:solidFill>
                          <a:latin typeface="Calibri"/>
                        </a:rPr>
                        <a:t> </a:t>
                      </a:r>
                    </a:p>
                  </a:txBody>
                  <a:tcPr marL="8467" marR="8467" marT="8467" marB="0" anchor="ctr">
                    <a:lnL>
                      <a:noFill/>
                    </a:lnL>
                    <a:lnR>
                      <a:noFill/>
                    </a:lnR>
                    <a:lnT>
                      <a:noFill/>
                    </a:lnT>
                    <a:lnB>
                      <a:noFill/>
                    </a:lnB>
                    <a:solidFill>
                      <a:srgbClr val="FFFF66"/>
                    </a:solidFill>
                  </a:tcPr>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3"/>
                  </a:ext>
                </a:extLst>
              </a:tr>
              <a:tr h="169519">
                <a:tc>
                  <a:txBody>
                    <a:bodyPr/>
                    <a:lstStyle/>
                    <a:p>
                      <a:pPr algn="ctr" rtl="0" fontAlgn="ctr"/>
                      <a:r>
                        <a:rPr lang="cs-CZ" sz="1100" b="1" i="0" u="none" strike="noStrike">
                          <a:solidFill>
                            <a:srgbClr val="000000"/>
                          </a:solidFill>
                          <a:latin typeface="Calibri"/>
                        </a:rPr>
                        <a:t>30.1.2015</a:t>
                      </a:r>
                    </a:p>
                  </a:txBody>
                  <a:tcPr marL="8467" marR="8467" marT="8467" marB="0" anchor="ctr">
                    <a:lnL w="12700" cap="flat" cmpd="sng" algn="ctr">
                      <a:solidFill>
                        <a:srgbClr val="000000"/>
                      </a:solidFill>
                      <a:prstDash val="solid"/>
                      <a:round/>
                      <a:headEnd type="none" w="med" len="med"/>
                      <a:tailEnd type="none" w="med" len="med"/>
                    </a:lnL>
                    <a:lnR>
                      <a:noFill/>
                    </a:lnR>
                    <a:lnT>
                      <a:noFill/>
                    </a:lnT>
                    <a:lnB>
                      <a:noFill/>
                    </a:lnB>
                    <a:solidFill>
                      <a:srgbClr val="FFFF66"/>
                    </a:solidFill>
                  </a:tcPr>
                </a:tc>
                <a:tc>
                  <a:txBody>
                    <a:bodyPr/>
                    <a:lstStyle/>
                    <a:p>
                      <a:pPr algn="ctr" rtl="0" fontAlgn="ctr"/>
                      <a:r>
                        <a:rPr lang="cs-CZ" sz="1100" b="1" i="0" u="none" strike="noStrike" dirty="0">
                          <a:solidFill>
                            <a:srgbClr val="000000"/>
                          </a:solidFill>
                          <a:latin typeface="Calibri"/>
                        </a:rPr>
                        <a:t>pátek</a:t>
                      </a:r>
                    </a:p>
                  </a:txBody>
                  <a:tcPr marL="8467" marR="8467" marT="8467" marB="0" anchor="ctr">
                    <a:lnL>
                      <a:noFill/>
                    </a:lnL>
                    <a:lnR>
                      <a:noFill/>
                    </a:lnR>
                    <a:lnT>
                      <a:noFill/>
                    </a:lnT>
                    <a:lnB>
                      <a:noFill/>
                    </a:lnB>
                    <a:solidFill>
                      <a:srgbClr val="FFFF66"/>
                    </a:solidFill>
                  </a:tcPr>
                </a:tc>
                <a:tc>
                  <a:txBody>
                    <a:bodyPr/>
                    <a:lstStyle/>
                    <a:p>
                      <a:pPr algn="ctr" rtl="0" fontAlgn="ctr"/>
                      <a:r>
                        <a:rPr lang="cs-CZ" sz="1200" b="1" i="0" u="none" strike="noStrike">
                          <a:solidFill>
                            <a:srgbClr val="000000"/>
                          </a:solidFill>
                          <a:latin typeface="Calibri"/>
                        </a:rPr>
                        <a:t> </a:t>
                      </a:r>
                    </a:p>
                  </a:txBody>
                  <a:tcPr marL="8467" marR="8467" marT="8467" marB="0" anchor="ctr">
                    <a:lnL>
                      <a:noFill/>
                    </a:lnL>
                    <a:lnR>
                      <a:noFill/>
                    </a:lnR>
                    <a:lnT>
                      <a:noFill/>
                    </a:lnT>
                    <a:lnB>
                      <a:noFill/>
                    </a:lnB>
                    <a:solidFill>
                      <a:srgbClr val="FFFF66"/>
                    </a:solidFill>
                  </a:tcPr>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4"/>
                  </a:ext>
                </a:extLst>
              </a:tr>
              <a:tr h="277531">
                <a:tc>
                  <a:txBody>
                    <a:bodyPr/>
                    <a:lstStyle/>
                    <a:p>
                      <a:pPr algn="ctr" rtl="0" fontAlgn="ctr"/>
                      <a:r>
                        <a:rPr lang="cs-CZ" sz="900" b="1" i="0" u="none" strike="noStrike">
                          <a:solidFill>
                            <a:srgbClr val="FF0000"/>
                          </a:solidFill>
                          <a:latin typeface="Arial Black"/>
                        </a:rPr>
                        <a:t>31.1.2015</a:t>
                      </a:r>
                    </a:p>
                  </a:txBody>
                  <a:tcPr marL="8467" marR="8467" marT="8467" marB="0" anchor="ctr">
                    <a:lnL w="12700" cap="flat" cmpd="sng" algn="ctr">
                      <a:solidFill>
                        <a:srgbClr val="000000"/>
                      </a:solidFill>
                      <a:prstDash val="solid"/>
                      <a:round/>
                      <a:headEnd type="none" w="med" len="med"/>
                      <a:tailEnd type="none" w="med" len="med"/>
                    </a:lnL>
                    <a:lnR>
                      <a:noFill/>
                    </a:lnR>
                    <a:lnT>
                      <a:noFill/>
                    </a:lnT>
                    <a:lnB>
                      <a:noFill/>
                    </a:lnB>
                    <a:solidFill>
                      <a:srgbClr val="FFFF66"/>
                    </a:solidFill>
                  </a:tcPr>
                </a:tc>
                <a:tc>
                  <a:txBody>
                    <a:bodyPr/>
                    <a:lstStyle/>
                    <a:p>
                      <a:pPr algn="ctr" rtl="0" fontAlgn="ctr"/>
                      <a:r>
                        <a:rPr lang="cs-CZ" sz="900" b="1" i="0" u="none" strike="noStrike" dirty="0">
                          <a:solidFill>
                            <a:srgbClr val="FF0000"/>
                          </a:solidFill>
                          <a:latin typeface="Arial Black"/>
                        </a:rPr>
                        <a:t>sobota</a:t>
                      </a:r>
                    </a:p>
                  </a:txBody>
                  <a:tcPr marL="8467" marR="8467" marT="8467" marB="0" anchor="ctr">
                    <a:lnL>
                      <a:noFill/>
                    </a:lnL>
                    <a:lnR>
                      <a:noFill/>
                    </a:lnR>
                    <a:lnT>
                      <a:noFill/>
                    </a:lnT>
                    <a:lnB>
                      <a:noFill/>
                    </a:lnB>
                    <a:solidFill>
                      <a:srgbClr val="FFFF66"/>
                    </a:solidFill>
                  </a:tcPr>
                </a:tc>
                <a:tc>
                  <a:txBody>
                    <a:bodyPr/>
                    <a:lstStyle/>
                    <a:p>
                      <a:pPr algn="ctr" rtl="0" fontAlgn="ctr"/>
                      <a:r>
                        <a:rPr lang="cs-CZ" sz="1000" b="1" i="0" u="none" strike="noStrike">
                          <a:solidFill>
                            <a:srgbClr val="FF0000"/>
                          </a:solidFill>
                          <a:latin typeface="Arial Black"/>
                        </a:rPr>
                        <a:t>11:00</a:t>
                      </a:r>
                    </a:p>
                  </a:txBody>
                  <a:tcPr marL="8467" marR="8467" marT="8467" marB="0" anchor="ctr">
                    <a:lnL>
                      <a:noFill/>
                    </a:lnL>
                    <a:lnR>
                      <a:noFill/>
                    </a:lnR>
                    <a:lnT>
                      <a:noFill/>
                    </a:lnT>
                    <a:lnB>
                      <a:noFill/>
                    </a:lnB>
                    <a:solidFill>
                      <a:srgbClr val="FFFF66"/>
                    </a:solidFill>
                  </a:tcPr>
                </a:tc>
                <a:tc>
                  <a:txBody>
                    <a:bodyPr/>
                    <a:lstStyle/>
                    <a:p>
                      <a:pPr algn="ctr" rtl="0" fontAlgn="ctr"/>
                      <a:r>
                        <a:rPr lang="cs-CZ" sz="1000" b="1" i="0" u="none" strike="noStrike">
                          <a:solidFill>
                            <a:srgbClr val="FF0000"/>
                          </a:solidFill>
                          <a:latin typeface="Arial Black"/>
                        </a:rPr>
                        <a:t>FC Jiskra Nový Bor</a:t>
                      </a:r>
                    </a:p>
                  </a:txBody>
                  <a:tcPr marL="8467" marR="8467" marT="8467" marB="0" anchor="ctr">
                    <a:lnL>
                      <a:noFill/>
                    </a:lnL>
                    <a:lnR>
                      <a:noFill/>
                    </a:lnR>
                    <a:lnT>
                      <a:noFill/>
                    </a:lnT>
                    <a:lnB>
                      <a:noFill/>
                    </a:lnB>
                    <a:solidFill>
                      <a:srgbClr val="FFFF66"/>
                    </a:solidFill>
                  </a:tcPr>
                </a:tc>
                <a:tc>
                  <a:txBody>
                    <a:bodyPr/>
                    <a:lstStyle/>
                    <a:p>
                      <a:pPr algn="ctr" rtl="0" fontAlgn="ctr"/>
                      <a:r>
                        <a:rPr lang="cs-CZ" sz="1000" b="1" i="0" u="none" strike="noStrike">
                          <a:solidFill>
                            <a:srgbClr val="FF0000"/>
                          </a:solidFill>
                          <a:latin typeface="Arial Black"/>
                        </a:rPr>
                        <a:t>SK Štětí</a:t>
                      </a:r>
                    </a:p>
                  </a:txBody>
                  <a:tcPr marL="8467" marR="8467" marT="8467" marB="0" anchor="ctr">
                    <a:lnL>
                      <a:noFill/>
                    </a:lnL>
                    <a:lnR w="12700" cap="flat" cmpd="sng" algn="ctr">
                      <a:solidFill>
                        <a:srgbClr val="000000"/>
                      </a:solidFill>
                      <a:prstDash val="solid"/>
                      <a:round/>
                      <a:headEnd type="none" w="med" len="med"/>
                      <a:tailEnd type="none" w="med" len="med"/>
                    </a:lnR>
                    <a:lnT>
                      <a:noFill/>
                    </a:lnT>
                    <a:lnB>
                      <a:noFill/>
                    </a:lnB>
                    <a:solidFill>
                      <a:srgbClr val="FFFF66"/>
                    </a:solidFill>
                  </a:tcPr>
                </a:tc>
                <a:extLst>
                  <a:ext uri="{0D108BD9-81ED-4DB2-BD59-A6C34878D82A}">
                    <a16:rowId xmlns:a16="http://schemas.microsoft.com/office/drawing/2014/main" val="10005"/>
                  </a:ext>
                </a:extLst>
              </a:tr>
              <a:tr h="331537">
                <a:tc>
                  <a:txBody>
                    <a:bodyPr/>
                    <a:lstStyle/>
                    <a:p>
                      <a:pPr algn="ctr" rtl="0" fontAlgn="ctr"/>
                      <a:r>
                        <a:rPr lang="cs-CZ" sz="1100" b="1" i="0" u="none" strike="noStrike">
                          <a:solidFill>
                            <a:srgbClr val="000000"/>
                          </a:solidFill>
                          <a:latin typeface="Calibri"/>
                        </a:rPr>
                        <a:t>1.2.2015</a:t>
                      </a:r>
                    </a:p>
                  </a:txBody>
                  <a:tcPr marL="8467" marR="8467" marT="846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rgbClr val="000000"/>
                          </a:solidFill>
                          <a:latin typeface="Calibri"/>
                        </a:rPr>
                        <a:t>neděle</a:t>
                      </a:r>
                    </a:p>
                  </a:txBody>
                  <a:tcPr marL="8467" marR="8467" marT="8467" marB="0" anchor="ctr">
                    <a:lnL>
                      <a:noFill/>
                    </a:lnL>
                    <a:lnR>
                      <a:noFill/>
                    </a:lnR>
                    <a:lnT>
                      <a:noFill/>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alibri"/>
                        </a:rPr>
                        <a:t> </a:t>
                      </a:r>
                    </a:p>
                  </a:txBody>
                  <a:tcPr marL="8467" marR="8467" marT="8467" marB="0" anchor="ctr">
                    <a:lnL>
                      <a:noFill/>
                    </a:lnL>
                    <a:lnR>
                      <a:noFill/>
                    </a:lnR>
                    <a:lnT>
                      <a:noFill/>
                    </a:lnT>
                    <a:lnB w="12700" cap="flat" cmpd="sng" algn="ctr">
                      <a:solidFill>
                        <a:srgbClr val="000000"/>
                      </a:solidFill>
                      <a:prstDash val="solid"/>
                      <a:round/>
                      <a:headEnd type="none" w="med" len="med"/>
                      <a:tailEnd type="none" w="med" len="med"/>
                    </a:lnB>
                    <a:solidFill>
                      <a:srgbClr val="FFFF66"/>
                    </a:solidFill>
                  </a:tcPr>
                </a:tc>
                <a:tc gridSpan="2">
                  <a:txBody>
                    <a:bodyPr/>
                    <a:lstStyle/>
                    <a:p>
                      <a:pPr algn="ctr" rtl="0" fontAlgn="ctr"/>
                      <a:r>
                        <a:rPr lang="cs-CZ" sz="1200" b="1" i="0" u="none" strike="noStrike" dirty="0">
                          <a:solidFill>
                            <a:srgbClr val="000000"/>
                          </a:solidFill>
                          <a:latin typeface="Calibri"/>
                        </a:rPr>
                        <a:t>Soustředění ve Sloupu v Čechách</a:t>
                      </a:r>
                    </a:p>
                  </a:txBody>
                  <a:tcPr marL="8467" marR="8467" marT="846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cs-CZ"/>
                    </a:p>
                  </a:txBody>
                  <a:tcPr/>
                </a:tc>
                <a:extLst>
                  <a:ext uri="{0D108BD9-81ED-4DB2-BD59-A6C34878D82A}">
                    <a16:rowId xmlns:a16="http://schemas.microsoft.com/office/drawing/2014/main" val="10006"/>
                  </a:ext>
                </a:extLst>
              </a:tr>
              <a:tr h="331537">
                <a:tc>
                  <a:txBody>
                    <a:bodyPr/>
                    <a:lstStyle/>
                    <a:p>
                      <a:pPr algn="ctr" rtl="0" fontAlgn="ctr"/>
                      <a:r>
                        <a:rPr lang="cs-CZ" sz="1100" b="1" i="0" u="none" strike="noStrike">
                          <a:solidFill>
                            <a:srgbClr val="000000"/>
                          </a:solidFill>
                          <a:latin typeface="Calibri"/>
                        </a:rPr>
                        <a:t>7.2.2015</a:t>
                      </a:r>
                    </a:p>
                  </a:txBody>
                  <a:tcPr marL="8467" marR="8467" marT="8467" marB="0" anchor="ctr">
                    <a:lnL>
                      <a:noFill/>
                    </a:lnL>
                    <a:lnR>
                      <a:noFill/>
                    </a:lnR>
                    <a:lnT w="12700" cap="flat" cmpd="sng" algn="ctr">
                      <a:solidFill>
                        <a:srgbClr val="000000"/>
                      </a:solidFill>
                      <a:prstDash val="solid"/>
                      <a:round/>
                      <a:headEnd type="none" w="med" len="med"/>
                      <a:tailEnd type="none" w="med" len="med"/>
                    </a:lnT>
                    <a:lnB>
                      <a:noFill/>
                    </a:lnB>
                    <a:solidFill>
                      <a:srgbClr val="FFCCFF"/>
                    </a:solidFill>
                  </a:tcPr>
                </a:tc>
                <a:tc>
                  <a:txBody>
                    <a:bodyPr/>
                    <a:lstStyle/>
                    <a:p>
                      <a:pPr algn="ctr" rtl="0" fontAlgn="ctr"/>
                      <a:r>
                        <a:rPr lang="cs-CZ" sz="1100" b="1" i="0" u="none" strike="noStrike" dirty="0">
                          <a:solidFill>
                            <a:srgbClr val="000000"/>
                          </a:solidFill>
                          <a:latin typeface="Calibri"/>
                        </a:rPr>
                        <a:t>sobota</a:t>
                      </a:r>
                    </a:p>
                  </a:txBody>
                  <a:tcPr marL="8467" marR="8467" marT="8467" marB="0" anchor="ctr">
                    <a:lnL>
                      <a:noFill/>
                    </a:lnL>
                    <a:lnR>
                      <a:noFill/>
                    </a:lnR>
                    <a:lnT w="12700" cap="flat" cmpd="sng" algn="ctr">
                      <a:solidFill>
                        <a:srgbClr val="000000"/>
                      </a:solidFill>
                      <a:prstDash val="solid"/>
                      <a:round/>
                      <a:headEnd type="none" w="med" len="med"/>
                      <a:tailEnd type="none" w="med" len="med"/>
                    </a:lnT>
                    <a:lnB>
                      <a:noFill/>
                    </a:lnB>
                    <a:solidFill>
                      <a:srgbClr val="FFCCFF"/>
                    </a:solidFill>
                  </a:tcPr>
                </a:tc>
                <a:tc>
                  <a:txBody>
                    <a:bodyPr/>
                    <a:lstStyle/>
                    <a:p>
                      <a:pPr algn="ctr" rtl="0" fontAlgn="ctr"/>
                      <a:r>
                        <a:rPr lang="cs-CZ" sz="1200" b="1" i="0" u="none" strike="noStrike">
                          <a:solidFill>
                            <a:srgbClr val="000000"/>
                          </a:solidFill>
                          <a:latin typeface="Calibri"/>
                        </a:rPr>
                        <a:t>13:00</a:t>
                      </a:r>
                    </a:p>
                  </a:txBody>
                  <a:tcPr marL="8467" marR="8467" marT="8467" marB="0" anchor="ctr">
                    <a:lnL>
                      <a:noFill/>
                    </a:lnL>
                    <a:lnR>
                      <a:noFill/>
                    </a:lnR>
                    <a:lnT w="12700" cap="flat" cmpd="sng" algn="ctr">
                      <a:solidFill>
                        <a:srgbClr val="000000"/>
                      </a:solidFill>
                      <a:prstDash val="solid"/>
                      <a:round/>
                      <a:headEnd type="none" w="med" len="med"/>
                      <a:tailEnd type="none" w="med" len="med"/>
                    </a:lnT>
                    <a:lnB>
                      <a:noFill/>
                    </a:lnB>
                    <a:solidFill>
                      <a:srgbClr val="FFCCFF"/>
                    </a:solidFill>
                  </a:tcPr>
                </a:tc>
                <a:tc>
                  <a:txBody>
                    <a:bodyPr/>
                    <a:lstStyle/>
                    <a:p>
                      <a:pPr algn="ctr" rtl="0" fontAlgn="ctr"/>
                      <a:r>
                        <a:rPr lang="cs-CZ" sz="1200" b="1" i="0" u="none" strike="noStrike" dirty="0">
                          <a:solidFill>
                            <a:srgbClr val="000000"/>
                          </a:solidFill>
                          <a:latin typeface="Calibri"/>
                        </a:rPr>
                        <a:t>TJ Jiskra Mimoň</a:t>
                      </a:r>
                    </a:p>
                  </a:txBody>
                  <a:tcPr marL="8467" marR="8467" marT="8467" marB="0" anchor="ctr">
                    <a:lnL>
                      <a:noFill/>
                    </a:lnL>
                    <a:lnR>
                      <a:noFill/>
                    </a:lnR>
                    <a:lnT w="12700" cap="flat" cmpd="sng" algn="ctr">
                      <a:solidFill>
                        <a:srgbClr val="000000"/>
                      </a:solidFill>
                      <a:prstDash val="solid"/>
                      <a:round/>
                      <a:headEnd type="none" w="med" len="med"/>
                      <a:tailEnd type="none" w="med" len="med"/>
                    </a:lnT>
                    <a:lnB>
                      <a:noFill/>
                    </a:lnB>
                    <a:solidFill>
                      <a:srgbClr val="FFCCFF"/>
                    </a:solidFill>
                  </a:tcPr>
                </a:tc>
                <a:tc>
                  <a:txBody>
                    <a:bodyPr/>
                    <a:lstStyle/>
                    <a:p>
                      <a:pPr algn="ctr" rtl="0" fontAlgn="ctr"/>
                      <a:r>
                        <a:rPr lang="cs-CZ" sz="1200" b="1" i="0" u="none" strike="noStrike">
                          <a:solidFill>
                            <a:srgbClr val="000000"/>
                          </a:solidFill>
                          <a:latin typeface="Calibri"/>
                        </a:rPr>
                        <a:t>SK Štětí</a:t>
                      </a:r>
                    </a:p>
                  </a:txBody>
                  <a:tcPr marL="8467" marR="8467" marT="8467" marB="0" anchor="ctr">
                    <a:lnL>
                      <a:noFill/>
                    </a:lnL>
                    <a:lnR>
                      <a:noFill/>
                    </a:lnR>
                    <a:lnT w="12700" cap="flat" cmpd="sng" algn="ctr">
                      <a:solidFill>
                        <a:srgbClr val="000000"/>
                      </a:solidFill>
                      <a:prstDash val="solid"/>
                      <a:round/>
                      <a:headEnd type="none" w="med" len="med"/>
                      <a:tailEnd type="none" w="med" len="med"/>
                    </a:lnT>
                    <a:lnB>
                      <a:noFill/>
                    </a:lnB>
                    <a:solidFill>
                      <a:srgbClr val="FFCCFF"/>
                    </a:solidFill>
                  </a:tcPr>
                </a:tc>
                <a:extLst>
                  <a:ext uri="{0D108BD9-81ED-4DB2-BD59-A6C34878D82A}">
                    <a16:rowId xmlns:a16="http://schemas.microsoft.com/office/drawing/2014/main" val="10007"/>
                  </a:ext>
                </a:extLst>
              </a:tr>
              <a:tr h="331537">
                <a:tc>
                  <a:txBody>
                    <a:bodyPr/>
                    <a:lstStyle/>
                    <a:p>
                      <a:pPr algn="ctr" rtl="0" fontAlgn="ctr"/>
                      <a:r>
                        <a:rPr lang="cs-CZ" sz="1100" b="1" i="0" u="none" strike="noStrike">
                          <a:solidFill>
                            <a:srgbClr val="000000"/>
                          </a:solidFill>
                          <a:latin typeface="Calibri"/>
                        </a:rPr>
                        <a:t>14.2.2015</a:t>
                      </a:r>
                    </a:p>
                  </a:txBody>
                  <a:tcPr marL="8467" marR="8467" marT="8467"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Calibri"/>
                        </a:rPr>
                        <a:t>sobota</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a:solidFill>
                            <a:srgbClr val="000000"/>
                          </a:solidFill>
                          <a:latin typeface="Calibri"/>
                        </a:rPr>
                        <a:t> </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dirty="0" smtClean="0">
                          <a:solidFill>
                            <a:srgbClr val="000000"/>
                          </a:solidFill>
                          <a:latin typeface="Calibri"/>
                        </a:rPr>
                        <a:t>        </a:t>
                      </a:r>
                      <a:r>
                        <a:rPr lang="cs-CZ" sz="1200" b="1" i="0" u="none" strike="noStrike" dirty="0">
                          <a:solidFill>
                            <a:srgbClr val="000000"/>
                          </a:solidFill>
                          <a:latin typeface="Calibri"/>
                        </a:rPr>
                        <a:t>SK </a:t>
                      </a:r>
                      <a:r>
                        <a:rPr lang="cs-CZ" sz="1200" b="1" i="0" u="none" strike="noStrike" dirty="0" err="1">
                          <a:solidFill>
                            <a:srgbClr val="000000"/>
                          </a:solidFill>
                          <a:latin typeface="Calibri"/>
                        </a:rPr>
                        <a:t>Štětí</a:t>
                      </a:r>
                      <a:r>
                        <a:rPr lang="cs-CZ" sz="1200" b="1" i="0" u="none" strike="noStrike" dirty="0">
                          <a:solidFill>
                            <a:srgbClr val="000000"/>
                          </a:solidFill>
                          <a:latin typeface="Calibri"/>
                        </a:rPr>
                        <a:t>            </a:t>
                      </a:r>
                      <a:r>
                        <a:rPr lang="cs-CZ" sz="1200" b="1" i="0" u="none" strike="noStrike" dirty="0" smtClean="0">
                          <a:solidFill>
                            <a:srgbClr val="000000"/>
                          </a:solidFill>
                          <a:latin typeface="Calibri"/>
                        </a:rPr>
                        <a:t>   </a:t>
                      </a:r>
                      <a:r>
                        <a:rPr lang="cs-CZ" sz="1200" b="1" i="0" u="none" strike="noStrike" dirty="0">
                          <a:solidFill>
                            <a:srgbClr val="000000"/>
                          </a:solidFill>
                          <a:latin typeface="Calibri"/>
                        </a:rPr>
                        <a:t>v Hrobcích</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a:solidFill>
                            <a:srgbClr val="000000"/>
                          </a:solidFill>
                          <a:latin typeface="Calibri"/>
                        </a:rPr>
                        <a:t>FK Slaný</a:t>
                      </a:r>
                    </a:p>
                  </a:txBody>
                  <a:tcPr marL="8467" marR="8467" marT="8467" marB="0" anchor="ctr">
                    <a:lnL>
                      <a:noFill/>
                    </a:lnL>
                    <a:lnR>
                      <a:noFill/>
                    </a:lnR>
                    <a:lnT>
                      <a:noFill/>
                    </a:lnT>
                    <a:lnB>
                      <a:noFill/>
                    </a:lnB>
                    <a:solidFill>
                      <a:srgbClr val="CCFF66"/>
                    </a:solidFill>
                  </a:tcPr>
                </a:tc>
                <a:extLst>
                  <a:ext uri="{0D108BD9-81ED-4DB2-BD59-A6C34878D82A}">
                    <a16:rowId xmlns:a16="http://schemas.microsoft.com/office/drawing/2014/main" val="10008"/>
                  </a:ext>
                </a:extLst>
              </a:tr>
              <a:tr h="331537">
                <a:tc>
                  <a:txBody>
                    <a:bodyPr/>
                    <a:lstStyle/>
                    <a:p>
                      <a:pPr algn="ctr" rtl="0" fontAlgn="ctr"/>
                      <a:r>
                        <a:rPr lang="cs-CZ" sz="1100" b="1" i="0" u="none" strike="noStrike">
                          <a:solidFill>
                            <a:srgbClr val="000000"/>
                          </a:solidFill>
                          <a:latin typeface="Calibri"/>
                        </a:rPr>
                        <a:t>21.2.2015</a:t>
                      </a:r>
                    </a:p>
                  </a:txBody>
                  <a:tcPr marL="8467" marR="8467" marT="8467" marB="0" anchor="ctr">
                    <a:lnL>
                      <a:noFill/>
                    </a:lnL>
                    <a:lnR>
                      <a:noFill/>
                    </a:lnR>
                    <a:lnT>
                      <a:noFill/>
                    </a:lnT>
                    <a:lnB>
                      <a:noFill/>
                    </a:lnB>
                    <a:solidFill>
                      <a:srgbClr val="FFCCFF"/>
                    </a:solidFill>
                  </a:tcPr>
                </a:tc>
                <a:tc>
                  <a:txBody>
                    <a:bodyPr/>
                    <a:lstStyle/>
                    <a:p>
                      <a:pPr algn="ctr" rtl="0" fontAlgn="ctr"/>
                      <a:r>
                        <a:rPr lang="cs-CZ" sz="1100" b="1" i="0" u="none" strike="noStrike" dirty="0">
                          <a:solidFill>
                            <a:srgbClr val="000000"/>
                          </a:solidFill>
                          <a:latin typeface="Calibri"/>
                        </a:rPr>
                        <a:t>sobota</a:t>
                      </a:r>
                    </a:p>
                  </a:txBody>
                  <a:tcPr marL="8467" marR="8467" marT="8467"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Calibri"/>
                        </a:rPr>
                        <a:t>11:00</a:t>
                      </a:r>
                    </a:p>
                  </a:txBody>
                  <a:tcPr marL="8467" marR="8467" marT="8467" marB="0" anchor="ctr">
                    <a:lnL>
                      <a:noFill/>
                    </a:lnL>
                    <a:lnR>
                      <a:noFill/>
                    </a:lnR>
                    <a:lnT>
                      <a:noFill/>
                    </a:lnT>
                    <a:lnB>
                      <a:noFill/>
                    </a:lnB>
                    <a:solidFill>
                      <a:srgbClr val="FFCCFF"/>
                    </a:solidFill>
                  </a:tcPr>
                </a:tc>
                <a:tc>
                  <a:txBody>
                    <a:bodyPr/>
                    <a:lstStyle/>
                    <a:p>
                      <a:pPr algn="ctr" rtl="0" fontAlgn="ctr"/>
                      <a:r>
                        <a:rPr lang="cs-CZ" sz="1200" b="1" i="0" u="none" strike="noStrike" dirty="0" err="1">
                          <a:solidFill>
                            <a:srgbClr val="000000"/>
                          </a:solidFill>
                          <a:latin typeface="Calibri"/>
                        </a:rPr>
                        <a:t>Arsenal</a:t>
                      </a:r>
                      <a:r>
                        <a:rPr lang="cs-CZ" sz="1200" b="1" i="0" u="none" strike="noStrike" dirty="0">
                          <a:solidFill>
                            <a:srgbClr val="000000"/>
                          </a:solidFill>
                          <a:latin typeface="Calibri"/>
                        </a:rPr>
                        <a:t> Česká Lípa </a:t>
                      </a:r>
                    </a:p>
                  </a:txBody>
                  <a:tcPr marL="8467" marR="8467" marT="8467" marB="0" anchor="ctr">
                    <a:lnL>
                      <a:noFill/>
                    </a:lnL>
                    <a:lnR>
                      <a:noFill/>
                    </a:lnR>
                    <a:lnT>
                      <a:noFill/>
                    </a:lnT>
                    <a:lnB>
                      <a:noFill/>
                    </a:lnB>
                    <a:solidFill>
                      <a:srgbClr val="FFCCFF"/>
                    </a:solidFill>
                  </a:tcPr>
                </a:tc>
                <a:tc>
                  <a:txBody>
                    <a:bodyPr/>
                    <a:lstStyle/>
                    <a:p>
                      <a:pPr algn="ctr" rtl="0" fontAlgn="ctr"/>
                      <a:r>
                        <a:rPr lang="cs-CZ" sz="1200" b="1" i="0" u="none" strike="noStrike">
                          <a:solidFill>
                            <a:srgbClr val="000000"/>
                          </a:solidFill>
                          <a:latin typeface="Calibri"/>
                        </a:rPr>
                        <a:t>SK Štětí</a:t>
                      </a:r>
                    </a:p>
                  </a:txBody>
                  <a:tcPr marL="8467" marR="8467" marT="8467" marB="0" anchor="ctr">
                    <a:lnL>
                      <a:noFill/>
                    </a:lnL>
                    <a:lnR>
                      <a:noFill/>
                    </a:lnR>
                    <a:lnT>
                      <a:noFill/>
                    </a:lnT>
                    <a:lnB>
                      <a:noFill/>
                    </a:lnB>
                    <a:solidFill>
                      <a:srgbClr val="FFCCFF"/>
                    </a:solidFill>
                  </a:tcPr>
                </a:tc>
                <a:extLst>
                  <a:ext uri="{0D108BD9-81ED-4DB2-BD59-A6C34878D82A}">
                    <a16:rowId xmlns:a16="http://schemas.microsoft.com/office/drawing/2014/main" val="10009"/>
                  </a:ext>
                </a:extLst>
              </a:tr>
              <a:tr h="331537">
                <a:tc>
                  <a:txBody>
                    <a:bodyPr/>
                    <a:lstStyle/>
                    <a:p>
                      <a:pPr algn="ctr" rtl="0" fontAlgn="ctr"/>
                      <a:r>
                        <a:rPr lang="cs-CZ" sz="1100" b="1" i="0" u="none" strike="noStrike">
                          <a:solidFill>
                            <a:srgbClr val="000000"/>
                          </a:solidFill>
                          <a:latin typeface="Calibri"/>
                        </a:rPr>
                        <a:t>28.2.2015</a:t>
                      </a:r>
                    </a:p>
                  </a:txBody>
                  <a:tcPr marL="8467" marR="8467" marT="8467"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Calibri"/>
                        </a:rPr>
                        <a:t>sobota</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a:solidFill>
                            <a:srgbClr val="000000"/>
                          </a:solidFill>
                          <a:latin typeface="Calibri"/>
                        </a:rPr>
                        <a:t>15:00</a:t>
                      </a: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dirty="0">
                          <a:solidFill>
                            <a:srgbClr val="000000"/>
                          </a:solidFill>
                          <a:latin typeface="Calibri"/>
                        </a:rPr>
                        <a:t>        FK Stráž </a:t>
                      </a:r>
                      <a:r>
                        <a:rPr lang="cs-CZ" sz="1200" b="1" i="0" u="none" strike="noStrike" dirty="0" err="1">
                          <a:solidFill>
                            <a:srgbClr val="000000"/>
                          </a:solidFill>
                          <a:latin typeface="Calibri"/>
                        </a:rPr>
                        <a:t>p.R</a:t>
                      </a:r>
                      <a:r>
                        <a:rPr lang="cs-CZ" sz="1200" b="1" i="0" u="none" strike="noStrike" dirty="0">
                          <a:solidFill>
                            <a:srgbClr val="000000"/>
                          </a:solidFill>
                          <a:latin typeface="Calibri"/>
                        </a:rPr>
                        <a:t>.        v </a:t>
                      </a:r>
                      <a:r>
                        <a:rPr lang="cs-CZ" sz="1200" b="1" i="0" u="none" strike="noStrike" dirty="0" err="1">
                          <a:solidFill>
                            <a:srgbClr val="000000"/>
                          </a:solidFill>
                          <a:latin typeface="Calibri"/>
                        </a:rPr>
                        <a:t>Heřmanicích</a:t>
                      </a:r>
                      <a:endParaRPr lang="cs-CZ" sz="1200" b="1" i="0" u="none" strike="noStrike" dirty="0">
                        <a:solidFill>
                          <a:srgbClr val="000000"/>
                        </a:solidFill>
                        <a:latin typeface="Calibri"/>
                      </a:endParaRPr>
                    </a:p>
                  </a:txBody>
                  <a:tcPr marL="8467" marR="8467" marT="8467" marB="0" anchor="ctr">
                    <a:lnL>
                      <a:noFill/>
                    </a:lnL>
                    <a:lnR>
                      <a:noFill/>
                    </a:lnR>
                    <a:lnT>
                      <a:noFill/>
                    </a:lnT>
                    <a:lnB>
                      <a:noFill/>
                    </a:lnB>
                    <a:solidFill>
                      <a:srgbClr val="CCFF66"/>
                    </a:solidFill>
                  </a:tcPr>
                </a:tc>
                <a:tc>
                  <a:txBody>
                    <a:bodyPr/>
                    <a:lstStyle/>
                    <a:p>
                      <a:pPr algn="ctr" rtl="0" fontAlgn="ctr"/>
                      <a:r>
                        <a:rPr lang="cs-CZ" sz="1200" b="1" i="0" u="none" strike="noStrike">
                          <a:solidFill>
                            <a:srgbClr val="000000"/>
                          </a:solidFill>
                          <a:latin typeface="Calibri"/>
                        </a:rPr>
                        <a:t>SK Štětí</a:t>
                      </a:r>
                    </a:p>
                  </a:txBody>
                  <a:tcPr marL="8467" marR="8467" marT="8467" marB="0" anchor="ctr">
                    <a:lnL>
                      <a:noFill/>
                    </a:lnL>
                    <a:lnR>
                      <a:noFill/>
                    </a:lnR>
                    <a:lnT>
                      <a:noFill/>
                    </a:lnT>
                    <a:lnB>
                      <a:noFill/>
                    </a:lnB>
                    <a:solidFill>
                      <a:srgbClr val="CCFF66"/>
                    </a:solidFill>
                  </a:tcPr>
                </a:tc>
                <a:extLst>
                  <a:ext uri="{0D108BD9-81ED-4DB2-BD59-A6C34878D82A}">
                    <a16:rowId xmlns:a16="http://schemas.microsoft.com/office/drawing/2014/main" val="10010"/>
                  </a:ext>
                </a:extLst>
              </a:tr>
              <a:tr h="331537">
                <a:tc>
                  <a:txBody>
                    <a:bodyPr/>
                    <a:lstStyle/>
                    <a:p>
                      <a:pPr algn="ctr" rtl="0" fontAlgn="ctr"/>
                      <a:r>
                        <a:rPr lang="cs-CZ" sz="1100" b="1" i="0" u="none" strike="noStrike">
                          <a:solidFill>
                            <a:srgbClr val="000000"/>
                          </a:solidFill>
                          <a:latin typeface="Calibri"/>
                        </a:rPr>
                        <a:t>7.3.2015</a:t>
                      </a:r>
                    </a:p>
                  </a:txBody>
                  <a:tcPr marL="8467" marR="8467" marT="8467" marB="0" anchor="ctr">
                    <a:lnL>
                      <a:noFill/>
                    </a:lnL>
                    <a:lnR>
                      <a:noFill/>
                    </a:lnR>
                    <a:lnT>
                      <a:noFill/>
                    </a:lnT>
                    <a:lnB>
                      <a:noFill/>
                    </a:lnB>
                    <a:solidFill>
                      <a:srgbClr val="FFCCFF"/>
                    </a:solidFill>
                  </a:tcPr>
                </a:tc>
                <a:tc>
                  <a:txBody>
                    <a:bodyPr/>
                    <a:lstStyle/>
                    <a:p>
                      <a:pPr algn="ctr" rtl="0" fontAlgn="ctr"/>
                      <a:r>
                        <a:rPr lang="cs-CZ" sz="1100" b="1" i="0" u="none" strike="noStrike" dirty="0">
                          <a:solidFill>
                            <a:srgbClr val="000000"/>
                          </a:solidFill>
                          <a:latin typeface="Calibri"/>
                        </a:rPr>
                        <a:t>sobota</a:t>
                      </a:r>
                    </a:p>
                  </a:txBody>
                  <a:tcPr marL="8467" marR="8467" marT="8467" marB="0" anchor="ctr">
                    <a:lnL>
                      <a:noFill/>
                    </a:lnL>
                    <a:lnR>
                      <a:noFill/>
                    </a:lnR>
                    <a:lnT>
                      <a:noFill/>
                    </a:lnT>
                    <a:lnB>
                      <a:noFill/>
                    </a:lnB>
                    <a:solidFill>
                      <a:srgbClr val="FFCCFF"/>
                    </a:solidFill>
                  </a:tcPr>
                </a:tc>
                <a:tc>
                  <a:txBody>
                    <a:bodyPr/>
                    <a:lstStyle/>
                    <a:p>
                      <a:pPr algn="l" rtl="0" fontAlgn="b"/>
                      <a:r>
                        <a:rPr lang="cs-CZ" sz="1200" b="1" i="0" u="none" strike="noStrike">
                          <a:solidFill>
                            <a:srgbClr val="000000"/>
                          </a:solidFill>
                          <a:latin typeface="Calibri"/>
                        </a:rPr>
                        <a:t> </a:t>
                      </a:r>
                    </a:p>
                  </a:txBody>
                  <a:tcPr marL="8467" marR="8467" marT="8467" marB="0" anchor="b">
                    <a:lnL>
                      <a:noFill/>
                    </a:lnL>
                    <a:lnR>
                      <a:noFill/>
                    </a:lnR>
                    <a:lnT>
                      <a:noFill/>
                    </a:lnT>
                    <a:lnB>
                      <a:noFill/>
                    </a:lnB>
                    <a:solidFill>
                      <a:srgbClr val="FFCCFF"/>
                    </a:solidFill>
                  </a:tcPr>
                </a:tc>
                <a:tc>
                  <a:txBody>
                    <a:bodyPr/>
                    <a:lstStyle/>
                    <a:p>
                      <a:pPr algn="ctr" rtl="0" fontAlgn="ctr"/>
                      <a:r>
                        <a:rPr lang="cs-CZ" sz="1200" b="1" i="0" u="none" strike="noStrike" dirty="0" err="1">
                          <a:solidFill>
                            <a:srgbClr val="000000"/>
                          </a:solidFill>
                          <a:latin typeface="Calibri"/>
                        </a:rPr>
                        <a:t>Mojžíř</a:t>
                      </a:r>
                      <a:r>
                        <a:rPr lang="cs-CZ" sz="1200" b="1" i="0" u="none" strike="noStrike" dirty="0">
                          <a:solidFill>
                            <a:srgbClr val="000000"/>
                          </a:solidFill>
                          <a:latin typeface="Calibri"/>
                        </a:rPr>
                        <a:t> – pohárové čtvrtfinále </a:t>
                      </a:r>
                    </a:p>
                  </a:txBody>
                  <a:tcPr marL="8467" marR="8467" marT="8467" marB="0" anchor="ctr">
                    <a:lnL>
                      <a:noFill/>
                    </a:lnL>
                    <a:lnR>
                      <a:noFill/>
                    </a:lnR>
                    <a:lnT>
                      <a:noFill/>
                    </a:lnT>
                    <a:lnB>
                      <a:noFill/>
                    </a:lnB>
                    <a:solidFill>
                      <a:srgbClr val="FFCCFF"/>
                    </a:solidFill>
                  </a:tcPr>
                </a:tc>
                <a:tc>
                  <a:txBody>
                    <a:bodyPr/>
                    <a:lstStyle/>
                    <a:p>
                      <a:pPr algn="ctr" rtl="0" fontAlgn="ctr"/>
                      <a:r>
                        <a:rPr lang="cs-CZ" sz="1200" b="1" i="0" u="none" strike="noStrike" dirty="0">
                          <a:solidFill>
                            <a:srgbClr val="000000"/>
                          </a:solidFill>
                          <a:latin typeface="Calibri"/>
                        </a:rPr>
                        <a:t>SK </a:t>
                      </a:r>
                      <a:r>
                        <a:rPr lang="cs-CZ" sz="1200" b="1" i="0" u="none" strike="noStrike" dirty="0" err="1">
                          <a:solidFill>
                            <a:srgbClr val="000000"/>
                          </a:solidFill>
                          <a:latin typeface="Calibri"/>
                        </a:rPr>
                        <a:t>Štětí</a:t>
                      </a:r>
                      <a:r>
                        <a:rPr lang="cs-CZ" sz="1200" b="1" i="0" u="none" strike="noStrike" dirty="0">
                          <a:solidFill>
                            <a:srgbClr val="000000"/>
                          </a:solidFill>
                          <a:latin typeface="Calibri"/>
                        </a:rPr>
                        <a:t> </a:t>
                      </a:r>
                    </a:p>
                  </a:txBody>
                  <a:tcPr marL="8467" marR="8467" marT="8467" marB="0" anchor="ctr">
                    <a:lnL>
                      <a:noFill/>
                    </a:lnL>
                    <a:lnR>
                      <a:noFill/>
                    </a:lnR>
                    <a:lnT>
                      <a:noFill/>
                    </a:lnT>
                    <a:lnB>
                      <a:noFill/>
                    </a:lnB>
                    <a:solidFill>
                      <a:srgbClr val="FFCCFF"/>
                    </a:solidFill>
                  </a:tcPr>
                </a:tc>
                <a:extLst>
                  <a:ext uri="{0D108BD9-81ED-4DB2-BD59-A6C34878D82A}">
                    <a16:rowId xmlns:a16="http://schemas.microsoft.com/office/drawing/2014/main" val="10011"/>
                  </a:ext>
                </a:extLst>
              </a:tr>
            </a:tbl>
          </a:graphicData>
        </a:graphic>
      </p:graphicFrame>
      <p:sp>
        <p:nvSpPr>
          <p:cNvPr id="10" name="Rectangle 1"/>
          <p:cNvSpPr>
            <a:spLocks noChangeArrowheads="1"/>
          </p:cNvSpPr>
          <p:nvPr/>
        </p:nvSpPr>
        <p:spPr bwMode="auto">
          <a:xfrm>
            <a:off x="102940" y="818146"/>
            <a:ext cx="4536504" cy="6444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 TJ </a:t>
            </a: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Proboštov</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4:3 (2:2) NP  5.11.2014   15.kolo 13. hrací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Potkala se 2 mužstva, která v minulém kole zatížila konto svého soupeře </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celkem slušným brankovým kontem.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Proboštov</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doma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Blšany</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dokonce 7 zářezy.  Ve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navíc neměli hosté moc, co ztratit. Do první nadějné příležitosti se ale dostali domácí. Tichý po levé straně unikl pronásledovatelům a zkoušel to střelou pod nohy brankáře, který zachoval chladnou hlavu a s přehledem chytil.  Ve 12. minutě zase po rohu proletěl míč malým vápnem Bíliny, ale nikdo z útočících už se k němu dostat nedokázal.  Na potřetí už to skončilo brankou. Ve velkém vápně si míč po rychlém útoku připravil Tichý a střelou pod vingl zajistil vedení 1:0. Brzo v úvodu musel pro zranění odstoupit hráč Proboštova Vaněk, kterého nahradil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Hricák</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v  18. minutě mu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štětská</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obrana přichystala uvítací ceremoniál. Prošel lehce obranou a ještě než míč přešel brankovou čáru na 1:1, tak bylo jasné, že se může radovat.  Dění na hřišti v dalších minutách hezkou známku obraným činnostem nedávalo. Ofenzivnější byli domácí, kteří chtěli opět získat vedení na svou stranu. Nejblíže byl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po rohu, ale míč poslal na přilehlé házenkářské hřiště.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Proboštov</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který od začátku bezezbytku plnil taktické pokyny v podobě trpělivé defenzívy a rychlých protiútoků, se dočkal ve 27. minutě.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Michovský</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 brance po centru zakřičel „mám“, ale pravda to nebyla. Dříve tam byla hlava Barana a domácí se dostali do situace, ve které na podzim dosud nebyli. Poprvé doma pohrávali. 1:2. Netrvalo to ale ani minutu.  Postarala se o to sehraná dvojička. Na milimetr přesný, nadýchaný balón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si počíhal Stejskal a hlavou srovnal na 2:2. Svižné tempo a na brankové příležitosti bohatý první poločas pokračoval. Převelikou šanci zazdil Josef Blažek, když z několika metrů přestřelil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štětskou</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branku. Třízápasové čekání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na gól mohlo skončit ve 37. minutě, ale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Račuk</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 brance hostů mu radost překazil. Chybu při druhé brance Proboštova se snažil odčinit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Michovský</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když hodně nepříjemnou střelu přesně k tyči vyškrábl na roh.  Hezky </a:t>
            </a:r>
            <a:r>
              <a:rPr kumimoji="0" lang="cs-C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tečnout</a:t>
            </a:r>
            <a:r>
              <a:rPr kumimoji="0" lang="cs-C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zasunout míč do branky měl v úmyslu Tichý, ale branka hostů odolala.  Druhý poločas začal střelou Tichého zpoza šestnáctky, ale přeci jenom jeho levá noha patří k těm na druhém místě. Slibně vypadal útok hostů dva na jednoho, ale Josef Blažek</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ovéPole 11"/>
          <p:cNvSpPr txBox="1"/>
          <p:nvPr/>
        </p:nvSpPr>
        <p:spPr>
          <a:xfrm>
            <a:off x="102940" y="71363"/>
            <a:ext cx="4464496" cy="646331"/>
          </a:xfrm>
          <a:prstGeom prst="rect">
            <a:avLst/>
          </a:prstGeom>
          <a:blipFill>
            <a:blip r:embed="rId5" cstate="print"/>
            <a:stretch>
              <a:fillRect/>
            </a:stretch>
          </a:blipFill>
        </p:spPr>
        <p:txBody>
          <a:bodyPr wrap="square" rtlCol="0">
            <a:spAutoFit/>
          </a:bodyPr>
          <a:lstStyle/>
          <a:p>
            <a:pPr algn="ctr"/>
            <a:r>
              <a:rPr lang="cs-CZ" sz="1800" dirty="0" smtClean="0">
                <a:effectLst>
                  <a:outerShdw blurRad="38100" dist="38100" dir="2700000" algn="tl">
                    <a:srgbClr val="000000">
                      <a:alpha val="43137"/>
                    </a:srgbClr>
                  </a:outerShdw>
                </a:effectLst>
                <a:latin typeface="Bookman Old Style" pitchFamily="18" charset="0"/>
              </a:rPr>
              <a:t>Mužstvo dospělých přišlo doma poprvé o body</a:t>
            </a:r>
          </a:p>
        </p:txBody>
      </p:sp>
      <p:pic>
        <p:nvPicPr>
          <p:cNvPr id="13" name="Picture 1"/>
          <p:cNvPicPr>
            <a:picLocks noChangeAspect="1" noChangeArrowheads="1"/>
          </p:cNvPicPr>
          <p:nvPr/>
        </p:nvPicPr>
        <p:blipFill>
          <a:blip r:embed="rId6" cstate="print"/>
          <a:srcRect/>
          <a:stretch>
            <a:fillRect/>
          </a:stretch>
        </p:blipFill>
        <p:spPr bwMode="auto">
          <a:xfrm>
            <a:off x="3631332" y="811188"/>
            <a:ext cx="576064" cy="360040"/>
          </a:xfrm>
          <a:prstGeom prst="rect">
            <a:avLst/>
          </a:prstGeom>
          <a:noFill/>
          <a:ln w="9525">
            <a:noFill/>
            <a:miter lim="800000"/>
            <a:headEnd/>
            <a:tailEnd/>
          </a:ln>
        </p:spPr>
      </p:pic>
      <p:pic>
        <p:nvPicPr>
          <p:cNvPr id="16" name="Picture 3"/>
          <p:cNvPicPr>
            <a:picLocks noChangeAspect="1" noChangeArrowheads="1"/>
          </p:cNvPicPr>
          <p:nvPr/>
        </p:nvPicPr>
        <p:blipFill>
          <a:blip r:embed="rId7" cstate="print"/>
          <a:srcRect/>
          <a:stretch>
            <a:fillRect/>
          </a:stretch>
        </p:blipFill>
        <p:spPr bwMode="auto">
          <a:xfrm>
            <a:off x="390972" y="739180"/>
            <a:ext cx="504056" cy="504056"/>
          </a:xfrm>
          <a:prstGeom prst="rect">
            <a:avLst/>
          </a:prstGeom>
          <a:noFill/>
          <a:ln w="9525">
            <a:noFill/>
            <a:miter lim="800000"/>
            <a:headEnd/>
            <a:tailEnd/>
          </a:ln>
        </p:spPr>
      </p:pic>
      <p:cxnSp>
        <p:nvCxnSpPr>
          <p:cNvPr id="17" name="Přímá spojovací šipka 16"/>
          <p:cNvCxnSpPr/>
          <p:nvPr/>
        </p:nvCxnSpPr>
        <p:spPr bwMode="auto">
          <a:xfrm>
            <a:off x="3127276" y="7075884"/>
            <a:ext cx="1193204" cy="72008"/>
          </a:xfrm>
          <a:prstGeom prst="straightConnector1">
            <a:avLst/>
          </a:prstGeom>
          <a:noFill/>
          <a:ln w="0" cap="flat" cmpd="sng" algn="ctr">
            <a:solidFill>
              <a:schemeClr val="tx1"/>
            </a:solidFill>
            <a:prstDash val="solid"/>
            <a:round/>
            <a:headEnd type="none" w="med" len="med"/>
            <a:tailEnd type="arrow"/>
          </a:ln>
          <a:effectLst>
            <a:outerShdw dist="45791" dir="2021404" algn="ctr" rotWithShape="0">
              <a:srgbClr val="9999FF"/>
            </a:outerShdw>
          </a:effectLst>
        </p:spPr>
      </p:cxnSp>
      <p:pic>
        <p:nvPicPr>
          <p:cNvPr id="9218"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p:cNvSpPr/>
          <p:nvPr/>
        </p:nvSpPr>
        <p:spPr>
          <a:xfrm>
            <a:off x="174948" y="163116"/>
            <a:ext cx="4680520" cy="954107"/>
          </a:xfrm>
          <a:prstGeom prst="rect">
            <a:avLst/>
          </a:prstGeom>
          <a:blipFill>
            <a:blip r:embed="rId2" cstate="print"/>
            <a:stretch>
              <a:fillRect/>
            </a:stretch>
          </a:blipFill>
          <a:ln w="63500" cap="rnd">
            <a:gradFill>
              <a:gsLst>
                <a:gs pos="0">
                  <a:srgbClr val="000082"/>
                </a:gs>
                <a:gs pos="30000">
                  <a:srgbClr val="66008F"/>
                </a:gs>
                <a:gs pos="64999">
                  <a:srgbClr val="BA0066"/>
                </a:gs>
                <a:gs pos="89999">
                  <a:srgbClr val="FF0000"/>
                </a:gs>
                <a:gs pos="100000">
                  <a:srgbClr val="FF8200"/>
                </a:gs>
              </a:gsLst>
              <a:lin ang="5400000" scaled="0"/>
            </a:gradFill>
            <a:bevel/>
          </a:ln>
        </p:spPr>
        <p:txBody>
          <a:bodyPr wrap="square" lIns="91440" tIns="45720" rIns="91440" bIns="45720">
            <a:spAutoFit/>
          </a:bodyPr>
          <a:lstStyle/>
          <a:p>
            <a:pPr algn="ctr"/>
            <a:r>
              <a:rPr lang="cs-CZ"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33CC"/>
                </a:solidFill>
                <a:effectLst>
                  <a:outerShdw blurRad="50800" dist="40000" dir="5400000" algn="tl" rotWithShape="0">
                    <a:srgbClr val="000000">
                      <a:shade val="5000"/>
                      <a:satMod val="120000"/>
                      <a:alpha val="33000"/>
                    </a:srgbClr>
                  </a:outerShdw>
                </a:effectLst>
              </a:rPr>
              <a:t>Mužstvo SK </a:t>
            </a:r>
            <a:r>
              <a:rPr lang="cs-CZ" sz="28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33CC"/>
                </a:solidFill>
                <a:effectLst>
                  <a:outerShdw blurRad="50800" dist="40000" dir="5400000" algn="tl" rotWithShape="0">
                    <a:srgbClr val="000000">
                      <a:shade val="5000"/>
                      <a:satMod val="120000"/>
                      <a:alpha val="33000"/>
                    </a:srgbClr>
                  </a:outerShdw>
                </a:effectLst>
              </a:rPr>
              <a:t>Štětí</a:t>
            </a:r>
            <a:r>
              <a:rPr lang="cs-CZ"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33CC"/>
                </a:solidFill>
                <a:effectLst>
                  <a:outerShdw blurRad="50800" dist="40000" dir="5400000" algn="tl" rotWithShape="0">
                    <a:srgbClr val="000000">
                      <a:shade val="5000"/>
                      <a:satMod val="120000"/>
                      <a:alpha val="33000"/>
                    </a:srgbClr>
                  </a:outerShdw>
                </a:effectLst>
              </a:rPr>
              <a:t> </a:t>
            </a:r>
          </a:p>
          <a:p>
            <a:pPr algn="ctr"/>
            <a:r>
              <a:rPr lang="cs-CZ"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33CC"/>
                </a:solidFill>
                <a:effectLst>
                  <a:outerShdw blurRad="50800" dist="40000" dir="5400000" algn="tl" rotWithShape="0">
                    <a:srgbClr val="000000">
                      <a:shade val="5000"/>
                      <a:satMod val="120000"/>
                      <a:alpha val="33000"/>
                    </a:srgbClr>
                  </a:outerShdw>
                </a:effectLst>
              </a:rPr>
              <a:t>podzim 2014</a:t>
            </a:r>
            <a:endParaRPr lang="cs-CZ"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33CC"/>
              </a:solidFill>
              <a:effectLst>
                <a:outerShdw blurRad="50800" dist="40000" dir="5400000" algn="tl" rotWithShape="0">
                  <a:srgbClr val="000000">
                    <a:shade val="5000"/>
                    <a:satMod val="120000"/>
                    <a:alpha val="33000"/>
                  </a:srgbClr>
                </a:outerShdw>
              </a:effectLst>
            </a:endParaRPr>
          </a:p>
        </p:txBody>
      </p:sp>
      <p:sp>
        <p:nvSpPr>
          <p:cNvPr id="16" name="TextovéPole 15"/>
          <p:cNvSpPr txBox="1"/>
          <p:nvPr/>
        </p:nvSpPr>
        <p:spPr>
          <a:xfrm>
            <a:off x="174948" y="1171228"/>
            <a:ext cx="4680520" cy="338554"/>
          </a:xfrm>
          <a:prstGeom prst="rect">
            <a:avLst/>
          </a:prstGeom>
          <a:gradFill>
            <a:gsLst>
              <a:gs pos="0">
                <a:srgbClr val="FFEFD1"/>
              </a:gs>
              <a:gs pos="64999">
                <a:srgbClr val="F0EBD5"/>
              </a:gs>
              <a:gs pos="100000">
                <a:srgbClr val="D1C39F"/>
              </a:gs>
            </a:gsLst>
            <a:lin ang="5400000" scaled="0"/>
          </a:gradFill>
        </p:spPr>
        <p:txBody>
          <a:bodyPr wrap="square" rtlCol="0">
            <a:spAutoFit/>
          </a:bodyPr>
          <a:lstStyle/>
          <a:p>
            <a:pPr algn="just"/>
            <a:r>
              <a:rPr lang="cs-CZ" sz="1600" u="sng" dirty="0" smtClean="0">
                <a:latin typeface="Bookman Old Style" pitchFamily="18" charset="0"/>
              </a:rPr>
              <a:t>Realizační tým:</a:t>
            </a:r>
          </a:p>
        </p:txBody>
      </p:sp>
      <p:sp>
        <p:nvSpPr>
          <p:cNvPr id="17" name="TextovéPole 16"/>
          <p:cNvSpPr txBox="1"/>
          <p:nvPr/>
        </p:nvSpPr>
        <p:spPr>
          <a:xfrm>
            <a:off x="174948" y="2056810"/>
            <a:ext cx="4536504" cy="338554"/>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pPr algn="just"/>
            <a:r>
              <a:rPr lang="cs-CZ" sz="1600" u="sng" dirty="0" smtClean="0">
                <a:latin typeface="Bookman Old Style" pitchFamily="18" charset="0"/>
              </a:rPr>
              <a:t>Hráči:</a:t>
            </a:r>
          </a:p>
        </p:txBody>
      </p:sp>
      <p:graphicFrame>
        <p:nvGraphicFramePr>
          <p:cNvPr id="18" name="Tabulka 17"/>
          <p:cNvGraphicFramePr>
            <a:graphicFrameLocks noGrp="1"/>
          </p:cNvGraphicFramePr>
          <p:nvPr/>
        </p:nvGraphicFramePr>
        <p:xfrm>
          <a:off x="174948" y="2467371"/>
          <a:ext cx="2664296" cy="4635625"/>
        </p:xfrm>
        <a:graphic>
          <a:graphicData uri="http://schemas.openxmlformats.org/drawingml/2006/table">
            <a:tbl>
              <a:tblPr/>
              <a:tblGrid>
                <a:gridCol w="1446902">
                  <a:extLst>
                    <a:ext uri="{9D8B030D-6E8A-4147-A177-3AD203B41FA5}">
                      <a16:colId xmlns:a16="http://schemas.microsoft.com/office/drawing/2014/main" val="20000"/>
                    </a:ext>
                  </a:extLst>
                </a:gridCol>
                <a:gridCol w="1217394">
                  <a:extLst>
                    <a:ext uri="{9D8B030D-6E8A-4147-A177-3AD203B41FA5}">
                      <a16:colId xmlns:a16="http://schemas.microsoft.com/office/drawing/2014/main" val="20001"/>
                    </a:ext>
                  </a:extLst>
                </a:gridCol>
              </a:tblGrid>
              <a:tr h="185425">
                <a:tc>
                  <a:txBody>
                    <a:bodyPr/>
                    <a:lstStyle/>
                    <a:p>
                      <a:pPr algn="ctr" rtl="0" fontAlgn="ctr"/>
                      <a:r>
                        <a:rPr lang="cs-CZ" sz="1100" b="1" i="0" u="none" strike="noStrike" dirty="0">
                          <a:solidFill>
                            <a:srgbClr val="000000"/>
                          </a:solidFill>
                          <a:latin typeface="Arial"/>
                        </a:rPr>
                        <a:t>Stejskal Lukáš</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1980</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00"/>
                  </a:ext>
                </a:extLst>
              </a:tr>
              <a:tr h="185425">
                <a:tc>
                  <a:txBody>
                    <a:bodyPr/>
                    <a:lstStyle/>
                    <a:p>
                      <a:pPr algn="ctr" rtl="0" fontAlgn="ctr"/>
                      <a:r>
                        <a:rPr lang="cs-CZ" sz="1100" b="1" i="0" u="none" strike="noStrike" dirty="0">
                          <a:solidFill>
                            <a:srgbClr val="000000"/>
                          </a:solidFill>
                          <a:latin typeface="Arial"/>
                        </a:rPr>
                        <a:t>Blažek Aleš</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1984</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01"/>
                  </a:ext>
                </a:extLst>
              </a:tr>
              <a:tr h="185425">
                <a:tc>
                  <a:txBody>
                    <a:bodyPr/>
                    <a:lstStyle/>
                    <a:p>
                      <a:pPr algn="ctr" rtl="0" fontAlgn="ctr"/>
                      <a:r>
                        <a:rPr lang="cs-CZ" sz="1100" b="1" i="0" u="none" strike="noStrike">
                          <a:solidFill>
                            <a:srgbClr val="000000"/>
                          </a:solidFill>
                          <a:latin typeface="Arial"/>
                        </a:rPr>
                        <a:t>Ransdorf Jiří</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1986</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02"/>
                  </a:ext>
                </a:extLst>
              </a:tr>
              <a:tr h="185425">
                <a:tc>
                  <a:txBody>
                    <a:bodyPr/>
                    <a:lstStyle/>
                    <a:p>
                      <a:pPr algn="ctr" rtl="0" fontAlgn="ctr"/>
                      <a:r>
                        <a:rPr lang="cs-CZ" sz="1100" b="1" i="0" u="none" strike="noStrike" dirty="0">
                          <a:solidFill>
                            <a:srgbClr val="000000"/>
                          </a:solidFill>
                          <a:latin typeface="Arial"/>
                        </a:rPr>
                        <a:t>Mencl David</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1987</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03"/>
                  </a:ext>
                </a:extLst>
              </a:tr>
              <a:tr h="185425">
                <a:tc>
                  <a:txBody>
                    <a:bodyPr/>
                    <a:lstStyle/>
                    <a:p>
                      <a:pPr algn="ctr" rtl="0" fontAlgn="ctr"/>
                      <a:r>
                        <a:rPr lang="cs-CZ" sz="1100" b="1" i="0" u="none" strike="noStrike" dirty="0" err="1">
                          <a:solidFill>
                            <a:srgbClr val="000000"/>
                          </a:solidFill>
                          <a:latin typeface="Arial"/>
                        </a:rPr>
                        <a:t>Kucler</a:t>
                      </a:r>
                      <a:r>
                        <a:rPr lang="cs-CZ" sz="1100" b="1" i="0" u="none" strike="noStrike" dirty="0">
                          <a:solidFill>
                            <a:srgbClr val="000000"/>
                          </a:solidFill>
                          <a:latin typeface="Arial"/>
                        </a:rPr>
                        <a:t> Vladimír</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1988</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04"/>
                  </a:ext>
                </a:extLst>
              </a:tr>
              <a:tr h="185425">
                <a:tc>
                  <a:txBody>
                    <a:bodyPr/>
                    <a:lstStyle/>
                    <a:p>
                      <a:pPr algn="ctr" rtl="0" fontAlgn="ctr"/>
                      <a:r>
                        <a:rPr lang="cs-CZ" sz="1100" b="1" i="0" u="none" strike="noStrike">
                          <a:solidFill>
                            <a:srgbClr val="000000"/>
                          </a:solidFill>
                          <a:latin typeface="Arial"/>
                        </a:rPr>
                        <a:t>Poráč Vladimír</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1988</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05"/>
                  </a:ext>
                </a:extLst>
              </a:tr>
              <a:tr h="185425">
                <a:tc>
                  <a:txBody>
                    <a:bodyPr/>
                    <a:lstStyle/>
                    <a:p>
                      <a:pPr algn="ctr" rtl="0" fontAlgn="ctr"/>
                      <a:r>
                        <a:rPr lang="cs-CZ" sz="1100" b="1" i="0" u="none" strike="noStrike" dirty="0" err="1">
                          <a:solidFill>
                            <a:srgbClr val="000000"/>
                          </a:solidFill>
                          <a:latin typeface="Arial"/>
                        </a:rPr>
                        <a:t>Šmidrkal</a:t>
                      </a:r>
                      <a:r>
                        <a:rPr lang="cs-CZ" sz="1100" b="1" i="0" u="none" strike="noStrike" dirty="0">
                          <a:solidFill>
                            <a:srgbClr val="000000"/>
                          </a:solidFill>
                          <a:latin typeface="Arial"/>
                        </a:rPr>
                        <a:t> Michal </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1989</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06"/>
                  </a:ext>
                </a:extLst>
              </a:tr>
              <a:tr h="185425">
                <a:tc>
                  <a:txBody>
                    <a:bodyPr/>
                    <a:lstStyle/>
                    <a:p>
                      <a:pPr algn="ctr" rtl="0" fontAlgn="ctr"/>
                      <a:r>
                        <a:rPr lang="cs-CZ" sz="1100" b="1" i="0" u="none" strike="noStrike">
                          <a:solidFill>
                            <a:srgbClr val="000000"/>
                          </a:solidFill>
                          <a:latin typeface="Arial"/>
                        </a:rPr>
                        <a:t>Belák Tomáš</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1990</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07"/>
                  </a:ext>
                </a:extLst>
              </a:tr>
              <a:tr h="185425">
                <a:tc>
                  <a:txBody>
                    <a:bodyPr/>
                    <a:lstStyle/>
                    <a:p>
                      <a:pPr algn="ctr" rtl="0" fontAlgn="ctr"/>
                      <a:r>
                        <a:rPr lang="cs-CZ" sz="1100" b="1" i="0" u="none" strike="noStrike">
                          <a:solidFill>
                            <a:srgbClr val="000000"/>
                          </a:solidFill>
                          <a:latin typeface="Arial"/>
                        </a:rPr>
                        <a:t>Matoušek Tomáš</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1990</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08"/>
                  </a:ext>
                </a:extLst>
              </a:tr>
              <a:tr h="185425">
                <a:tc>
                  <a:txBody>
                    <a:bodyPr/>
                    <a:lstStyle/>
                    <a:p>
                      <a:pPr algn="ctr" rtl="0" fontAlgn="ctr"/>
                      <a:r>
                        <a:rPr lang="cs-CZ" sz="1100" b="1" i="0" u="none" strike="noStrike">
                          <a:solidFill>
                            <a:srgbClr val="000000"/>
                          </a:solidFill>
                          <a:latin typeface="Arial"/>
                        </a:rPr>
                        <a:t>Šimral Jiří</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1990</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09"/>
                  </a:ext>
                </a:extLst>
              </a:tr>
              <a:tr h="185425">
                <a:tc>
                  <a:txBody>
                    <a:bodyPr/>
                    <a:lstStyle/>
                    <a:p>
                      <a:pPr algn="ctr" rtl="0" fontAlgn="ctr"/>
                      <a:r>
                        <a:rPr lang="cs-CZ" sz="1100" b="1" i="0" u="none" strike="noStrike">
                          <a:solidFill>
                            <a:srgbClr val="000000"/>
                          </a:solidFill>
                          <a:latin typeface="Arial"/>
                        </a:rPr>
                        <a:t>Michovský Václav</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1992</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10"/>
                  </a:ext>
                </a:extLst>
              </a:tr>
              <a:tr h="185425">
                <a:tc>
                  <a:txBody>
                    <a:bodyPr/>
                    <a:lstStyle/>
                    <a:p>
                      <a:pPr algn="ctr" rtl="0" fontAlgn="ctr"/>
                      <a:r>
                        <a:rPr lang="cs-CZ" sz="1100" b="1" i="0" u="none" strike="noStrike">
                          <a:solidFill>
                            <a:srgbClr val="000000"/>
                          </a:solidFill>
                          <a:latin typeface="Arial"/>
                        </a:rPr>
                        <a:t>Rejman Martin</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dirty="0">
                          <a:solidFill>
                            <a:srgbClr val="000000"/>
                          </a:solidFill>
                          <a:latin typeface="Arial"/>
                        </a:rPr>
                        <a:t>1992</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11"/>
                  </a:ext>
                </a:extLst>
              </a:tr>
              <a:tr h="185425">
                <a:tc>
                  <a:txBody>
                    <a:bodyPr/>
                    <a:lstStyle/>
                    <a:p>
                      <a:pPr algn="ctr" rtl="0" fontAlgn="ctr"/>
                      <a:r>
                        <a:rPr lang="cs-CZ" sz="1100" b="1" i="0" u="none" strike="noStrike">
                          <a:solidFill>
                            <a:srgbClr val="000000"/>
                          </a:solidFill>
                          <a:latin typeface="Arial"/>
                        </a:rPr>
                        <a:t>Tichý Slavoj</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1992</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12"/>
                  </a:ext>
                </a:extLst>
              </a:tr>
              <a:tr h="185425">
                <a:tc>
                  <a:txBody>
                    <a:bodyPr/>
                    <a:lstStyle/>
                    <a:p>
                      <a:pPr algn="ctr" rtl="0" fontAlgn="ctr"/>
                      <a:r>
                        <a:rPr lang="cs-CZ" sz="1100" b="1" i="0" u="none" strike="noStrike">
                          <a:solidFill>
                            <a:srgbClr val="000000"/>
                          </a:solidFill>
                          <a:latin typeface="Arial"/>
                        </a:rPr>
                        <a:t>Malák Marek</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1993</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13"/>
                  </a:ext>
                </a:extLst>
              </a:tr>
              <a:tr h="185425">
                <a:tc>
                  <a:txBody>
                    <a:bodyPr/>
                    <a:lstStyle/>
                    <a:p>
                      <a:pPr algn="ctr" rtl="0" fontAlgn="ctr"/>
                      <a:r>
                        <a:rPr lang="cs-CZ" sz="1100" b="1" i="0" u="none" strike="noStrike">
                          <a:solidFill>
                            <a:srgbClr val="000000"/>
                          </a:solidFill>
                          <a:latin typeface="Arial"/>
                        </a:rPr>
                        <a:t>Peterka Jakub</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1993</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14"/>
                  </a:ext>
                </a:extLst>
              </a:tr>
              <a:tr h="185425">
                <a:tc>
                  <a:txBody>
                    <a:bodyPr/>
                    <a:lstStyle/>
                    <a:p>
                      <a:pPr algn="ctr" rtl="0" fontAlgn="ctr"/>
                      <a:r>
                        <a:rPr lang="cs-CZ" sz="1100" b="1" i="0" u="none" strike="noStrike">
                          <a:solidFill>
                            <a:srgbClr val="000000"/>
                          </a:solidFill>
                          <a:latin typeface="Arial"/>
                        </a:rPr>
                        <a:t>Slanička Rudolf</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1993</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15"/>
                  </a:ext>
                </a:extLst>
              </a:tr>
              <a:tr h="185425">
                <a:tc>
                  <a:txBody>
                    <a:bodyPr/>
                    <a:lstStyle/>
                    <a:p>
                      <a:pPr algn="ctr" rtl="0" fontAlgn="ctr"/>
                      <a:r>
                        <a:rPr lang="cs-CZ" sz="1100" b="1" i="0" u="none" strike="noStrike">
                          <a:solidFill>
                            <a:srgbClr val="000000"/>
                          </a:solidFill>
                          <a:latin typeface="Arial"/>
                        </a:rPr>
                        <a:t>Vaněk Pavel</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1993</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16"/>
                  </a:ext>
                </a:extLst>
              </a:tr>
              <a:tr h="185425">
                <a:tc>
                  <a:txBody>
                    <a:bodyPr/>
                    <a:lstStyle/>
                    <a:p>
                      <a:pPr algn="ctr" rtl="0" fontAlgn="ctr"/>
                      <a:r>
                        <a:rPr lang="cs-CZ" sz="1100" b="1" i="0" u="none" strike="noStrike">
                          <a:solidFill>
                            <a:srgbClr val="000000"/>
                          </a:solidFill>
                          <a:latin typeface="Arial"/>
                        </a:rPr>
                        <a:t>Németh David</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1993</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17"/>
                  </a:ext>
                </a:extLst>
              </a:tr>
              <a:tr h="185425">
                <a:tc>
                  <a:txBody>
                    <a:bodyPr/>
                    <a:lstStyle/>
                    <a:p>
                      <a:pPr algn="ctr" rtl="0" fontAlgn="ctr"/>
                      <a:r>
                        <a:rPr lang="cs-CZ" sz="1100" b="1" i="0" u="none" strike="noStrike">
                          <a:solidFill>
                            <a:srgbClr val="000000"/>
                          </a:solidFill>
                          <a:latin typeface="Arial"/>
                        </a:rPr>
                        <a:t>Doležal Darek </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1994</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18"/>
                  </a:ext>
                </a:extLst>
              </a:tr>
              <a:tr h="185425">
                <a:tc>
                  <a:txBody>
                    <a:bodyPr/>
                    <a:lstStyle/>
                    <a:p>
                      <a:pPr algn="ctr" rtl="0" fontAlgn="ctr"/>
                      <a:r>
                        <a:rPr lang="cs-CZ" sz="1100" b="1" i="0" u="none" strike="noStrike">
                          <a:solidFill>
                            <a:srgbClr val="000000"/>
                          </a:solidFill>
                          <a:latin typeface="Arial"/>
                        </a:rPr>
                        <a:t>Stehlík  David</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1994</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19"/>
                  </a:ext>
                </a:extLst>
              </a:tr>
              <a:tr h="185425">
                <a:tc>
                  <a:txBody>
                    <a:bodyPr/>
                    <a:lstStyle/>
                    <a:p>
                      <a:pPr algn="ctr" rtl="0" fontAlgn="ctr"/>
                      <a:r>
                        <a:rPr lang="cs-CZ" sz="1100" b="1" i="0" u="none" strike="noStrike">
                          <a:solidFill>
                            <a:srgbClr val="000000"/>
                          </a:solidFill>
                          <a:latin typeface="Arial"/>
                        </a:rPr>
                        <a:t>Svoboda Jiří</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1994</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20"/>
                  </a:ext>
                </a:extLst>
              </a:tr>
              <a:tr h="185425">
                <a:tc>
                  <a:txBody>
                    <a:bodyPr/>
                    <a:lstStyle/>
                    <a:p>
                      <a:pPr algn="ctr" rtl="0" fontAlgn="ctr"/>
                      <a:r>
                        <a:rPr lang="cs-CZ" sz="1100" b="1" i="0" u="none" strike="noStrike">
                          <a:solidFill>
                            <a:srgbClr val="000000"/>
                          </a:solidFill>
                          <a:latin typeface="Arial"/>
                        </a:rPr>
                        <a:t>Hubený Jaromír jun.</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1996</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21"/>
                  </a:ext>
                </a:extLst>
              </a:tr>
              <a:tr h="185425">
                <a:tc>
                  <a:txBody>
                    <a:bodyPr/>
                    <a:lstStyle/>
                    <a:p>
                      <a:pPr algn="ctr" rtl="0" fontAlgn="ctr"/>
                      <a:r>
                        <a:rPr lang="cs-CZ" sz="1100" b="1" i="0" u="none" strike="noStrike">
                          <a:solidFill>
                            <a:srgbClr val="000000"/>
                          </a:solidFill>
                          <a:latin typeface="Arial"/>
                        </a:rPr>
                        <a:t>Srba Milan </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a:solidFill>
                            <a:srgbClr val="000000"/>
                          </a:solidFill>
                          <a:latin typeface="Arial"/>
                        </a:rPr>
                        <a:t>1996</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22"/>
                  </a:ext>
                </a:extLst>
              </a:tr>
              <a:tr h="185425">
                <a:tc>
                  <a:txBody>
                    <a:bodyPr/>
                    <a:lstStyle/>
                    <a:p>
                      <a:pPr algn="ctr" rtl="0" fontAlgn="ctr"/>
                      <a:r>
                        <a:rPr lang="cs-CZ" sz="1100" b="1" i="0" u="none" strike="noStrike">
                          <a:solidFill>
                            <a:srgbClr val="000000"/>
                          </a:solidFill>
                          <a:latin typeface="Arial"/>
                        </a:rPr>
                        <a:t>Danč Tomáš  </a:t>
                      </a:r>
                    </a:p>
                  </a:txBody>
                  <a:tcPr marL="9144" marR="9144" marT="9144" marB="0" anchor="ctr">
                    <a:lnL>
                      <a:noFill/>
                    </a:lnL>
                    <a:lnR>
                      <a:noFill/>
                    </a:lnR>
                    <a:lnT>
                      <a:noFill/>
                    </a:lnT>
                    <a:lnB>
                      <a:noFill/>
                    </a:lnB>
                    <a:solidFill>
                      <a:srgbClr val="FFCCCC"/>
                    </a:solidFill>
                  </a:tcPr>
                </a:tc>
                <a:tc>
                  <a:txBody>
                    <a:bodyPr/>
                    <a:lstStyle/>
                    <a:p>
                      <a:pPr algn="ctr" rtl="0" fontAlgn="ctr"/>
                      <a:r>
                        <a:rPr lang="cs-CZ" sz="1100" b="1" i="0" u="none" strike="noStrike">
                          <a:solidFill>
                            <a:srgbClr val="000000"/>
                          </a:solidFill>
                          <a:latin typeface="Arial"/>
                        </a:rPr>
                        <a:t>1997</a:t>
                      </a:r>
                    </a:p>
                  </a:txBody>
                  <a:tcPr marL="9144" marR="9144" marT="9144" marB="0" anchor="ctr">
                    <a:lnL>
                      <a:noFill/>
                    </a:lnL>
                    <a:lnR>
                      <a:noFill/>
                    </a:lnR>
                    <a:lnT>
                      <a:noFill/>
                    </a:lnT>
                    <a:lnB>
                      <a:noFill/>
                    </a:lnB>
                    <a:solidFill>
                      <a:srgbClr val="FFCCCC"/>
                    </a:solidFill>
                  </a:tcPr>
                </a:tc>
                <a:extLst>
                  <a:ext uri="{0D108BD9-81ED-4DB2-BD59-A6C34878D82A}">
                    <a16:rowId xmlns:a16="http://schemas.microsoft.com/office/drawing/2014/main" val="10023"/>
                  </a:ext>
                </a:extLst>
              </a:tr>
              <a:tr h="185425">
                <a:tc>
                  <a:txBody>
                    <a:bodyPr/>
                    <a:lstStyle/>
                    <a:p>
                      <a:pPr algn="ctr" rtl="0" fontAlgn="ctr"/>
                      <a:r>
                        <a:rPr lang="cs-CZ" sz="1100" b="1" i="0" u="none" strike="noStrike" dirty="0" err="1">
                          <a:solidFill>
                            <a:srgbClr val="000000"/>
                          </a:solidFill>
                          <a:latin typeface="Arial"/>
                        </a:rPr>
                        <a:t>Balaštík</a:t>
                      </a:r>
                      <a:r>
                        <a:rPr lang="cs-CZ" sz="1100" b="1" i="0" u="none" strike="noStrike" dirty="0">
                          <a:solidFill>
                            <a:srgbClr val="000000"/>
                          </a:solidFill>
                          <a:latin typeface="Arial"/>
                        </a:rPr>
                        <a:t> Jan</a:t>
                      </a:r>
                    </a:p>
                  </a:txBody>
                  <a:tcPr marL="9144" marR="9144" marT="9144" marB="0" anchor="ctr">
                    <a:lnL>
                      <a:noFill/>
                    </a:lnL>
                    <a:lnR>
                      <a:noFill/>
                    </a:lnR>
                    <a:lnT>
                      <a:noFill/>
                    </a:lnT>
                    <a:lnB>
                      <a:noFill/>
                    </a:lnB>
                    <a:solidFill>
                      <a:srgbClr val="99FF33"/>
                    </a:solidFill>
                  </a:tcPr>
                </a:tc>
                <a:tc>
                  <a:txBody>
                    <a:bodyPr/>
                    <a:lstStyle/>
                    <a:p>
                      <a:pPr algn="ctr" rtl="0" fontAlgn="ctr"/>
                      <a:r>
                        <a:rPr lang="cs-CZ" sz="1100" b="1" i="0" u="none" strike="noStrike" dirty="0">
                          <a:solidFill>
                            <a:srgbClr val="000000"/>
                          </a:solidFill>
                          <a:latin typeface="Arial"/>
                        </a:rPr>
                        <a:t>1999</a:t>
                      </a:r>
                    </a:p>
                  </a:txBody>
                  <a:tcPr marL="9144" marR="9144" marT="9144" marB="0" anchor="ctr">
                    <a:lnL>
                      <a:noFill/>
                    </a:lnL>
                    <a:lnR>
                      <a:noFill/>
                    </a:lnR>
                    <a:lnT>
                      <a:noFill/>
                    </a:lnT>
                    <a:lnB>
                      <a:noFill/>
                    </a:lnB>
                    <a:solidFill>
                      <a:srgbClr val="99FF33"/>
                    </a:solidFill>
                  </a:tcPr>
                </a:tc>
                <a:extLst>
                  <a:ext uri="{0D108BD9-81ED-4DB2-BD59-A6C34878D82A}">
                    <a16:rowId xmlns:a16="http://schemas.microsoft.com/office/drawing/2014/main" val="10024"/>
                  </a:ext>
                </a:extLst>
              </a:tr>
            </a:tbl>
          </a:graphicData>
        </a:graphic>
      </p:graphicFrame>
      <p:sp>
        <p:nvSpPr>
          <p:cNvPr id="19" name="TextovéPole 18"/>
          <p:cNvSpPr txBox="1"/>
          <p:nvPr/>
        </p:nvSpPr>
        <p:spPr>
          <a:xfrm>
            <a:off x="174948" y="1531268"/>
            <a:ext cx="4680520" cy="477054"/>
          </a:xfrm>
          <a:prstGeom prst="rect">
            <a:avLst/>
          </a:prstGeom>
          <a:noFill/>
        </p:spPr>
        <p:txBody>
          <a:bodyPr wrap="square" rtlCol="0">
            <a:spAutoFit/>
          </a:bodyPr>
          <a:lstStyle/>
          <a:p>
            <a:r>
              <a:rPr lang="cs-CZ" u="sng" dirty="0" smtClean="0">
                <a:latin typeface="Bookman Old Style" pitchFamily="18" charset="0"/>
              </a:rPr>
              <a:t>Trenér</a:t>
            </a:r>
            <a:r>
              <a:rPr lang="cs-CZ" dirty="0" smtClean="0">
                <a:latin typeface="Bookman Old Style" pitchFamily="18" charset="0"/>
              </a:rPr>
              <a:t>:  Josef Vinš  </a:t>
            </a:r>
            <a:r>
              <a:rPr lang="cs-CZ" u="sng" dirty="0" smtClean="0">
                <a:latin typeface="Bookman Old Style" pitchFamily="18" charset="0"/>
              </a:rPr>
              <a:t>Vedoucí</a:t>
            </a:r>
            <a:r>
              <a:rPr lang="cs-CZ" dirty="0" smtClean="0">
                <a:latin typeface="Bookman Old Style" pitchFamily="18" charset="0"/>
              </a:rPr>
              <a:t>: Jiří Havner, Vladimír </a:t>
            </a:r>
            <a:r>
              <a:rPr lang="cs-CZ" dirty="0" err="1" smtClean="0">
                <a:latin typeface="Bookman Old Style" pitchFamily="18" charset="0"/>
              </a:rPr>
              <a:t>Frey</a:t>
            </a:r>
            <a:r>
              <a:rPr lang="cs-CZ" dirty="0" smtClean="0">
                <a:latin typeface="Bookman Old Style" pitchFamily="18" charset="0"/>
              </a:rPr>
              <a:t> </a:t>
            </a:r>
          </a:p>
          <a:p>
            <a:r>
              <a:rPr lang="cs-CZ" u="sng" dirty="0" smtClean="0">
                <a:latin typeface="Bookman Old Style" pitchFamily="18" charset="0"/>
              </a:rPr>
              <a:t>Masér:</a:t>
            </a:r>
            <a:r>
              <a:rPr lang="cs-CZ" dirty="0" smtClean="0">
                <a:latin typeface="Bookman Old Style" pitchFamily="18" charset="0"/>
              </a:rPr>
              <a:t> Jiří Nedomlel, Karel Zavřel</a:t>
            </a:r>
          </a:p>
        </p:txBody>
      </p:sp>
      <p:pic>
        <p:nvPicPr>
          <p:cNvPr id="2" name="Picture 1"/>
          <p:cNvPicPr>
            <a:picLocks noChangeAspect="1" noChangeArrowheads="1"/>
          </p:cNvPicPr>
          <p:nvPr/>
        </p:nvPicPr>
        <p:blipFill>
          <a:blip r:embed="rId3" cstate="print"/>
          <a:srcRect/>
          <a:stretch>
            <a:fillRect/>
          </a:stretch>
        </p:blipFill>
        <p:spPr bwMode="auto">
          <a:xfrm>
            <a:off x="2983260" y="2539380"/>
            <a:ext cx="1672605" cy="1368152"/>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2911252" y="5635724"/>
            <a:ext cx="1800200" cy="1440160"/>
          </a:xfrm>
          <a:prstGeom prst="rect">
            <a:avLst/>
          </a:prstGeom>
          <a:noFill/>
          <a:ln w="9525">
            <a:noFill/>
            <a:miter lim="800000"/>
            <a:headEnd/>
            <a:tailEnd/>
          </a:ln>
        </p:spPr>
      </p:pic>
      <p:pic>
        <p:nvPicPr>
          <p:cNvPr id="4" name="Picture 3"/>
          <p:cNvPicPr>
            <a:picLocks noChangeAspect="1" noChangeArrowheads="1"/>
          </p:cNvPicPr>
          <p:nvPr/>
        </p:nvPicPr>
        <p:blipFill>
          <a:blip r:embed="rId5" cstate="print"/>
          <a:srcRect/>
          <a:stretch>
            <a:fillRect/>
          </a:stretch>
        </p:blipFill>
        <p:spPr bwMode="auto">
          <a:xfrm>
            <a:off x="2911252" y="4051548"/>
            <a:ext cx="1800201" cy="1330077"/>
          </a:xfrm>
          <a:prstGeom prst="rect">
            <a:avLst/>
          </a:prstGeom>
          <a:noFill/>
          <a:ln w="9525">
            <a:noFill/>
            <a:miter lim="800000"/>
            <a:headEnd/>
            <a:tailEnd/>
          </a:ln>
        </p:spPr>
      </p:pic>
      <p:sp>
        <p:nvSpPr>
          <p:cNvPr id="20" name="Obdélník 19"/>
          <p:cNvSpPr/>
          <p:nvPr/>
        </p:nvSpPr>
        <p:spPr>
          <a:xfrm>
            <a:off x="5472608" y="383197"/>
            <a:ext cx="4711452" cy="5324535"/>
          </a:xfrm>
          <a:prstGeom prst="rect">
            <a:avLst/>
          </a:prstGeom>
        </p:spPr>
        <p:txBody>
          <a:bodyPr wrap="square">
            <a:spAutoFit/>
          </a:bodyPr>
          <a:lstStyle/>
          <a:p>
            <a:pPr lvl="0" eaLnBrk="0" hangingPunct="0"/>
            <a:r>
              <a:rPr lang="cs-CZ" sz="1000" b="0" dirty="0" smtClean="0">
                <a:latin typeface="Arial" pitchFamily="34" charset="0"/>
                <a:ea typeface="Calibri" pitchFamily="34" charset="0"/>
                <a:cs typeface="Arial" pitchFamily="34" charset="0"/>
              </a:rPr>
              <a:t>podruhé jako zkušený střelec selhal a přestřelil. Domácí hráli ve druhém poločase proti celkem silnému větru. Určitou převahu sice měli, ale dostat se do gólové šance pro ně nebylo vůbec lehké. </a:t>
            </a:r>
            <a:r>
              <a:rPr lang="cs-CZ" sz="1000" b="0" dirty="0" err="1" smtClean="0">
                <a:latin typeface="Arial" pitchFamily="34" charset="0"/>
                <a:ea typeface="Calibri" pitchFamily="34" charset="0"/>
                <a:cs typeface="Arial" pitchFamily="34" charset="0"/>
              </a:rPr>
              <a:t>Belák</a:t>
            </a:r>
            <a:r>
              <a:rPr lang="cs-CZ" sz="1000" b="0" dirty="0" smtClean="0">
                <a:latin typeface="Arial" pitchFamily="34" charset="0"/>
                <a:ea typeface="Calibri" pitchFamily="34" charset="0"/>
                <a:cs typeface="Arial" pitchFamily="34" charset="0"/>
              </a:rPr>
              <a:t> obešel brankáře, ale z brankové čáry odkopával míč do bezpečí jeden z obránců. V 68. minutě musel k zemi a zlikvidovat přízemní střelu hostů </a:t>
            </a:r>
            <a:r>
              <a:rPr lang="cs-CZ" sz="1000" b="0" dirty="0" err="1" smtClean="0">
                <a:latin typeface="Arial" pitchFamily="34" charset="0"/>
                <a:ea typeface="Calibri" pitchFamily="34" charset="0"/>
                <a:cs typeface="Arial" pitchFamily="34" charset="0"/>
              </a:rPr>
              <a:t>Michovský</a:t>
            </a:r>
            <a:r>
              <a:rPr lang="cs-CZ" sz="1000" b="0" dirty="0" smtClean="0">
                <a:latin typeface="Arial" pitchFamily="34" charset="0"/>
                <a:ea typeface="Calibri" pitchFamily="34" charset="0"/>
                <a:cs typeface="Arial" pitchFamily="34" charset="0"/>
              </a:rPr>
              <a:t>. 16 minut před koncem zahrál po rohu při výskoku hráč hostů rukou a byla z toho penalta. Míč si vzal </a:t>
            </a:r>
            <a:r>
              <a:rPr lang="cs-CZ" sz="1000" b="0" dirty="0" err="1" smtClean="0">
                <a:latin typeface="Arial" pitchFamily="34" charset="0"/>
                <a:ea typeface="Calibri" pitchFamily="34" charset="0"/>
                <a:cs typeface="Arial" pitchFamily="34" charset="0"/>
              </a:rPr>
              <a:t>Slanička</a:t>
            </a:r>
            <a:r>
              <a:rPr lang="cs-CZ" sz="1000" b="0" dirty="0" smtClean="0">
                <a:latin typeface="Arial" pitchFamily="34" charset="0"/>
                <a:ea typeface="Calibri" pitchFamily="34" charset="0"/>
                <a:cs typeface="Arial" pitchFamily="34" charset="0"/>
              </a:rPr>
              <a:t> a střelou k pravé tyči nedal brankáři nejmenší šanci. Zvýšit vedení mohl 4 minuty před koncem </a:t>
            </a:r>
            <a:r>
              <a:rPr lang="cs-CZ" sz="1000" b="0" dirty="0" err="1" smtClean="0">
                <a:latin typeface="Arial" pitchFamily="34" charset="0"/>
                <a:ea typeface="Calibri" pitchFamily="34" charset="0"/>
                <a:cs typeface="Arial" pitchFamily="34" charset="0"/>
              </a:rPr>
              <a:t>Malák</a:t>
            </a:r>
            <a:r>
              <a:rPr lang="cs-CZ" sz="1000" b="0" dirty="0" smtClean="0">
                <a:latin typeface="Arial" pitchFamily="34" charset="0"/>
                <a:ea typeface="Calibri" pitchFamily="34" charset="0"/>
                <a:cs typeface="Arial" pitchFamily="34" charset="0"/>
              </a:rPr>
              <a:t>, ale jeho střelecký pokus byl zablokován. Už se zdálo, že domácí jednobrankové vedení udrží. Do konce zbývaly 2 minuty, když </a:t>
            </a:r>
            <a:r>
              <a:rPr lang="cs-CZ" sz="1000" b="0" dirty="0" err="1" smtClean="0">
                <a:latin typeface="Arial" pitchFamily="34" charset="0"/>
                <a:ea typeface="Calibri" pitchFamily="34" charset="0"/>
                <a:cs typeface="Arial" pitchFamily="34" charset="0"/>
              </a:rPr>
              <a:t>Štětí</a:t>
            </a:r>
            <a:r>
              <a:rPr lang="cs-CZ" sz="1000" b="0" dirty="0" smtClean="0">
                <a:latin typeface="Arial" pitchFamily="34" charset="0"/>
                <a:ea typeface="Calibri" pitchFamily="34" charset="0"/>
                <a:cs typeface="Arial" pitchFamily="34" charset="0"/>
              </a:rPr>
              <a:t> zcela odkrylo střed obrany a velmi hezká kombinační akce skončila vyrovnávací brankou na 3:3. Domácí měli ještě v úplném konci zápasu výhodu 2 volných přímých kopů, ale k úspěchu to nakonec nevedlo. Na řadu musela přijít novinka tohoto soutěžního ročníku a to jsou penalty při nerozhodném stavu. Vítěz penaltového rozstřelu bere bod navíc. Teda 2.</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Calibri" pitchFamily="34" charset="0"/>
                <a:cs typeface="Arial" pitchFamily="34" charset="0"/>
              </a:rPr>
              <a:t>Průběh penalt</a:t>
            </a:r>
            <a:endParaRPr lang="cs-CZ" sz="1000" b="0" dirty="0" smtClean="0">
              <a:latin typeface="Arial" pitchFamily="34" charset="0"/>
              <a:cs typeface="Arial" pitchFamily="34" charset="0"/>
            </a:endParaRPr>
          </a:p>
          <a:p>
            <a:pPr lvl="0" eaLnBrk="0" hangingPunct="0"/>
            <a:r>
              <a:rPr lang="cs-CZ" sz="1000" b="0" dirty="0" smtClean="0">
                <a:latin typeface="Arial" pitchFamily="34" charset="0"/>
                <a:ea typeface="Calibri" pitchFamily="34" charset="0"/>
                <a:cs typeface="Arial" pitchFamily="34" charset="0"/>
              </a:rPr>
              <a:t> </a:t>
            </a:r>
            <a:r>
              <a:rPr lang="cs-CZ" sz="1000" b="0" u="sng" dirty="0" err="1" smtClean="0">
                <a:latin typeface="Arial" pitchFamily="34" charset="0"/>
                <a:ea typeface="Calibri" pitchFamily="34" charset="0"/>
                <a:cs typeface="Arial" pitchFamily="34" charset="0"/>
              </a:rPr>
              <a:t>Proboštov</a:t>
            </a:r>
            <a:r>
              <a:rPr lang="cs-CZ" sz="1000" b="0" u="sng" dirty="0" smtClean="0">
                <a:latin typeface="Arial" pitchFamily="34" charset="0"/>
                <a:ea typeface="Calibri" pitchFamily="34" charset="0"/>
                <a:cs typeface="Arial" pitchFamily="34" charset="0"/>
              </a:rPr>
              <a:t>   </a:t>
            </a:r>
            <a:r>
              <a:rPr lang="cs-CZ" sz="1000" b="0" dirty="0" smtClean="0">
                <a:latin typeface="Arial" pitchFamily="34" charset="0"/>
                <a:ea typeface="Calibri" pitchFamily="34" charset="0"/>
                <a:cs typeface="Arial" pitchFamily="34" charset="0"/>
              </a:rPr>
              <a:t>                                          </a:t>
            </a:r>
            <a:r>
              <a:rPr lang="cs-CZ" sz="1000" b="0" u="sng" dirty="0" err="1" smtClean="0">
                <a:latin typeface="Arial" pitchFamily="34" charset="0"/>
                <a:ea typeface="Calibri" pitchFamily="34" charset="0"/>
                <a:cs typeface="Arial" pitchFamily="34" charset="0"/>
              </a:rPr>
              <a:t>Štětí</a:t>
            </a:r>
            <a:endParaRPr lang="cs-CZ" sz="1000" b="0" dirty="0" smtClean="0">
              <a:latin typeface="Arial" pitchFamily="34" charset="0"/>
              <a:cs typeface="Arial" pitchFamily="34" charset="0"/>
            </a:endParaRPr>
          </a:p>
          <a:p>
            <a:pPr lvl="0" eaLnBrk="0" hangingPunct="0"/>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Hricák</a:t>
            </a:r>
            <a:r>
              <a:rPr lang="cs-CZ" sz="1000" b="0" dirty="0" smtClean="0">
                <a:latin typeface="Arial" pitchFamily="34" charset="0"/>
                <a:ea typeface="Calibri" pitchFamily="34" charset="0"/>
                <a:cs typeface="Arial" pitchFamily="34" charset="0"/>
              </a:rPr>
              <a:t>    1:0                                           </a:t>
            </a:r>
            <a:r>
              <a:rPr lang="cs-CZ" sz="1000" b="0" dirty="0" err="1" smtClean="0">
                <a:latin typeface="Arial" pitchFamily="34" charset="0"/>
                <a:ea typeface="Calibri" pitchFamily="34" charset="0"/>
                <a:cs typeface="Arial" pitchFamily="34" charset="0"/>
              </a:rPr>
              <a:t>Slanička</a:t>
            </a:r>
            <a:r>
              <a:rPr lang="cs-CZ" sz="1000" b="0" dirty="0" smtClean="0">
                <a:latin typeface="Arial" pitchFamily="34" charset="0"/>
                <a:ea typeface="Calibri" pitchFamily="34" charset="0"/>
                <a:cs typeface="Arial" pitchFamily="34" charset="0"/>
              </a:rPr>
              <a:t>    1:0  přestřelil</a:t>
            </a:r>
            <a:endParaRPr lang="cs-CZ" sz="1000" b="0" dirty="0" smtClean="0">
              <a:latin typeface="Arial" pitchFamily="34" charset="0"/>
              <a:cs typeface="Arial" pitchFamily="34" charset="0"/>
            </a:endParaRPr>
          </a:p>
          <a:p>
            <a:pPr lvl="0" eaLnBrk="0" hangingPunct="0"/>
            <a:r>
              <a:rPr lang="cs-CZ" sz="1000" b="0" dirty="0" smtClean="0">
                <a:latin typeface="Arial" pitchFamily="34" charset="0"/>
                <a:ea typeface="Calibri" pitchFamily="34" charset="0"/>
                <a:cs typeface="Arial" pitchFamily="34" charset="0"/>
              </a:rPr>
              <a:t> Baran     1:0  přestřelil                          Tichý         1:1   málem protrhl síť</a:t>
            </a:r>
            <a:endParaRPr lang="cs-CZ" sz="1000" b="0" dirty="0" smtClean="0">
              <a:latin typeface="Arial" pitchFamily="34" charset="0"/>
              <a:cs typeface="Arial" pitchFamily="34" charset="0"/>
            </a:endParaRPr>
          </a:p>
          <a:p>
            <a:pPr lvl="0" eaLnBrk="0" hangingPunct="0"/>
            <a:r>
              <a:rPr lang="cs-CZ" sz="1000" b="0" dirty="0" smtClean="0">
                <a:latin typeface="Arial" pitchFamily="34" charset="0"/>
                <a:ea typeface="Calibri" pitchFamily="34" charset="0"/>
                <a:cs typeface="Arial" pitchFamily="34" charset="0"/>
              </a:rPr>
              <a:t> Kočí        1:1   břevno                      </a:t>
            </a:r>
            <a:r>
              <a:rPr lang="cs-CZ" sz="1000" b="0" dirty="0" err="1" smtClean="0">
                <a:latin typeface="Arial" pitchFamily="34" charset="0"/>
                <a:ea typeface="Calibri" pitchFamily="34" charset="0"/>
                <a:cs typeface="Arial" pitchFamily="34" charset="0"/>
              </a:rPr>
              <a:t>A</a:t>
            </a:r>
            <a:r>
              <a:rPr lang="cs-CZ" sz="1000" b="0" dirty="0" smtClean="0">
                <a:latin typeface="Arial" pitchFamily="34" charset="0"/>
                <a:ea typeface="Calibri" pitchFamily="34" charset="0"/>
                <a:cs typeface="Arial" pitchFamily="34" charset="0"/>
              </a:rPr>
              <a:t>.Blažek        1:2   s velkým přehledem  </a:t>
            </a:r>
            <a:endParaRPr lang="cs-CZ" sz="1000" b="0" dirty="0" smtClean="0">
              <a:latin typeface="Arial" pitchFamily="34" charset="0"/>
              <a:cs typeface="Arial" pitchFamily="34" charset="0"/>
            </a:endParaRPr>
          </a:p>
          <a:p>
            <a:pPr lvl="0" eaLnBrk="0" hangingPunct="0"/>
            <a:r>
              <a:rPr lang="cs-CZ" sz="1000" b="0" dirty="0" err="1" smtClean="0">
                <a:latin typeface="Arial" pitchFamily="34" charset="0"/>
                <a:ea typeface="Calibri" pitchFamily="34" charset="0"/>
                <a:cs typeface="Arial" pitchFamily="34" charset="0"/>
              </a:rPr>
              <a:t>Záveský</a:t>
            </a:r>
            <a:r>
              <a:rPr lang="cs-CZ" sz="1000" b="0" dirty="0" smtClean="0">
                <a:latin typeface="Arial" pitchFamily="34" charset="0"/>
                <a:ea typeface="Calibri" pitchFamily="34" charset="0"/>
                <a:cs typeface="Arial" pitchFamily="34" charset="0"/>
              </a:rPr>
              <a:t>  2:2                           </a:t>
            </a:r>
            <a:r>
              <a:rPr lang="cs-CZ" sz="1000" b="0" dirty="0" err="1" smtClean="0">
                <a:latin typeface="Arial" pitchFamily="34" charset="0"/>
                <a:ea typeface="Calibri" pitchFamily="34" charset="0"/>
                <a:cs typeface="Arial" pitchFamily="34" charset="0"/>
              </a:rPr>
              <a:t>Ransdorf</a:t>
            </a:r>
            <a:r>
              <a:rPr lang="cs-CZ" sz="1000" b="0" dirty="0" smtClean="0">
                <a:latin typeface="Arial" pitchFamily="34" charset="0"/>
                <a:ea typeface="Calibri" pitchFamily="34" charset="0"/>
                <a:cs typeface="Arial" pitchFamily="34" charset="0"/>
              </a:rPr>
              <a:t>  2:3  správná výška, správný směr</a:t>
            </a:r>
            <a:endParaRPr lang="cs-CZ" sz="1000" b="0" dirty="0" smtClean="0">
              <a:latin typeface="Arial" pitchFamily="34" charset="0"/>
              <a:cs typeface="Arial" pitchFamily="34" charset="0"/>
            </a:endParaRPr>
          </a:p>
          <a:p>
            <a:pPr lvl="0" eaLnBrk="0" hangingPunct="0"/>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J.Blažek</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Michovský</a:t>
            </a:r>
            <a:r>
              <a:rPr lang="cs-CZ" sz="1000" b="0" dirty="0" smtClean="0">
                <a:latin typeface="Arial" pitchFamily="34" charset="0"/>
                <a:ea typeface="Calibri" pitchFamily="34" charset="0"/>
                <a:cs typeface="Arial" pitchFamily="34" charset="0"/>
              </a:rPr>
              <a:t> skvěle vystihl směr a lapil, je rozhodnuto</a:t>
            </a:r>
          </a:p>
          <a:p>
            <a:pPr lvl="0" eaLnBrk="0" hangingPunct="0"/>
            <a:endParaRPr lang="cs-CZ" sz="1000" b="0" dirty="0" smtClean="0">
              <a:latin typeface="Arial" pitchFamily="34" charset="0"/>
              <a:ea typeface="Calibri" pitchFamily="34" charset="0"/>
              <a:cs typeface="Arial" pitchFamily="34" charset="0"/>
            </a:endParaRPr>
          </a:p>
          <a:p>
            <a:pPr lvl="0" eaLnBrk="0" hangingPunct="0"/>
            <a:r>
              <a:rPr lang="cs-CZ" sz="1000" b="0" dirty="0" smtClean="0">
                <a:latin typeface="Arial" pitchFamily="34" charset="0"/>
                <a:ea typeface="Calibri" pitchFamily="34" charset="0"/>
                <a:cs typeface="Arial" pitchFamily="34" charset="0"/>
              </a:rPr>
              <a:t>Zápas s velmi dobrým soupeřem, který předvedl, že jeho síla je hlavně v útočné části. Naši hráči zápas podcenili a už v prvním poločase jsme se mnohokrát nestačili divit, jak dokáže být </a:t>
            </a:r>
            <a:r>
              <a:rPr lang="cs-CZ" sz="1000" b="0" dirty="0" err="1" smtClean="0">
                <a:latin typeface="Arial" pitchFamily="34" charset="0"/>
                <a:ea typeface="Calibri" pitchFamily="34" charset="0"/>
                <a:cs typeface="Arial" pitchFamily="34" charset="0"/>
              </a:rPr>
              <a:t>Proboštov</a:t>
            </a:r>
            <a:r>
              <a:rPr lang="cs-CZ" sz="1000" b="0" dirty="0" smtClean="0">
                <a:latin typeface="Arial" pitchFamily="34" charset="0"/>
                <a:ea typeface="Calibri" pitchFamily="34" charset="0"/>
                <a:cs typeface="Arial" pitchFamily="34" charset="0"/>
              </a:rPr>
              <a:t> nebezpečný. S nepříznivým vývojem zápasu jsme se těžko vyrovnali a za celých 90 minut jsme se nedostali do toho správného tempa, jako v předchozích zápasech. Nakonec z toho byly aspoň 2 body. </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Calibri" pitchFamily="34" charset="0"/>
                <a:cs typeface="Arial" pitchFamily="34" charset="0"/>
              </a:rPr>
              <a:t>Branky:</a:t>
            </a:r>
            <a:r>
              <a:rPr lang="cs-CZ" sz="1000" b="0" dirty="0" smtClean="0">
                <a:latin typeface="Arial" pitchFamily="34" charset="0"/>
                <a:ea typeface="Calibri" pitchFamily="34" charset="0"/>
                <a:cs typeface="Arial" pitchFamily="34" charset="0"/>
              </a:rPr>
              <a:t> Tichý 1, Stejskal 1, </a:t>
            </a:r>
            <a:r>
              <a:rPr lang="cs-CZ" sz="1000" b="0" dirty="0" err="1" smtClean="0">
                <a:latin typeface="Arial" pitchFamily="34" charset="0"/>
                <a:ea typeface="Calibri" pitchFamily="34" charset="0"/>
                <a:cs typeface="Arial" pitchFamily="34" charset="0"/>
              </a:rPr>
              <a:t>Slanička</a:t>
            </a:r>
            <a:r>
              <a:rPr lang="cs-CZ" sz="1000" b="0" dirty="0" smtClean="0">
                <a:latin typeface="Arial" pitchFamily="34" charset="0"/>
                <a:ea typeface="Calibri" pitchFamily="34" charset="0"/>
                <a:cs typeface="Arial" pitchFamily="34" charset="0"/>
              </a:rPr>
              <a:t> 1(z penalty), </a:t>
            </a:r>
            <a:r>
              <a:rPr lang="cs-CZ" sz="1000" b="0" dirty="0" err="1" smtClean="0">
                <a:latin typeface="Arial" pitchFamily="34" charset="0"/>
                <a:ea typeface="Calibri" pitchFamily="34" charset="0"/>
                <a:cs typeface="Arial" pitchFamily="34" charset="0"/>
              </a:rPr>
              <a:t>Ransdorf</a:t>
            </a:r>
            <a:r>
              <a:rPr lang="cs-CZ" sz="1000" b="0" dirty="0" smtClean="0">
                <a:latin typeface="Arial" pitchFamily="34" charset="0"/>
                <a:ea typeface="Calibri" pitchFamily="34" charset="0"/>
                <a:cs typeface="Arial" pitchFamily="34" charset="0"/>
              </a:rPr>
              <a:t> 1</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Calibri" pitchFamily="34" charset="0"/>
                <a:cs typeface="Arial" pitchFamily="34" charset="0"/>
              </a:rPr>
              <a:t>Sestava:</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Michovský</a:t>
            </a:r>
            <a:r>
              <a:rPr lang="cs-CZ" sz="1000" b="0" dirty="0" smtClean="0">
                <a:latin typeface="Arial" pitchFamily="34" charset="0"/>
                <a:ea typeface="Calibri" pitchFamily="34" charset="0"/>
                <a:cs typeface="Arial" pitchFamily="34" charset="0"/>
              </a:rPr>
              <a:t>-</a:t>
            </a:r>
            <a:r>
              <a:rPr lang="cs-CZ" sz="1000" b="0" dirty="0" err="1" smtClean="0">
                <a:latin typeface="Arial" pitchFamily="34" charset="0"/>
                <a:ea typeface="Calibri" pitchFamily="34" charset="0"/>
                <a:cs typeface="Arial" pitchFamily="34" charset="0"/>
              </a:rPr>
              <a:t>Ransdorf</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Šmidrkal</a:t>
            </a:r>
            <a:r>
              <a:rPr lang="cs-CZ" sz="1000" b="0" dirty="0" smtClean="0">
                <a:latin typeface="Arial" pitchFamily="34" charset="0"/>
                <a:ea typeface="Calibri" pitchFamily="34" charset="0"/>
                <a:cs typeface="Arial" pitchFamily="34" charset="0"/>
              </a:rPr>
              <a:t>, Šimral, Mencl- </a:t>
            </a:r>
            <a:r>
              <a:rPr lang="cs-CZ" sz="1000" b="0" dirty="0" err="1" smtClean="0">
                <a:latin typeface="Arial" pitchFamily="34" charset="0"/>
                <a:ea typeface="Calibri" pitchFamily="34" charset="0"/>
                <a:cs typeface="Arial" pitchFamily="34" charset="0"/>
              </a:rPr>
              <a:t>Kucler</a:t>
            </a:r>
            <a:r>
              <a:rPr lang="cs-CZ" sz="1000" b="0" dirty="0" smtClean="0">
                <a:latin typeface="Arial" pitchFamily="34" charset="0"/>
                <a:ea typeface="Calibri" pitchFamily="34" charset="0"/>
                <a:cs typeface="Arial" pitchFamily="34" charset="0"/>
              </a:rPr>
              <a:t>(70. </a:t>
            </a:r>
            <a:r>
              <a:rPr lang="cs-CZ" sz="1000" b="0" dirty="0" err="1" smtClean="0">
                <a:latin typeface="Arial" pitchFamily="34" charset="0"/>
                <a:ea typeface="Calibri" pitchFamily="34" charset="0"/>
                <a:cs typeface="Arial" pitchFamily="34" charset="0"/>
              </a:rPr>
              <a:t>Poráč</a:t>
            </a:r>
            <a:r>
              <a:rPr lang="cs-CZ" sz="1000" b="0" dirty="0" smtClean="0">
                <a:latin typeface="Arial" pitchFamily="34" charset="0"/>
                <a:ea typeface="Calibri" pitchFamily="34" charset="0"/>
                <a:cs typeface="Arial" pitchFamily="34" charset="0"/>
              </a:rPr>
              <a:t>), </a:t>
            </a:r>
          </a:p>
          <a:p>
            <a:pPr lvl="0" eaLnBrk="0" hangingPunct="0"/>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Malák</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Slanička</a:t>
            </a:r>
            <a:r>
              <a:rPr lang="cs-CZ" sz="1000" b="0" dirty="0" smtClean="0">
                <a:latin typeface="Arial" pitchFamily="34" charset="0"/>
                <a:ea typeface="Calibri" pitchFamily="34" charset="0"/>
                <a:cs typeface="Arial" pitchFamily="34" charset="0"/>
              </a:rPr>
              <a:t>, Stejskal(78.A.Blažek)-Tichý, </a:t>
            </a:r>
            <a:r>
              <a:rPr lang="cs-CZ" sz="1000" b="0" dirty="0" err="1" smtClean="0">
                <a:latin typeface="Arial" pitchFamily="34" charset="0"/>
                <a:ea typeface="Calibri" pitchFamily="34" charset="0"/>
                <a:cs typeface="Arial" pitchFamily="34" charset="0"/>
              </a:rPr>
              <a:t>Belák</a:t>
            </a:r>
            <a:r>
              <a:rPr lang="cs-CZ" sz="1000" b="0" dirty="0" smtClean="0">
                <a:latin typeface="Arial" pitchFamily="34" charset="0"/>
                <a:ea typeface="Calibri" pitchFamily="34" charset="0"/>
                <a:cs typeface="Arial" pitchFamily="34" charset="0"/>
              </a:rPr>
              <a:t>  </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Calibri" pitchFamily="34" charset="0"/>
                <a:cs typeface="Arial" pitchFamily="34" charset="0"/>
              </a:rPr>
              <a:t>Připraveni:</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Rejman</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P.Vaněk</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Németh</a:t>
            </a:r>
            <a:r>
              <a:rPr lang="cs-CZ" sz="1000" b="0" dirty="0" smtClean="0">
                <a:latin typeface="Arial" pitchFamily="34" charset="0"/>
                <a:ea typeface="Calibri" pitchFamily="34" charset="0"/>
                <a:cs typeface="Arial" pitchFamily="34" charset="0"/>
              </a:rPr>
              <a:t>, Doležal</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Calibri" pitchFamily="34" charset="0"/>
                <a:cs typeface="Arial" pitchFamily="34" charset="0"/>
              </a:rPr>
              <a:t>Trenér:</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J.Vinš</a:t>
            </a:r>
            <a:r>
              <a:rPr lang="cs-CZ" sz="1000" b="0" dirty="0" smtClean="0">
                <a:latin typeface="Arial" pitchFamily="34" charset="0"/>
                <a:ea typeface="Calibri" pitchFamily="34" charset="0"/>
                <a:cs typeface="Arial" pitchFamily="34" charset="0"/>
              </a:rPr>
              <a:t>  </a:t>
            </a:r>
            <a:r>
              <a:rPr lang="cs-CZ" sz="1000" b="0" u="sng" dirty="0" smtClean="0">
                <a:latin typeface="Arial" pitchFamily="34" charset="0"/>
                <a:ea typeface="Calibri" pitchFamily="34" charset="0"/>
                <a:cs typeface="Arial" pitchFamily="34" charset="0"/>
              </a:rPr>
              <a:t>Vedoucí:</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V</a:t>
            </a:r>
            <a:r>
              <a:rPr lang="cs-CZ" sz="1000" b="0" dirty="0" smtClean="0">
                <a:latin typeface="Arial" pitchFamily="34" charset="0"/>
                <a:ea typeface="Calibri" pitchFamily="34" charset="0"/>
                <a:cs typeface="Arial" pitchFamily="34" charset="0"/>
              </a:rPr>
              <a:t>.</a:t>
            </a:r>
            <a:r>
              <a:rPr lang="cs-CZ" sz="1000" b="0" dirty="0" err="1" smtClean="0">
                <a:latin typeface="Arial" pitchFamily="34" charset="0"/>
                <a:ea typeface="Calibri" pitchFamily="34" charset="0"/>
                <a:cs typeface="Arial" pitchFamily="34" charset="0"/>
              </a:rPr>
              <a:t>Frey</a:t>
            </a:r>
            <a:r>
              <a:rPr lang="cs-CZ" sz="1000" b="0" dirty="0" smtClean="0">
                <a:latin typeface="Arial" pitchFamily="34" charset="0"/>
                <a:ea typeface="Calibri" pitchFamily="34" charset="0"/>
                <a:cs typeface="Arial" pitchFamily="34" charset="0"/>
              </a:rPr>
              <a:t>  </a:t>
            </a:r>
            <a:r>
              <a:rPr lang="cs-CZ" sz="1000" b="0" u="sng" dirty="0" smtClean="0">
                <a:latin typeface="Arial" pitchFamily="34" charset="0"/>
                <a:ea typeface="Calibri" pitchFamily="34" charset="0"/>
                <a:cs typeface="Arial" pitchFamily="34" charset="0"/>
              </a:rPr>
              <a:t>Masér:</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K</a:t>
            </a:r>
            <a:r>
              <a:rPr lang="cs-CZ" sz="1000" b="0" dirty="0" smtClean="0">
                <a:latin typeface="Arial" pitchFamily="34" charset="0"/>
                <a:ea typeface="Calibri" pitchFamily="34" charset="0"/>
                <a:cs typeface="Arial" pitchFamily="34" charset="0"/>
              </a:rPr>
              <a:t>.Zavřel</a:t>
            </a:r>
            <a:endParaRPr lang="cs-CZ" sz="1000" b="0" dirty="0" smtClean="0">
              <a:latin typeface="Arial" pitchFamily="34" charset="0"/>
              <a:cs typeface="Arial" pitchFamily="34" charset="0"/>
            </a:endParaRPr>
          </a:p>
          <a:p>
            <a:pPr lvl="0" eaLnBrk="0" hangingPunct="0"/>
            <a:r>
              <a:rPr lang="cs-CZ" sz="1000" b="0" u="sng" dirty="0" smtClean="0">
                <a:latin typeface="Arial" pitchFamily="34" charset="0"/>
                <a:ea typeface="Calibri" pitchFamily="34" charset="0"/>
                <a:cs typeface="Arial" pitchFamily="34" charset="0"/>
              </a:rPr>
              <a:t>Rozhodčí:</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J.Oborník</a:t>
            </a:r>
            <a:r>
              <a:rPr lang="cs-CZ" sz="1000" b="0" dirty="0" smtClean="0">
                <a:latin typeface="Arial" pitchFamily="34" charset="0"/>
                <a:ea typeface="Calibri" pitchFamily="34" charset="0"/>
                <a:cs typeface="Arial" pitchFamily="34" charset="0"/>
              </a:rPr>
              <a:t>-</a:t>
            </a:r>
            <a:r>
              <a:rPr lang="cs-CZ" sz="1000" b="0" dirty="0" err="1" smtClean="0">
                <a:latin typeface="Arial" pitchFamily="34" charset="0"/>
                <a:ea typeface="Calibri" pitchFamily="34" charset="0"/>
                <a:cs typeface="Arial" pitchFamily="34" charset="0"/>
              </a:rPr>
              <a:t>Sejkora</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Trégr</a:t>
            </a:r>
            <a:r>
              <a:rPr lang="cs-CZ" sz="1000" b="0" dirty="0" smtClean="0">
                <a:latin typeface="Arial" pitchFamily="34" charset="0"/>
                <a:ea typeface="Calibri" pitchFamily="34" charset="0"/>
                <a:cs typeface="Arial" pitchFamily="34" charset="0"/>
              </a:rPr>
              <a:t>  Delegát:  </a:t>
            </a:r>
            <a:r>
              <a:rPr lang="cs-CZ" sz="1000" b="0" dirty="0" err="1" smtClean="0">
                <a:latin typeface="Arial" pitchFamily="34" charset="0"/>
                <a:ea typeface="Calibri" pitchFamily="34" charset="0"/>
                <a:cs typeface="Arial" pitchFamily="34" charset="0"/>
              </a:rPr>
              <a:t>K</a:t>
            </a:r>
            <a:r>
              <a:rPr lang="cs-CZ" sz="1000" b="0" dirty="0" smtClean="0">
                <a:latin typeface="Arial" pitchFamily="34" charset="0"/>
                <a:ea typeface="Calibri" pitchFamily="34" charset="0"/>
                <a:cs typeface="Arial" pitchFamily="34" charset="0"/>
              </a:rPr>
              <a:t>.Vrba</a:t>
            </a:r>
            <a:endParaRPr lang="cs-CZ" sz="1000" b="0" dirty="0" smtClean="0">
              <a:latin typeface="Arial" pitchFamily="34" charset="0"/>
              <a:cs typeface="Arial" pitchFamily="34" charset="0"/>
            </a:endParaRPr>
          </a:p>
        </p:txBody>
      </p:sp>
      <p:pic>
        <p:nvPicPr>
          <p:cNvPr id="21" name="Picture 13"/>
          <p:cNvPicPr>
            <a:picLocks noChangeAspect="1" noChangeArrowheads="1"/>
          </p:cNvPicPr>
          <p:nvPr/>
        </p:nvPicPr>
        <p:blipFill>
          <a:blip r:embed="rId6" cstate="print"/>
          <a:srcRect/>
          <a:stretch>
            <a:fillRect/>
          </a:stretch>
        </p:blipFill>
        <p:spPr bwMode="auto">
          <a:xfrm>
            <a:off x="6151612" y="5743900"/>
            <a:ext cx="2664296" cy="1476000"/>
          </a:xfrm>
          <a:prstGeom prst="rect">
            <a:avLst/>
          </a:prstGeom>
          <a:noFill/>
          <a:ln w="9525">
            <a:noFill/>
            <a:miter lim="800000"/>
            <a:headEnd/>
            <a:tailEnd/>
          </a:ln>
        </p:spPr>
      </p:pic>
      <p:sp>
        <p:nvSpPr>
          <p:cNvPr id="22" name="TextovéPole 21"/>
          <p:cNvSpPr txBox="1"/>
          <p:nvPr/>
        </p:nvSpPr>
        <p:spPr>
          <a:xfrm>
            <a:off x="5719564" y="19100"/>
            <a:ext cx="3960440" cy="307777"/>
          </a:xfrm>
          <a:prstGeom prst="rect">
            <a:avLst/>
          </a:prstGeom>
          <a:solidFill>
            <a:srgbClr val="99FF66"/>
          </a:solidFill>
        </p:spPr>
        <p:txBody>
          <a:bodyPr wrap="square" rtlCol="0">
            <a:spAutoFit/>
          </a:bodyPr>
          <a:lstStyle/>
          <a:p>
            <a:pPr algn="ctr"/>
            <a:r>
              <a:rPr lang="cs-CZ" sz="1400" u="sng" dirty="0" smtClean="0">
                <a:latin typeface="Bookman Old Style" pitchFamily="18" charset="0"/>
              </a:rPr>
              <a:t>Pokračování </a:t>
            </a:r>
            <a:r>
              <a:rPr lang="cs-CZ" sz="1400" u="sng" dirty="0" err="1" smtClean="0">
                <a:latin typeface="Bookman Old Style" pitchFamily="18" charset="0"/>
              </a:rPr>
              <a:t>Štětí</a:t>
            </a:r>
            <a:r>
              <a:rPr lang="cs-CZ" sz="1400" u="sng" dirty="0" smtClean="0">
                <a:latin typeface="Bookman Old Style" pitchFamily="18" charset="0"/>
              </a:rPr>
              <a:t>-</a:t>
            </a:r>
            <a:r>
              <a:rPr lang="cs-CZ" sz="1400" u="sng" dirty="0" err="1" smtClean="0">
                <a:latin typeface="Bookman Old Style" pitchFamily="18" charset="0"/>
              </a:rPr>
              <a:t>Proboštov</a:t>
            </a:r>
            <a:r>
              <a:rPr lang="cs-CZ" sz="1400" u="sng" dirty="0" smtClean="0">
                <a:latin typeface="Bookman Old Style" pitchFamily="18" charset="0"/>
              </a:rPr>
              <a:t> 15.11.2014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ulka 6"/>
          <p:cNvGraphicFramePr>
            <a:graphicFrameLocks noGrp="1"/>
          </p:cNvGraphicFramePr>
          <p:nvPr/>
        </p:nvGraphicFramePr>
        <p:xfrm>
          <a:off x="5719564" y="1315244"/>
          <a:ext cx="4392488" cy="3103245"/>
        </p:xfrm>
        <a:graphic>
          <a:graphicData uri="http://schemas.openxmlformats.org/drawingml/2006/table">
            <a:tbl>
              <a:tblPr/>
              <a:tblGrid>
                <a:gridCol w="2901560">
                  <a:extLst>
                    <a:ext uri="{9D8B030D-6E8A-4147-A177-3AD203B41FA5}">
                      <a16:colId xmlns:a16="http://schemas.microsoft.com/office/drawing/2014/main" val="20000"/>
                    </a:ext>
                  </a:extLst>
                </a:gridCol>
                <a:gridCol w="1490928">
                  <a:extLst>
                    <a:ext uri="{9D8B030D-6E8A-4147-A177-3AD203B41FA5}">
                      <a16:colId xmlns:a16="http://schemas.microsoft.com/office/drawing/2014/main" val="20001"/>
                    </a:ext>
                  </a:extLst>
                </a:gridCol>
              </a:tblGrid>
              <a:tr h="252028">
                <a:tc>
                  <a:txBody>
                    <a:bodyPr/>
                    <a:lstStyle/>
                    <a:p>
                      <a:pPr algn="ctr" rtl="0" fontAlgn="ctr"/>
                      <a:r>
                        <a:rPr lang="cs-CZ" sz="2200" b="1" i="0" u="none" strike="noStrike" dirty="0">
                          <a:solidFill>
                            <a:srgbClr val="FF3300"/>
                          </a:solidFill>
                          <a:latin typeface="Rockwell Condensed"/>
                        </a:rPr>
                        <a:t>Lukáš Stejskal</a:t>
                      </a:r>
                    </a:p>
                  </a:txBody>
                  <a:tcPr marL="9525" marR="9525" marT="9525" marB="0" anchor="ctr">
                    <a:lnL>
                      <a:noFill/>
                    </a:lnL>
                    <a:lnR>
                      <a:noFill/>
                    </a:lnR>
                    <a:lnT>
                      <a:noFill/>
                    </a:lnT>
                    <a:lnB>
                      <a:noFill/>
                    </a:lnB>
                    <a:solidFill>
                      <a:srgbClr val="66FFFF"/>
                    </a:solidFill>
                  </a:tcPr>
                </a:tc>
                <a:tc>
                  <a:txBody>
                    <a:bodyPr/>
                    <a:lstStyle/>
                    <a:p>
                      <a:pPr algn="ctr" rtl="0" fontAlgn="ctr"/>
                      <a:r>
                        <a:rPr lang="cs-CZ" sz="2200" b="1" i="0" u="none" strike="noStrike" dirty="0">
                          <a:solidFill>
                            <a:srgbClr val="0066CC"/>
                          </a:solidFill>
                          <a:latin typeface="Rockwell Condensed"/>
                        </a:rPr>
                        <a:t>15</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0"/>
                  </a:ext>
                </a:extLst>
              </a:tr>
              <a:tr h="252028">
                <a:tc>
                  <a:txBody>
                    <a:bodyPr/>
                    <a:lstStyle/>
                    <a:p>
                      <a:pPr algn="ctr" rtl="0" fontAlgn="ctr"/>
                      <a:r>
                        <a:rPr lang="cs-CZ" sz="2200" b="1" i="0" u="none" strike="noStrike" dirty="0">
                          <a:solidFill>
                            <a:srgbClr val="FF3300"/>
                          </a:solidFill>
                          <a:latin typeface="Rockwell Condensed"/>
                        </a:rPr>
                        <a:t>Tomáš </a:t>
                      </a:r>
                      <a:r>
                        <a:rPr lang="cs-CZ" sz="2200" b="1" i="0" u="none" strike="noStrike" dirty="0" err="1">
                          <a:solidFill>
                            <a:srgbClr val="FF3300"/>
                          </a:solidFill>
                          <a:latin typeface="Rockwell Condensed"/>
                        </a:rPr>
                        <a:t>Belák</a:t>
                      </a:r>
                      <a:endParaRPr lang="cs-CZ" sz="2200" b="1" i="0" u="none" strike="noStrike" dirty="0">
                        <a:solidFill>
                          <a:srgbClr val="FF3300"/>
                        </a:solidFill>
                        <a:latin typeface="Rockwell Condensed"/>
                      </a:endParaRPr>
                    </a:p>
                  </a:txBody>
                  <a:tcPr marL="9525" marR="9525" marT="9525" marB="0" anchor="ctr">
                    <a:lnL>
                      <a:noFill/>
                    </a:lnL>
                    <a:lnR>
                      <a:noFill/>
                    </a:lnR>
                    <a:lnT>
                      <a:noFill/>
                    </a:lnT>
                    <a:lnB>
                      <a:noFill/>
                    </a:lnB>
                    <a:solidFill>
                      <a:srgbClr val="FFFF00"/>
                    </a:solidFill>
                  </a:tcPr>
                </a:tc>
                <a:tc>
                  <a:txBody>
                    <a:bodyPr/>
                    <a:lstStyle/>
                    <a:p>
                      <a:pPr algn="ctr" rtl="0" fontAlgn="ctr"/>
                      <a:r>
                        <a:rPr lang="cs-CZ" sz="2200" b="1" i="0" u="none" strike="noStrike">
                          <a:solidFill>
                            <a:srgbClr val="0066CC"/>
                          </a:solidFill>
                          <a:latin typeface="Rockwell Condensed"/>
                        </a:rPr>
                        <a:t>11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252028">
                <a:tc>
                  <a:txBody>
                    <a:bodyPr/>
                    <a:lstStyle/>
                    <a:p>
                      <a:pPr algn="ctr" rtl="0" fontAlgn="ctr"/>
                      <a:r>
                        <a:rPr lang="cs-CZ" sz="2200" b="1" i="0" u="none" strike="noStrike" dirty="0">
                          <a:solidFill>
                            <a:srgbClr val="FF3300"/>
                          </a:solidFill>
                          <a:latin typeface="Rockwell Condensed"/>
                        </a:rPr>
                        <a:t>Rudolf </a:t>
                      </a:r>
                      <a:r>
                        <a:rPr lang="cs-CZ" sz="2200" b="1" i="0" u="none" strike="noStrike" dirty="0" err="1">
                          <a:solidFill>
                            <a:srgbClr val="FF3300"/>
                          </a:solidFill>
                          <a:latin typeface="Rockwell Condensed"/>
                        </a:rPr>
                        <a:t>Slanička</a:t>
                      </a:r>
                      <a:r>
                        <a:rPr lang="cs-CZ" sz="2200" b="1" i="0" u="none" strike="noStrike" dirty="0">
                          <a:solidFill>
                            <a:srgbClr val="FF3300"/>
                          </a:solidFill>
                          <a:latin typeface="Rockwell Condensed"/>
                        </a:rPr>
                        <a:t> </a:t>
                      </a:r>
                    </a:p>
                  </a:txBody>
                  <a:tcPr marL="9525" marR="9525" marT="9525" marB="0" anchor="ctr">
                    <a:lnL>
                      <a:noFill/>
                    </a:lnL>
                    <a:lnR>
                      <a:noFill/>
                    </a:lnR>
                    <a:lnT>
                      <a:noFill/>
                    </a:lnT>
                    <a:lnB>
                      <a:noFill/>
                    </a:lnB>
                    <a:solidFill>
                      <a:srgbClr val="66FFFF"/>
                    </a:solidFill>
                  </a:tcPr>
                </a:tc>
                <a:tc>
                  <a:txBody>
                    <a:bodyPr/>
                    <a:lstStyle/>
                    <a:p>
                      <a:pPr algn="ctr" rtl="0" fontAlgn="ctr"/>
                      <a:r>
                        <a:rPr lang="cs-CZ" sz="2200" b="1" i="0" u="none" strike="noStrike" dirty="0">
                          <a:solidFill>
                            <a:srgbClr val="0066CC"/>
                          </a:solidFill>
                          <a:latin typeface="Rockwell Condensed"/>
                        </a:rPr>
                        <a:t>10</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2"/>
                  </a:ext>
                </a:extLst>
              </a:tr>
              <a:tr h="252028">
                <a:tc>
                  <a:txBody>
                    <a:bodyPr/>
                    <a:lstStyle/>
                    <a:p>
                      <a:pPr algn="ctr" rtl="0" fontAlgn="ctr"/>
                      <a:r>
                        <a:rPr lang="cs-CZ" sz="2200" b="1" i="0" u="none" strike="noStrike" dirty="0">
                          <a:solidFill>
                            <a:srgbClr val="FF3300"/>
                          </a:solidFill>
                          <a:latin typeface="Rockwell Condensed"/>
                        </a:rPr>
                        <a:t>Martin </a:t>
                      </a:r>
                      <a:r>
                        <a:rPr lang="cs-CZ" sz="2200" b="1" i="0" u="none" strike="noStrike" dirty="0" err="1">
                          <a:solidFill>
                            <a:srgbClr val="FF3300"/>
                          </a:solidFill>
                          <a:latin typeface="Rockwell Condensed"/>
                        </a:rPr>
                        <a:t>Rejman</a:t>
                      </a:r>
                      <a:endParaRPr lang="cs-CZ" sz="2200" b="1" i="0" u="none" strike="noStrike" dirty="0">
                        <a:solidFill>
                          <a:srgbClr val="FF3300"/>
                        </a:solidFill>
                        <a:latin typeface="Rockwell Condensed"/>
                      </a:endParaRPr>
                    </a:p>
                  </a:txBody>
                  <a:tcPr marL="9525" marR="9525" marT="9525" marB="0" anchor="ctr">
                    <a:lnL>
                      <a:noFill/>
                    </a:lnL>
                    <a:lnR>
                      <a:noFill/>
                    </a:lnR>
                    <a:lnT>
                      <a:noFill/>
                    </a:lnT>
                    <a:lnB>
                      <a:noFill/>
                    </a:lnB>
                    <a:solidFill>
                      <a:srgbClr val="FFFF00"/>
                    </a:solidFill>
                  </a:tcPr>
                </a:tc>
                <a:tc>
                  <a:txBody>
                    <a:bodyPr/>
                    <a:lstStyle/>
                    <a:p>
                      <a:pPr algn="ctr" rtl="0" fontAlgn="ctr"/>
                      <a:r>
                        <a:rPr lang="cs-CZ" sz="2200" b="1" i="0" u="none" strike="noStrike" dirty="0">
                          <a:solidFill>
                            <a:srgbClr val="0066CC"/>
                          </a:solidFill>
                          <a:latin typeface="Rockwell Condensed"/>
                        </a:rPr>
                        <a:t>3</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52028">
                <a:tc>
                  <a:txBody>
                    <a:bodyPr/>
                    <a:lstStyle/>
                    <a:p>
                      <a:pPr algn="ctr" rtl="0" fontAlgn="ctr"/>
                      <a:r>
                        <a:rPr lang="cs-CZ" sz="2200" b="1" i="0" u="none" strike="noStrike" dirty="0">
                          <a:solidFill>
                            <a:srgbClr val="FF3300"/>
                          </a:solidFill>
                          <a:latin typeface="Rockwell Condensed"/>
                        </a:rPr>
                        <a:t>Vladimír </a:t>
                      </a:r>
                      <a:r>
                        <a:rPr lang="cs-CZ" sz="2200" b="1" i="0" u="none" strike="noStrike" dirty="0" err="1">
                          <a:solidFill>
                            <a:srgbClr val="FF3300"/>
                          </a:solidFill>
                          <a:latin typeface="Rockwell Condensed"/>
                        </a:rPr>
                        <a:t>Kucler</a:t>
                      </a:r>
                      <a:endParaRPr lang="cs-CZ" sz="2200" b="1" i="0" u="none" strike="noStrike" dirty="0">
                        <a:solidFill>
                          <a:srgbClr val="FF3300"/>
                        </a:solidFill>
                        <a:latin typeface="Rockwell Condensed"/>
                      </a:endParaRPr>
                    </a:p>
                  </a:txBody>
                  <a:tcPr marL="9525" marR="9525" marT="9525" marB="0" anchor="ctr">
                    <a:lnL>
                      <a:noFill/>
                    </a:lnL>
                    <a:lnR>
                      <a:noFill/>
                    </a:lnR>
                    <a:lnT>
                      <a:noFill/>
                    </a:lnT>
                    <a:lnB>
                      <a:noFill/>
                    </a:lnB>
                    <a:solidFill>
                      <a:srgbClr val="66FFFF"/>
                    </a:solidFill>
                  </a:tcPr>
                </a:tc>
                <a:tc>
                  <a:txBody>
                    <a:bodyPr/>
                    <a:lstStyle/>
                    <a:p>
                      <a:pPr algn="ctr" rtl="0" fontAlgn="ctr"/>
                      <a:r>
                        <a:rPr lang="cs-CZ" sz="2200" b="1" i="0" u="none" strike="noStrike" dirty="0">
                          <a:solidFill>
                            <a:srgbClr val="0066CC"/>
                          </a:solidFill>
                          <a:latin typeface="Rockwell Condensed"/>
                        </a:rPr>
                        <a:t>3</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4"/>
                  </a:ext>
                </a:extLst>
              </a:tr>
              <a:tr h="252028">
                <a:tc>
                  <a:txBody>
                    <a:bodyPr/>
                    <a:lstStyle/>
                    <a:p>
                      <a:pPr algn="ctr" rtl="0" fontAlgn="ctr"/>
                      <a:r>
                        <a:rPr lang="cs-CZ" sz="2200" b="1" i="0" u="none" strike="noStrike" dirty="0">
                          <a:solidFill>
                            <a:srgbClr val="FF3300"/>
                          </a:solidFill>
                          <a:latin typeface="Rockwell Condensed"/>
                        </a:rPr>
                        <a:t>Slavoj Tichý</a:t>
                      </a:r>
                    </a:p>
                  </a:txBody>
                  <a:tcPr marL="9525" marR="9525" marT="9525" marB="0" anchor="ctr">
                    <a:lnL>
                      <a:noFill/>
                    </a:lnL>
                    <a:lnR>
                      <a:noFill/>
                    </a:lnR>
                    <a:lnT>
                      <a:noFill/>
                    </a:lnT>
                    <a:lnB>
                      <a:noFill/>
                    </a:lnB>
                    <a:solidFill>
                      <a:srgbClr val="FFFF00"/>
                    </a:solidFill>
                  </a:tcPr>
                </a:tc>
                <a:tc>
                  <a:txBody>
                    <a:bodyPr/>
                    <a:lstStyle/>
                    <a:p>
                      <a:pPr algn="ctr" rtl="0" fontAlgn="ctr"/>
                      <a:r>
                        <a:rPr lang="cs-CZ" sz="2200" b="1" i="0" u="none" strike="noStrike" dirty="0">
                          <a:solidFill>
                            <a:srgbClr val="0066CC"/>
                          </a:solidFill>
                          <a:latin typeface="Rockwell Condensed"/>
                        </a:rPr>
                        <a:t>3</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252028">
                <a:tc>
                  <a:txBody>
                    <a:bodyPr/>
                    <a:lstStyle/>
                    <a:p>
                      <a:pPr algn="ctr" rtl="0" fontAlgn="ctr"/>
                      <a:r>
                        <a:rPr lang="cs-CZ" sz="2200" b="1" i="0" u="none" strike="noStrike" dirty="0">
                          <a:solidFill>
                            <a:srgbClr val="FF3300"/>
                          </a:solidFill>
                          <a:latin typeface="Rockwell Condensed"/>
                        </a:rPr>
                        <a:t>Michal </a:t>
                      </a:r>
                      <a:r>
                        <a:rPr lang="cs-CZ" sz="2200" b="1" i="0" u="none" strike="noStrike" dirty="0" err="1">
                          <a:solidFill>
                            <a:srgbClr val="FF3300"/>
                          </a:solidFill>
                          <a:latin typeface="Rockwell Condensed"/>
                        </a:rPr>
                        <a:t>Šmidrkal</a:t>
                      </a:r>
                      <a:r>
                        <a:rPr lang="cs-CZ" sz="2200" b="1" i="0" u="none" strike="noStrike" dirty="0">
                          <a:solidFill>
                            <a:srgbClr val="FF3300"/>
                          </a:solidFill>
                          <a:latin typeface="Rockwell Condensed"/>
                        </a:rPr>
                        <a:t> </a:t>
                      </a:r>
                    </a:p>
                  </a:txBody>
                  <a:tcPr marL="9525" marR="9525" marT="9525" marB="0" anchor="ctr">
                    <a:lnL>
                      <a:noFill/>
                    </a:lnL>
                    <a:lnR>
                      <a:noFill/>
                    </a:lnR>
                    <a:lnT>
                      <a:noFill/>
                    </a:lnT>
                    <a:lnB>
                      <a:noFill/>
                    </a:lnB>
                    <a:solidFill>
                      <a:srgbClr val="66FFFF"/>
                    </a:solidFill>
                  </a:tcPr>
                </a:tc>
                <a:tc>
                  <a:txBody>
                    <a:bodyPr/>
                    <a:lstStyle/>
                    <a:p>
                      <a:pPr algn="ctr" rtl="0" fontAlgn="ctr"/>
                      <a:r>
                        <a:rPr lang="cs-CZ" sz="2200" b="1" i="0" u="none" strike="noStrike" dirty="0">
                          <a:solidFill>
                            <a:srgbClr val="0066CC"/>
                          </a:solidFill>
                          <a:latin typeface="Rockwell Condensed"/>
                        </a:rPr>
                        <a:t>1</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6"/>
                  </a:ext>
                </a:extLst>
              </a:tr>
              <a:tr h="252028">
                <a:tc>
                  <a:txBody>
                    <a:bodyPr/>
                    <a:lstStyle/>
                    <a:p>
                      <a:pPr algn="ctr" rtl="0" fontAlgn="ctr"/>
                      <a:r>
                        <a:rPr lang="cs-CZ" sz="2200" b="1" i="0" u="none" strike="noStrike" dirty="0">
                          <a:solidFill>
                            <a:srgbClr val="FF3300"/>
                          </a:solidFill>
                          <a:latin typeface="Rockwell Condensed"/>
                        </a:rPr>
                        <a:t>Jiří Šimral</a:t>
                      </a:r>
                    </a:p>
                  </a:txBody>
                  <a:tcPr marL="9525" marR="9525" marT="9525" marB="0" anchor="ctr">
                    <a:lnL>
                      <a:noFill/>
                    </a:lnL>
                    <a:lnR>
                      <a:noFill/>
                    </a:lnR>
                    <a:lnT>
                      <a:noFill/>
                    </a:lnT>
                    <a:lnB>
                      <a:noFill/>
                    </a:lnB>
                    <a:solidFill>
                      <a:srgbClr val="FFFF00"/>
                    </a:solidFill>
                  </a:tcPr>
                </a:tc>
                <a:tc>
                  <a:txBody>
                    <a:bodyPr/>
                    <a:lstStyle/>
                    <a:p>
                      <a:pPr algn="ctr" rtl="0" fontAlgn="ctr"/>
                      <a:r>
                        <a:rPr lang="cs-CZ" sz="2200" b="1" i="0" u="none" strike="noStrike" dirty="0">
                          <a:solidFill>
                            <a:srgbClr val="0066CC"/>
                          </a:solidFill>
                          <a:latin typeface="Rockwell Condensed"/>
                        </a:rPr>
                        <a:t>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7"/>
                  </a:ext>
                </a:extLst>
              </a:tr>
              <a:tr h="252028">
                <a:tc>
                  <a:txBody>
                    <a:bodyPr/>
                    <a:lstStyle/>
                    <a:p>
                      <a:pPr algn="ctr" rtl="0" fontAlgn="ctr"/>
                      <a:r>
                        <a:rPr lang="cs-CZ" sz="2200" b="1" i="0" u="none" strike="noStrike" dirty="0" smtClean="0">
                          <a:solidFill>
                            <a:srgbClr val="FF3300"/>
                          </a:solidFill>
                          <a:latin typeface="Rockwell Condensed"/>
                        </a:rPr>
                        <a:t>Marek </a:t>
                      </a:r>
                      <a:r>
                        <a:rPr lang="cs-CZ" sz="2200" b="1" i="0" u="none" strike="noStrike" dirty="0" err="1" smtClean="0">
                          <a:solidFill>
                            <a:srgbClr val="FF3300"/>
                          </a:solidFill>
                          <a:latin typeface="Rockwell Condensed"/>
                        </a:rPr>
                        <a:t>Malák</a:t>
                      </a:r>
                      <a:endParaRPr lang="cs-CZ" sz="2200" b="1" i="0" u="none" strike="noStrike" dirty="0">
                        <a:solidFill>
                          <a:srgbClr val="FF3300"/>
                        </a:solidFill>
                        <a:latin typeface="Rockwell Condensed"/>
                      </a:endParaRPr>
                    </a:p>
                  </a:txBody>
                  <a:tcPr marL="9525" marR="9525" marT="9525" marB="0" anchor="ctr">
                    <a:lnL>
                      <a:noFill/>
                    </a:lnL>
                    <a:lnR>
                      <a:noFill/>
                    </a:lnR>
                    <a:lnT>
                      <a:noFill/>
                    </a:lnT>
                    <a:lnB>
                      <a:noFill/>
                    </a:lnB>
                    <a:solidFill>
                      <a:srgbClr val="66FFFF"/>
                    </a:solidFill>
                  </a:tcPr>
                </a:tc>
                <a:tc>
                  <a:txBody>
                    <a:bodyPr/>
                    <a:lstStyle/>
                    <a:p>
                      <a:pPr algn="ctr" rtl="0" fontAlgn="ctr"/>
                      <a:r>
                        <a:rPr lang="cs-CZ" sz="2200" b="1" i="0" u="none" strike="noStrike" dirty="0" smtClean="0">
                          <a:solidFill>
                            <a:srgbClr val="0066CC"/>
                          </a:solidFill>
                          <a:latin typeface="Rockwell Condensed"/>
                        </a:rPr>
                        <a:t>1</a:t>
                      </a:r>
                      <a:endParaRPr lang="cs-CZ" sz="2200" b="1" i="0" u="none" strike="noStrike" dirty="0">
                        <a:solidFill>
                          <a:srgbClr val="0066CC"/>
                        </a:solidFill>
                        <a:latin typeface="Rockwell Condensed"/>
                      </a:endParaRP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8"/>
                  </a:ext>
                </a:extLst>
              </a:tr>
            </a:tbl>
          </a:graphicData>
        </a:graphic>
      </p:graphicFrame>
      <p:sp>
        <p:nvSpPr>
          <p:cNvPr id="8" name="TextovéPole 7"/>
          <p:cNvSpPr txBox="1"/>
          <p:nvPr/>
        </p:nvSpPr>
        <p:spPr>
          <a:xfrm>
            <a:off x="5791572" y="163116"/>
            <a:ext cx="4320480" cy="954107"/>
          </a:xfrm>
          <a:prstGeom prst="rect">
            <a:avLst/>
          </a:prstGeom>
          <a:blipFill>
            <a:blip r:embed="rId3" cstate="print"/>
            <a:stretch>
              <a:fillRect/>
            </a:stretch>
          </a:blipFill>
        </p:spPr>
        <p:txBody>
          <a:bodyPr wrap="square" rtlCol="0">
            <a:spAutoFit/>
          </a:bodyPr>
          <a:lstStyle/>
          <a:p>
            <a:pPr algn="ctr"/>
            <a:r>
              <a:rPr lang="cs-CZ" sz="2800" u="sng" dirty="0" err="1" smtClean="0">
                <a:latin typeface="Berlin Sans FB" pitchFamily="34" charset="0"/>
              </a:rPr>
              <a:t>Kanonýři</a:t>
            </a:r>
            <a:r>
              <a:rPr lang="cs-CZ" sz="2800" u="sng" dirty="0" smtClean="0">
                <a:latin typeface="Berlin Sans FB" pitchFamily="34" charset="0"/>
              </a:rPr>
              <a:t> SK </a:t>
            </a:r>
            <a:r>
              <a:rPr lang="cs-CZ" sz="2800" u="sng" dirty="0" err="1" smtClean="0">
                <a:latin typeface="Berlin Sans FB" pitchFamily="34" charset="0"/>
              </a:rPr>
              <a:t>Štětí</a:t>
            </a:r>
            <a:r>
              <a:rPr lang="cs-CZ" sz="2800" u="sng" dirty="0" smtClean="0">
                <a:latin typeface="Berlin Sans FB" pitchFamily="34" charset="0"/>
              </a:rPr>
              <a:t> podzim 2014</a:t>
            </a:r>
          </a:p>
        </p:txBody>
      </p:sp>
      <p:pic>
        <p:nvPicPr>
          <p:cNvPr id="2" name="Picture 1"/>
          <p:cNvPicPr>
            <a:picLocks noChangeAspect="1" noChangeArrowheads="1"/>
          </p:cNvPicPr>
          <p:nvPr/>
        </p:nvPicPr>
        <p:blipFill>
          <a:blip r:embed="rId4" cstate="print"/>
          <a:srcRect/>
          <a:stretch>
            <a:fillRect/>
          </a:stretch>
        </p:blipFill>
        <p:spPr bwMode="auto">
          <a:xfrm>
            <a:off x="7375748" y="6283796"/>
            <a:ext cx="1152128" cy="711721"/>
          </a:xfrm>
          <a:prstGeom prst="rect">
            <a:avLst/>
          </a:prstGeom>
          <a:noFill/>
          <a:ln w="9525">
            <a:noFill/>
            <a:miter lim="800000"/>
            <a:headEnd/>
            <a:tailEnd/>
          </a:ln>
        </p:spPr>
      </p:pic>
      <p:pic>
        <p:nvPicPr>
          <p:cNvPr id="53251" name="Picture 3"/>
          <p:cNvPicPr>
            <a:picLocks noChangeAspect="1" noChangeArrowheads="1"/>
          </p:cNvPicPr>
          <p:nvPr/>
        </p:nvPicPr>
        <p:blipFill>
          <a:blip r:embed="rId5" cstate="print"/>
          <a:srcRect/>
          <a:stretch>
            <a:fillRect/>
          </a:stretch>
        </p:blipFill>
        <p:spPr bwMode="auto">
          <a:xfrm>
            <a:off x="8959924" y="5995764"/>
            <a:ext cx="1224136" cy="1152128"/>
          </a:xfrm>
          <a:prstGeom prst="rect">
            <a:avLst/>
          </a:prstGeom>
          <a:noFill/>
          <a:ln w="9525">
            <a:noFill/>
            <a:miter lim="800000"/>
            <a:headEnd/>
            <a:tailEnd/>
          </a:ln>
        </p:spPr>
      </p:pic>
      <p:pic>
        <p:nvPicPr>
          <p:cNvPr id="53252" name="Picture 4"/>
          <p:cNvPicPr>
            <a:picLocks noChangeAspect="1" noChangeArrowheads="1"/>
          </p:cNvPicPr>
          <p:nvPr/>
        </p:nvPicPr>
        <p:blipFill>
          <a:blip r:embed="rId6" cstate="print"/>
          <a:srcRect/>
          <a:stretch>
            <a:fillRect/>
          </a:stretch>
        </p:blipFill>
        <p:spPr bwMode="auto">
          <a:xfrm>
            <a:off x="5719564" y="5131668"/>
            <a:ext cx="1368152" cy="1390650"/>
          </a:xfrm>
          <a:prstGeom prst="rect">
            <a:avLst/>
          </a:prstGeom>
          <a:noFill/>
          <a:ln w="9525">
            <a:noFill/>
            <a:miter lim="800000"/>
            <a:headEnd/>
            <a:tailEnd/>
          </a:ln>
        </p:spPr>
      </p:pic>
      <p:pic>
        <p:nvPicPr>
          <p:cNvPr id="53253" name="Picture 5"/>
          <p:cNvPicPr>
            <a:picLocks noChangeAspect="1" noChangeArrowheads="1"/>
          </p:cNvPicPr>
          <p:nvPr/>
        </p:nvPicPr>
        <p:blipFill>
          <a:blip r:embed="rId7" cstate="print"/>
          <a:srcRect/>
          <a:stretch>
            <a:fillRect/>
          </a:stretch>
        </p:blipFill>
        <p:spPr bwMode="auto">
          <a:xfrm>
            <a:off x="7303740" y="4483596"/>
            <a:ext cx="1584176" cy="1368152"/>
          </a:xfrm>
          <a:prstGeom prst="rect">
            <a:avLst/>
          </a:prstGeom>
          <a:noFill/>
          <a:ln w="9525">
            <a:noFill/>
            <a:miter lim="800000"/>
            <a:headEnd/>
            <a:tailEnd/>
          </a:ln>
        </p:spPr>
      </p:pic>
      <p:cxnSp>
        <p:nvCxnSpPr>
          <p:cNvPr id="15" name="Přímá spojovací šipka 14"/>
          <p:cNvCxnSpPr/>
          <p:nvPr/>
        </p:nvCxnSpPr>
        <p:spPr bwMode="auto">
          <a:xfrm>
            <a:off x="7015708" y="1603276"/>
            <a:ext cx="1224136" cy="2880320"/>
          </a:xfrm>
          <a:prstGeom prst="straightConnector1">
            <a:avLst/>
          </a:prstGeom>
          <a:noFill/>
          <a:ln w="12700" cap="flat" cmpd="sng" algn="ctr">
            <a:solidFill>
              <a:schemeClr val="tx1"/>
            </a:solidFill>
            <a:prstDash val="solid"/>
            <a:round/>
            <a:headEnd type="none" w="med" len="med"/>
            <a:tailEnd type="arrow"/>
          </a:ln>
          <a:effectLst>
            <a:outerShdw dist="45791" dir="2021404" algn="ctr" rotWithShape="0">
              <a:srgbClr val="9999FF"/>
            </a:outerShdw>
          </a:effectLst>
        </p:spPr>
      </p:cxnSp>
      <p:cxnSp>
        <p:nvCxnSpPr>
          <p:cNvPr id="19" name="Přímá spojovací šipka 18"/>
          <p:cNvCxnSpPr/>
          <p:nvPr/>
        </p:nvCxnSpPr>
        <p:spPr bwMode="auto">
          <a:xfrm>
            <a:off x="6871692" y="1747292"/>
            <a:ext cx="144016" cy="3240360"/>
          </a:xfrm>
          <a:prstGeom prst="straightConnector1">
            <a:avLst/>
          </a:prstGeom>
          <a:noFill/>
          <a:ln w="12700" cap="flat" cmpd="sng" algn="ctr">
            <a:solidFill>
              <a:schemeClr val="tx1"/>
            </a:solidFill>
            <a:prstDash val="solid"/>
            <a:round/>
            <a:headEnd type="none" w="med" len="med"/>
            <a:tailEnd type="arrow"/>
          </a:ln>
          <a:effectLst>
            <a:outerShdw dist="45791" dir="2021404" algn="ctr" rotWithShape="0">
              <a:srgbClr val="9999FF"/>
            </a:outerShdw>
          </a:effectLst>
        </p:spPr>
      </p:cxnSp>
      <p:cxnSp>
        <p:nvCxnSpPr>
          <p:cNvPr id="25" name="Přímá spojovací šipka 24"/>
          <p:cNvCxnSpPr/>
          <p:nvPr/>
        </p:nvCxnSpPr>
        <p:spPr bwMode="auto">
          <a:xfrm>
            <a:off x="8095828" y="2251348"/>
            <a:ext cx="1368152" cy="3600400"/>
          </a:xfrm>
          <a:prstGeom prst="straightConnector1">
            <a:avLst/>
          </a:prstGeom>
          <a:noFill/>
          <a:ln w="12700" cap="flat" cmpd="sng" algn="ctr">
            <a:solidFill>
              <a:schemeClr val="tx1"/>
            </a:solidFill>
            <a:prstDash val="solid"/>
            <a:round/>
            <a:headEnd type="none" w="med" len="med"/>
            <a:tailEnd type="arrow"/>
          </a:ln>
          <a:effectLst>
            <a:outerShdw dist="45791" dir="2021404" algn="ctr" rotWithShape="0">
              <a:srgbClr val="9999FF"/>
            </a:outerShdw>
          </a:effectLst>
        </p:spPr>
      </p:cxnSp>
      <p:pic>
        <p:nvPicPr>
          <p:cNvPr id="18" name="Picture 1"/>
          <p:cNvPicPr>
            <a:picLocks noChangeAspect="1" noChangeArrowheads="1"/>
          </p:cNvPicPr>
          <p:nvPr/>
        </p:nvPicPr>
        <p:blipFill>
          <a:blip r:embed="rId8" cstate="print"/>
          <a:srcRect/>
          <a:stretch>
            <a:fillRect/>
          </a:stretch>
        </p:blipFill>
        <p:spPr bwMode="auto">
          <a:xfrm>
            <a:off x="3055268" y="3187452"/>
            <a:ext cx="936104" cy="864096"/>
          </a:xfrm>
          <a:prstGeom prst="rect">
            <a:avLst/>
          </a:prstGeom>
          <a:noFill/>
          <a:ln w="9525">
            <a:noFill/>
            <a:miter lim="800000"/>
            <a:headEnd/>
            <a:tailEnd/>
          </a:ln>
        </p:spPr>
      </p:pic>
      <p:pic>
        <p:nvPicPr>
          <p:cNvPr id="20" name="Picture 2"/>
          <p:cNvPicPr>
            <a:picLocks noChangeAspect="1" noChangeArrowheads="1"/>
          </p:cNvPicPr>
          <p:nvPr/>
        </p:nvPicPr>
        <p:blipFill>
          <a:blip r:embed="rId9" cstate="print"/>
          <a:srcRect/>
          <a:stretch>
            <a:fillRect/>
          </a:stretch>
        </p:blipFill>
        <p:spPr bwMode="auto">
          <a:xfrm>
            <a:off x="1903140" y="3187452"/>
            <a:ext cx="864096" cy="864096"/>
          </a:xfrm>
          <a:prstGeom prst="rect">
            <a:avLst/>
          </a:prstGeom>
          <a:noFill/>
          <a:ln w="9525">
            <a:noFill/>
            <a:miter lim="800000"/>
            <a:headEnd/>
            <a:tailEnd/>
          </a:ln>
        </p:spPr>
      </p:pic>
      <p:pic>
        <p:nvPicPr>
          <p:cNvPr id="21" name="Picture 3"/>
          <p:cNvPicPr>
            <a:picLocks noChangeAspect="1" noChangeArrowheads="1"/>
          </p:cNvPicPr>
          <p:nvPr/>
        </p:nvPicPr>
        <p:blipFill>
          <a:blip r:embed="rId10" cstate="print"/>
          <a:srcRect/>
          <a:stretch>
            <a:fillRect/>
          </a:stretch>
        </p:blipFill>
        <p:spPr bwMode="auto">
          <a:xfrm>
            <a:off x="1399084" y="6067772"/>
            <a:ext cx="1224136" cy="936104"/>
          </a:xfrm>
          <a:prstGeom prst="rect">
            <a:avLst/>
          </a:prstGeom>
          <a:noFill/>
          <a:ln w="9525">
            <a:noFill/>
            <a:miter lim="800000"/>
            <a:headEnd/>
            <a:tailEnd/>
          </a:ln>
        </p:spPr>
      </p:pic>
      <p:sp>
        <p:nvSpPr>
          <p:cNvPr id="22" name="TextovéPole 21"/>
          <p:cNvSpPr txBox="1"/>
          <p:nvPr/>
        </p:nvSpPr>
        <p:spPr>
          <a:xfrm>
            <a:off x="102940" y="4267572"/>
            <a:ext cx="4392488" cy="307777"/>
          </a:xfrm>
          <a:prstGeom prst="rect">
            <a:avLst/>
          </a:prstGeom>
          <a:gradFill>
            <a:gsLst>
              <a:gs pos="0">
                <a:srgbClr val="FFEFD1"/>
              </a:gs>
              <a:gs pos="64999">
                <a:srgbClr val="F0EBD5"/>
              </a:gs>
              <a:gs pos="100000">
                <a:srgbClr val="D1C39F"/>
              </a:gs>
            </a:gsLst>
            <a:lin ang="5400000" scaled="0"/>
          </a:gradFill>
        </p:spPr>
        <p:txBody>
          <a:bodyPr wrap="square" rtlCol="0">
            <a:spAutoFit/>
          </a:bodyPr>
          <a:lstStyle/>
          <a:p>
            <a:pPr algn="ctr"/>
            <a:r>
              <a:rPr lang="cs-CZ" sz="1400" u="sng" dirty="0" smtClean="0">
                <a:latin typeface="Bookman Old Style" pitchFamily="18" charset="0"/>
              </a:rPr>
              <a:t>Zdeněk Svoboda – trenér TJ </a:t>
            </a:r>
            <a:r>
              <a:rPr lang="cs-CZ" sz="1400" u="sng" dirty="0" err="1" smtClean="0">
                <a:latin typeface="Bookman Old Style" pitchFamily="18" charset="0"/>
              </a:rPr>
              <a:t>Proboštov</a:t>
            </a:r>
            <a:endParaRPr lang="cs-CZ" sz="1400" u="sng" dirty="0" smtClean="0">
              <a:latin typeface="Bookman Old Style" pitchFamily="18" charset="0"/>
            </a:endParaRPr>
          </a:p>
        </p:txBody>
      </p:sp>
      <p:sp>
        <p:nvSpPr>
          <p:cNvPr id="23" name="TextovéPole 22"/>
          <p:cNvSpPr txBox="1"/>
          <p:nvPr/>
        </p:nvSpPr>
        <p:spPr>
          <a:xfrm>
            <a:off x="30932" y="4723427"/>
            <a:ext cx="4464496" cy="1200329"/>
          </a:xfrm>
          <a:prstGeom prst="rect">
            <a:avLst/>
          </a:prstGeom>
          <a:noFill/>
        </p:spPr>
        <p:txBody>
          <a:bodyPr wrap="square" rtlCol="0">
            <a:spAutoFit/>
          </a:bodyPr>
          <a:lstStyle/>
          <a:p>
            <a:pPr algn="just"/>
            <a:r>
              <a:rPr lang="cs-CZ" dirty="0" smtClean="0">
                <a:latin typeface="Bookman Old Style" pitchFamily="18" charset="0"/>
              </a:rPr>
              <a:t>Musím mančaft pochválit. Dodržoval co jsme si řekli. Byly tam rychlé brejky. Škoda vedli jsme 2:1, ale hned vzápětí jsme si nechali vyrovnat. Kluci ale bojovali a v závěru vyrovnali. Bod odtud je zlatý, i když musím říci že jsme mohli mít 2. Penalty naše slabina, cpali jsme  to někam nahoru.</a:t>
            </a:r>
          </a:p>
        </p:txBody>
      </p:sp>
      <p:sp>
        <p:nvSpPr>
          <p:cNvPr id="24" name="TextovéPole 23"/>
          <p:cNvSpPr txBox="1"/>
          <p:nvPr/>
        </p:nvSpPr>
        <p:spPr>
          <a:xfrm>
            <a:off x="174948" y="1531268"/>
            <a:ext cx="4320480" cy="1569660"/>
          </a:xfrm>
          <a:prstGeom prst="rect">
            <a:avLst/>
          </a:prstGeom>
          <a:noFill/>
        </p:spPr>
        <p:txBody>
          <a:bodyPr wrap="square" rtlCol="0">
            <a:spAutoFit/>
          </a:bodyPr>
          <a:lstStyle/>
          <a:p>
            <a:pPr algn="just"/>
            <a:r>
              <a:rPr lang="cs-CZ" dirty="0" smtClean="0">
                <a:latin typeface="Bookman Old Style" pitchFamily="18" charset="0"/>
              </a:rPr>
              <a:t>Pro nás zasloužená remíza. Hosté měli v 1. půli 4, 5 šancí a kdybychom prohrávali 2:4, tak se nemohl nikdo divit. My jsme se dneska nemohli dostat do tempa.Nepodrželi jsme balón a nepřesně přihrávali. Soupeř nás přehrával ve středu hřiště. Projevilo se to v závěru při vyrovnání, kdy jsme museli otevřít střed hřiště a po narážečce bylo vyrovnáno. Aspoň, že jsme vyhráli na penalty a ztráta je 1 bodová</a:t>
            </a:r>
          </a:p>
        </p:txBody>
      </p:sp>
      <p:sp>
        <p:nvSpPr>
          <p:cNvPr id="26" name="TextovéPole 25"/>
          <p:cNvSpPr txBox="1"/>
          <p:nvPr/>
        </p:nvSpPr>
        <p:spPr>
          <a:xfrm>
            <a:off x="174948" y="1151483"/>
            <a:ext cx="4248472" cy="307777"/>
          </a:xfrm>
          <a:prstGeom prst="rect">
            <a:avLst/>
          </a:prstGeom>
          <a:blipFill>
            <a:blip r:embed="rId11" cstate="print"/>
            <a:tile tx="0" ty="0" sx="100000" sy="100000" flip="none" algn="tl"/>
          </a:blipFill>
        </p:spPr>
        <p:txBody>
          <a:bodyPr wrap="square" rtlCol="0">
            <a:spAutoFit/>
          </a:bodyPr>
          <a:lstStyle/>
          <a:p>
            <a:pPr algn="just"/>
            <a:r>
              <a:rPr lang="cs-CZ" sz="1400" u="sng" dirty="0" smtClean="0">
                <a:latin typeface="Bookman Old Style" pitchFamily="18" charset="0"/>
              </a:rPr>
              <a:t>Josef Vinš – trenér SK </a:t>
            </a:r>
            <a:r>
              <a:rPr lang="cs-CZ" sz="1400" u="sng" dirty="0" err="1" smtClean="0">
                <a:latin typeface="Bookman Old Style" pitchFamily="18" charset="0"/>
              </a:rPr>
              <a:t>Štětí</a:t>
            </a:r>
            <a:endParaRPr lang="cs-CZ" sz="1400" u="sng" dirty="0" smtClean="0">
              <a:latin typeface="Bookman Old Style" pitchFamily="18" charset="0"/>
            </a:endParaRPr>
          </a:p>
        </p:txBody>
      </p:sp>
      <p:sp>
        <p:nvSpPr>
          <p:cNvPr id="27" name="TextovéPole 26"/>
          <p:cNvSpPr txBox="1"/>
          <p:nvPr/>
        </p:nvSpPr>
        <p:spPr>
          <a:xfrm>
            <a:off x="174948" y="163116"/>
            <a:ext cx="4320480" cy="584775"/>
          </a:xfrm>
          <a:prstGeom prst="rect">
            <a:avLst/>
          </a:prstGeom>
          <a:solidFill>
            <a:srgbClr val="99FF66"/>
          </a:solidFill>
        </p:spPr>
        <p:txBody>
          <a:bodyPr wrap="square" rtlCol="0">
            <a:spAutoFit/>
          </a:bodyPr>
          <a:lstStyle/>
          <a:p>
            <a:pPr algn="ctr"/>
            <a:r>
              <a:rPr lang="cs-CZ" sz="1600" u="sng" dirty="0" smtClean="0">
                <a:latin typeface="Bookman Old Style" pitchFamily="18" charset="0"/>
              </a:rPr>
              <a:t>Reportér KTV </a:t>
            </a:r>
            <a:r>
              <a:rPr lang="cs-CZ" sz="1600" u="sng" dirty="0" err="1" smtClean="0">
                <a:latin typeface="Bookman Old Style" pitchFamily="18" charset="0"/>
              </a:rPr>
              <a:t>Štětí</a:t>
            </a:r>
            <a:r>
              <a:rPr lang="cs-CZ" sz="1600" u="sng" dirty="0" smtClean="0">
                <a:latin typeface="Bookman Old Style" pitchFamily="18" charset="0"/>
              </a:rPr>
              <a:t> zpovídal po zápase s </a:t>
            </a:r>
            <a:r>
              <a:rPr lang="cs-CZ" sz="1600" u="sng" dirty="0" err="1" smtClean="0">
                <a:latin typeface="Bookman Old Style" pitchFamily="18" charset="0"/>
              </a:rPr>
              <a:t>Proboštovem</a:t>
            </a:r>
            <a:r>
              <a:rPr lang="cs-CZ" sz="1600" u="sng" dirty="0" smtClean="0">
                <a:latin typeface="Bookman Old Style" pitchFamily="18" charset="0"/>
              </a:rPr>
              <a:t> 15.11.2014 oba trenéry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Přímá spojovací šipka 9"/>
          <p:cNvCxnSpPr/>
          <p:nvPr/>
        </p:nvCxnSpPr>
        <p:spPr bwMode="auto">
          <a:xfrm>
            <a:off x="8671892" y="7075884"/>
            <a:ext cx="122413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383860" y="7239000"/>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7" name="Přímá spojovací šipka 16"/>
          <p:cNvCxnSpPr/>
          <p:nvPr/>
        </p:nvCxnSpPr>
        <p:spPr bwMode="auto">
          <a:xfrm>
            <a:off x="8815908" y="7003876"/>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9" name="Přímá spojovací šipka 18"/>
          <p:cNvCxnSpPr/>
          <p:nvPr/>
        </p:nvCxnSpPr>
        <p:spPr bwMode="auto">
          <a:xfrm>
            <a:off x="8815908"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Obdélník 12"/>
          <p:cNvSpPr/>
          <p:nvPr/>
        </p:nvSpPr>
        <p:spPr>
          <a:xfrm>
            <a:off x="174948" y="163117"/>
            <a:ext cx="4680520" cy="1323439"/>
          </a:xfrm>
          <a:prstGeom prst="rect">
            <a:avLst/>
          </a:prstGeom>
          <a:blipFill dpi="0" rotWithShape="1">
            <a:blip r:embed="rId3" cstate="print">
              <a:alphaModFix amt="39000"/>
            </a:blip>
            <a:srcRect/>
            <a:stretch>
              <a:fillRect/>
            </a:stretch>
          </a:blipFill>
          <a:ln w="82550" cap="rnd" cmpd="thickThin">
            <a:solidFill>
              <a:srgbClr val="FF6699"/>
            </a:solidFill>
            <a:bevel/>
          </a:ln>
          <a:scene3d>
            <a:camera prst="perspectiveRelaxed">
              <a:rot lat="19800000" lon="0" rev="0"/>
            </a:camera>
            <a:lightRig rig="soft" dir="tl">
              <a:rot lat="0" lon="0" rev="0"/>
            </a:lightRig>
          </a:scene3d>
          <a:sp3d contourW="12700" prstMaterial="flat">
            <a:bevelT w="165100" prst="coolSlant"/>
            <a:contourClr>
              <a:srgbClr val="66FF33"/>
            </a:contourClr>
          </a:sp3d>
        </p:spPr>
        <p:txBody>
          <a:bodyPr wrap="square" lIns="91440" tIns="45720" rIns="91440" bIns="45720">
            <a:spAutoFit/>
            <a:sp3d contourW="25400" prstMaterial="matte">
              <a:bevelT w="25400" h="55880" prst="artDeco"/>
              <a:contourClr>
                <a:schemeClr val="accent2">
                  <a:tint val="20000"/>
                </a:schemeClr>
              </a:contourClr>
            </a:sp3d>
          </a:bodyPr>
          <a:lstStyle/>
          <a:p>
            <a:pPr algn="ctr"/>
            <a:r>
              <a:rPr lang="cs-CZ"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Podzimní výsledky SK </a:t>
            </a:r>
            <a:r>
              <a:rPr lang="cs-CZ" sz="4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Štětí</a:t>
            </a:r>
            <a:endParaRPr lang="cs-CZ"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5" name="Tabulka 14"/>
          <p:cNvGraphicFramePr>
            <a:graphicFrameLocks noGrp="1"/>
          </p:cNvGraphicFramePr>
          <p:nvPr/>
        </p:nvGraphicFramePr>
        <p:xfrm>
          <a:off x="174948" y="1747292"/>
          <a:ext cx="4608513" cy="4660851"/>
        </p:xfrm>
        <a:graphic>
          <a:graphicData uri="http://schemas.openxmlformats.org/drawingml/2006/table">
            <a:tbl>
              <a:tblPr/>
              <a:tblGrid>
                <a:gridCol w="621594">
                  <a:extLst>
                    <a:ext uri="{9D8B030D-6E8A-4147-A177-3AD203B41FA5}">
                      <a16:colId xmlns:a16="http://schemas.microsoft.com/office/drawing/2014/main" val="20000"/>
                    </a:ext>
                  </a:extLst>
                </a:gridCol>
                <a:gridCol w="74655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72902">
                  <a:extLst>
                    <a:ext uri="{9D8B030D-6E8A-4147-A177-3AD203B41FA5}">
                      <a16:colId xmlns:a16="http://schemas.microsoft.com/office/drawing/2014/main" val="20003"/>
                    </a:ext>
                  </a:extLst>
                </a:gridCol>
                <a:gridCol w="347414">
                  <a:extLst>
                    <a:ext uri="{9D8B030D-6E8A-4147-A177-3AD203B41FA5}">
                      <a16:colId xmlns:a16="http://schemas.microsoft.com/office/drawing/2014/main" val="20004"/>
                    </a:ext>
                  </a:extLst>
                </a:gridCol>
                <a:gridCol w="1783941">
                  <a:extLst>
                    <a:ext uri="{9D8B030D-6E8A-4147-A177-3AD203B41FA5}">
                      <a16:colId xmlns:a16="http://schemas.microsoft.com/office/drawing/2014/main" val="20005"/>
                    </a:ext>
                  </a:extLst>
                </a:gridCol>
              </a:tblGrid>
              <a:tr h="304800">
                <a:tc>
                  <a:txBody>
                    <a:bodyPr/>
                    <a:lstStyle/>
                    <a:p>
                      <a:pPr algn="ctr" fontAlgn="ctr"/>
                      <a:r>
                        <a:rPr lang="cs-CZ" sz="800" b="1" i="0" u="none" strike="noStrike" dirty="0">
                          <a:solidFill>
                            <a:srgbClr val="000000"/>
                          </a:solidFill>
                          <a:latin typeface="Arial"/>
                        </a:rPr>
                        <a:t>24.8.2014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FC Jiskra Modrá</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3.</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dirty="0">
                          <a:solidFill>
                            <a:srgbClr val="000000"/>
                          </a:solidFill>
                          <a:latin typeface="Arial"/>
                        </a:rPr>
                        <a:t>3:2</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800" b="1" i="0" u="none" strike="noStrike" dirty="0">
                          <a:solidFill>
                            <a:srgbClr val="000000"/>
                          </a:solidFill>
                          <a:latin typeface="Arial"/>
                        </a:rPr>
                        <a:t>Stejskal 1 (z penalty), </a:t>
                      </a:r>
                      <a:r>
                        <a:rPr lang="cs-CZ" sz="800" b="1" i="0" u="none" strike="noStrike" dirty="0" err="1">
                          <a:solidFill>
                            <a:srgbClr val="000000"/>
                          </a:solidFill>
                          <a:latin typeface="Arial"/>
                        </a:rPr>
                        <a:t>Slanička</a:t>
                      </a:r>
                      <a:r>
                        <a:rPr lang="cs-CZ" sz="800" b="1" i="0" u="none" strike="noStrike" dirty="0">
                          <a:solidFill>
                            <a:srgbClr val="000000"/>
                          </a:solidFill>
                          <a:latin typeface="Arial"/>
                        </a:rPr>
                        <a:t>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304800">
                <a:tc>
                  <a:txBody>
                    <a:bodyPr/>
                    <a:lstStyle/>
                    <a:p>
                      <a:pPr algn="ctr" fontAlgn="ctr"/>
                      <a:r>
                        <a:rPr lang="cs-CZ" sz="800" b="1" i="0" u="none" strike="noStrike">
                          <a:solidFill>
                            <a:srgbClr val="000000"/>
                          </a:solidFill>
                          <a:latin typeface="Arial"/>
                        </a:rPr>
                        <a:t>30.8.2014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SK STAPVilémov</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4.</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3:2</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a:solidFill>
                            <a:srgbClr val="000000"/>
                          </a:solidFill>
                          <a:latin typeface="Arial"/>
                        </a:rPr>
                        <a:t>Stejskal 2, Tichý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1"/>
                  </a:ext>
                </a:extLst>
              </a:tr>
              <a:tr h="304800">
                <a:tc>
                  <a:txBody>
                    <a:bodyPr/>
                    <a:lstStyle/>
                    <a:p>
                      <a:pPr algn="ctr" fontAlgn="ctr"/>
                      <a:r>
                        <a:rPr lang="cs-CZ" sz="800" b="1" i="0" u="none" strike="noStrike">
                          <a:solidFill>
                            <a:srgbClr val="000000"/>
                          </a:solidFill>
                          <a:latin typeface="Arial"/>
                        </a:rPr>
                        <a:t>6.9.2014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FK Rumburk</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5.</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dirty="0">
                          <a:solidFill>
                            <a:srgbClr val="000000"/>
                          </a:solidFill>
                          <a:latin typeface="Arial"/>
                        </a:rPr>
                        <a:t>3:2</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800" b="1" i="0" u="none" strike="noStrike">
                          <a:solidFill>
                            <a:srgbClr val="000000"/>
                          </a:solidFill>
                          <a:latin typeface="Arial"/>
                        </a:rPr>
                        <a:t>Stejskal 1, Rejman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304800">
                <a:tc>
                  <a:txBody>
                    <a:bodyPr/>
                    <a:lstStyle/>
                    <a:p>
                      <a:pPr algn="ctr" fontAlgn="ctr"/>
                      <a:r>
                        <a:rPr lang="cs-CZ" sz="800" b="1" i="0" u="none" strike="noStrike">
                          <a:solidFill>
                            <a:srgbClr val="000000"/>
                          </a:solidFill>
                          <a:latin typeface="Arial"/>
                        </a:rPr>
                        <a:t>13.9.2014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FK Junior Děčín</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6.</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5:0</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a:solidFill>
                            <a:srgbClr val="000000"/>
                          </a:solidFill>
                          <a:latin typeface="Arial"/>
                        </a:rPr>
                        <a:t>Belák 3, Stejskal 2</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3"/>
                  </a:ext>
                </a:extLst>
              </a:tr>
              <a:tr h="304800">
                <a:tc>
                  <a:txBody>
                    <a:bodyPr/>
                    <a:lstStyle/>
                    <a:p>
                      <a:pPr algn="ctr" fontAlgn="ctr"/>
                      <a:r>
                        <a:rPr lang="cs-CZ" sz="800" b="1" i="0" u="none" strike="noStrike">
                          <a:solidFill>
                            <a:srgbClr val="000000"/>
                          </a:solidFill>
                          <a:latin typeface="Arial"/>
                        </a:rPr>
                        <a:t>21.9.2014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FK Chmel </a:t>
                      </a:r>
                      <a:r>
                        <a:rPr lang="cs-CZ" sz="1000" b="1" i="0" u="none" strike="noStrike" dirty="0" err="1">
                          <a:solidFill>
                            <a:srgbClr val="000000"/>
                          </a:solidFill>
                          <a:latin typeface="Arial"/>
                        </a:rPr>
                        <a:t>Blšany</a:t>
                      </a:r>
                      <a:endParaRPr lang="cs-CZ" sz="1000" b="1" i="0" u="none" strike="noStrike" dirty="0">
                        <a:solidFill>
                          <a:srgbClr val="000000"/>
                        </a:solidFill>
                        <a:latin typeface="Arial"/>
                      </a:endParaRP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7.</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a:solidFill>
                            <a:srgbClr val="000000"/>
                          </a:solidFill>
                          <a:latin typeface="Arial"/>
                        </a:rPr>
                        <a:t>2:3</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da-DK" sz="800" b="1" i="0" u="none" strike="noStrike" dirty="0">
                          <a:solidFill>
                            <a:srgbClr val="000000"/>
                          </a:solidFill>
                          <a:latin typeface="Arial"/>
                        </a:rPr>
                        <a:t>Rejman 1, Stejskal 1, Belák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304800">
                <a:tc>
                  <a:txBody>
                    <a:bodyPr/>
                    <a:lstStyle/>
                    <a:p>
                      <a:pPr algn="ctr" fontAlgn="ctr"/>
                      <a:r>
                        <a:rPr lang="cs-CZ" sz="800" b="1" i="0" u="none" strike="noStrike">
                          <a:solidFill>
                            <a:srgbClr val="000000"/>
                          </a:solidFill>
                          <a:latin typeface="Arial"/>
                        </a:rPr>
                        <a:t>27.9.2014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SK Hrobce</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8.</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2:7</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dirty="0" err="1">
                          <a:solidFill>
                            <a:srgbClr val="000000"/>
                          </a:solidFill>
                          <a:latin typeface="Arial"/>
                        </a:rPr>
                        <a:t>Belák</a:t>
                      </a:r>
                      <a:r>
                        <a:rPr lang="cs-CZ" sz="800" b="1" i="0" u="none" strike="noStrike" dirty="0">
                          <a:solidFill>
                            <a:srgbClr val="000000"/>
                          </a:solidFill>
                          <a:latin typeface="Arial"/>
                        </a:rPr>
                        <a:t> 2, Stejskal 1, </a:t>
                      </a:r>
                      <a:r>
                        <a:rPr lang="cs-CZ" sz="800" b="1" i="0" u="none" strike="noStrike" dirty="0" err="1">
                          <a:solidFill>
                            <a:srgbClr val="000000"/>
                          </a:solidFill>
                          <a:latin typeface="Arial"/>
                        </a:rPr>
                        <a:t>Šmidrkal</a:t>
                      </a:r>
                      <a:r>
                        <a:rPr lang="cs-CZ" sz="800" b="1" i="0" u="none" strike="noStrike" dirty="0">
                          <a:solidFill>
                            <a:srgbClr val="000000"/>
                          </a:solidFill>
                          <a:latin typeface="Arial"/>
                        </a:rPr>
                        <a:t> 1,</a:t>
                      </a:r>
                      <a:r>
                        <a:rPr lang="cs-CZ" sz="800" b="1" i="0" u="none" strike="noStrike" dirty="0" err="1">
                          <a:solidFill>
                            <a:srgbClr val="000000"/>
                          </a:solidFill>
                          <a:latin typeface="Arial"/>
                        </a:rPr>
                        <a:t>Slanička</a:t>
                      </a:r>
                      <a:r>
                        <a:rPr lang="cs-CZ" sz="800" b="1" i="0" u="none" strike="noStrike" dirty="0">
                          <a:solidFill>
                            <a:srgbClr val="000000"/>
                          </a:solidFill>
                          <a:latin typeface="Arial"/>
                        </a:rPr>
                        <a:t> 1, </a:t>
                      </a:r>
                      <a:r>
                        <a:rPr lang="cs-CZ" sz="800" b="1" i="0" u="none" strike="noStrike" dirty="0" err="1">
                          <a:solidFill>
                            <a:srgbClr val="000000"/>
                          </a:solidFill>
                          <a:latin typeface="Arial"/>
                        </a:rPr>
                        <a:t>Kucler</a:t>
                      </a:r>
                      <a:r>
                        <a:rPr lang="cs-CZ" sz="800" b="1" i="0" u="none" strike="noStrike" dirty="0">
                          <a:solidFill>
                            <a:srgbClr val="000000"/>
                          </a:solidFill>
                          <a:latin typeface="Arial"/>
                        </a:rPr>
                        <a:t> 1, Šimral   </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5"/>
                  </a:ext>
                </a:extLst>
              </a:tr>
              <a:tr h="304800">
                <a:tc>
                  <a:txBody>
                    <a:bodyPr/>
                    <a:lstStyle/>
                    <a:p>
                      <a:pPr algn="ctr" fontAlgn="ctr"/>
                      <a:r>
                        <a:rPr lang="cs-CZ" sz="800" b="1" i="0" u="none" strike="noStrike">
                          <a:solidFill>
                            <a:srgbClr val="000000"/>
                          </a:solidFill>
                          <a:latin typeface="Arial"/>
                        </a:rPr>
                        <a:t>4.10.2014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Baník Modlany</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9.</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8:1</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dirty="0" err="1">
                          <a:solidFill>
                            <a:srgbClr val="000000"/>
                          </a:solidFill>
                          <a:latin typeface="Arial"/>
                        </a:rPr>
                        <a:t>Belák</a:t>
                      </a:r>
                      <a:r>
                        <a:rPr lang="cs-CZ" sz="800" b="1" i="0" u="none" strike="noStrike" dirty="0">
                          <a:solidFill>
                            <a:srgbClr val="000000"/>
                          </a:solidFill>
                          <a:latin typeface="Arial"/>
                        </a:rPr>
                        <a:t> 3, </a:t>
                      </a:r>
                      <a:r>
                        <a:rPr lang="cs-CZ" sz="800" b="1" i="0" u="none" strike="noStrike" dirty="0" err="1">
                          <a:solidFill>
                            <a:srgbClr val="000000"/>
                          </a:solidFill>
                          <a:latin typeface="Arial"/>
                        </a:rPr>
                        <a:t>Slanička</a:t>
                      </a:r>
                      <a:r>
                        <a:rPr lang="cs-CZ" sz="800" b="1" i="0" u="none" strike="noStrike" dirty="0">
                          <a:solidFill>
                            <a:srgbClr val="000000"/>
                          </a:solidFill>
                          <a:latin typeface="Arial"/>
                        </a:rPr>
                        <a:t> 3, Stejskal 2</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6"/>
                  </a:ext>
                </a:extLst>
              </a:tr>
              <a:tr h="304800">
                <a:tc>
                  <a:txBody>
                    <a:bodyPr/>
                    <a:lstStyle/>
                    <a:p>
                      <a:pPr algn="ctr" fontAlgn="ctr"/>
                      <a:r>
                        <a:rPr lang="cs-CZ" sz="800" b="1" i="0" u="none" strike="noStrike">
                          <a:solidFill>
                            <a:srgbClr val="000000"/>
                          </a:solidFill>
                          <a:latin typeface="Arial"/>
                        </a:rPr>
                        <a:t>11.10.2014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Sokol Horní </a:t>
                      </a:r>
                      <a:r>
                        <a:rPr lang="cs-CZ" sz="1000" b="1" i="0" u="none" strike="noStrike" dirty="0" err="1">
                          <a:solidFill>
                            <a:srgbClr val="000000"/>
                          </a:solidFill>
                          <a:latin typeface="Arial"/>
                        </a:rPr>
                        <a:t>Jiřetín</a:t>
                      </a:r>
                      <a:endParaRPr lang="cs-CZ" sz="1000" b="1" i="0" u="none" strike="noStrike" dirty="0">
                        <a:solidFill>
                          <a:srgbClr val="000000"/>
                        </a:solidFill>
                        <a:latin typeface="Arial"/>
                      </a:endParaRP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10.</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1:2</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a:solidFill>
                            <a:srgbClr val="000000"/>
                          </a:solidFill>
                          <a:latin typeface="Arial"/>
                        </a:rPr>
                        <a:t>Belák 1, Kucler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7"/>
                  </a:ext>
                </a:extLst>
              </a:tr>
              <a:tr h="304800">
                <a:tc>
                  <a:txBody>
                    <a:bodyPr/>
                    <a:lstStyle/>
                    <a:p>
                      <a:pPr algn="ctr" fontAlgn="ctr"/>
                      <a:r>
                        <a:rPr lang="cs-CZ" sz="800" b="1" i="0" u="none" strike="noStrike">
                          <a:solidFill>
                            <a:srgbClr val="000000"/>
                          </a:solidFill>
                          <a:latin typeface="Arial"/>
                        </a:rPr>
                        <a:t>18.10.2014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FK Bílina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11.</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2:0</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a:solidFill>
                            <a:srgbClr val="000000"/>
                          </a:solidFill>
                          <a:latin typeface="Arial"/>
                        </a:rPr>
                        <a:t>Kucler 1, Belák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8"/>
                  </a:ext>
                </a:extLst>
              </a:tr>
              <a:tr h="304800">
                <a:tc>
                  <a:txBody>
                    <a:bodyPr/>
                    <a:lstStyle/>
                    <a:p>
                      <a:pPr algn="ctr" fontAlgn="ctr"/>
                      <a:r>
                        <a:rPr lang="cs-CZ" sz="800" b="1" i="0" u="none" strike="noStrike">
                          <a:solidFill>
                            <a:srgbClr val="000000"/>
                          </a:solidFill>
                          <a:latin typeface="Arial"/>
                        </a:rPr>
                        <a:t>25.10.2014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FK Litvínov </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12.</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dirty="0">
                          <a:solidFill>
                            <a:srgbClr val="000000"/>
                          </a:solidFill>
                          <a:latin typeface="Arial"/>
                        </a:rPr>
                        <a:t>3:2</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800" b="1" i="0" u="none" strike="noStrike">
                          <a:solidFill>
                            <a:srgbClr val="000000"/>
                          </a:solidFill>
                          <a:latin typeface="Arial"/>
                        </a:rPr>
                        <a:t>Stejskal 2</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9"/>
                  </a:ext>
                </a:extLst>
              </a:tr>
              <a:tr h="304800">
                <a:tc>
                  <a:txBody>
                    <a:bodyPr/>
                    <a:lstStyle/>
                    <a:p>
                      <a:pPr algn="ctr" fontAlgn="ctr"/>
                      <a:r>
                        <a:rPr lang="cs-CZ" sz="800" b="1" i="0" u="none" strike="noStrike">
                          <a:solidFill>
                            <a:srgbClr val="000000"/>
                          </a:solidFill>
                          <a:latin typeface="Arial"/>
                        </a:rPr>
                        <a:t>1.11.2014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1.FC </a:t>
                      </a:r>
                      <a:r>
                        <a:rPr lang="cs-CZ" sz="1000" b="1" i="0" u="none" strike="noStrike" dirty="0" err="1">
                          <a:solidFill>
                            <a:srgbClr val="000000"/>
                          </a:solidFill>
                          <a:latin typeface="Arial"/>
                        </a:rPr>
                        <a:t>Spořice</a:t>
                      </a:r>
                      <a:endParaRPr lang="cs-CZ" sz="1000" b="1" i="0" u="none" strike="noStrike" dirty="0">
                        <a:solidFill>
                          <a:srgbClr val="000000"/>
                        </a:solidFill>
                        <a:latin typeface="Arial"/>
                      </a:endParaRP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13.</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4:0</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a:solidFill>
                            <a:srgbClr val="000000"/>
                          </a:solidFill>
                          <a:latin typeface="Arial"/>
                        </a:rPr>
                        <a:t>Stejskal 2, Slanička 1, Rejman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0"/>
                  </a:ext>
                </a:extLst>
              </a:tr>
              <a:tr h="304800">
                <a:tc>
                  <a:txBody>
                    <a:bodyPr/>
                    <a:lstStyle/>
                    <a:p>
                      <a:pPr algn="ctr" fontAlgn="ctr"/>
                      <a:r>
                        <a:rPr lang="cs-CZ" sz="800" b="1" i="0" u="none" strike="noStrike">
                          <a:solidFill>
                            <a:srgbClr val="000000"/>
                          </a:solidFill>
                          <a:latin typeface="Arial"/>
                        </a:rPr>
                        <a:t>8.11.2014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FK Tatran Kadaň</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14.</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0:4</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800" b="1" i="0" u="none" strike="noStrike">
                          <a:solidFill>
                            <a:srgbClr val="000000"/>
                          </a:solidFill>
                          <a:latin typeface="Arial"/>
                        </a:rPr>
                        <a:t>Slanička 3, Tichý 1</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1"/>
                  </a:ext>
                </a:extLst>
              </a:tr>
              <a:tr h="304800">
                <a:tc>
                  <a:txBody>
                    <a:bodyPr/>
                    <a:lstStyle/>
                    <a:p>
                      <a:pPr algn="ctr" fontAlgn="ctr"/>
                      <a:r>
                        <a:rPr lang="cs-CZ" sz="800" b="1" i="0" u="none" strike="noStrike">
                          <a:solidFill>
                            <a:srgbClr val="000000"/>
                          </a:solidFill>
                          <a:latin typeface="Arial"/>
                        </a:rPr>
                        <a:t>15.11.2014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00" b="1" i="0" u="none" strike="noStrike" dirty="0">
                          <a:solidFill>
                            <a:srgbClr val="000000"/>
                          </a:solidFill>
                          <a:latin typeface="Arial"/>
                        </a:rPr>
                        <a:t>TJ </a:t>
                      </a:r>
                      <a:r>
                        <a:rPr lang="cs-CZ" sz="1000" b="1" i="0" u="none" strike="noStrike" dirty="0" err="1">
                          <a:solidFill>
                            <a:srgbClr val="000000"/>
                          </a:solidFill>
                          <a:latin typeface="Arial"/>
                        </a:rPr>
                        <a:t>Proboštov</a:t>
                      </a:r>
                      <a:endParaRPr lang="cs-CZ" sz="1000" b="1" i="0" u="none" strike="noStrike" dirty="0">
                        <a:solidFill>
                          <a:srgbClr val="000000"/>
                        </a:solidFill>
                        <a:latin typeface="Arial"/>
                      </a:endParaRP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15.</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050" b="1" i="0" u="none" strike="noStrike" dirty="0">
                          <a:solidFill>
                            <a:srgbClr val="000000"/>
                          </a:solidFill>
                          <a:latin typeface="Arial"/>
                        </a:rPr>
                        <a:t>4:3 PK</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da-DK" sz="800" b="1" i="0" u="none" strike="noStrike" dirty="0">
                          <a:solidFill>
                            <a:srgbClr val="000000"/>
                          </a:solidFill>
                          <a:latin typeface="Arial"/>
                        </a:rPr>
                        <a:t>Tichý 1, Stejskal 1, Slanička </a:t>
                      </a:r>
                      <a:r>
                        <a:rPr lang="da-DK" sz="800" b="1" i="0" u="none" strike="noStrike" dirty="0" smtClean="0">
                          <a:solidFill>
                            <a:srgbClr val="000000"/>
                          </a:solidFill>
                          <a:latin typeface="Arial"/>
                        </a:rPr>
                        <a:t>1</a:t>
                      </a:r>
                      <a:r>
                        <a:rPr lang="cs-CZ" sz="800" b="1" i="0" u="none" strike="noStrike" dirty="0" smtClean="0">
                          <a:solidFill>
                            <a:srgbClr val="000000"/>
                          </a:solidFill>
                          <a:latin typeface="Arial"/>
                        </a:rPr>
                        <a:t> z penalty</a:t>
                      </a:r>
                      <a:endParaRPr lang="da-DK" sz="800" b="1" i="0" u="none" strike="noStrike" dirty="0">
                        <a:solidFill>
                          <a:srgbClr val="000000"/>
                        </a:solidFill>
                        <a:latin typeface="Arial"/>
                      </a:endParaRP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2"/>
                  </a:ext>
                </a:extLst>
              </a:tr>
              <a:tr h="304800">
                <a:tc>
                  <a:txBody>
                    <a:bodyPr/>
                    <a:lstStyle/>
                    <a:p>
                      <a:pPr algn="ctr" fontAlgn="ctr"/>
                      <a:r>
                        <a:rPr lang="cs-CZ" sz="800" b="1" i="0" u="none" strike="noStrike">
                          <a:solidFill>
                            <a:srgbClr val="000000"/>
                          </a:solidFill>
                          <a:latin typeface="Arial"/>
                        </a:rPr>
                        <a:t>23.11.2014</a:t>
                      </a: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FK ČL Neštěmice</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 </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1.</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dirty="0">
                          <a:solidFill>
                            <a:srgbClr val="000000"/>
                          </a:solidFill>
                          <a:latin typeface="Arial"/>
                        </a:rPr>
                        <a:t> </a:t>
                      </a:r>
                      <a:r>
                        <a:rPr lang="cs-CZ" sz="1050" b="1" i="0" u="none" strike="noStrike" dirty="0" smtClean="0">
                          <a:solidFill>
                            <a:srgbClr val="000000"/>
                          </a:solidFill>
                          <a:latin typeface="Arial"/>
                        </a:rPr>
                        <a:t>2:1</a:t>
                      </a:r>
                      <a:endParaRPr lang="cs-CZ" sz="1050" b="1" i="0" u="none" strike="noStrike" dirty="0">
                        <a:solidFill>
                          <a:srgbClr val="000000"/>
                        </a:solidFill>
                        <a:latin typeface="Arial"/>
                      </a:endParaRP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800" b="1" i="0" u="none" strike="noStrike" dirty="0">
                          <a:solidFill>
                            <a:srgbClr val="000000"/>
                          </a:solidFill>
                          <a:latin typeface="Arial"/>
                        </a:rPr>
                        <a:t> </a:t>
                      </a:r>
                      <a:r>
                        <a:rPr lang="cs-CZ" sz="800" b="1" i="0" u="none" strike="noStrike" dirty="0" err="1" smtClean="0">
                          <a:solidFill>
                            <a:srgbClr val="000000"/>
                          </a:solidFill>
                          <a:latin typeface="Arial"/>
                        </a:rPr>
                        <a:t>Malák</a:t>
                      </a:r>
                      <a:r>
                        <a:rPr lang="cs-CZ" sz="800" b="1" i="0" u="none" strike="noStrike" dirty="0" smtClean="0">
                          <a:solidFill>
                            <a:srgbClr val="000000"/>
                          </a:solidFill>
                          <a:latin typeface="Arial"/>
                        </a:rPr>
                        <a:t> 1</a:t>
                      </a:r>
                      <a:endParaRPr lang="cs-CZ" sz="800" b="1" i="0" u="none" strike="noStrike" dirty="0">
                        <a:solidFill>
                          <a:srgbClr val="000000"/>
                        </a:solidFill>
                        <a:latin typeface="Arial"/>
                      </a:endParaRP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3"/>
                  </a:ext>
                </a:extLst>
              </a:tr>
              <a:tr h="304800">
                <a:tc>
                  <a:txBody>
                    <a:bodyPr/>
                    <a:lstStyle/>
                    <a:p>
                      <a:pPr algn="ctr" fontAlgn="ctr"/>
                      <a:r>
                        <a:rPr lang="cs-CZ" sz="800" b="1" i="0" u="none" strike="noStrike" dirty="0" smtClean="0">
                          <a:solidFill>
                            <a:srgbClr val="000000"/>
                          </a:solidFill>
                          <a:latin typeface="Arial"/>
                        </a:rPr>
                        <a:t>29.11.2014</a:t>
                      </a:r>
                      <a:endParaRPr lang="cs-CZ" sz="800" b="1" i="0" u="none" strike="noStrike" dirty="0">
                        <a:solidFill>
                          <a:srgbClr val="000000"/>
                        </a:solidFill>
                        <a:latin typeface="Arial"/>
                      </a:endParaRPr>
                    </a:p>
                  </a:txBody>
                  <a:tcPr marL="8179" marR="8179" marT="817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latin typeface="Arial"/>
                        </a:rPr>
                        <a:t>SK Štětí A</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latin typeface="Arial"/>
                        </a:rPr>
                        <a:t>FK Louny</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a:rPr>
                        <a:t>2.</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050" b="1" i="0" u="none" strike="noStrike" dirty="0">
                          <a:solidFill>
                            <a:srgbClr val="000000"/>
                          </a:solidFill>
                          <a:latin typeface="Arial"/>
                        </a:rPr>
                        <a:t> </a:t>
                      </a:r>
                    </a:p>
                  </a:txBody>
                  <a:tcPr marL="8179" marR="8179" marT="81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cs-CZ" sz="800" b="1" i="0" u="none" strike="noStrike" dirty="0">
                          <a:solidFill>
                            <a:srgbClr val="000000"/>
                          </a:solidFill>
                          <a:latin typeface="Arial"/>
                        </a:rPr>
                        <a:t> </a:t>
                      </a:r>
                    </a:p>
                  </a:txBody>
                  <a:tcPr marL="8179" marR="8179" marT="817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pic>
        <p:nvPicPr>
          <p:cNvPr id="8" name="Picture 1"/>
          <p:cNvPicPr>
            <a:picLocks noChangeAspect="1" noChangeArrowheads="1"/>
          </p:cNvPicPr>
          <p:nvPr/>
        </p:nvPicPr>
        <p:blipFill>
          <a:blip r:embed="rId4" cstate="print"/>
          <a:srcRect/>
          <a:stretch>
            <a:fillRect/>
          </a:stretch>
        </p:blipFill>
        <p:spPr bwMode="auto">
          <a:xfrm>
            <a:off x="5791572" y="739180"/>
            <a:ext cx="4176464" cy="2736304"/>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5719564" y="3907532"/>
            <a:ext cx="4248472" cy="2952328"/>
          </a:xfrm>
          <a:prstGeom prst="rect">
            <a:avLst/>
          </a:prstGeom>
          <a:noFill/>
          <a:ln w="9525">
            <a:noFill/>
            <a:miter lim="800000"/>
            <a:headEnd/>
            <a:tailEnd/>
          </a:ln>
        </p:spPr>
      </p:pic>
      <p:sp>
        <p:nvSpPr>
          <p:cNvPr id="11" name="TextovéPole 10"/>
          <p:cNvSpPr txBox="1"/>
          <p:nvPr/>
        </p:nvSpPr>
        <p:spPr>
          <a:xfrm>
            <a:off x="5575548" y="163116"/>
            <a:ext cx="4608512" cy="523220"/>
          </a:xfrm>
          <a:prstGeom prst="rect">
            <a:avLst/>
          </a:prstGeom>
          <a:solidFill>
            <a:schemeClr val="accent6">
              <a:lumMod val="20000"/>
              <a:lumOff val="80000"/>
            </a:schemeClr>
          </a:solidFill>
        </p:spPr>
        <p:txBody>
          <a:bodyPr wrap="square" rtlCol="0">
            <a:spAutoFit/>
          </a:bodyPr>
          <a:lstStyle/>
          <a:p>
            <a:pPr algn="ctr"/>
            <a:r>
              <a:rPr lang="cs-CZ" sz="1400" dirty="0" smtClean="0">
                <a:solidFill>
                  <a:srgbClr val="D60093"/>
                </a:solidFill>
                <a:latin typeface="Tahoma" pitchFamily="34" charset="0"/>
                <a:ea typeface="Tahoma" pitchFamily="34" charset="0"/>
                <a:cs typeface="Tahoma" pitchFamily="34" charset="0"/>
              </a:rPr>
              <a:t>Hezké snímky Zuzany Holé ze zápasu</a:t>
            </a:r>
          </a:p>
          <a:p>
            <a:pPr algn="ctr"/>
            <a:r>
              <a:rPr lang="cs-CZ" sz="1400" dirty="0" smtClean="0">
                <a:solidFill>
                  <a:srgbClr val="D60093"/>
                </a:solidFill>
                <a:latin typeface="Tahoma" pitchFamily="34" charset="0"/>
                <a:ea typeface="Tahoma" pitchFamily="34" charset="0"/>
                <a:cs typeface="Tahoma" pitchFamily="34" charset="0"/>
              </a:rPr>
              <a:t> </a:t>
            </a:r>
            <a:r>
              <a:rPr lang="cs-CZ" sz="1400" dirty="0" err="1" smtClean="0">
                <a:solidFill>
                  <a:srgbClr val="D60093"/>
                </a:solidFill>
                <a:latin typeface="Tahoma" pitchFamily="34" charset="0"/>
                <a:ea typeface="Tahoma" pitchFamily="34" charset="0"/>
                <a:cs typeface="Tahoma" pitchFamily="34" charset="0"/>
              </a:rPr>
              <a:t>Štětí</a:t>
            </a:r>
            <a:r>
              <a:rPr lang="cs-CZ" sz="1400" dirty="0" smtClean="0">
                <a:solidFill>
                  <a:srgbClr val="D60093"/>
                </a:solidFill>
                <a:latin typeface="Tahoma" pitchFamily="34" charset="0"/>
                <a:ea typeface="Tahoma" pitchFamily="34" charset="0"/>
                <a:cs typeface="Tahoma" pitchFamily="34" charset="0"/>
              </a:rPr>
              <a:t>-</a:t>
            </a:r>
            <a:r>
              <a:rPr lang="cs-CZ" sz="1400" dirty="0" err="1" smtClean="0">
                <a:solidFill>
                  <a:srgbClr val="D60093"/>
                </a:solidFill>
                <a:latin typeface="Tahoma" pitchFamily="34" charset="0"/>
                <a:ea typeface="Tahoma" pitchFamily="34" charset="0"/>
                <a:cs typeface="Tahoma" pitchFamily="34" charset="0"/>
              </a:rPr>
              <a:t>Proboštov</a:t>
            </a:r>
            <a:r>
              <a:rPr lang="cs-CZ" sz="1400" dirty="0" smtClean="0">
                <a:solidFill>
                  <a:srgbClr val="D60093"/>
                </a:solidFill>
                <a:latin typeface="Tahoma" pitchFamily="34" charset="0"/>
                <a:ea typeface="Tahoma" pitchFamily="34" charset="0"/>
                <a:cs typeface="Tahoma" pitchFamily="34" charset="0"/>
              </a:rPr>
              <a:t> 15.11.2014</a:t>
            </a:r>
          </a:p>
        </p:txBody>
      </p:sp>
      <p:sp>
        <p:nvSpPr>
          <p:cNvPr id="12" name="TextovéPole 11"/>
          <p:cNvSpPr txBox="1"/>
          <p:nvPr/>
        </p:nvSpPr>
        <p:spPr>
          <a:xfrm>
            <a:off x="5647556" y="3547492"/>
            <a:ext cx="4176464" cy="246221"/>
          </a:xfrm>
          <a:prstGeom prst="rect">
            <a:avLst/>
          </a:prstGeom>
          <a:solidFill>
            <a:srgbClr val="99FF66"/>
          </a:solidFill>
        </p:spPr>
        <p:txBody>
          <a:bodyPr wrap="square" rtlCol="0">
            <a:spAutoFit/>
          </a:bodyPr>
          <a:lstStyle/>
          <a:p>
            <a:pPr algn="ctr"/>
            <a:r>
              <a:rPr lang="cs-CZ" sz="1000" dirty="0" smtClean="0">
                <a:latin typeface="Arial" pitchFamily="34" charset="0"/>
                <a:cs typeface="Arial" pitchFamily="34" charset="0"/>
              </a:rPr>
              <a:t>Slavoj Tichý s č.12 na zemi sleduje jak to celé dopadne</a:t>
            </a:r>
          </a:p>
        </p:txBody>
      </p:sp>
      <p:sp>
        <p:nvSpPr>
          <p:cNvPr id="16" name="TextovéPole 15"/>
          <p:cNvSpPr txBox="1"/>
          <p:nvPr/>
        </p:nvSpPr>
        <p:spPr>
          <a:xfrm>
            <a:off x="5719564" y="6931868"/>
            <a:ext cx="4176464" cy="246221"/>
          </a:xfrm>
          <a:prstGeom prst="rect">
            <a:avLst/>
          </a:prstGeom>
          <a:solidFill>
            <a:srgbClr val="99FF66"/>
          </a:solidFill>
        </p:spPr>
        <p:txBody>
          <a:bodyPr wrap="square" rtlCol="0">
            <a:spAutoFit/>
          </a:bodyPr>
          <a:lstStyle/>
          <a:p>
            <a:pPr algn="ctr"/>
            <a:r>
              <a:rPr lang="cs-CZ" sz="1000" dirty="0" smtClean="0">
                <a:latin typeface="Arial" pitchFamily="34" charset="0"/>
                <a:cs typeface="Arial" pitchFamily="34" charset="0"/>
              </a:rPr>
              <a:t>Vladimír </a:t>
            </a:r>
            <a:r>
              <a:rPr lang="cs-CZ" sz="1000" dirty="0" err="1" smtClean="0">
                <a:latin typeface="Arial" pitchFamily="34" charset="0"/>
                <a:cs typeface="Arial" pitchFamily="34" charset="0"/>
              </a:rPr>
              <a:t>Kucler</a:t>
            </a:r>
            <a:r>
              <a:rPr lang="cs-CZ" sz="1000" dirty="0" smtClean="0">
                <a:latin typeface="Arial" pitchFamily="34" charset="0"/>
                <a:cs typeface="Arial" pitchFamily="34" charset="0"/>
              </a:rPr>
              <a:t> nejblíže se snaží udržet stabilitu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359524"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74948" y="39798"/>
            <a:ext cx="4824536" cy="1015663"/>
          </a:xfrm>
          <a:prstGeom prst="rect">
            <a:avLst/>
          </a:prstGeom>
          <a:blipFill dpi="0" rotWithShape="1">
            <a:blip r:embed="rId5" cstate="print">
              <a:alphaModFix amt="74000"/>
            </a:blip>
            <a:srcRect/>
            <a:stretch>
              <a:fillRect/>
            </a:stretch>
          </a:blip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square" lIns="0" tIns="0" rIns="0" bIns="0" anchor="b">
            <a:spAutoFit/>
            <a:scene3d>
              <a:camera prst="orthographicFront"/>
              <a:lightRig rig="twoPt" dir="t"/>
            </a:scene3d>
            <a:sp3d extrusionH="57150" contourW="38100">
              <a:bevelT w="38100" h="38100" prst="slope"/>
              <a:bevelB w="57150" h="38100" prst="artDeco"/>
              <a:extrusionClr>
                <a:srgbClr val="33CC33"/>
              </a:extrusionClr>
              <a:contourClr>
                <a:srgbClr val="CC0099"/>
              </a:contourClr>
            </a:sp3d>
          </a:bodyPr>
          <a:lstStyle/>
          <a:p>
            <a:pPr algn="ctr" eaLnBrk="0" hangingPunct="0">
              <a:defRPr/>
            </a:pPr>
            <a:r>
              <a:rPr lang="cs-CZ" sz="6600" dirty="0">
                <a:ln>
                  <a:solidFill>
                    <a:srgbClr val="008000"/>
                  </a:solidFill>
                </a:ln>
                <a:blipFill>
                  <a:blip r:embed="rId6"/>
                  <a:tile tx="0" ty="0" sx="100000" sy="100000" flip="none" algn="tl"/>
                </a:blipFill>
                <a:effectLst>
                  <a:outerShdw blurRad="50800" dist="50800" dir="5400000" algn="ctr" rotWithShape="0">
                    <a:srgbClr val="FFCC00"/>
                  </a:outerShdw>
                </a:effectLst>
                <a:latin typeface="KodchiangUPC" pitchFamily="18" charset="-34"/>
                <a:cs typeface="KodchiangUPC" pitchFamily="18" charset="-34"/>
              </a:rPr>
              <a:t> </a:t>
            </a:r>
            <a:r>
              <a:rPr lang="cs-CZ" sz="6200" dirty="0">
                <a:ln w="41275">
                  <a:solidFill>
                    <a:srgbClr val="008000"/>
                  </a:solidFill>
                </a:ln>
                <a:solidFill>
                  <a:srgbClr val="3366FF"/>
                </a:solidFill>
                <a:effectLst>
                  <a:outerShdw blurRad="50800" dist="38100" dir="13500000" algn="br" rotWithShape="0">
                    <a:srgbClr val="33CC33">
                      <a:alpha val="40000"/>
                    </a:srgbClr>
                  </a:outerShdw>
                </a:effectLst>
                <a:latin typeface="Miriam" pitchFamily="34" charset="-79"/>
                <a:ea typeface="Verdana" pitchFamily="34" charset="0"/>
                <a:cs typeface="Miriam" pitchFamily="34" charset="-79"/>
              </a:rPr>
              <a:t>V Í T Á M E</a:t>
            </a:r>
            <a:r>
              <a:rPr lang="cs-CZ" sz="6200" dirty="0">
                <a:ln w="41275">
                  <a:solidFill>
                    <a:srgbClr val="008000"/>
                  </a:solidFill>
                </a:ln>
                <a:solidFill>
                  <a:srgbClr val="3366FF"/>
                </a:solidFill>
                <a:effectLst>
                  <a:outerShdw blurRad="50800" dist="38100" dir="13500000" algn="br" rotWithShape="0">
                    <a:srgbClr val="33CC33">
                      <a:alpha val="40000"/>
                    </a:srgbClr>
                  </a:outerShdw>
                </a:effectLst>
                <a:latin typeface="Playbill" pitchFamily="82" charset="0"/>
                <a:ea typeface="Verdana" pitchFamily="34" charset="0"/>
                <a:cs typeface="Verdana" pitchFamily="34" charset="0"/>
              </a:rPr>
              <a:t> </a:t>
            </a:r>
            <a:endParaRPr lang="cs-CZ" sz="6200" b="0" dirty="0">
              <a:ln w="41275">
                <a:solidFill>
                  <a:srgbClr val="008000"/>
                </a:solidFill>
              </a:ln>
              <a:solidFill>
                <a:srgbClr val="3366FF"/>
              </a:solidFill>
              <a:effectLst>
                <a:outerShdw blurRad="50800" dist="38100" dir="13500000" algn="br" rotWithShape="0">
                  <a:srgbClr val="33CC33">
                    <a:alpha val="40000"/>
                  </a:srgbClr>
                </a:outerShdw>
              </a:effectLst>
              <a:latin typeface="Playbill" pitchFamily="82" charset="0"/>
              <a:ea typeface="Verdana" pitchFamily="34" charset="0"/>
              <a:cs typeface="Verdana" pitchFamily="34" charset="0"/>
            </a:endParaRPr>
          </a:p>
        </p:txBody>
      </p:sp>
      <p:sp>
        <p:nvSpPr>
          <p:cNvPr id="16" name="Text Box 128"/>
          <p:cNvSpPr txBox="1">
            <a:spLocks noChangeArrowheads="1"/>
          </p:cNvSpPr>
          <p:nvPr/>
        </p:nvSpPr>
        <p:spPr bwMode="auto">
          <a:xfrm>
            <a:off x="174948" y="1171228"/>
            <a:ext cx="4824536" cy="646317"/>
          </a:xfrm>
          <a:prstGeom prst="rect">
            <a:avLst/>
          </a:prstGeom>
          <a:blipFill>
            <a:blip r:embed="rId7" cstate="print"/>
            <a:stretch>
              <a:fillRect/>
            </a:stretch>
          </a:blipFill>
          <a:ln w="9525" cmpd="thinThick">
            <a:solidFill>
              <a:schemeClr val="bg1"/>
            </a:solidFill>
            <a:round/>
            <a:headEnd/>
            <a:tailEnd/>
          </a:ln>
          <a:effectLst>
            <a:outerShdw blurRad="50800" dist="38100" dir="16200000" rotWithShape="0">
              <a:schemeClr val="accent6">
                <a:lumMod val="75000"/>
                <a:alpha val="40000"/>
              </a:schemeClr>
            </a:outerShdw>
          </a:effectLst>
          <a:scene3d>
            <a:camera prst="perspectiveRight">
              <a:rot lat="0" lon="299987" rev="0"/>
            </a:camera>
            <a:lightRig rig="threePt" dir="t"/>
          </a:scene3d>
          <a:sp3d z="50800" extrusionH="76200" contourW="12700" prstMaterial="plastic">
            <a:bevelT/>
            <a:bevelB prst="angle"/>
            <a:extrusionClr>
              <a:schemeClr val="accent1">
                <a:lumMod val="75000"/>
              </a:schemeClr>
            </a:extrusionClr>
            <a:contourClr>
              <a:schemeClr val="accent1">
                <a:lumMod val="75000"/>
              </a:schemeClr>
            </a:contourClr>
          </a:sp3d>
        </p:spPr>
        <p:txBody>
          <a:bodyPr wrap="square" lIns="91425" tIns="45713" rIns="91425" bIns="45713" anchor="ctr" anchorCtr="0">
            <a:spAutoFit/>
            <a:sp3d contourW="12700">
              <a:bevelB w="38100" h="38100"/>
              <a:contourClr>
                <a:schemeClr val="tx1"/>
              </a:contourClr>
            </a:sp3d>
          </a:bodyPr>
          <a:lstStyle/>
          <a:p>
            <a:pPr algn="ctr" eaLnBrk="0" hangingPunct="0">
              <a:defRPr/>
            </a:pPr>
            <a:r>
              <a:rPr lang="cs-CZ" sz="1800" dirty="0">
                <a:ln w="0">
                  <a:solidFill>
                    <a:schemeClr val="accent1">
                      <a:lumMod val="50000"/>
                    </a:schemeClr>
                  </a:solidFill>
                </a:ln>
                <a:latin typeface="Curlz MT" pitchFamily="82" charset="0"/>
                <a:cs typeface="KodchiangUPC" pitchFamily="18" charset="-34"/>
              </a:rPr>
              <a:t>Při příležitosti dnešního utkání </a:t>
            </a:r>
            <a:r>
              <a:rPr lang="cs-CZ" sz="1800" dirty="0" smtClean="0">
                <a:ln w="0">
                  <a:solidFill>
                    <a:schemeClr val="accent1">
                      <a:lumMod val="50000"/>
                    </a:schemeClr>
                  </a:solidFill>
                </a:ln>
                <a:latin typeface="Curlz MT" pitchFamily="82" charset="0"/>
                <a:cs typeface="KodchiangUPC" pitchFamily="18" charset="-34"/>
              </a:rPr>
              <a:t>Ústeckého přeboru </a:t>
            </a:r>
            <a:r>
              <a:rPr lang="cs-CZ" sz="1800" dirty="0">
                <a:ln w="0">
                  <a:solidFill>
                    <a:schemeClr val="accent1">
                      <a:lumMod val="50000"/>
                    </a:schemeClr>
                  </a:solidFill>
                </a:ln>
                <a:latin typeface="Curlz MT" pitchFamily="82" charset="0"/>
                <a:cs typeface="KodchiangUPC" pitchFamily="18" charset="-34"/>
              </a:rPr>
              <a:t>funkcionáře, hráče a příznivce</a:t>
            </a:r>
          </a:p>
        </p:txBody>
      </p:sp>
      <p:sp>
        <p:nvSpPr>
          <p:cNvPr id="7178" name="Rectangle 129"/>
          <p:cNvSpPr>
            <a:spLocks noChangeArrowheads="1"/>
          </p:cNvSpPr>
          <p:nvPr/>
        </p:nvSpPr>
        <p:spPr bwMode="auto">
          <a:xfrm>
            <a:off x="174948" y="1963404"/>
            <a:ext cx="4896544" cy="792000"/>
          </a:xfrm>
          <a:prstGeom prst="rect">
            <a:avLst/>
          </a:prstGeom>
          <a:blipFill>
            <a:blip r:embed="rId8" cstate="print"/>
            <a:stretch>
              <a:fillRect/>
            </a:stretch>
          </a:blipFill>
          <a:ln w="3175">
            <a:solidFill>
              <a:schemeClr val="accent6">
                <a:lumMod val="50000"/>
              </a:schemeClr>
            </a:solidFill>
            <a:miter lim="800000"/>
            <a:headEnd/>
            <a:tailEnd/>
          </a:ln>
        </p:spPr>
        <p:txBody>
          <a:bodyPr lIns="91425" tIns="45713" rIns="91425" bIns="45713"/>
          <a:lstStyle/>
          <a:p>
            <a:pPr algn="ctr" eaLnBrk="0" hangingPunct="0">
              <a:defRPr/>
            </a:pPr>
            <a:r>
              <a:rPr lang="cs-CZ" sz="5400" dirty="0" smtClean="0">
                <a:effectLst>
                  <a:outerShdw blurRad="38100" dist="38100" dir="2700000" algn="tl">
                    <a:srgbClr val="000000">
                      <a:alpha val="43137"/>
                    </a:srgbClr>
                  </a:outerShdw>
                </a:effectLst>
                <a:latin typeface="Monospac821 BT" pitchFamily="49" charset="0"/>
                <a:ea typeface="KaiTi" pitchFamily="49" charset="-122"/>
                <a:cs typeface="Mongolian Baiti" pitchFamily="66" charset="0"/>
              </a:rPr>
              <a:t>SK </a:t>
            </a:r>
            <a:r>
              <a:rPr lang="cs-CZ" sz="5400" dirty="0">
                <a:effectLst>
                  <a:outerShdw blurRad="38100" dist="38100" dir="2700000" algn="tl">
                    <a:srgbClr val="000000">
                      <a:alpha val="43137"/>
                    </a:srgbClr>
                  </a:outerShdw>
                </a:effectLst>
                <a:latin typeface="Monospac821 BT" pitchFamily="49" charset="0"/>
                <a:ea typeface="KaiTi" pitchFamily="49" charset="-122"/>
                <a:cs typeface="Mongolian Baiti" pitchFamily="66" charset="0"/>
              </a:rPr>
              <a:t>Štětí</a:t>
            </a:r>
          </a:p>
        </p:txBody>
      </p:sp>
      <p:sp>
        <p:nvSpPr>
          <p:cNvPr id="7179" name="Rectangle 146"/>
          <p:cNvSpPr>
            <a:spLocks noChangeArrowheads="1"/>
          </p:cNvSpPr>
          <p:nvPr/>
        </p:nvSpPr>
        <p:spPr bwMode="auto">
          <a:xfrm>
            <a:off x="174948" y="3043532"/>
            <a:ext cx="4896544" cy="864000"/>
          </a:xfrm>
          <a:prstGeom prst="rect">
            <a:avLst/>
          </a:prstGeom>
          <a:blipFill>
            <a:blip r:embed="rId9" cstate="print"/>
            <a:stretch>
              <a:fillRect/>
            </a:stretch>
          </a:blipFill>
          <a:ln w="3175">
            <a:solidFill>
              <a:schemeClr val="accent6">
                <a:lumMod val="50000"/>
              </a:schemeClr>
            </a:solidFill>
            <a:miter lim="800000"/>
            <a:headEnd/>
            <a:tailEnd/>
          </a:ln>
        </p:spPr>
        <p:txBody>
          <a:bodyPr lIns="91425" tIns="45713" rIns="91425" bIns="45713"/>
          <a:lstStyle/>
          <a:p>
            <a:pPr algn="ctr" eaLnBrk="0" hangingPunct="0">
              <a:defRPr/>
            </a:pPr>
            <a:r>
              <a:rPr lang="cs-CZ" sz="5400" dirty="0" smtClean="0">
                <a:gradFill>
                  <a:gsLst>
                    <a:gs pos="37000">
                      <a:srgbClr val="C00000"/>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a:outerShdw blurRad="38100" dist="38100" dir="2700000" algn="tl">
                    <a:srgbClr val="000000"/>
                  </a:outerShdw>
                </a:effectLst>
                <a:latin typeface="Monospac821 BT" pitchFamily="49" charset="0"/>
                <a:ea typeface="SimHei" pitchFamily="49" charset="-122"/>
                <a:cs typeface="FrankRuehl" pitchFamily="34" charset="-79"/>
              </a:rPr>
              <a:t>FK Louny</a:t>
            </a:r>
          </a:p>
        </p:txBody>
      </p:sp>
      <p:sp>
        <p:nvSpPr>
          <p:cNvPr id="12298" name="Text Box 147"/>
          <p:cNvSpPr txBox="1">
            <a:spLocks noChangeArrowheads="1"/>
          </p:cNvSpPr>
          <p:nvPr/>
        </p:nvSpPr>
        <p:spPr bwMode="auto">
          <a:xfrm>
            <a:off x="2335188" y="2704896"/>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74948" y="3979540"/>
            <a:ext cx="4824536" cy="3154696"/>
          </a:xfrm>
          <a:prstGeom prst="rect">
            <a:avLst/>
          </a:prstGeom>
          <a:blipFill dpi="0" rotWithShape="1">
            <a:blip r:embed="rId10" cstate="print">
              <a:alphaModFix amt="42000"/>
            </a:blip>
            <a:srcRect/>
            <a:stretch>
              <a:fillRect/>
            </a:stretch>
          </a:blipFill>
          <a:ln w="19050">
            <a:solidFill>
              <a:srgbClr val="CC3399"/>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400" i="1" u="sng" dirty="0">
                <a:ln w="3175">
                  <a:noFill/>
                </a:ln>
                <a:solidFill>
                  <a:srgbClr val="008000"/>
                </a:solidFill>
                <a:effectLst>
                  <a:outerShdw blurRad="38100" dist="38100" dir="2700000" algn="tl">
                    <a:srgbClr val="000000">
                      <a:alpha val="43137"/>
                    </a:srgbClr>
                  </a:outerShdw>
                </a:effectLst>
                <a:latin typeface="Khmer UI" pitchFamily="34" charset="0"/>
                <a:ea typeface="Gungsuh" pitchFamily="18" charset="-127"/>
                <a:cs typeface="Khmer UI" pitchFamily="34" charset="0"/>
              </a:rPr>
              <a:t>Hlavního rozhodčího</a:t>
            </a:r>
          </a:p>
          <a:p>
            <a:pPr algn="ctr" eaLnBrk="0" hangingPunct="0">
              <a:defRPr/>
            </a:pPr>
            <a:r>
              <a:rPr lang="cs-CZ" sz="2400" i="1" dirty="0" smtClean="0">
                <a:ln w="3175">
                  <a:noFill/>
                </a:ln>
                <a:effectLst>
                  <a:outerShdw blurRad="38100" dist="38100" dir="2700000" algn="tl">
                    <a:srgbClr val="000000">
                      <a:alpha val="43137"/>
                    </a:srgbClr>
                  </a:outerShdw>
                </a:effectLst>
                <a:latin typeface="Candara" pitchFamily="34" charset="0"/>
                <a:ea typeface="Segoe UI" pitchFamily="34" charset="0"/>
                <a:cs typeface="Segoe UI" pitchFamily="34" charset="0"/>
              </a:rPr>
              <a:t> </a:t>
            </a:r>
            <a:r>
              <a:rPr lang="cs-CZ" sz="2800" i="1" dirty="0" smtClean="0">
                <a:effectLst>
                  <a:outerShdw blurRad="38100" dist="38100" dir="2700000" algn="tl">
                    <a:srgbClr val="000000">
                      <a:alpha val="43137"/>
                    </a:srgbClr>
                  </a:outerShdw>
                </a:effectLst>
                <a:latin typeface="Candara" pitchFamily="34" charset="0"/>
                <a:ea typeface="Segoe UI" pitchFamily="34" charset="0"/>
                <a:cs typeface="Segoe UI" pitchFamily="34" charset="0"/>
              </a:rPr>
              <a:t>Tomáše </a:t>
            </a:r>
            <a:r>
              <a:rPr lang="cs-CZ" sz="2800" i="1" dirty="0" err="1" smtClean="0">
                <a:effectLst>
                  <a:outerShdw blurRad="38100" dist="38100" dir="2700000" algn="tl">
                    <a:srgbClr val="000000">
                      <a:alpha val="43137"/>
                    </a:srgbClr>
                  </a:outerShdw>
                </a:effectLst>
                <a:latin typeface="Candara" pitchFamily="34" charset="0"/>
                <a:ea typeface="Segoe UI" pitchFamily="34" charset="0"/>
                <a:cs typeface="Segoe UI" pitchFamily="34" charset="0"/>
              </a:rPr>
              <a:t>Grimma</a:t>
            </a:r>
            <a:r>
              <a:rPr lang="cs-CZ" sz="2800" i="1" dirty="0" smtClean="0">
                <a:effectLst>
                  <a:outerShdw blurRad="38100" dist="38100" dir="2700000" algn="tl">
                    <a:srgbClr val="000000">
                      <a:alpha val="43137"/>
                    </a:srgbClr>
                  </a:outerShdw>
                </a:effectLst>
                <a:latin typeface="Candara" pitchFamily="34" charset="0"/>
                <a:ea typeface="Segoe UI" pitchFamily="34" charset="0"/>
                <a:cs typeface="Segoe UI" pitchFamily="34" charset="0"/>
              </a:rPr>
              <a:t> z Rokycan</a:t>
            </a:r>
            <a:endParaRPr lang="cs-CZ" sz="2800" i="1" dirty="0" smtClean="0">
              <a:effectLst>
                <a:outerShdw blurRad="38100" dist="38100" dir="2700000" algn="tl">
                  <a:srgbClr val="000000">
                    <a:alpha val="43137"/>
                  </a:srgbClr>
                </a:outerShdw>
              </a:effectLst>
              <a:latin typeface="Candara" pitchFamily="34" charset="0"/>
              <a:ea typeface="Segoe UI" pitchFamily="34" charset="0"/>
              <a:cs typeface="Kartika" pitchFamily="18" charset="0"/>
            </a:endParaRPr>
          </a:p>
          <a:p>
            <a:pPr marL="457126" lvl="1" indent="0" eaLnBrk="0" hangingPunct="0">
              <a:defRPr/>
            </a:pPr>
            <a:r>
              <a:rPr lang="cs-CZ" sz="2200" i="1" u="sng" dirty="0" smtClean="0">
                <a:ln w="3175">
                  <a:noFill/>
                </a:ln>
                <a:solidFill>
                  <a:srgbClr val="339933"/>
                </a:solidFill>
                <a:effectLst>
                  <a:outerShdw blurRad="38100" dist="38100" dir="2700000" algn="tl">
                    <a:srgbClr val="000000">
                      <a:alpha val="43137"/>
                    </a:srgbClr>
                  </a:outerShdw>
                </a:effectLst>
                <a:latin typeface="Khmer UI" pitchFamily="34" charset="0"/>
                <a:ea typeface="Gungsuh" pitchFamily="18" charset="-127"/>
                <a:cs typeface="Khmer UI" pitchFamily="34" charset="0"/>
              </a:rPr>
              <a:t>Asistenty </a:t>
            </a:r>
            <a:r>
              <a:rPr lang="cs-CZ" sz="2200" i="1" u="sng" dirty="0">
                <a:ln w="3175">
                  <a:noFill/>
                </a:ln>
                <a:solidFill>
                  <a:srgbClr val="339933"/>
                </a:solidFill>
                <a:effectLst>
                  <a:outerShdw blurRad="38100" dist="38100" dir="2700000" algn="tl">
                    <a:srgbClr val="000000">
                      <a:alpha val="43137"/>
                    </a:srgbClr>
                  </a:outerShdw>
                </a:effectLst>
                <a:latin typeface="Khmer UI" pitchFamily="34" charset="0"/>
                <a:ea typeface="Gungsuh" pitchFamily="18" charset="-127"/>
                <a:cs typeface="Khmer UI" pitchFamily="34" charset="0"/>
              </a:rPr>
              <a:t>hlavního </a:t>
            </a:r>
            <a:r>
              <a:rPr lang="cs-CZ" sz="2200" i="1" u="sng" dirty="0" smtClean="0">
                <a:ln w="3175">
                  <a:noFill/>
                </a:ln>
                <a:solidFill>
                  <a:srgbClr val="339933"/>
                </a:solidFill>
                <a:effectLst>
                  <a:outerShdw blurRad="38100" dist="38100" dir="2700000" algn="tl">
                    <a:srgbClr val="000000">
                      <a:alpha val="43137"/>
                    </a:srgbClr>
                  </a:outerShdw>
                </a:effectLst>
                <a:latin typeface="Khmer UI" pitchFamily="34" charset="0"/>
                <a:ea typeface="Gungsuh" pitchFamily="18" charset="-127"/>
                <a:cs typeface="Khmer UI" pitchFamily="34" charset="0"/>
              </a:rPr>
              <a:t>rozhodčího</a:t>
            </a:r>
            <a:endParaRPr lang="cs-CZ" sz="2200" i="1" u="sng" dirty="0">
              <a:ln w="3175">
                <a:noFill/>
              </a:ln>
              <a:solidFill>
                <a:srgbClr val="339933"/>
              </a:solidFill>
              <a:effectLst>
                <a:outerShdw blurRad="38100" dist="38100" dir="2700000" algn="tl">
                  <a:srgbClr val="000000">
                    <a:alpha val="43137"/>
                  </a:srgbClr>
                </a:outerShdw>
              </a:effectLst>
              <a:latin typeface="Khmer UI" pitchFamily="34" charset="0"/>
              <a:ea typeface="Gungsuh" pitchFamily="18" charset="-127"/>
              <a:cs typeface="Khmer UI" pitchFamily="34" charset="0"/>
            </a:endParaRPr>
          </a:p>
          <a:p>
            <a:pPr marL="0" lvl="1" indent="0" algn="ctr">
              <a:defRPr/>
            </a:pPr>
            <a:r>
              <a:rPr lang="cs-CZ" sz="2400" i="1" dirty="0" smtClean="0">
                <a:ln w="3175">
                  <a:noFill/>
                </a:ln>
                <a:effectLst>
                  <a:outerShdw blurRad="38100" dist="38100" dir="2700000" algn="tl">
                    <a:srgbClr val="000000">
                      <a:alpha val="43137"/>
                    </a:srgbClr>
                  </a:outerShdw>
                </a:effectLst>
                <a:latin typeface="Candara" pitchFamily="34" charset="0"/>
                <a:ea typeface="Segoe UI" pitchFamily="34" charset="0"/>
                <a:cs typeface="Segoe UI" pitchFamily="34" charset="0"/>
              </a:rPr>
              <a:t>Omlouváme se, ale do uzávěrky zpravodaje Ústecký krajský fotbalový svaz nezveřejni</a:t>
            </a:r>
            <a:r>
              <a:rPr lang="cs-CZ" sz="2000" i="1" dirty="0" smtClean="0">
                <a:ln w="3175">
                  <a:noFill/>
                </a:ln>
                <a:effectLst>
                  <a:outerShdw blurRad="38100" dist="38100" dir="2700000" algn="tl">
                    <a:srgbClr val="000000">
                      <a:alpha val="43137"/>
                    </a:srgbClr>
                  </a:outerShdw>
                </a:effectLst>
                <a:latin typeface="Candara" pitchFamily="34" charset="0"/>
                <a:ea typeface="Segoe UI" pitchFamily="34" charset="0"/>
                <a:cs typeface="Segoe UI" pitchFamily="34" charset="0"/>
              </a:rPr>
              <a:t>l</a:t>
            </a:r>
            <a:endParaRPr lang="cs-CZ" sz="2000" i="1" dirty="0" smtClean="0">
              <a:ln w="3175">
                <a:noFill/>
              </a:ln>
              <a:effectLst>
                <a:outerShdw blurRad="38100" dist="38100" dir="2700000" algn="tl">
                  <a:srgbClr val="000000">
                    <a:alpha val="43137"/>
                  </a:srgbClr>
                </a:outerShdw>
              </a:effectLst>
              <a:latin typeface="Candara" pitchFamily="34" charset="0"/>
              <a:ea typeface="Segoe UI" pitchFamily="34" charset="0"/>
              <a:cs typeface="Kartika" pitchFamily="18" charset="0"/>
            </a:endParaRPr>
          </a:p>
          <a:p>
            <a:pPr lvl="1">
              <a:defRPr/>
            </a:pPr>
            <a:r>
              <a:rPr lang="cs-CZ" sz="2200" i="1" dirty="0" smtClean="0">
                <a:ln w="3175">
                  <a:noFill/>
                </a:ln>
                <a:blipFill>
                  <a:blip r:embed="rId11"/>
                  <a:tile tx="0" ty="0" sx="100000" sy="100000" flip="none" algn="tl"/>
                </a:blipFill>
                <a:effectLst>
                  <a:outerShdw blurRad="38100" dist="38100" dir="2700000" algn="tl">
                    <a:srgbClr val="000000">
                      <a:alpha val="43137"/>
                    </a:srgbClr>
                  </a:outerShdw>
                </a:effectLst>
                <a:latin typeface="Segoe UI Semibold" pitchFamily="34" charset="0"/>
                <a:ea typeface="Gungsuh" pitchFamily="18" charset="-127"/>
                <a:cs typeface="Tahoma" pitchFamily="34" charset="0"/>
              </a:rPr>
              <a:t>       </a:t>
            </a:r>
            <a:r>
              <a:rPr lang="cs-CZ" sz="2200" i="1" u="sng" dirty="0" smtClean="0">
                <a:ln w="3175">
                  <a:noFill/>
                </a:ln>
                <a:solidFill>
                  <a:srgbClr val="339933"/>
                </a:solidFill>
                <a:effectLst>
                  <a:outerShdw blurRad="38100" dist="38100" dir="2700000" algn="tl">
                    <a:srgbClr val="000000">
                      <a:alpha val="43137"/>
                    </a:srgbClr>
                  </a:outerShdw>
                </a:effectLst>
                <a:latin typeface="Khmer UI" pitchFamily="34" charset="0"/>
                <a:ea typeface="Gungsuh" pitchFamily="18" charset="-127"/>
                <a:cs typeface="Khmer UI" pitchFamily="34" charset="0"/>
              </a:rPr>
              <a:t>Delegáta FAČR</a:t>
            </a:r>
          </a:p>
          <a:p>
            <a:pPr lvl="1" algn="ctr">
              <a:defRPr/>
            </a:pPr>
            <a:r>
              <a:rPr lang="cs-CZ" sz="3100" i="1" dirty="0" smtClean="0">
                <a:effectLst>
                  <a:outerShdw blurRad="38100" dist="38100" dir="2700000" algn="tl">
                    <a:srgbClr val="000000">
                      <a:alpha val="43137"/>
                    </a:srgbClr>
                  </a:outerShdw>
                </a:effectLst>
                <a:latin typeface="Tw Cen MT" pitchFamily="34" charset="-18"/>
                <a:ea typeface="Segoe UI" pitchFamily="34" charset="0"/>
                <a:cs typeface="Segoe UI" pitchFamily="34" charset="0"/>
              </a:rPr>
              <a:t>Petra Doubka z </a:t>
            </a:r>
            <a:r>
              <a:rPr lang="cs-CZ" sz="3100" i="1" dirty="0" err="1" smtClean="0">
                <a:effectLst>
                  <a:outerShdw blurRad="38100" dist="38100" dir="2700000" algn="tl">
                    <a:srgbClr val="000000">
                      <a:alpha val="43137"/>
                    </a:srgbClr>
                  </a:outerShdw>
                </a:effectLst>
                <a:latin typeface="Tw Cen MT" pitchFamily="34" charset="-18"/>
                <a:ea typeface="Segoe UI" pitchFamily="34" charset="0"/>
                <a:cs typeface="Segoe UI" pitchFamily="34" charset="0"/>
              </a:rPr>
              <a:t>Chabařovic</a:t>
            </a:r>
            <a:endParaRPr lang="cs-CZ" sz="3100" i="1" dirty="0">
              <a:effectLst>
                <a:outerShdw blurRad="38100" dist="38100" dir="2700000" algn="tl">
                  <a:srgbClr val="000000">
                    <a:alpha val="43137"/>
                  </a:srgbClr>
                </a:outerShdw>
              </a:effectLst>
              <a:latin typeface="Tw Cen MT" pitchFamily="34" charset="-18"/>
              <a:ea typeface="Segoe UI" pitchFamily="34" charset="0"/>
              <a:cs typeface="Segoe UI" pitchFamily="34" charset="0"/>
            </a:endParaRPr>
          </a:p>
        </p:txBody>
      </p:sp>
      <p:sp>
        <p:nvSpPr>
          <p:cNvPr id="11" name="TextovéPole 10"/>
          <p:cNvSpPr txBox="1"/>
          <p:nvPr/>
        </p:nvSpPr>
        <p:spPr>
          <a:xfrm>
            <a:off x="5719564" y="2179340"/>
            <a:ext cx="4392488" cy="3293209"/>
          </a:xfrm>
          <a:prstGeom prst="rect">
            <a:avLst/>
          </a:prstGeom>
          <a:blipFill dpi="0" rotWithShape="1">
            <a:blip r:embed="rId12" cstate="print">
              <a:alphaModFix amt="61000"/>
            </a:blip>
            <a:srcRect/>
            <a:stretch>
              <a:fillRect/>
            </a:stretch>
          </a:blipFill>
        </p:spPr>
        <p:txBody>
          <a:bodyPr wrap="square" rtlCol="0">
            <a:spAutoFit/>
          </a:bodyPr>
          <a:lstStyle/>
          <a:p>
            <a:pPr algn="ctr"/>
            <a:r>
              <a:rPr lang="cs-CZ" sz="3200" dirty="0" smtClean="0">
                <a:solidFill>
                  <a:srgbClr val="990099"/>
                </a:solidFill>
                <a:latin typeface="Bookman Old Style" pitchFamily="18" charset="0"/>
              </a:rPr>
              <a:t>Užijte si zimu a  v příštím roce  se Vás těšíme při dalších mistrovských zápasech mužstev </a:t>
            </a:r>
          </a:p>
          <a:p>
            <a:pPr algn="ctr"/>
            <a:r>
              <a:rPr lang="cs-CZ" sz="4800" dirty="0" smtClean="0">
                <a:ln w="19050">
                  <a:solidFill>
                    <a:srgbClr val="FFFF00"/>
                  </a:solidFill>
                </a:ln>
                <a:blipFill>
                  <a:blip r:embed="rId11"/>
                  <a:tile tx="0" ty="0" sx="100000" sy="100000" flip="none" algn="tl"/>
                </a:blipFill>
                <a:latin typeface="Bookman Old Style" pitchFamily="18" charset="0"/>
              </a:rPr>
              <a:t>SK </a:t>
            </a:r>
            <a:r>
              <a:rPr lang="cs-CZ" sz="4800" dirty="0" err="1" smtClean="0">
                <a:ln w="19050">
                  <a:solidFill>
                    <a:srgbClr val="FFFF00"/>
                  </a:solidFill>
                </a:ln>
                <a:blipFill>
                  <a:blip r:embed="rId11"/>
                  <a:tile tx="0" ty="0" sx="100000" sy="100000" flip="none" algn="tl"/>
                </a:blipFill>
                <a:latin typeface="Bookman Old Style" pitchFamily="18" charset="0"/>
              </a:rPr>
              <a:t>Štětí</a:t>
            </a:r>
            <a:endParaRPr lang="cs-CZ" sz="2400" dirty="0" smtClean="0">
              <a:ln w="19050">
                <a:solidFill>
                  <a:srgbClr val="FFFF00"/>
                </a:solidFill>
              </a:ln>
              <a:blipFill>
                <a:blip r:embed="rId11"/>
                <a:tile tx="0" ty="0" sx="100000" sy="100000" flip="none" algn="tl"/>
              </a:blipFill>
              <a:latin typeface="Bookman Old Style" pitchFamily="18" charset="0"/>
            </a:endParaRPr>
          </a:p>
        </p:txBody>
      </p:sp>
      <p:sp>
        <p:nvSpPr>
          <p:cNvPr id="12" name="Obdélník 11"/>
          <p:cNvSpPr/>
          <p:nvPr/>
        </p:nvSpPr>
        <p:spPr>
          <a:xfrm>
            <a:off x="5719564" y="45229"/>
            <a:ext cx="4464496" cy="2062103"/>
          </a:xfrm>
          <a:prstGeom prst="rect">
            <a:avLst/>
          </a:prstGeom>
          <a:blipFill dpi="0" rotWithShape="1">
            <a:blip r:embed="rId13" cstate="print">
              <a:alphaModFix amt="64000"/>
            </a:blip>
            <a:srcRect/>
            <a:stretch>
              <a:fillRect/>
            </a:stretch>
          </a:blip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Krásné vánoce a  </a:t>
            </a:r>
          </a:p>
          <a:p>
            <a:pPr algn="ctr"/>
            <a:r>
              <a:rPr lang="cs-CZ"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Nový rok </a:t>
            </a:r>
          </a:p>
          <a:p>
            <a:pPr algn="ctr"/>
            <a:r>
              <a:rPr lang="cs-CZ"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Vám přejí fotbalisté SK </a:t>
            </a:r>
            <a:r>
              <a:rPr lang="cs-CZ" sz="32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Štětí</a:t>
            </a:r>
            <a:r>
              <a:rPr lang="cs-CZ"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a:t>
            </a:r>
          </a:p>
        </p:txBody>
      </p:sp>
      <p:pic>
        <p:nvPicPr>
          <p:cNvPr id="30721" name="Picture 1"/>
          <p:cNvPicPr>
            <a:picLocks noChangeAspect="1" noChangeArrowheads="1"/>
          </p:cNvPicPr>
          <p:nvPr/>
        </p:nvPicPr>
        <p:blipFill>
          <a:blip r:embed="rId14" cstate="print"/>
          <a:srcRect/>
          <a:stretch>
            <a:fillRect/>
          </a:stretch>
        </p:blipFill>
        <p:spPr bwMode="auto">
          <a:xfrm>
            <a:off x="6871692" y="5491708"/>
            <a:ext cx="1771650" cy="1614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74948" y="163116"/>
            <a:ext cx="4536504" cy="1200329"/>
          </a:xfrm>
          <a:prstGeom prst="rect">
            <a:avLst/>
          </a:prstGeom>
          <a:blipFill>
            <a:blip r:embed="rId2" cstate="print"/>
            <a:stretch>
              <a:fillRect/>
            </a:stretch>
          </a:blipFill>
        </p:spPr>
        <p:txBody>
          <a:bodyPr wrap="square" rtlCol="0">
            <a:spAutoFit/>
          </a:bodyPr>
          <a:lstStyle/>
          <a:p>
            <a:pPr algn="ctr"/>
            <a:r>
              <a:rPr lang="cs-CZ" sz="2400" dirty="0" smtClean="0">
                <a:latin typeface="Bookman Old Style" pitchFamily="18" charset="0"/>
              </a:rPr>
              <a:t>Rychlý průlet zápasy mužstva dospělých v podzimní části soutěže </a:t>
            </a:r>
          </a:p>
        </p:txBody>
      </p:sp>
      <p:sp>
        <p:nvSpPr>
          <p:cNvPr id="8" name="Obdélník 7"/>
          <p:cNvSpPr/>
          <p:nvPr/>
        </p:nvSpPr>
        <p:spPr>
          <a:xfrm>
            <a:off x="174948" y="1387252"/>
            <a:ext cx="4608512" cy="5678478"/>
          </a:xfrm>
          <a:prstGeom prst="rect">
            <a:avLst/>
          </a:prstGeom>
        </p:spPr>
        <p:txBody>
          <a:bodyPr wrap="square">
            <a:spAutoFit/>
          </a:bodyPr>
          <a:lstStyle/>
          <a:p>
            <a:pPr algn="just"/>
            <a:r>
              <a:rPr lang="cs-CZ" sz="1100" b="0" dirty="0" smtClean="0">
                <a:latin typeface="Arial" pitchFamily="34" charset="0"/>
                <a:cs typeface="Arial" pitchFamily="34" charset="0"/>
              </a:rPr>
              <a:t>Před námi je ještě dnešní zápas, ale i tak se pojďme podívat, jak se dařilo v těch předešlých. Kádr mužstva se v létě oproti jaru moc nezměnil.  Sice někteří hráči chtěli odejít, ale nakonec se podařilo je v mužstvu udržet a zapojili se i po sestupu z divize. Odešel Vít Kala, který dal přednost Hrobcům. Do mužstva se zařadilo i několik hráčů, kteří přišli z B týmu, který se přes léto  rozpadl jako domeček z karet. Po delším hledání se podařilo dohodnout s Josefem Vinšem, který se v červenci stal trenérem mužstva a byla to dobrá volba. Přišel z Doks, kde několik let úspěšně koučoval dospělé místního týmu v Libereckém přeboru. Jako hráč má za sebou i ligové zkušenosti. Výsledky v letní přípravě vcelku dobré a do Modré 24. 8. 2014 k 1. zápasu jsme jeli, jako mírný favorit, i když tipovat vítěze hned v úvodu je složité.  To se také potvrdilo a domů jsme si přivezli porážku 3:2. Co nám bylo platné, že jsme vedli 1:0, když jsme polevili a nadšeně hrající svěřenci pana Michalce bodovali naplno. 2. kolo bylo o něco lepší, vedli jsme 2:0, ale v 80. minutě hosté vyrovnali na 2:2. Už se nastavovalo, když rozhodčí nařídil volný přímý kop z hranice šestnáctky a Stejskal ho zahrál, jak jsme si přáli. Byl z toho vítězný gól na 3:2. 6. září nás čekal další zápas venku, na hřišti nováčka v Rumburku a ještě dnes se cítíme zklamání z porážky 3:2. Opět jsme vedli, ale lajdácká hra v závěru, penalta a odjezd domů s nulou. Herní úlevu jsme si prožili doma 13. 9. proti Junioru Děčín.  Výhra 5:0 potěšila diváky.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 dal 3 góly, Stejskal 2. No a pak už jsme se konečně dočkali výhry i venku. V neděli odpoledne 21. 9. na hřišti posledního týmu tabulky v </a:t>
            </a:r>
            <a:r>
              <a:rPr lang="cs-CZ" sz="1100" b="0" dirty="0" err="1" smtClean="0">
                <a:latin typeface="Arial" pitchFamily="34" charset="0"/>
                <a:cs typeface="Arial" pitchFamily="34" charset="0"/>
              </a:rPr>
              <a:t>Blšanech</a:t>
            </a:r>
            <a:r>
              <a:rPr lang="cs-CZ" sz="1100" b="0" dirty="0" smtClean="0">
                <a:latin typeface="Arial" pitchFamily="34" charset="0"/>
                <a:cs typeface="Arial" pitchFamily="34" charset="0"/>
              </a:rPr>
              <a:t>. Výkon značku kvality nedostal, ale jak po zápase řekl předseda oddílu Vladimír </a:t>
            </a:r>
            <a:r>
              <a:rPr lang="cs-CZ" sz="1100" b="0" dirty="0" err="1" smtClean="0">
                <a:latin typeface="Arial" pitchFamily="34" charset="0"/>
                <a:cs typeface="Arial" pitchFamily="34" charset="0"/>
              </a:rPr>
              <a:t>Frey</a:t>
            </a:r>
            <a:r>
              <a:rPr lang="cs-CZ" sz="1100" b="0" dirty="0" smtClean="0">
                <a:latin typeface="Arial" pitchFamily="34" charset="0"/>
                <a:cs typeface="Arial" pitchFamily="34" charset="0"/>
              </a:rPr>
              <a:t>,“Aspoň, že jsou z toho 3 body “   Do tohoto kola pro zdejší fanoušky asi nepřitažlivější zápas se odehrál 27. 9. V Hrobcích, kde hraje roudnická kolonie. Zápas měl jasný průběh. Naše mužstvo kralovalo a i ve 2. zápase na hřišti soupeře v řadě vyhrálo. Na vítězství 7:2 se podílelo 6 střelců. Když jsme o týden později doma až nečekaně hladce a vysoko 8:1 porazili </a:t>
            </a:r>
            <a:r>
              <a:rPr lang="cs-CZ" sz="1100" b="0" dirty="0" err="1" smtClean="0">
                <a:latin typeface="Arial" pitchFamily="34" charset="0"/>
                <a:cs typeface="Arial" pitchFamily="34" charset="0"/>
              </a:rPr>
              <a:t>Modlany</a:t>
            </a:r>
            <a:r>
              <a:rPr lang="cs-CZ" sz="1100" b="0" dirty="0" smtClean="0">
                <a:latin typeface="Arial" pitchFamily="34" charset="0"/>
                <a:cs typeface="Arial" pitchFamily="34" charset="0"/>
              </a:rPr>
              <a:t>, v jehož řadách hrají i bývalí ligoví fotbalisté, tak začalo být o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ve fotbalových kruzích této úrovně slyšet.  </a:t>
            </a:r>
            <a:endParaRPr lang="cs-CZ" sz="1100" b="0" dirty="0">
              <a:latin typeface="Arial" pitchFamily="34" charset="0"/>
              <a:cs typeface="Arial" pitchFamily="34" charset="0"/>
            </a:endParaRPr>
          </a:p>
        </p:txBody>
      </p:sp>
      <p:sp>
        <p:nvSpPr>
          <p:cNvPr id="9" name="Obdélník 8"/>
          <p:cNvSpPr/>
          <p:nvPr/>
        </p:nvSpPr>
        <p:spPr>
          <a:xfrm>
            <a:off x="5359524" y="235124"/>
            <a:ext cx="4711452" cy="6694140"/>
          </a:xfrm>
          <a:prstGeom prst="rect">
            <a:avLst/>
          </a:prstGeom>
        </p:spPr>
        <p:txBody>
          <a:bodyPr wrap="square">
            <a:spAutoFit/>
          </a:bodyPr>
          <a:lstStyle/>
          <a:p>
            <a:r>
              <a:rPr lang="cs-CZ" sz="1100" b="0" dirty="0" smtClean="0">
                <a:latin typeface="Arial" pitchFamily="34" charset="0"/>
                <a:cs typeface="Arial" pitchFamily="34" charset="0"/>
              </a:rPr>
              <a:t>11. říjen byl dnem, kdy jsme jeli na ne zrovna přátelskou půdu do horního </a:t>
            </a:r>
            <a:r>
              <a:rPr lang="cs-CZ" sz="1100" b="0" dirty="0" err="1" smtClean="0">
                <a:latin typeface="Arial" pitchFamily="34" charset="0"/>
                <a:cs typeface="Arial" pitchFamily="34" charset="0"/>
              </a:rPr>
              <a:t>Jiřetína</a:t>
            </a:r>
            <a:r>
              <a:rPr lang="cs-CZ" sz="1100" b="0" dirty="0" smtClean="0">
                <a:latin typeface="Arial" pitchFamily="34" charset="0"/>
                <a:cs typeface="Arial" pitchFamily="34" charset="0"/>
              </a:rPr>
              <a:t>, který společně s námi honí bodově vedoucí  Litvínov. První poločas bez branek, ve druhém jsme vedli 2:0, domácí 12 minut před koncem snížili na 1:2 a bylo z toho to pravé fotbalové dráma se šťastným koncem pro nás. Třetí zápas v řadě s mužstvy  z těch úplně nejvyšších příček jsme sehráli doma s Bílinou. Šancí v prvním poločase bylo spousta, ale ne a ne míč dostat do branky. Podařilo se to až </a:t>
            </a:r>
            <a:r>
              <a:rPr lang="cs-CZ" sz="1100" b="0" dirty="0" err="1" smtClean="0">
                <a:latin typeface="Arial" pitchFamily="34" charset="0"/>
                <a:cs typeface="Arial" pitchFamily="34" charset="0"/>
              </a:rPr>
              <a:t>Kuclerovi</a:t>
            </a:r>
            <a:r>
              <a:rPr lang="cs-CZ" sz="1100" b="0" dirty="0" smtClean="0">
                <a:latin typeface="Arial" pitchFamily="34" charset="0"/>
                <a:cs typeface="Arial" pitchFamily="34" charset="0"/>
              </a:rPr>
              <a:t> přímo z rohu 7 minut po změně stran. Další branku přidal ještě </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 a do Litvínova k zápasu podzimu proti 1. mužstvu tabulky jsme 25. 10. odjížděli v postavení 2. týmu tabulky s 3 bodovou ztrátou.  Co se s námi, ale dělo v úvodu zápasu bylo neskutečné. 1. minuta a hned gól, v 8. další a ještě v závěru poločasu jsme inkasovali potřetí.  Že se dá s Litvínovem hrát, jsme se bohužel přesvědčili až ve 2. části. Vstřelili jsme 2 branky a domácí se začali bát o výsledek.  Škoda, že se nám nepodařilo aspoň vyrovnat na 3:3.  Třetího nováčka soutěže </a:t>
            </a:r>
            <a:r>
              <a:rPr lang="cs-CZ" sz="1100" b="0" dirty="0" err="1" smtClean="0">
                <a:latin typeface="Arial" pitchFamily="34" charset="0"/>
                <a:cs typeface="Arial" pitchFamily="34" charset="0"/>
              </a:rPr>
              <a:t>Spořice</a:t>
            </a:r>
            <a:r>
              <a:rPr lang="cs-CZ" sz="1100" b="0" dirty="0" smtClean="0">
                <a:latin typeface="Arial" pitchFamily="34" charset="0"/>
                <a:cs typeface="Arial" pitchFamily="34" charset="0"/>
              </a:rPr>
              <a:t>, ty se nachází kousek od Chomutova, jsme přivítali 1. listopadu.  Hrály až s přílišným respektem a už v prvním dějství bylo za stavu 3:0 rozhodnuto.  Ve druhém poločase přidal branku na konečných 4: 0 </a:t>
            </a:r>
            <a:r>
              <a:rPr lang="cs-CZ" sz="1100" b="0" dirty="0" err="1" smtClean="0">
                <a:latin typeface="Arial" pitchFamily="34" charset="0"/>
                <a:cs typeface="Arial" pitchFamily="34" charset="0"/>
              </a:rPr>
              <a:t>Rejman</a:t>
            </a:r>
            <a:r>
              <a:rPr lang="cs-CZ" sz="1100" b="0" dirty="0" smtClean="0">
                <a:latin typeface="Arial" pitchFamily="34" charset="0"/>
                <a:cs typeface="Arial" pitchFamily="34" charset="0"/>
              </a:rPr>
              <a:t>. Daleká Kadaň, a aby se nám sem jelo s chutí, tak její funkcionáři den před zápasem volali, že se bude hrát na umělce. Výkon podle toho z naší strany i tak vypadal. Domácí byli v prvním poločase vyrovnaným soupeřem a hrát jsme začali, až když nám začalo téct do bot. 73. minuta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střílí první branku. Domácí se položili a byla z toho výhra 4:0. 3 branky dal právě </a:t>
            </a:r>
            <a:r>
              <a:rPr lang="cs-CZ" sz="1100" b="0" dirty="0" err="1" smtClean="0">
                <a:latin typeface="Arial" pitchFamily="34" charset="0"/>
                <a:cs typeface="Arial" pitchFamily="34" charset="0"/>
              </a:rPr>
              <a:t>Slanička</a:t>
            </a:r>
            <a:r>
              <a:rPr lang="cs-CZ" sz="1100" b="0" dirty="0" smtClean="0">
                <a:latin typeface="Arial" pitchFamily="34" charset="0"/>
                <a:cs typeface="Arial" pitchFamily="34" charset="0"/>
              </a:rPr>
              <a:t>.  Nemilé překvapení jsme zažili doma proti Proboštovu 15. 11. Naše pýcha, domácí neporazitelnost padla. Už v prvním poločase jsme inkasovali 2x. Ve druhém už se po brance </a:t>
            </a:r>
            <a:r>
              <a:rPr lang="cs-CZ" sz="1100" b="0" dirty="0" err="1" smtClean="0">
                <a:latin typeface="Arial" pitchFamily="34" charset="0"/>
                <a:cs typeface="Arial" pitchFamily="34" charset="0"/>
              </a:rPr>
              <a:t>Slaničky</a:t>
            </a:r>
            <a:r>
              <a:rPr lang="cs-CZ" sz="1100" b="0" dirty="0" smtClean="0">
                <a:latin typeface="Arial" pitchFamily="34" charset="0"/>
                <a:cs typeface="Arial" pitchFamily="34" charset="0"/>
              </a:rPr>
              <a:t> na 3:2 z penalty zdálo, že domácí neporazitelnost uhájíme, ale 4 minuty před koncem </a:t>
            </a:r>
            <a:r>
              <a:rPr lang="cs-CZ" sz="1100" b="0" dirty="0" err="1" smtClean="0">
                <a:latin typeface="Arial" pitchFamily="34" charset="0"/>
                <a:cs typeface="Arial" pitchFamily="34" charset="0"/>
              </a:rPr>
              <a:t>Záveský</a:t>
            </a:r>
            <a:r>
              <a:rPr lang="cs-CZ" sz="1100" b="0" dirty="0" smtClean="0">
                <a:latin typeface="Arial" pitchFamily="34" charset="0"/>
                <a:cs typeface="Arial" pitchFamily="34" charset="0"/>
              </a:rPr>
              <a:t> vyro</a:t>
            </a:r>
            <a:r>
              <a:rPr lang="cs-CZ" b="0" dirty="0" smtClean="0">
                <a:latin typeface="Arial" pitchFamily="34" charset="0"/>
                <a:cs typeface="Arial" pitchFamily="34" charset="0"/>
              </a:rPr>
              <a:t>vnal na 3:3. Na řadu přišly penalty a aspoň z toho byl zisk bodu. V posledním venkovním mistrovském zápase nás domácí přesunuli na mini umělou trávu s čímž jsme se prali celých 90 minut a i když jsme bojovali, tak jsme se dopouštěli individuálních chyb a ze hřiště odešli poraženi 2:1. Před námi je dnes poslední zápas a to proti 2. mužstvu tabulky Lounům. Jak to dopadlo, se dozvíte za několik hodin a informace najdete na internetových stránkách klubu nebo v reportáži kabelové televize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  Podzim můžeme i přes 2 poslední zaváhání hodnotit kladně a postavení v tabulce  je  celkem příznivé a je dobrým vkladem pro jaro.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503540" y="163116"/>
            <a:ext cx="4608512" cy="6984000"/>
          </a:xfrm>
          <a:prstGeom prst="rect">
            <a:avLst/>
          </a:prstGeom>
          <a:noFill/>
          <a:ln w="25400">
            <a:solidFill>
              <a:schemeClr val="accent1">
                <a:lumMod val="20000"/>
                <a:lumOff val="80000"/>
              </a:schemeClr>
            </a:solidFill>
          </a:ln>
        </p:spPr>
        <p:txBody>
          <a:bodyPr wrap="square">
            <a:spAutoFit/>
            <a:scene3d>
              <a:camera prst="orthographicFront"/>
              <a:lightRig rig="threePt" dir="t"/>
            </a:scene3d>
            <a:sp3d extrusionH="57150">
              <a:bevelT h="25400" prst="softRound"/>
              <a:extrusionClr>
                <a:srgbClr val="006600"/>
              </a:extrusionClr>
            </a:sp3d>
          </a:bodyPr>
          <a:lstStyle/>
          <a:p>
            <a:pPr algn="ctr" eaLnBrk="0" hangingPunct="0">
              <a:defRPr/>
            </a:pPr>
            <a:r>
              <a:rPr lang="cs-CZ" sz="2800" u="sng" dirty="0">
                <a:ln w="12700" cap="sq">
                  <a:solidFill>
                    <a:srgbClr val="CC3300"/>
                  </a:solidFill>
                  <a:prstDash val="solid"/>
                  <a:miter lim="800000"/>
                </a:ln>
                <a:solidFill>
                  <a:srgbClr val="0066CC"/>
                </a:solidFill>
                <a:effectLst>
                  <a:outerShdw blurRad="60007" dist="200025" dir="15000000" sy="30000" kx="-1800000" algn="bl" rotWithShape="0">
                    <a:srgbClr val="FFFF00">
                      <a:alpha val="31765"/>
                    </a:srgbClr>
                  </a:outerShdw>
                </a:effectLst>
                <a:latin typeface="Centaur" pitchFamily="18" charset="0"/>
                <a:cs typeface="Arial" pitchFamily="34" charset="0"/>
              </a:rPr>
              <a:t>Vážení sportovní </a:t>
            </a:r>
            <a:r>
              <a:rPr lang="cs-CZ" sz="2800" u="sng" dirty="0" smtClean="0">
                <a:ln w="12700" cap="sq">
                  <a:solidFill>
                    <a:srgbClr val="CC3300"/>
                  </a:solidFill>
                  <a:prstDash val="solid"/>
                  <a:miter lim="800000"/>
                </a:ln>
                <a:solidFill>
                  <a:srgbClr val="0066CC"/>
                </a:solidFill>
                <a:effectLst>
                  <a:outerShdw blurRad="60007" dist="200025" dir="15000000" sy="30000" kx="-1800000" algn="bl" rotWithShape="0">
                    <a:srgbClr val="FFFF00">
                      <a:alpha val="31765"/>
                    </a:srgbClr>
                  </a:outerShdw>
                </a:effectLst>
                <a:latin typeface="Centaur" pitchFamily="18" charset="0"/>
                <a:cs typeface="Arial" pitchFamily="34" charset="0"/>
              </a:rPr>
              <a:t>přátelé</a:t>
            </a:r>
          </a:p>
          <a:p>
            <a:pPr algn="just" eaLnBrk="0" hangingPunct="0">
              <a:defRPr/>
            </a:pPr>
            <a:r>
              <a:rPr lang="cs-CZ" sz="1100" i="1" dirty="0" smtClean="0">
                <a:latin typeface="Arial" pitchFamily="34" charset="0"/>
                <a:cs typeface="Arial" pitchFamily="34" charset="0"/>
              </a:rPr>
              <a:t>      </a:t>
            </a:r>
            <a:r>
              <a:rPr lang="cs-CZ" sz="1100" i="1" dirty="0" smtClean="0">
                <a:solidFill>
                  <a:srgbClr val="000099"/>
                </a:solidFill>
                <a:latin typeface="Arial" pitchFamily="34" charset="0"/>
                <a:cs typeface="Arial" pitchFamily="34" charset="0"/>
              </a:rPr>
              <a:t>letos naposledy  vás všechny vítáme na zdejším hřišti. Je konec listopadu a stadiony na většině míst České republiky jsou již 14 dní uzavřeny. Výjimkou jsou pouze nejvyšší soutěže a také Ústecký přebor, kde se brány travnatých povrchů zavřou právě o tomto víkendu.  1. a 2. kolo bylo přeloženo až na konec listopadu. Dnes proti sobě nastupují mužstva, která si v průběhu podzimu vedla velmi dobře. Naše mužstvo i Louny , které většinou své soupeře porážely, si to dnes rozdají o 2. místo v tabulce.  Lepší vrchol podzimní části jste si jako diváci nemohli přát. Poslední výsledky malinko favorizují  hostující tým, ale pro nás zase mluví domácí trávník a fanoušci. Nechme se překvapit, jak to celé dopadne.  </a:t>
            </a:r>
          </a:p>
          <a:p>
            <a:pPr algn="just" eaLnBrk="0" hangingPunct="0">
              <a:defRPr/>
            </a:pPr>
            <a:r>
              <a:rPr lang="cs-CZ" sz="1100" i="1" dirty="0" smtClean="0">
                <a:solidFill>
                  <a:srgbClr val="000099"/>
                </a:solidFill>
                <a:latin typeface="Arial" pitchFamily="34" charset="0"/>
                <a:cs typeface="Arial" pitchFamily="34" charset="0"/>
              </a:rPr>
              <a:t>        Ohlédneme-li se za letošním rokem , který byl rozdělen návratem mužstva dospělých z divize do krajského přeboru, tak v něm najdeme, jak úspěchy, tak i nezdary. Oddíl fotbalu ve </a:t>
            </a:r>
            <a:r>
              <a:rPr lang="cs-CZ" sz="1100" i="1" dirty="0" err="1" smtClean="0">
                <a:solidFill>
                  <a:srgbClr val="000099"/>
                </a:solidFill>
                <a:latin typeface="Arial" pitchFamily="34" charset="0"/>
                <a:cs typeface="Arial" pitchFamily="34" charset="0"/>
              </a:rPr>
              <a:t>Štětí</a:t>
            </a:r>
            <a:r>
              <a:rPr lang="cs-CZ" sz="1100" i="1" dirty="0" smtClean="0">
                <a:solidFill>
                  <a:srgbClr val="000099"/>
                </a:solidFill>
                <a:latin typeface="Arial" pitchFamily="34" charset="0"/>
                <a:cs typeface="Arial" pitchFamily="34" charset="0"/>
              </a:rPr>
              <a:t> není ale zdaleka jenom mužstvo dospělých, ale také dalších 8 mládežnických mužstev, která hrají jak v krajských, tak i okresních soutěžích. O jejich výsledcích jste byli podrobně informováni v každém vydání zpravodaje. Stovky zápasů a turnajů byly tou nejlepší propagací zdravého pohybu a využití volného času mládeže. A to je také jeden z nejdůležitějších úkolů funkcionářů zajišťujících činnost fotbalového oddílu. Velké poděkování patří všem trenérům, vedoucím, hráčům, ale i rodičům, kteří věnovali tomuto krásnému sportu nazývaného fotbal stovky hodin a zajistili kvalitativně vysokou úroveň péče o rozvoj fotbalu ve městě </a:t>
            </a:r>
            <a:r>
              <a:rPr lang="cs-CZ" sz="1100" i="1" dirty="0" err="1" smtClean="0">
                <a:solidFill>
                  <a:srgbClr val="000099"/>
                </a:solidFill>
                <a:latin typeface="Arial" pitchFamily="34" charset="0"/>
                <a:cs typeface="Arial" pitchFamily="34" charset="0"/>
              </a:rPr>
              <a:t>Štětí</a:t>
            </a:r>
            <a:r>
              <a:rPr lang="cs-CZ" sz="1100" i="1" dirty="0" smtClean="0">
                <a:solidFill>
                  <a:srgbClr val="000099"/>
                </a:solidFill>
                <a:latin typeface="Arial" pitchFamily="34" charset="0"/>
                <a:cs typeface="Arial" pitchFamily="34" charset="0"/>
              </a:rPr>
              <a:t> od těch nejmenších fotbalistů až po dospělé. Velkou zásluhu mají také naši partneři bez jejichž finanční podpory by se fotbal ve </a:t>
            </a:r>
            <a:r>
              <a:rPr lang="cs-CZ" sz="1100" i="1" dirty="0" err="1" smtClean="0">
                <a:solidFill>
                  <a:srgbClr val="000099"/>
                </a:solidFill>
                <a:latin typeface="Arial" pitchFamily="34" charset="0"/>
                <a:cs typeface="Arial" pitchFamily="34" charset="0"/>
              </a:rPr>
              <a:t>Štětí</a:t>
            </a:r>
            <a:r>
              <a:rPr lang="cs-CZ" sz="1100" i="1" dirty="0" smtClean="0">
                <a:solidFill>
                  <a:srgbClr val="000099"/>
                </a:solidFill>
                <a:latin typeface="Arial" pitchFamily="34" charset="0"/>
                <a:cs typeface="Arial" pitchFamily="34" charset="0"/>
              </a:rPr>
              <a:t> hrál velmi těžko. Především je to město </a:t>
            </a:r>
            <a:r>
              <a:rPr lang="cs-CZ" sz="1100" i="1" dirty="0" err="1" smtClean="0">
                <a:solidFill>
                  <a:srgbClr val="000099"/>
                </a:solidFill>
                <a:latin typeface="Arial" pitchFamily="34" charset="0"/>
                <a:cs typeface="Arial" pitchFamily="34" charset="0"/>
              </a:rPr>
              <a:t>Štětí</a:t>
            </a:r>
            <a:r>
              <a:rPr lang="cs-CZ" sz="1100" i="1" dirty="0" smtClean="0">
                <a:solidFill>
                  <a:srgbClr val="000099"/>
                </a:solidFill>
                <a:latin typeface="Arial" pitchFamily="34" charset="0"/>
                <a:cs typeface="Arial" pitchFamily="34" charset="0"/>
              </a:rPr>
              <a:t> a jeho zastupitelé, kteří schvalují granty na činnost sportovních organizací. Pak je tu také spousta menších partnerů ať už z města </a:t>
            </a:r>
            <a:r>
              <a:rPr lang="cs-CZ" sz="1100" i="1" dirty="0" err="1" smtClean="0">
                <a:solidFill>
                  <a:srgbClr val="000099"/>
                </a:solidFill>
                <a:latin typeface="Arial" pitchFamily="34" charset="0"/>
                <a:cs typeface="Arial" pitchFamily="34" charset="0"/>
              </a:rPr>
              <a:t>Štětí</a:t>
            </a:r>
            <a:r>
              <a:rPr lang="cs-CZ" sz="1100" i="1" dirty="0" smtClean="0">
                <a:solidFill>
                  <a:srgbClr val="000099"/>
                </a:solidFill>
                <a:latin typeface="Arial" pitchFamily="34" charset="0"/>
                <a:cs typeface="Arial" pitchFamily="34" charset="0"/>
              </a:rPr>
              <a:t> nebo jeho okolí. Těm také moc děkujeme. </a:t>
            </a:r>
          </a:p>
          <a:p>
            <a:pPr algn="just" eaLnBrk="0" hangingPunct="0">
              <a:defRPr/>
            </a:pPr>
            <a:r>
              <a:rPr lang="cs-CZ" sz="1100" i="1" dirty="0" smtClean="0">
                <a:solidFill>
                  <a:srgbClr val="000099"/>
                </a:solidFill>
                <a:latin typeface="Arial" pitchFamily="34" charset="0"/>
                <a:cs typeface="Arial" pitchFamily="34" charset="0"/>
              </a:rPr>
              <a:t>         A na úplný závěr výbor fotbalového oddílu děkuje všem fanouškům a příznivcům </a:t>
            </a:r>
            <a:r>
              <a:rPr lang="cs-CZ" sz="1100" i="1" dirty="0" err="1" smtClean="0">
                <a:solidFill>
                  <a:srgbClr val="000099"/>
                </a:solidFill>
                <a:latin typeface="Arial" pitchFamily="34" charset="0"/>
                <a:cs typeface="Arial" pitchFamily="34" charset="0"/>
              </a:rPr>
              <a:t>štětského</a:t>
            </a:r>
            <a:r>
              <a:rPr lang="cs-CZ" sz="1100" i="1" dirty="0" smtClean="0">
                <a:solidFill>
                  <a:srgbClr val="000099"/>
                </a:solidFill>
                <a:latin typeface="Arial" pitchFamily="34" charset="0"/>
                <a:cs typeface="Arial" pitchFamily="34" charset="0"/>
              </a:rPr>
              <a:t> fotbalu za vaše návštěvy a fandění v průběhu celého ruku. Mějte se hezky, prožijte krásné vánoce a Nový rok. Těšíme se na vás na jaře při vydání zpravodaje č.8, kde se dozvíte všechno nové z průběhu zimy.</a:t>
            </a:r>
          </a:p>
          <a:p>
            <a:pPr eaLnBrk="0" hangingPunct="0">
              <a:defRPr/>
            </a:pPr>
            <a:r>
              <a:rPr lang="cs-CZ" sz="1400" i="1" dirty="0" smtClean="0">
                <a:ln w="15875">
                  <a:solidFill>
                    <a:srgbClr val="003300"/>
                  </a:solidFill>
                </a:ln>
                <a:latin typeface="Arial" pitchFamily="34" charset="0"/>
                <a:cs typeface="Arial" pitchFamily="34" charset="0"/>
              </a:rPr>
              <a:t>                               Sportu  zdar</a:t>
            </a:r>
            <a:r>
              <a:rPr lang="cs-CZ" sz="1400" i="1" dirty="0" smtClean="0">
                <a:latin typeface="Arial" pitchFamily="34" charset="0"/>
                <a:cs typeface="Arial" pitchFamily="34" charset="0"/>
              </a:rPr>
              <a:t>                                                               </a:t>
            </a:r>
          </a:p>
          <a:p>
            <a:pPr eaLnBrk="0" hangingPunct="0">
              <a:defRPr/>
            </a:pPr>
            <a:r>
              <a:rPr lang="cs-CZ" sz="1400" i="1" dirty="0" smtClean="0">
                <a:ln>
                  <a:solidFill>
                    <a:srgbClr val="003366"/>
                  </a:solidFill>
                </a:ln>
                <a:latin typeface="Arial" pitchFamily="34" charset="0"/>
                <a:cs typeface="Arial" pitchFamily="34" charset="0"/>
              </a:rPr>
              <a:t>                                              Fotbalu zvlášť</a:t>
            </a:r>
          </a:p>
          <a:p>
            <a:pPr eaLnBrk="0" hangingPunct="0">
              <a:defRPr/>
            </a:pPr>
            <a:r>
              <a:rPr lang="cs-CZ" sz="1100" i="1" dirty="0" smtClean="0">
                <a:latin typeface="Arial" pitchFamily="34" charset="0"/>
                <a:cs typeface="Arial" pitchFamily="34" charset="0"/>
              </a:rPr>
              <a:t>           </a:t>
            </a:r>
          </a:p>
        </p:txBody>
      </p:sp>
      <p:graphicFrame>
        <p:nvGraphicFramePr>
          <p:cNvPr id="11" name="Tabulka 10"/>
          <p:cNvGraphicFramePr>
            <a:graphicFrameLocks noGrp="1"/>
          </p:cNvGraphicFramePr>
          <p:nvPr/>
        </p:nvGraphicFramePr>
        <p:xfrm>
          <a:off x="174948" y="1675285"/>
          <a:ext cx="4752528" cy="4491216"/>
        </p:xfrm>
        <a:graphic>
          <a:graphicData uri="http://schemas.openxmlformats.org/drawingml/2006/table">
            <a:tbl>
              <a:tblPr/>
              <a:tblGrid>
                <a:gridCol w="710120">
                  <a:extLst>
                    <a:ext uri="{9D8B030D-6E8A-4147-A177-3AD203B41FA5}">
                      <a16:colId xmlns:a16="http://schemas.microsoft.com/office/drawing/2014/main" val="20000"/>
                    </a:ext>
                  </a:extLst>
                </a:gridCol>
                <a:gridCol w="777295">
                  <a:extLst>
                    <a:ext uri="{9D8B030D-6E8A-4147-A177-3AD203B41FA5}">
                      <a16:colId xmlns:a16="http://schemas.microsoft.com/office/drawing/2014/main" val="20001"/>
                    </a:ext>
                  </a:extLst>
                </a:gridCol>
                <a:gridCol w="882851">
                  <a:extLst>
                    <a:ext uri="{9D8B030D-6E8A-4147-A177-3AD203B41FA5}">
                      <a16:colId xmlns:a16="http://schemas.microsoft.com/office/drawing/2014/main" val="20002"/>
                    </a:ext>
                  </a:extLst>
                </a:gridCol>
                <a:gridCol w="1151546">
                  <a:extLst>
                    <a:ext uri="{9D8B030D-6E8A-4147-A177-3AD203B41FA5}">
                      <a16:colId xmlns:a16="http://schemas.microsoft.com/office/drawing/2014/main" val="20003"/>
                    </a:ext>
                  </a:extLst>
                </a:gridCol>
                <a:gridCol w="1230716">
                  <a:extLst>
                    <a:ext uri="{9D8B030D-6E8A-4147-A177-3AD203B41FA5}">
                      <a16:colId xmlns:a16="http://schemas.microsoft.com/office/drawing/2014/main" val="20004"/>
                    </a:ext>
                  </a:extLst>
                </a:gridCol>
              </a:tblGrid>
              <a:tr h="268863">
                <a:tc gridSpan="5">
                  <a:txBody>
                    <a:bodyPr/>
                    <a:lstStyle/>
                    <a:p>
                      <a:pPr algn="ctr" fontAlgn="ctr"/>
                      <a:r>
                        <a:rPr lang="cs-CZ" sz="1800" b="1" i="0" u="none" strike="noStrike" dirty="0">
                          <a:solidFill>
                            <a:srgbClr val="000000"/>
                          </a:solidFill>
                          <a:latin typeface="Arial"/>
                        </a:rPr>
                        <a:t>Dospělí</a:t>
                      </a:r>
                    </a:p>
                  </a:txBody>
                  <a:tcPr marL="5953" marR="5953" marT="595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58269">
                <a:tc>
                  <a:txBody>
                    <a:bodyPr/>
                    <a:lstStyle/>
                    <a:p>
                      <a:pPr algn="ctr" fontAlgn="ctr"/>
                      <a:r>
                        <a:rPr lang="cs-CZ" sz="1100" b="1" i="0" u="none" strike="noStrike" dirty="0">
                          <a:solidFill>
                            <a:srgbClr val="000000"/>
                          </a:solidFill>
                          <a:latin typeface="Arial"/>
                        </a:rPr>
                        <a:t>14.3.2015</a:t>
                      </a:r>
                    </a:p>
                  </a:txBody>
                  <a:tcPr marL="5953" marR="5953" marT="5953" marB="0" anchor="ctr">
                    <a:lnL w="190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sobota</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14:30</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FK Louny</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a:t>
                      </a:r>
                    </a:p>
                  </a:txBody>
                  <a:tcPr marL="5953" marR="5953" marT="5953" marB="0" anchor="ctr">
                    <a:lnL>
                      <a:noFill/>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10001"/>
                  </a:ext>
                </a:extLst>
              </a:tr>
              <a:tr h="258269">
                <a:tc>
                  <a:txBody>
                    <a:bodyPr/>
                    <a:lstStyle/>
                    <a:p>
                      <a:pPr algn="ctr" fontAlgn="ctr"/>
                      <a:r>
                        <a:rPr lang="cs-CZ" sz="1100" b="1" i="0" u="none" strike="noStrike">
                          <a:solidFill>
                            <a:srgbClr val="000000"/>
                          </a:solidFill>
                          <a:latin typeface="Arial"/>
                        </a:rPr>
                        <a:t>21.3.2015</a:t>
                      </a:r>
                    </a:p>
                  </a:txBody>
                  <a:tcPr marL="5953" marR="5953" marT="5953"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sobota</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10:15</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SK Štětí A</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FC Jiskra Modrá</a:t>
                      </a:r>
                    </a:p>
                  </a:txBody>
                  <a:tcPr marL="5953" marR="5953" marT="5953"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268863">
                <a:tc gridSpan="5">
                  <a:txBody>
                    <a:bodyPr/>
                    <a:lstStyle/>
                    <a:p>
                      <a:pPr algn="ctr" fontAlgn="ctr"/>
                      <a:r>
                        <a:rPr lang="cs-CZ" sz="1800" b="1" i="0" u="none" strike="noStrike" dirty="0">
                          <a:solidFill>
                            <a:srgbClr val="000000"/>
                          </a:solidFill>
                          <a:latin typeface="Arial"/>
                        </a:rPr>
                        <a:t>Dorost</a:t>
                      </a:r>
                    </a:p>
                  </a:txBody>
                  <a:tcPr marL="5953" marR="5953" marT="595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3"/>
                  </a:ext>
                </a:extLst>
              </a:tr>
              <a:tr h="258269">
                <a:tc>
                  <a:txBody>
                    <a:bodyPr/>
                    <a:lstStyle/>
                    <a:p>
                      <a:pPr algn="ctr" fontAlgn="ctr"/>
                      <a:r>
                        <a:rPr lang="cs-CZ" sz="1100" b="1" i="0" u="none" strike="noStrike" dirty="0">
                          <a:solidFill>
                            <a:srgbClr val="000000"/>
                          </a:solidFill>
                          <a:latin typeface="Arial"/>
                        </a:rPr>
                        <a:t>28.3.2015</a:t>
                      </a:r>
                    </a:p>
                  </a:txBody>
                  <a:tcPr marL="5953" marR="5953" marT="5953" marB="0" anchor="ctr">
                    <a:lnL w="190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a:solidFill>
                            <a:srgbClr val="000000"/>
                          </a:solidFill>
                          <a:latin typeface="Arial"/>
                        </a:rPr>
                        <a:t>sobota</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a:solidFill>
                            <a:srgbClr val="000000"/>
                          </a:solidFill>
                          <a:latin typeface="Arial"/>
                        </a:rPr>
                        <a:t>10:15</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dirty="0" smtClean="0">
                          <a:solidFill>
                            <a:srgbClr val="000000"/>
                          </a:solidFill>
                          <a:latin typeface="Arial"/>
                        </a:rPr>
                        <a:t>SK </a:t>
                      </a:r>
                      <a:r>
                        <a:rPr lang="cs-CZ" sz="1100" b="1" i="0" u="none" strike="noStrike" dirty="0" err="1" smtClean="0">
                          <a:solidFill>
                            <a:srgbClr val="000000"/>
                          </a:solidFill>
                          <a:latin typeface="Arial"/>
                        </a:rPr>
                        <a:t>Štětí</a:t>
                      </a:r>
                      <a:endParaRPr lang="cs-CZ" sz="1100" b="1" i="0" u="none" strike="noStrike" dirty="0">
                        <a:solidFill>
                          <a:srgbClr val="000000"/>
                        </a:solidFill>
                        <a:latin typeface="Arial"/>
                      </a:endParaRP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dirty="0" smtClean="0">
                          <a:solidFill>
                            <a:srgbClr val="000000"/>
                          </a:solidFill>
                          <a:latin typeface="Arial"/>
                        </a:rPr>
                        <a:t>ASK  Lovosice</a:t>
                      </a:r>
                      <a:endParaRPr lang="cs-CZ" sz="1100" b="1" i="0" u="none" strike="noStrike" dirty="0">
                        <a:solidFill>
                          <a:srgbClr val="000000"/>
                        </a:solidFill>
                        <a:latin typeface="Arial"/>
                      </a:endParaRPr>
                    </a:p>
                  </a:txBody>
                  <a:tcPr marL="5953" marR="5953" marT="5953" marB="0" anchor="ctr">
                    <a:lnL>
                      <a:noFill/>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10004"/>
                  </a:ext>
                </a:extLst>
              </a:tr>
              <a:tr h="258269">
                <a:tc>
                  <a:txBody>
                    <a:bodyPr/>
                    <a:lstStyle/>
                    <a:p>
                      <a:pPr algn="ctr" fontAlgn="ctr"/>
                      <a:r>
                        <a:rPr lang="cs-CZ" sz="1100" b="1" i="0" u="none" strike="noStrike">
                          <a:solidFill>
                            <a:srgbClr val="000000"/>
                          </a:solidFill>
                          <a:latin typeface="Arial"/>
                        </a:rPr>
                        <a:t>4.4.2015</a:t>
                      </a:r>
                    </a:p>
                  </a:txBody>
                  <a:tcPr marL="5953" marR="5953" marT="5953"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a:rPr>
                        <a:t>sobota</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a:rPr>
                        <a:t>10:30</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0000"/>
                          </a:solidFill>
                          <a:latin typeface="Arial"/>
                        </a:rPr>
                        <a:t>TJ Chlumec</a:t>
                      </a:r>
                      <a:endParaRPr lang="cs-CZ" sz="1100" b="1" i="0" u="none" strike="noStrike" dirty="0">
                        <a:solidFill>
                          <a:srgbClr val="000000"/>
                        </a:solidFill>
                        <a:latin typeface="Arial"/>
                      </a:endParaRP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0000"/>
                          </a:solidFill>
                          <a:latin typeface="Arial"/>
                        </a:rPr>
                        <a:t>SK </a:t>
                      </a:r>
                      <a:r>
                        <a:rPr lang="cs-CZ" sz="1100" b="1" i="0" u="none" strike="noStrike" dirty="0" err="1" smtClean="0">
                          <a:solidFill>
                            <a:srgbClr val="000000"/>
                          </a:solidFill>
                          <a:latin typeface="Arial"/>
                        </a:rPr>
                        <a:t>Štětí</a:t>
                      </a:r>
                      <a:endParaRPr lang="cs-CZ" sz="1100" b="1" i="0" u="none" strike="noStrike" dirty="0">
                        <a:solidFill>
                          <a:srgbClr val="000000"/>
                        </a:solidFill>
                        <a:latin typeface="Arial"/>
                      </a:endParaRPr>
                    </a:p>
                  </a:txBody>
                  <a:tcPr marL="5953" marR="5953" marT="5953"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268863">
                <a:tc gridSpan="5">
                  <a:txBody>
                    <a:bodyPr/>
                    <a:lstStyle/>
                    <a:p>
                      <a:pPr algn="ctr" fontAlgn="ctr"/>
                      <a:r>
                        <a:rPr lang="cs-CZ" sz="1800" b="1" i="0" u="none" strike="noStrike" dirty="0">
                          <a:solidFill>
                            <a:srgbClr val="000000"/>
                          </a:solidFill>
                          <a:latin typeface="Arial"/>
                        </a:rPr>
                        <a:t>Starší, mladší žáci</a:t>
                      </a:r>
                    </a:p>
                  </a:txBody>
                  <a:tcPr marL="5953" marR="5953" marT="595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6"/>
                  </a:ext>
                </a:extLst>
              </a:tr>
              <a:tr h="258269">
                <a:tc>
                  <a:txBody>
                    <a:bodyPr/>
                    <a:lstStyle/>
                    <a:p>
                      <a:pPr algn="ctr" fontAlgn="ctr"/>
                      <a:r>
                        <a:rPr lang="cs-CZ" sz="1100" b="1" i="0" u="none" strike="noStrike" dirty="0">
                          <a:solidFill>
                            <a:srgbClr val="000000"/>
                          </a:solidFill>
                          <a:latin typeface="Arial"/>
                        </a:rPr>
                        <a:t>22.3.2015</a:t>
                      </a:r>
                    </a:p>
                  </a:txBody>
                  <a:tcPr marL="5953" marR="5953" marT="5953" marB="0" anchor="ctr">
                    <a:lnL w="190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neděle</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10:00, 12:00</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smtClean="0">
                          <a:solidFill>
                            <a:srgbClr val="000000"/>
                          </a:solidFill>
                          <a:latin typeface="Arial"/>
                        </a:rPr>
                        <a:t>FK Bílina</a:t>
                      </a:r>
                      <a:endParaRPr lang="cs-CZ" sz="1100" b="1" i="0" u="none" strike="noStrike" dirty="0">
                        <a:solidFill>
                          <a:srgbClr val="000000"/>
                        </a:solidFill>
                        <a:latin typeface="Arial"/>
                      </a:endParaRP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smtClean="0">
                          <a:solidFill>
                            <a:srgbClr val="000000"/>
                          </a:solidFill>
                          <a:latin typeface="Arial"/>
                        </a:rPr>
                        <a:t>SK </a:t>
                      </a:r>
                      <a:r>
                        <a:rPr lang="cs-CZ" sz="1100" b="1" i="0" u="none" strike="noStrike" dirty="0" err="1" smtClean="0">
                          <a:solidFill>
                            <a:srgbClr val="000000"/>
                          </a:solidFill>
                          <a:latin typeface="Arial"/>
                        </a:rPr>
                        <a:t>Štětí</a:t>
                      </a:r>
                      <a:endParaRPr lang="cs-CZ" sz="1100" b="1" i="0" u="none" strike="noStrike" dirty="0">
                        <a:solidFill>
                          <a:srgbClr val="000000"/>
                        </a:solidFill>
                        <a:latin typeface="Arial"/>
                      </a:endParaRPr>
                    </a:p>
                  </a:txBody>
                  <a:tcPr marL="5953" marR="5953" marT="5953" marB="0" anchor="ctr">
                    <a:lnL>
                      <a:noFill/>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10007"/>
                  </a:ext>
                </a:extLst>
              </a:tr>
              <a:tr h="258269">
                <a:tc>
                  <a:txBody>
                    <a:bodyPr/>
                    <a:lstStyle/>
                    <a:p>
                      <a:pPr algn="ctr" fontAlgn="ctr"/>
                      <a:r>
                        <a:rPr lang="cs-CZ" sz="1100" b="1" i="0" u="none" strike="noStrike">
                          <a:solidFill>
                            <a:srgbClr val="000000"/>
                          </a:solidFill>
                          <a:latin typeface="Arial"/>
                        </a:rPr>
                        <a:t>29.3.2015</a:t>
                      </a:r>
                    </a:p>
                  </a:txBody>
                  <a:tcPr marL="5953" marR="5953" marT="5953"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neděle</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10:00,12:00</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smtClean="0">
                          <a:solidFill>
                            <a:srgbClr val="000000"/>
                          </a:solidFill>
                          <a:latin typeface="Arial"/>
                        </a:rPr>
                        <a:t>SK </a:t>
                      </a:r>
                      <a:r>
                        <a:rPr lang="cs-CZ" sz="1100" b="1" i="0" u="none" strike="noStrike" dirty="0" err="1" smtClean="0">
                          <a:solidFill>
                            <a:srgbClr val="000000"/>
                          </a:solidFill>
                          <a:latin typeface="Arial"/>
                        </a:rPr>
                        <a:t>Štětí</a:t>
                      </a:r>
                      <a:endParaRPr lang="cs-CZ" sz="1100" b="1" i="0" u="none" strike="noStrike" dirty="0">
                        <a:solidFill>
                          <a:srgbClr val="000000"/>
                        </a:solidFill>
                        <a:latin typeface="Arial"/>
                      </a:endParaRP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smtClean="0">
                          <a:solidFill>
                            <a:srgbClr val="000000"/>
                          </a:solidFill>
                          <a:latin typeface="Arial"/>
                        </a:rPr>
                        <a:t>FK Litoměřice</a:t>
                      </a:r>
                      <a:endParaRPr lang="cs-CZ" sz="1100" b="1" i="0" u="none" strike="noStrike" dirty="0">
                        <a:solidFill>
                          <a:srgbClr val="000000"/>
                        </a:solidFill>
                        <a:latin typeface="Arial"/>
                      </a:endParaRPr>
                    </a:p>
                  </a:txBody>
                  <a:tcPr marL="5953" marR="5953" marT="5953"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268863">
                <a:tc gridSpan="5">
                  <a:txBody>
                    <a:bodyPr/>
                    <a:lstStyle/>
                    <a:p>
                      <a:pPr algn="ctr" fontAlgn="ctr"/>
                      <a:r>
                        <a:rPr lang="cs-CZ" sz="1800" b="1" i="0" u="none" strike="noStrike" dirty="0">
                          <a:solidFill>
                            <a:srgbClr val="000000"/>
                          </a:solidFill>
                          <a:latin typeface="Arial"/>
                        </a:rPr>
                        <a:t>Mladší žáci B</a:t>
                      </a:r>
                    </a:p>
                  </a:txBody>
                  <a:tcPr marL="5953" marR="5953" marT="595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327341">
                <a:tc>
                  <a:txBody>
                    <a:bodyPr/>
                    <a:lstStyle/>
                    <a:p>
                      <a:pPr algn="ctr" fontAlgn="ctr"/>
                      <a:r>
                        <a:rPr lang="cs-CZ" sz="1100" b="1" i="0" u="none" strike="noStrike" dirty="0">
                          <a:solidFill>
                            <a:srgbClr val="000000"/>
                          </a:solidFill>
                          <a:latin typeface="Arial"/>
                        </a:rPr>
                        <a:t>11.4.2015</a:t>
                      </a:r>
                    </a:p>
                  </a:txBody>
                  <a:tcPr marL="5953" marR="5953" marT="5953" marB="0" anchor="ctr">
                    <a:lnL w="190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dirty="0">
                          <a:solidFill>
                            <a:srgbClr val="000000"/>
                          </a:solidFill>
                          <a:latin typeface="Arial"/>
                        </a:rPr>
                        <a:t>sobota</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dirty="0" smtClean="0">
                          <a:solidFill>
                            <a:srgbClr val="000000"/>
                          </a:solidFill>
                          <a:latin typeface="Arial"/>
                        </a:rPr>
                        <a:t>10:00 </a:t>
                      </a:r>
                      <a:r>
                        <a:rPr lang="cs-CZ" sz="1100" b="1" i="0" u="none" strike="noStrike" dirty="0" err="1">
                          <a:solidFill>
                            <a:srgbClr val="000000"/>
                          </a:solidFill>
                          <a:latin typeface="Arial"/>
                        </a:rPr>
                        <a:t>Mlékojedy</a:t>
                      </a:r>
                      <a:endParaRPr lang="cs-CZ" sz="1100" b="1" i="0" u="none" strike="noStrike" dirty="0">
                        <a:solidFill>
                          <a:srgbClr val="000000"/>
                        </a:solidFill>
                        <a:latin typeface="Arial"/>
                      </a:endParaRP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a:solidFill>
                            <a:srgbClr val="000000"/>
                          </a:solidFill>
                          <a:latin typeface="Arial"/>
                        </a:rPr>
                        <a:t>FK Litoměřice</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a:solidFill>
                            <a:srgbClr val="000000"/>
                          </a:solidFill>
                          <a:latin typeface="Arial"/>
                        </a:rPr>
                        <a:t>SK Štětí B</a:t>
                      </a:r>
                    </a:p>
                  </a:txBody>
                  <a:tcPr marL="5953" marR="5953" marT="5953" marB="0" anchor="ctr">
                    <a:lnL>
                      <a:noFill/>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10010"/>
                  </a:ext>
                </a:extLst>
              </a:tr>
              <a:tr h="258269">
                <a:tc>
                  <a:txBody>
                    <a:bodyPr/>
                    <a:lstStyle/>
                    <a:p>
                      <a:pPr algn="ctr" fontAlgn="ctr"/>
                      <a:r>
                        <a:rPr lang="cs-CZ" sz="1100" b="1" i="0" u="none" strike="noStrike">
                          <a:solidFill>
                            <a:srgbClr val="000000"/>
                          </a:solidFill>
                          <a:latin typeface="Arial"/>
                        </a:rPr>
                        <a:t>18.4.2015</a:t>
                      </a:r>
                    </a:p>
                  </a:txBody>
                  <a:tcPr marL="5953" marR="5953" marT="5953"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a:rPr>
                        <a:t>sobota</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a:rPr>
                        <a:t>13:00</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 B</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a:rPr>
                        <a:t>FK Libochovice</a:t>
                      </a:r>
                    </a:p>
                  </a:txBody>
                  <a:tcPr marL="5953" marR="5953" marT="5953"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1"/>
                  </a:ext>
                </a:extLst>
              </a:tr>
              <a:tr h="268863">
                <a:tc gridSpan="5">
                  <a:txBody>
                    <a:bodyPr/>
                    <a:lstStyle/>
                    <a:p>
                      <a:pPr algn="ctr" fontAlgn="ctr"/>
                      <a:r>
                        <a:rPr lang="cs-CZ" sz="1800" b="1" i="0" u="none" strike="noStrike" dirty="0">
                          <a:solidFill>
                            <a:srgbClr val="000000"/>
                          </a:solidFill>
                          <a:latin typeface="Arial"/>
                        </a:rPr>
                        <a:t>Starší přípravka 2004, 2005</a:t>
                      </a:r>
                    </a:p>
                  </a:txBody>
                  <a:tcPr marL="5953" marR="5953" marT="595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327341">
                <a:tc>
                  <a:txBody>
                    <a:bodyPr/>
                    <a:lstStyle/>
                    <a:p>
                      <a:pPr algn="ctr" fontAlgn="ctr"/>
                      <a:r>
                        <a:rPr lang="cs-CZ" sz="1100" b="1" i="0" u="none" strike="noStrike" dirty="0">
                          <a:solidFill>
                            <a:srgbClr val="000000"/>
                          </a:solidFill>
                          <a:latin typeface="Arial"/>
                        </a:rPr>
                        <a:t>4.4.2015</a:t>
                      </a:r>
                    </a:p>
                  </a:txBody>
                  <a:tcPr marL="5953" marR="5953" marT="5953" marB="0" anchor="ctr">
                    <a:lnL w="190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a:solidFill>
                            <a:srgbClr val="000000"/>
                          </a:solidFill>
                          <a:latin typeface="Arial"/>
                        </a:rPr>
                        <a:t>sobota</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10:00</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/SK Roudnice </a:t>
                      </a:r>
                      <a:r>
                        <a:rPr lang="cs-CZ" sz="1100" b="1" i="0" u="none" strike="noStrike" dirty="0" err="1">
                          <a:solidFill>
                            <a:srgbClr val="000000"/>
                          </a:solidFill>
                          <a:latin typeface="Arial"/>
                        </a:rPr>
                        <a:t>n.L.</a:t>
                      </a:r>
                      <a:r>
                        <a:rPr lang="cs-CZ" sz="1100" b="1" i="0" u="none" strike="noStrike" dirty="0">
                          <a:solidFill>
                            <a:srgbClr val="000000"/>
                          </a:solidFill>
                          <a:latin typeface="Arial"/>
                        </a:rPr>
                        <a:t> </a:t>
                      </a:r>
                    </a:p>
                  </a:txBody>
                  <a:tcPr marL="5953" marR="5953" marT="5953" marB="0" anchor="ctr">
                    <a:lnL>
                      <a:noFill/>
                    </a:lnL>
                    <a:lnR>
                      <a:noFill/>
                    </a:lnR>
                    <a:lnT w="25400" cap="flat" cmpd="dbl"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1100" b="1" i="0" u="none" strike="noStrike" dirty="0">
                          <a:solidFill>
                            <a:srgbClr val="000000"/>
                          </a:solidFill>
                          <a:latin typeface="Arial"/>
                        </a:rPr>
                        <a:t>FK Litoměřice</a:t>
                      </a:r>
                    </a:p>
                  </a:txBody>
                  <a:tcPr marL="5953" marR="5953" marT="5953" marB="0" anchor="ctr">
                    <a:lnL>
                      <a:noFill/>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10013"/>
                  </a:ext>
                </a:extLst>
              </a:tr>
              <a:tr h="258269">
                <a:tc>
                  <a:txBody>
                    <a:bodyPr/>
                    <a:lstStyle/>
                    <a:p>
                      <a:pPr algn="ctr" fontAlgn="ctr"/>
                      <a:r>
                        <a:rPr lang="cs-CZ" sz="1100" b="1" i="0" u="none" strike="noStrike">
                          <a:solidFill>
                            <a:srgbClr val="000000"/>
                          </a:solidFill>
                          <a:latin typeface="Arial"/>
                        </a:rPr>
                        <a:t>12.4.2015</a:t>
                      </a:r>
                    </a:p>
                  </a:txBody>
                  <a:tcPr marL="5953" marR="5953" marT="5953" marB="0" anchor="ctr">
                    <a:lnL w="19050" cap="flat" cmpd="sng" algn="ctr">
                      <a:solidFill>
                        <a:srgbClr val="000000"/>
                      </a:solidFill>
                      <a:prstDash val="solid"/>
                      <a:round/>
                      <a:headEnd type="none" w="med" len="med"/>
                      <a:tailEnd type="none" w="med" len="med"/>
                    </a:lnL>
                    <a:lnR>
                      <a:noFill/>
                    </a:lnR>
                    <a:lnT>
                      <a:noFill/>
                    </a:lnT>
                    <a:lnB>
                      <a:noFill/>
                    </a:lnB>
                    <a:solidFill>
                      <a:srgbClr val="FFCC00"/>
                    </a:solidFill>
                  </a:tcPr>
                </a:tc>
                <a:tc>
                  <a:txBody>
                    <a:bodyPr/>
                    <a:lstStyle/>
                    <a:p>
                      <a:pPr algn="ctr" fontAlgn="ctr"/>
                      <a:r>
                        <a:rPr lang="cs-CZ" sz="1100" b="1" i="0" u="none" strike="noStrike" dirty="0">
                          <a:solidFill>
                            <a:srgbClr val="000000"/>
                          </a:solidFill>
                          <a:latin typeface="Arial"/>
                        </a:rPr>
                        <a:t>neděle</a:t>
                      </a:r>
                    </a:p>
                  </a:txBody>
                  <a:tcPr marL="5953" marR="5953" marT="5953" marB="0" anchor="ctr">
                    <a:lnL>
                      <a:noFill/>
                    </a:lnL>
                    <a:lnR>
                      <a:noFill/>
                    </a:lnR>
                    <a:lnT>
                      <a:noFill/>
                    </a:lnT>
                    <a:lnB>
                      <a:noFill/>
                    </a:lnB>
                    <a:solidFill>
                      <a:srgbClr val="FFCC00"/>
                    </a:solidFill>
                  </a:tcPr>
                </a:tc>
                <a:tc>
                  <a:txBody>
                    <a:bodyPr/>
                    <a:lstStyle/>
                    <a:p>
                      <a:pPr algn="ctr" fontAlgn="ctr"/>
                      <a:r>
                        <a:rPr lang="cs-CZ" sz="1100" b="1" i="0" u="none" strike="noStrike" dirty="0">
                          <a:solidFill>
                            <a:srgbClr val="000000"/>
                          </a:solidFill>
                          <a:latin typeface="Arial"/>
                        </a:rPr>
                        <a:t>10:00</a:t>
                      </a:r>
                    </a:p>
                  </a:txBody>
                  <a:tcPr marL="5953" marR="5953" marT="5953" marB="0" anchor="ctr">
                    <a:lnL>
                      <a:noFill/>
                    </a:lnL>
                    <a:lnR>
                      <a:noFill/>
                    </a:lnR>
                    <a:lnT>
                      <a:noFill/>
                    </a:lnT>
                    <a:lnB>
                      <a:noFill/>
                    </a:lnB>
                    <a:solidFill>
                      <a:srgbClr val="FFCC00"/>
                    </a:solidFill>
                  </a:tcPr>
                </a:tc>
                <a:tc>
                  <a:txBody>
                    <a:bodyPr/>
                    <a:lstStyle/>
                    <a:p>
                      <a:pPr algn="ctr" fontAlgn="ctr"/>
                      <a:r>
                        <a:rPr lang="cs-CZ" sz="1100" b="1" i="0" u="none" strike="noStrike" dirty="0">
                          <a:solidFill>
                            <a:srgbClr val="000000"/>
                          </a:solidFill>
                          <a:latin typeface="Arial"/>
                        </a:rPr>
                        <a:t>volno</a:t>
                      </a:r>
                    </a:p>
                  </a:txBody>
                  <a:tcPr marL="5953" marR="5953" marT="5953" marB="0" anchor="ctr">
                    <a:lnL>
                      <a:noFill/>
                    </a:lnL>
                    <a:lnR>
                      <a:noFill/>
                    </a:lnR>
                    <a:lnT>
                      <a:noFill/>
                    </a:lnT>
                    <a:lnB>
                      <a:noFill/>
                    </a:lnB>
                    <a:solidFill>
                      <a:srgbClr val="FFCC00"/>
                    </a:solidFill>
                  </a:tcPr>
                </a:tc>
                <a:tc>
                  <a:txBody>
                    <a:bodyPr/>
                    <a:lstStyle/>
                    <a:p>
                      <a:pPr algn="ctr" fontAlgn="ctr"/>
                      <a:r>
                        <a:rPr lang="cs-CZ" sz="1100" b="1" i="0" u="none" strike="noStrike" dirty="0">
                          <a:solidFill>
                            <a:srgbClr val="000000"/>
                          </a:solidFill>
                          <a:latin typeface="Arial"/>
                        </a:rPr>
                        <a:t> </a:t>
                      </a:r>
                    </a:p>
                  </a:txBody>
                  <a:tcPr marL="5953" marR="5953" marT="5953" marB="0" anchor="ctr">
                    <a:lnL>
                      <a:noFill/>
                    </a:lnL>
                    <a:lnR w="19050" cap="flat" cmpd="sng" algn="ctr">
                      <a:solidFill>
                        <a:srgbClr val="000000"/>
                      </a:solidFill>
                      <a:prstDash val="solid"/>
                      <a:round/>
                      <a:headEnd type="none" w="med" len="med"/>
                      <a:tailEnd type="none" w="med" len="med"/>
                    </a:lnR>
                    <a:lnT>
                      <a:noFill/>
                    </a:lnT>
                    <a:lnB>
                      <a:noFill/>
                    </a:lnB>
                    <a:solidFill>
                      <a:srgbClr val="FFCC00"/>
                    </a:solidFill>
                  </a:tcPr>
                </a:tc>
                <a:extLst>
                  <a:ext uri="{0D108BD9-81ED-4DB2-BD59-A6C34878D82A}">
                    <a16:rowId xmlns:a16="http://schemas.microsoft.com/office/drawing/2014/main" val="10014"/>
                  </a:ext>
                </a:extLst>
              </a:tr>
              <a:tr h="327341">
                <a:tc>
                  <a:txBody>
                    <a:bodyPr/>
                    <a:lstStyle/>
                    <a:p>
                      <a:pPr algn="ctr" fontAlgn="ctr"/>
                      <a:r>
                        <a:rPr lang="cs-CZ" sz="1100" b="1" i="0" u="none" strike="noStrike">
                          <a:solidFill>
                            <a:srgbClr val="000000"/>
                          </a:solidFill>
                          <a:latin typeface="Arial"/>
                        </a:rPr>
                        <a:t>18.4.2015</a:t>
                      </a:r>
                    </a:p>
                  </a:txBody>
                  <a:tcPr marL="5953" marR="5953" marT="5953"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sobota</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10:30</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Arial"/>
                        </a:rPr>
                        <a:t>FK Kadaň/Ervěnice</a:t>
                      </a:r>
                    </a:p>
                  </a:txBody>
                  <a:tcPr marL="5953" marR="5953" marT="5953"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r>
                        <a:rPr lang="cs-CZ" sz="1100" b="1" i="0" u="none" strike="noStrike" dirty="0">
                          <a:solidFill>
                            <a:srgbClr val="000000"/>
                          </a:solidFill>
                          <a:latin typeface="Arial"/>
                        </a:rPr>
                        <a:t>/SK Roudnice </a:t>
                      </a:r>
                      <a:r>
                        <a:rPr lang="cs-CZ" sz="1100" b="1" i="0" u="none" strike="noStrike" dirty="0" err="1">
                          <a:solidFill>
                            <a:srgbClr val="000000"/>
                          </a:solidFill>
                          <a:latin typeface="Arial"/>
                        </a:rPr>
                        <a:t>n.L.</a:t>
                      </a:r>
                      <a:r>
                        <a:rPr lang="cs-CZ" sz="1100" b="1" i="0" u="none" strike="noStrike" dirty="0">
                          <a:solidFill>
                            <a:srgbClr val="000000"/>
                          </a:solidFill>
                          <a:latin typeface="Arial"/>
                        </a:rPr>
                        <a:t> </a:t>
                      </a:r>
                    </a:p>
                  </a:txBody>
                  <a:tcPr marL="5953" marR="5953" marT="5953"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bl>
          </a:graphicData>
        </a:graphic>
      </p:graphicFrame>
      <p:sp>
        <p:nvSpPr>
          <p:cNvPr id="12" name="TextovéPole 11"/>
          <p:cNvSpPr txBox="1"/>
          <p:nvPr/>
        </p:nvSpPr>
        <p:spPr>
          <a:xfrm>
            <a:off x="174948" y="235124"/>
            <a:ext cx="4464496"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3" name="TextovéPole 12"/>
          <p:cNvSpPr txBox="1"/>
          <p:nvPr/>
        </p:nvSpPr>
        <p:spPr>
          <a:xfrm>
            <a:off x="174948" y="163116"/>
            <a:ext cx="4752528" cy="1384995"/>
          </a:xfrm>
          <a:prstGeom prst="rect">
            <a:avLst/>
          </a:prstGeom>
          <a:blipFill dpi="0" rotWithShape="1">
            <a:blip r:embed="rId3" cstate="print">
              <a:alphaModFix amt="42000"/>
            </a:blip>
            <a:srcRect/>
            <a:stretch>
              <a:fillRect/>
            </a:stretch>
          </a:blipFill>
        </p:spPr>
        <p:txBody>
          <a:bodyPr wrap="square" rtlCol="0">
            <a:spAutoFit/>
          </a:bodyPr>
          <a:lstStyle/>
          <a:p>
            <a:pPr algn="ctr"/>
            <a:r>
              <a:rPr lang="cs-CZ" sz="2800" dirty="0" smtClean="0">
                <a:effectLst>
                  <a:outerShdw blurRad="38100" dist="38100" dir="2700000" algn="tl">
                    <a:srgbClr val="000000">
                      <a:alpha val="43137"/>
                    </a:srgbClr>
                  </a:outerShdw>
                </a:effectLst>
                <a:latin typeface="Bookman Old Style" pitchFamily="18" charset="0"/>
              </a:rPr>
              <a:t>Jarní začátky mistrovských zápasů . První 2 kola.</a:t>
            </a:r>
          </a:p>
        </p:txBody>
      </p:sp>
      <p:pic>
        <p:nvPicPr>
          <p:cNvPr id="26625" name="Picture 1"/>
          <p:cNvPicPr>
            <a:picLocks noChangeAspect="1" noChangeArrowheads="1"/>
          </p:cNvPicPr>
          <p:nvPr/>
        </p:nvPicPr>
        <p:blipFill>
          <a:blip r:embed="rId4" cstate="print"/>
          <a:srcRect/>
          <a:stretch>
            <a:fillRect/>
          </a:stretch>
        </p:blipFill>
        <p:spPr bwMode="auto">
          <a:xfrm>
            <a:off x="895029" y="6283796"/>
            <a:ext cx="2952328" cy="79208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8" name="TextovéPole 7"/>
          <p:cNvSpPr txBox="1"/>
          <p:nvPr/>
        </p:nvSpPr>
        <p:spPr>
          <a:xfrm>
            <a:off x="102940" y="91108"/>
            <a:ext cx="4608512" cy="1200329"/>
          </a:xfrm>
          <a:prstGeom prst="rect">
            <a:avLst/>
          </a:prstGeom>
          <a:blipFill dpi="0" rotWithShape="1">
            <a:blip r:embed="rId3" cstate="print">
              <a:alphaModFix amt="56000"/>
            </a:blip>
            <a:srcRect/>
            <a:stretch>
              <a:fillRect/>
            </a:stretch>
          </a:blipFill>
        </p:spPr>
        <p:txBody>
          <a:bodyPr wrap="square" rtlCol="0">
            <a:spAutoFit/>
          </a:bodyPr>
          <a:lstStyle/>
          <a:p>
            <a:pPr algn="ctr"/>
            <a:r>
              <a:rPr lang="cs-CZ" sz="2400" dirty="0" smtClean="0">
                <a:solidFill>
                  <a:schemeClr val="accent6">
                    <a:lumMod val="50000"/>
                  </a:schemeClr>
                </a:solidFill>
                <a:latin typeface="Franklin Gothic Demi" pitchFamily="34" charset="0"/>
                <a:ea typeface="Microsoft Himalaya" pitchFamily="2" charset="0"/>
                <a:cs typeface="Microsoft Himalaya" pitchFamily="2" charset="0"/>
              </a:rPr>
              <a:t>Do výčtu posledních letošních mistrovských zápasů chybí už jen ten dnešní</a:t>
            </a:r>
            <a:endParaRPr lang="cs-CZ" sz="2400" dirty="0">
              <a:solidFill>
                <a:schemeClr val="accent6">
                  <a:lumMod val="50000"/>
                </a:schemeClr>
              </a:solidFill>
              <a:latin typeface="Franklin Gothic Demi" pitchFamily="34" charset="0"/>
              <a:ea typeface="Microsoft Himalaya" pitchFamily="2" charset="0"/>
              <a:cs typeface="Microsoft Himalaya" pitchFamily="2" charset="0"/>
            </a:endParaRPr>
          </a:p>
        </p:txBody>
      </p:sp>
      <p:sp>
        <p:nvSpPr>
          <p:cNvPr id="9" name="TextovéPole 8"/>
          <p:cNvSpPr txBox="1"/>
          <p:nvPr/>
        </p:nvSpPr>
        <p:spPr>
          <a:xfrm>
            <a:off x="174948" y="1412801"/>
            <a:ext cx="4536504" cy="1846659"/>
          </a:xfrm>
          <a:prstGeom prst="rect">
            <a:avLst/>
          </a:prstGeom>
          <a:noFill/>
          <a:ln w="53975" cmpd="thinThick">
            <a:solidFill>
              <a:schemeClr val="accent6">
                <a:lumMod val="50000"/>
              </a:schemeClr>
            </a:solidFill>
          </a:ln>
          <a:scene3d>
            <a:camera prst="orthographicFront"/>
            <a:lightRig rig="threePt" dir="t"/>
          </a:scene3d>
          <a:sp3d contourW="12700">
            <a:bevelT w="165100" prst="coolSlant"/>
            <a:bevelB w="165100" prst="coolSlant"/>
            <a:contourClr>
              <a:srgbClr val="00FFFF"/>
            </a:contourClr>
          </a:sp3d>
        </p:spPr>
        <p:txBody>
          <a:bodyPr wrap="square" rtlCol="0">
            <a:spAutoFit/>
          </a:bodyPr>
          <a:lstStyle/>
          <a:p>
            <a:r>
              <a:rPr lang="cs-CZ" sz="1800" u="sng" dirty="0" smtClean="0">
                <a:gradFill flip="none" rotWithShape="1">
                  <a:gsLst>
                    <a:gs pos="0">
                      <a:srgbClr val="FFF200"/>
                    </a:gs>
                    <a:gs pos="45000">
                      <a:srgbClr val="FF7A00"/>
                    </a:gs>
                    <a:gs pos="70000">
                      <a:srgbClr val="FF0300"/>
                    </a:gs>
                    <a:gs pos="100000">
                      <a:srgbClr val="4D0808"/>
                    </a:gs>
                  </a:gsLst>
                  <a:path path="shape">
                    <a:fillToRect l="50000" t="50000" r="50000" b="50000"/>
                  </a:path>
                  <a:tileRect/>
                </a:gradFill>
                <a:latin typeface="Bookman Old Style" pitchFamily="18" charset="0"/>
              </a:rPr>
              <a:t>Dospělí</a:t>
            </a:r>
            <a:r>
              <a:rPr lang="cs-CZ" sz="1600" dirty="0" smtClean="0">
                <a:latin typeface="Bookman Old Style" pitchFamily="18" charset="0"/>
              </a:rPr>
              <a:t> doma zaznamenali na podzim první ztrátu bodů. Šahali po třech bodech, ale 5 minut před koncem </a:t>
            </a:r>
            <a:r>
              <a:rPr lang="cs-CZ" sz="1600" dirty="0" err="1" smtClean="0">
                <a:latin typeface="Bookman Old Style" pitchFamily="18" charset="0"/>
              </a:rPr>
              <a:t>Proboštov</a:t>
            </a:r>
            <a:r>
              <a:rPr lang="cs-CZ" sz="1600" dirty="0" smtClean="0">
                <a:latin typeface="Bookman Old Style" pitchFamily="18" charset="0"/>
              </a:rPr>
              <a:t> srovnal. Aspoň výhra na penalty. Před týdnem, kdy jsme se prozřetelně v </a:t>
            </a:r>
            <a:r>
              <a:rPr lang="cs-CZ" sz="1600" dirty="0" err="1" smtClean="0">
                <a:latin typeface="Bookman Old Style" pitchFamily="18" charset="0"/>
              </a:rPr>
              <a:t>Neštěmicích</a:t>
            </a:r>
            <a:r>
              <a:rPr lang="cs-CZ" sz="1600" dirty="0" smtClean="0">
                <a:latin typeface="Bookman Old Style" pitchFamily="18" charset="0"/>
              </a:rPr>
              <a:t> ocitli na umělce,  jsme dokonce prohráli.     </a:t>
            </a:r>
          </a:p>
        </p:txBody>
      </p:sp>
      <p:graphicFrame>
        <p:nvGraphicFramePr>
          <p:cNvPr id="14" name="Tabulka 13"/>
          <p:cNvGraphicFramePr>
            <a:graphicFrameLocks noGrp="1"/>
          </p:cNvGraphicFramePr>
          <p:nvPr/>
        </p:nvGraphicFramePr>
        <p:xfrm>
          <a:off x="174948" y="6643836"/>
          <a:ext cx="4536504" cy="504056"/>
        </p:xfrm>
        <a:graphic>
          <a:graphicData uri="http://schemas.openxmlformats.org/drawingml/2006/table">
            <a:tbl>
              <a:tblPr/>
              <a:tblGrid>
                <a:gridCol w="967315">
                  <a:extLst>
                    <a:ext uri="{9D8B030D-6E8A-4147-A177-3AD203B41FA5}">
                      <a16:colId xmlns:a16="http://schemas.microsoft.com/office/drawing/2014/main" val="20000"/>
                    </a:ext>
                  </a:extLst>
                </a:gridCol>
                <a:gridCol w="744492">
                  <a:extLst>
                    <a:ext uri="{9D8B030D-6E8A-4147-A177-3AD203B41FA5}">
                      <a16:colId xmlns:a16="http://schemas.microsoft.com/office/drawing/2014/main" val="20001"/>
                    </a:ext>
                  </a:extLst>
                </a:gridCol>
                <a:gridCol w="985666">
                  <a:extLst>
                    <a:ext uri="{9D8B030D-6E8A-4147-A177-3AD203B41FA5}">
                      <a16:colId xmlns:a16="http://schemas.microsoft.com/office/drawing/2014/main" val="20002"/>
                    </a:ext>
                  </a:extLst>
                </a:gridCol>
                <a:gridCol w="1069552">
                  <a:extLst>
                    <a:ext uri="{9D8B030D-6E8A-4147-A177-3AD203B41FA5}">
                      <a16:colId xmlns:a16="http://schemas.microsoft.com/office/drawing/2014/main" val="20003"/>
                    </a:ext>
                  </a:extLst>
                </a:gridCol>
                <a:gridCol w="769479">
                  <a:extLst>
                    <a:ext uri="{9D8B030D-6E8A-4147-A177-3AD203B41FA5}">
                      <a16:colId xmlns:a16="http://schemas.microsoft.com/office/drawing/2014/main" val="20004"/>
                    </a:ext>
                  </a:extLst>
                </a:gridCol>
              </a:tblGrid>
              <a:tr h="504056">
                <a:tc>
                  <a:txBody>
                    <a:bodyPr/>
                    <a:lstStyle/>
                    <a:p>
                      <a:pPr algn="ctr" fontAlgn="ctr"/>
                      <a:r>
                        <a:rPr lang="cs-CZ" sz="1400" b="1" i="0" u="none" strike="noStrike" dirty="0" smtClean="0">
                          <a:solidFill>
                            <a:srgbClr val="000000"/>
                          </a:solidFill>
                          <a:latin typeface="Arial"/>
                        </a:rPr>
                        <a:t>16.11.2014</a:t>
                      </a:r>
                      <a:endParaRPr lang="cs-CZ" sz="14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400" b="1" i="0" u="none" strike="noStrike" dirty="0">
                          <a:solidFill>
                            <a:srgbClr val="000000"/>
                          </a:solidFill>
                          <a:latin typeface="Calibri"/>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200" b="1" i="0" u="none" strike="noStrike" dirty="0" smtClean="0">
                          <a:solidFill>
                            <a:srgbClr val="000000"/>
                          </a:solidFill>
                          <a:latin typeface="Arial"/>
                        </a:rPr>
                        <a:t>FK </a:t>
                      </a:r>
                      <a:r>
                        <a:rPr lang="cs-CZ" sz="1200" b="1" i="0" u="none" strike="noStrike" dirty="0" err="1" smtClean="0">
                          <a:solidFill>
                            <a:srgbClr val="000000"/>
                          </a:solidFill>
                          <a:latin typeface="Arial"/>
                        </a:rPr>
                        <a:t>Novosedlice</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200" b="1" i="0" u="none" strike="noStrike" dirty="0">
                          <a:solidFill>
                            <a:srgbClr val="000000"/>
                          </a:solidFill>
                          <a:latin typeface="Arial"/>
                        </a:rPr>
                        <a:t>SK </a:t>
                      </a:r>
                      <a:r>
                        <a:rPr lang="cs-CZ" sz="1200" b="1" i="0" u="none" strike="noStrike" dirty="0" err="1">
                          <a:solidFill>
                            <a:srgbClr val="000000"/>
                          </a:solidFill>
                          <a:latin typeface="Arial"/>
                        </a:rPr>
                        <a:t>Štětí</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400" b="1" i="0" u="none" strike="noStrike" dirty="0" smtClean="0">
                          <a:solidFill>
                            <a:srgbClr val="000000"/>
                          </a:solidFill>
                          <a:latin typeface="Arial" pitchFamily="34" charset="0"/>
                          <a:cs typeface="Arial" pitchFamily="34" charset="0"/>
                        </a:rPr>
                        <a:t>1:16</a:t>
                      </a:r>
                      <a:endParaRPr lang="cs-CZ" sz="14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0"/>
                  </a:ext>
                </a:extLst>
              </a:tr>
            </a:tbl>
          </a:graphicData>
        </a:graphic>
      </p:graphicFrame>
      <p:sp>
        <p:nvSpPr>
          <p:cNvPr id="15" name="TextovéPole 14"/>
          <p:cNvSpPr txBox="1"/>
          <p:nvPr/>
        </p:nvSpPr>
        <p:spPr>
          <a:xfrm>
            <a:off x="174948" y="4509725"/>
            <a:ext cx="4536504" cy="2062103"/>
          </a:xfrm>
          <a:prstGeom prst="rect">
            <a:avLst/>
          </a:prstGeom>
          <a:noFill/>
          <a:ln w="53975" cap="rnd" cmpd="thickThin">
            <a:solidFill>
              <a:srgbClr val="990099"/>
            </a:solidFill>
            <a:prstDash val="lgDashDotDot"/>
            <a:miter lim="800000"/>
          </a:ln>
          <a:effectLst>
            <a:innerShdw blurRad="88900" dist="50800" dir="13500000">
              <a:srgbClr val="FFFF00">
                <a:alpha val="50000"/>
              </a:srgbClr>
            </a:innerShdw>
          </a:effectLst>
          <a:scene3d>
            <a:camera prst="orthographicFront"/>
            <a:lightRig rig="threePt" dir="t"/>
          </a:scene3d>
          <a:sp3d extrusionH="88900">
            <a:bevelT prst="convex"/>
            <a:bevelB prst="convex"/>
            <a:extrusionClr>
              <a:schemeClr val="accent6">
                <a:lumMod val="50000"/>
              </a:schemeClr>
            </a:extrusionClr>
          </a:sp3d>
        </p:spPr>
        <p:txBody>
          <a:bodyPr wrap="square" rtlCol="0">
            <a:spAutoFit/>
          </a:bodyPr>
          <a:lstStyle/>
          <a:p>
            <a:pPr algn="just"/>
            <a:r>
              <a:rPr lang="cs-CZ" sz="1600" u="sng" dirty="0" smtClean="0">
                <a:blipFill>
                  <a:blip r:embed="rId4"/>
                  <a:tile tx="0" ty="0" sx="100000" sy="100000" flip="none" algn="tl"/>
                </a:blipFill>
                <a:latin typeface="Bookman Old Style" pitchFamily="18" charset="0"/>
              </a:rPr>
              <a:t>Dorostenci</a:t>
            </a:r>
            <a:r>
              <a:rPr lang="cs-CZ" sz="1600" dirty="0" smtClean="0">
                <a:latin typeface="Bookman Old Style" pitchFamily="18" charset="0"/>
              </a:rPr>
              <a:t> zanechali v posledním letošním mistrovském kole velmi dobrý dojem v </a:t>
            </a:r>
            <a:r>
              <a:rPr lang="cs-CZ" sz="1600" dirty="0" err="1" smtClean="0">
                <a:latin typeface="Bookman Old Style" pitchFamily="18" charset="0"/>
              </a:rPr>
              <a:t>Novosedlicích</a:t>
            </a:r>
            <a:r>
              <a:rPr lang="cs-CZ" sz="1600" dirty="0" smtClean="0">
                <a:latin typeface="Bookman Old Style" pitchFamily="18" charset="0"/>
              </a:rPr>
              <a:t>. Trenér Václav Podhorský pěl po zápase samou chválu. Byla ale zasloužená. Neusnout na vavřínech a o mnohých dorostencích určitě ještě uslyšíme v souvislosti s dobrými výsledky fotbalistů </a:t>
            </a:r>
            <a:r>
              <a:rPr lang="cs-CZ" sz="1600" dirty="0" err="1" smtClean="0">
                <a:latin typeface="Bookman Old Style" pitchFamily="18" charset="0"/>
              </a:rPr>
              <a:t>Štětí</a:t>
            </a:r>
            <a:r>
              <a:rPr lang="cs-CZ" sz="1600" dirty="0" smtClean="0">
                <a:latin typeface="Bookman Old Style" pitchFamily="18" charset="0"/>
              </a:rPr>
              <a:t>.</a:t>
            </a:r>
            <a:endParaRPr lang="cs-CZ" sz="1600" dirty="0"/>
          </a:p>
        </p:txBody>
      </p:sp>
      <p:graphicFrame>
        <p:nvGraphicFramePr>
          <p:cNvPr id="20" name="Tabulka 19"/>
          <p:cNvGraphicFramePr>
            <a:graphicFrameLocks noGrp="1"/>
          </p:cNvGraphicFramePr>
          <p:nvPr/>
        </p:nvGraphicFramePr>
        <p:xfrm>
          <a:off x="174948" y="3329553"/>
          <a:ext cx="4536505" cy="1010027"/>
        </p:xfrm>
        <a:graphic>
          <a:graphicData uri="http://schemas.openxmlformats.org/drawingml/2006/table">
            <a:tbl>
              <a:tblPr/>
              <a:tblGrid>
                <a:gridCol w="858733">
                  <a:extLst>
                    <a:ext uri="{9D8B030D-6E8A-4147-A177-3AD203B41FA5}">
                      <a16:colId xmlns:a16="http://schemas.microsoft.com/office/drawing/2014/main" val="20000"/>
                    </a:ext>
                  </a:extLst>
                </a:gridCol>
                <a:gridCol w="605337">
                  <a:extLst>
                    <a:ext uri="{9D8B030D-6E8A-4147-A177-3AD203B41FA5}">
                      <a16:colId xmlns:a16="http://schemas.microsoft.com/office/drawing/2014/main" val="20001"/>
                    </a:ext>
                  </a:extLst>
                </a:gridCol>
                <a:gridCol w="984202">
                  <a:extLst>
                    <a:ext uri="{9D8B030D-6E8A-4147-A177-3AD203B41FA5}">
                      <a16:colId xmlns:a16="http://schemas.microsoft.com/office/drawing/2014/main" val="20002"/>
                    </a:ext>
                  </a:extLst>
                </a:gridCol>
                <a:gridCol w="1201345">
                  <a:extLst>
                    <a:ext uri="{9D8B030D-6E8A-4147-A177-3AD203B41FA5}">
                      <a16:colId xmlns:a16="http://schemas.microsoft.com/office/drawing/2014/main" val="20003"/>
                    </a:ext>
                  </a:extLst>
                </a:gridCol>
                <a:gridCol w="886888">
                  <a:extLst>
                    <a:ext uri="{9D8B030D-6E8A-4147-A177-3AD203B41FA5}">
                      <a16:colId xmlns:a16="http://schemas.microsoft.com/office/drawing/2014/main" val="20004"/>
                    </a:ext>
                  </a:extLst>
                </a:gridCol>
              </a:tblGrid>
              <a:tr h="399746">
                <a:tc>
                  <a:txBody>
                    <a:bodyPr/>
                    <a:lstStyle/>
                    <a:p>
                      <a:pPr algn="ctr" rtl="0" fontAlgn="ctr"/>
                      <a:r>
                        <a:rPr lang="cs-CZ" sz="1200" b="1" i="0" u="none" strike="noStrike" dirty="0" smtClean="0">
                          <a:solidFill>
                            <a:srgbClr val="000000"/>
                          </a:solidFill>
                          <a:latin typeface="Arial"/>
                        </a:rPr>
                        <a:t>15.11.2014</a:t>
                      </a:r>
                      <a:endParaRPr lang="cs-CZ" sz="12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200" b="1" i="0" u="none" strike="noStrike" dirty="0">
                          <a:solidFill>
                            <a:srgbClr val="000000"/>
                          </a:solidFill>
                          <a:latin typeface="Arial"/>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r>
                        <a:rPr lang="cs-CZ" sz="1400" b="1" i="0" u="none" strike="noStrike" dirty="0">
                          <a:solidFill>
                            <a:srgbClr val="000000"/>
                          </a:solidFill>
                          <a:latin typeface="Arial"/>
                        </a:rPr>
                        <a:t> 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400" b="1" i="0" u="none" strike="noStrike" dirty="0" smtClean="0">
                          <a:solidFill>
                            <a:srgbClr val="000000"/>
                          </a:solidFill>
                          <a:latin typeface="Arial"/>
                        </a:rPr>
                        <a:t>TJ </a:t>
                      </a:r>
                      <a:r>
                        <a:rPr lang="cs-CZ" sz="1400" b="1" i="0" u="none" strike="noStrike" dirty="0" err="1" smtClean="0">
                          <a:solidFill>
                            <a:srgbClr val="000000"/>
                          </a:solidFill>
                          <a:latin typeface="Arial"/>
                        </a:rPr>
                        <a:t>Proboštov</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rtl="0" fontAlgn="ctr"/>
                      <a:r>
                        <a:rPr lang="cs-CZ" sz="1400" b="1" i="0" u="none" strike="noStrike" dirty="0" smtClean="0">
                          <a:solidFill>
                            <a:srgbClr val="000000"/>
                          </a:solidFill>
                          <a:latin typeface="Arial"/>
                        </a:rPr>
                        <a:t>4:3 PK</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10000"/>
                  </a:ext>
                </a:extLst>
              </a:tr>
              <a:tr h="610281">
                <a:tc>
                  <a:txBody>
                    <a:bodyPr/>
                    <a:lstStyle/>
                    <a:p>
                      <a:pPr algn="ctr" rtl="0" fontAlgn="ctr"/>
                      <a:r>
                        <a:rPr lang="cs-CZ" sz="1200" b="1" i="0" u="none" strike="noStrike" dirty="0" smtClean="0">
                          <a:solidFill>
                            <a:srgbClr val="000000"/>
                          </a:solidFill>
                          <a:latin typeface="Arial"/>
                        </a:rPr>
                        <a:t>23.11.2014</a:t>
                      </a:r>
                      <a:endParaRPr lang="cs-CZ" sz="1200" b="1" i="0" u="none" strike="noStrike" dirty="0">
                        <a:solidFill>
                          <a:srgbClr val="000000"/>
                        </a:solidFill>
                        <a:latin typeface="Arial"/>
                      </a:endParaRP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200" b="1" i="0" u="none" strike="noStrike" dirty="0" smtClean="0">
                          <a:solidFill>
                            <a:srgbClr val="000000"/>
                          </a:solidFill>
                          <a:latin typeface="Arial"/>
                        </a:rPr>
                        <a:t>neděle</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FK </a:t>
                      </a:r>
                      <a:r>
                        <a:rPr lang="cs-CZ" sz="1400" b="1" i="0" u="none" strike="noStrike" dirty="0" smtClean="0">
                          <a:solidFill>
                            <a:srgbClr val="000000"/>
                          </a:solidFill>
                          <a:latin typeface="Arial"/>
                        </a:rPr>
                        <a:t>ČL</a:t>
                      </a:r>
                    </a:p>
                    <a:p>
                      <a:pPr algn="ctr" rtl="0" fontAlgn="ctr"/>
                      <a:r>
                        <a:rPr lang="cs-CZ" sz="1400" b="1" i="0" u="none" strike="noStrike" dirty="0" err="1" smtClean="0">
                          <a:solidFill>
                            <a:srgbClr val="000000"/>
                          </a:solidFill>
                          <a:latin typeface="Arial"/>
                        </a:rPr>
                        <a:t>Neštěmice</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r>
                        <a:rPr lang="cs-CZ" sz="1400" b="1" i="0" u="none" strike="noStrike" dirty="0">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400" b="1" i="0" u="none" strike="noStrike" dirty="0" smtClean="0">
                          <a:solidFill>
                            <a:srgbClr val="000000"/>
                          </a:solidFill>
                          <a:latin typeface="Arial"/>
                        </a:rPr>
                        <a:t>2:1</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bl>
          </a:graphicData>
        </a:graphic>
      </p:graphicFrame>
      <p:graphicFrame>
        <p:nvGraphicFramePr>
          <p:cNvPr id="10" name="Tabulka 9"/>
          <p:cNvGraphicFramePr>
            <a:graphicFrameLocks noGrp="1"/>
          </p:cNvGraphicFramePr>
          <p:nvPr/>
        </p:nvGraphicFramePr>
        <p:xfrm>
          <a:off x="5503540" y="163116"/>
          <a:ext cx="4608512" cy="4120335"/>
        </p:xfrm>
        <a:graphic>
          <a:graphicData uri="http://schemas.openxmlformats.org/drawingml/2006/table">
            <a:tbl>
              <a:tblPr/>
              <a:tblGrid>
                <a:gridCol w="352903">
                  <a:extLst>
                    <a:ext uri="{9D8B030D-6E8A-4147-A177-3AD203B41FA5}">
                      <a16:colId xmlns:a16="http://schemas.microsoft.com/office/drawing/2014/main" val="20000"/>
                    </a:ext>
                  </a:extLst>
                </a:gridCol>
                <a:gridCol w="1743762">
                  <a:extLst>
                    <a:ext uri="{9D8B030D-6E8A-4147-A177-3AD203B41FA5}">
                      <a16:colId xmlns:a16="http://schemas.microsoft.com/office/drawing/2014/main" val="20001"/>
                    </a:ext>
                  </a:extLst>
                </a:gridCol>
                <a:gridCol w="311386">
                  <a:extLst>
                    <a:ext uri="{9D8B030D-6E8A-4147-A177-3AD203B41FA5}">
                      <a16:colId xmlns:a16="http://schemas.microsoft.com/office/drawing/2014/main" val="20002"/>
                    </a:ext>
                  </a:extLst>
                </a:gridCol>
                <a:gridCol w="311386">
                  <a:extLst>
                    <a:ext uri="{9D8B030D-6E8A-4147-A177-3AD203B41FA5}">
                      <a16:colId xmlns:a16="http://schemas.microsoft.com/office/drawing/2014/main" val="20003"/>
                    </a:ext>
                  </a:extLst>
                </a:gridCol>
                <a:gridCol w="311386">
                  <a:extLst>
                    <a:ext uri="{9D8B030D-6E8A-4147-A177-3AD203B41FA5}">
                      <a16:colId xmlns:a16="http://schemas.microsoft.com/office/drawing/2014/main" val="20004"/>
                    </a:ext>
                  </a:extLst>
                </a:gridCol>
                <a:gridCol w="311386">
                  <a:extLst>
                    <a:ext uri="{9D8B030D-6E8A-4147-A177-3AD203B41FA5}">
                      <a16:colId xmlns:a16="http://schemas.microsoft.com/office/drawing/2014/main" val="20005"/>
                    </a:ext>
                  </a:extLst>
                </a:gridCol>
                <a:gridCol w="892640">
                  <a:extLst>
                    <a:ext uri="{9D8B030D-6E8A-4147-A177-3AD203B41FA5}">
                      <a16:colId xmlns:a16="http://schemas.microsoft.com/office/drawing/2014/main" val="20006"/>
                    </a:ext>
                  </a:extLst>
                </a:gridCol>
                <a:gridCol w="373663">
                  <a:extLst>
                    <a:ext uri="{9D8B030D-6E8A-4147-A177-3AD203B41FA5}">
                      <a16:colId xmlns:a16="http://schemas.microsoft.com/office/drawing/2014/main" val="20007"/>
                    </a:ext>
                  </a:extLst>
                </a:gridCol>
              </a:tblGrid>
              <a:tr h="123417">
                <a:tc gridSpan="8">
                  <a:txBody>
                    <a:bodyPr/>
                    <a:lstStyle/>
                    <a:p>
                      <a:pPr algn="ctr" fontAlgn="ctr"/>
                      <a:r>
                        <a:rPr lang="cs-CZ" sz="1200" b="1" i="0" u="none" strike="noStrike" dirty="0">
                          <a:solidFill>
                            <a:srgbClr val="000000"/>
                          </a:solidFill>
                          <a:latin typeface="Maiandra GD"/>
                        </a:rPr>
                        <a:t>Podzimní tabulka 2014 Krajského přeboru </a:t>
                      </a:r>
                      <a:r>
                        <a:rPr lang="cs-CZ" sz="1200" b="1" i="0" u="none" strike="noStrike" dirty="0" smtClean="0">
                          <a:solidFill>
                            <a:srgbClr val="000000"/>
                          </a:solidFill>
                          <a:latin typeface="Maiandra GD"/>
                        </a:rPr>
                        <a:t>starších </a:t>
                      </a:r>
                      <a:r>
                        <a:rPr lang="cs-CZ" sz="1200" b="1" i="0" u="none" strike="noStrike" dirty="0">
                          <a:solidFill>
                            <a:srgbClr val="000000"/>
                          </a:solidFill>
                          <a:latin typeface="Maiandra GD"/>
                        </a:rPr>
                        <a:t>přípravek</a:t>
                      </a:r>
                    </a:p>
                  </a:txBody>
                  <a:tcPr marL="6927" marR="6927" marT="6927" marB="0" anchor="ctr">
                    <a:lnL>
                      <a:noFill/>
                    </a:lnL>
                    <a:lnR>
                      <a:noFill/>
                    </a:lnR>
                    <a:lnT>
                      <a:noFill/>
                    </a:lnT>
                    <a:lnB>
                      <a:noFill/>
                    </a:lnB>
                    <a:solidFill>
                      <a:srgbClr val="FDEADB"/>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17526">
                <a:tc gridSpan="8">
                  <a:txBody>
                    <a:bodyPr/>
                    <a:lstStyle/>
                    <a:p>
                      <a:pPr algn="ctr" fontAlgn="ctr"/>
                      <a:r>
                        <a:rPr lang="cs-CZ" sz="1300" b="1" i="0" u="none" strike="noStrike" dirty="0" err="1">
                          <a:solidFill>
                            <a:srgbClr val="000000"/>
                          </a:solidFill>
                          <a:latin typeface="Arial"/>
                        </a:rPr>
                        <a:t>Ror</a:t>
                      </a:r>
                      <a:r>
                        <a:rPr lang="cs-CZ" sz="1300" b="1" i="0" u="none" strike="noStrike" dirty="0">
                          <a:solidFill>
                            <a:srgbClr val="000000"/>
                          </a:solidFill>
                          <a:latin typeface="Arial"/>
                        </a:rPr>
                        <a:t> nar.2004</a:t>
                      </a:r>
                    </a:p>
                  </a:txBody>
                  <a:tcPr marL="6927" marR="6927" marT="6927" marB="0" anchor="ctr">
                    <a:lnL>
                      <a:noFill/>
                    </a:lnL>
                    <a:lnR>
                      <a:noFill/>
                    </a:lnR>
                    <a:lnT>
                      <a:noFill/>
                    </a:lnT>
                    <a:lnB>
                      <a:noFill/>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91321">
                <a:tc>
                  <a:txBody>
                    <a:bodyPr/>
                    <a:lstStyle/>
                    <a:p>
                      <a:pPr algn="ctr" fontAlgn="ctr"/>
                      <a:r>
                        <a:rPr lang="cs-CZ" sz="1000" b="1" i="0" u="none" strike="noStrike" dirty="0">
                          <a:solidFill>
                            <a:srgbClr val="000000"/>
                          </a:solidFill>
                          <a:latin typeface="Arial"/>
                        </a:rPr>
                        <a:t>1.</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FK Litvínov</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164:38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30</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2"/>
                  </a:ext>
                </a:extLst>
              </a:tr>
              <a:tr h="91321">
                <a:tc>
                  <a:txBody>
                    <a:bodyPr/>
                    <a:lstStyle/>
                    <a:p>
                      <a:pPr algn="ctr" fontAlgn="ctr"/>
                      <a:r>
                        <a:rPr lang="cs-CZ" sz="1000" b="1" i="0" u="none" strike="noStrike">
                          <a:solidFill>
                            <a:srgbClr val="000000"/>
                          </a:solidFill>
                          <a:latin typeface="Arial"/>
                        </a:rPr>
                        <a:t>2.</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FK Junior Teplice</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238:63</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27</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91321">
                <a:tc>
                  <a:txBody>
                    <a:bodyPr/>
                    <a:lstStyle/>
                    <a:p>
                      <a:pPr algn="ctr" fontAlgn="ctr"/>
                      <a:r>
                        <a:rPr lang="cs-CZ" sz="1000" b="1" i="0" u="none" strike="noStrike">
                          <a:solidFill>
                            <a:srgbClr val="000000"/>
                          </a:solidFill>
                          <a:latin typeface="Arial"/>
                        </a:rPr>
                        <a:t>3.</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FAJM Most</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2</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254:91</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24</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4"/>
                  </a:ext>
                </a:extLst>
              </a:tr>
              <a:tr h="91321">
                <a:tc>
                  <a:txBody>
                    <a:bodyPr/>
                    <a:lstStyle/>
                    <a:p>
                      <a:pPr algn="ctr" fontAlgn="ctr"/>
                      <a:r>
                        <a:rPr lang="cs-CZ" sz="1000" b="1" i="0" u="none" strike="noStrike">
                          <a:solidFill>
                            <a:srgbClr val="000000"/>
                          </a:solidFill>
                          <a:latin typeface="Arial"/>
                        </a:rPr>
                        <a:t>4.</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FK Litoměřice</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7</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128:89</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21</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5"/>
                  </a:ext>
                </a:extLst>
              </a:tr>
              <a:tr h="91321">
                <a:tc>
                  <a:txBody>
                    <a:bodyPr/>
                    <a:lstStyle/>
                    <a:p>
                      <a:pPr algn="ctr" fontAlgn="ctr"/>
                      <a:r>
                        <a:rPr lang="cs-CZ" sz="1000" b="1" i="0" u="none" strike="noStrike">
                          <a:solidFill>
                            <a:srgbClr val="000000"/>
                          </a:solidFill>
                          <a:latin typeface="Arial"/>
                        </a:rPr>
                        <a:t>5.</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FK Louny/Jazzmani Žatec</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6</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4</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154:127</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18</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6"/>
                  </a:ext>
                </a:extLst>
              </a:tr>
              <a:tr h="91321">
                <a:tc>
                  <a:txBody>
                    <a:bodyPr/>
                    <a:lstStyle/>
                    <a:p>
                      <a:pPr algn="ctr" fontAlgn="ctr"/>
                      <a:r>
                        <a:rPr lang="cs-CZ" sz="1000" b="1" i="0" u="none" strike="noStrike">
                          <a:solidFill>
                            <a:srgbClr val="000000"/>
                          </a:solidFill>
                          <a:latin typeface="Arial"/>
                        </a:rPr>
                        <a:t>6.</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FK Ústí n.L.</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5</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152:128</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7"/>
                  </a:ext>
                </a:extLst>
              </a:tr>
              <a:tr h="91321">
                <a:tc>
                  <a:txBody>
                    <a:bodyPr/>
                    <a:lstStyle/>
                    <a:p>
                      <a:pPr algn="ctr" fontAlgn="ctr"/>
                      <a:r>
                        <a:rPr lang="cs-CZ" sz="1000" b="1" i="0" u="none" strike="noStrike">
                          <a:solidFill>
                            <a:srgbClr val="000000"/>
                          </a:solidFill>
                          <a:latin typeface="Arial"/>
                        </a:rPr>
                        <a:t>7.</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FA Petra Voříška</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4</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6</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Calibri"/>
                        </a:rPr>
                        <a:t>149:203</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12</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08"/>
                  </a:ext>
                </a:extLst>
              </a:tr>
              <a:tr h="95688">
                <a:tc>
                  <a:txBody>
                    <a:bodyPr/>
                    <a:lstStyle/>
                    <a:p>
                      <a:pPr algn="ctr" fontAlgn="ctr"/>
                      <a:r>
                        <a:rPr lang="cs-CZ" sz="1050" b="1" i="0" u="none" strike="noStrike">
                          <a:solidFill>
                            <a:srgbClr val="FF0000"/>
                          </a:solidFill>
                          <a:latin typeface="Arial"/>
                        </a:rPr>
                        <a:t>8.</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a:solidFill>
                            <a:srgbClr val="FF0000"/>
                          </a:solidFill>
                          <a:latin typeface="Arial"/>
                        </a:rPr>
                        <a:t>SK Štětí/Roudnice n.L.</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Arial"/>
                        </a:rPr>
                        <a:t>3</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a:solidFill>
                            <a:srgbClr val="FF0000"/>
                          </a:solidFill>
                          <a:latin typeface="Arial"/>
                        </a:rPr>
                        <a:t>7</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latin typeface="Calibri"/>
                        </a:rPr>
                        <a:t>124:148</a:t>
                      </a:r>
                    </a:p>
                  </a:txBody>
                  <a:tcPr marL="6927" marR="6927" marT="6927" marB="0" anchor="ctr">
                    <a:lnL>
                      <a:noFill/>
                    </a:lnL>
                    <a:lnR>
                      <a:noFill/>
                    </a:lnR>
                    <a:lnT>
                      <a:noFill/>
                    </a:lnT>
                    <a:lnB>
                      <a:noFill/>
                    </a:lnB>
                    <a:solidFill>
                      <a:srgbClr val="CCFFFF"/>
                    </a:solidFill>
                  </a:tcPr>
                </a:tc>
                <a:tc>
                  <a:txBody>
                    <a:bodyPr/>
                    <a:lstStyle/>
                    <a:p>
                      <a:pPr algn="ctr" fontAlgn="ctr"/>
                      <a:r>
                        <a:rPr lang="cs-CZ" sz="1050" b="1" i="0" u="none" strike="noStrike">
                          <a:solidFill>
                            <a:srgbClr val="FF0000"/>
                          </a:solidFill>
                          <a:latin typeface="Arial"/>
                        </a:rPr>
                        <a:t>9</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09"/>
                  </a:ext>
                </a:extLst>
              </a:tr>
              <a:tr h="91321">
                <a:tc>
                  <a:txBody>
                    <a:bodyPr/>
                    <a:lstStyle/>
                    <a:p>
                      <a:pPr algn="ctr" fontAlgn="ctr"/>
                      <a:r>
                        <a:rPr lang="cs-CZ" sz="1000" b="1" i="0" u="none" strike="noStrike">
                          <a:solidFill>
                            <a:srgbClr val="000000"/>
                          </a:solidFill>
                          <a:latin typeface="Arial"/>
                        </a:rPr>
                        <a:t>9.</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FK Kadaň/Ervěnice</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2</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Calibri"/>
                        </a:rPr>
                        <a:t>79:218</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6</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10"/>
                  </a:ext>
                </a:extLst>
              </a:tr>
              <a:tr h="91321">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FC /AFK Chomutov</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98:201</a:t>
                      </a:r>
                    </a:p>
                  </a:txBody>
                  <a:tcPr marL="6927" marR="6927" marT="6927"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3</a:t>
                      </a:r>
                    </a:p>
                  </a:txBody>
                  <a:tcPr marL="6927" marR="6927" marT="6927"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91321">
                <a:tc>
                  <a:txBody>
                    <a:bodyPr/>
                    <a:lstStyle/>
                    <a:p>
                      <a:pPr algn="ctr" fontAlgn="ctr"/>
                      <a:r>
                        <a:rPr lang="cs-CZ" sz="1000" b="1" i="0" u="none" strike="noStrike">
                          <a:solidFill>
                            <a:srgbClr val="000000"/>
                          </a:solidFill>
                          <a:latin typeface="Arial"/>
                        </a:rPr>
                        <a:t>11.</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FŠ Most</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10</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Calibri"/>
                        </a:rPr>
                        <a:t>49:283</a:t>
                      </a:r>
                    </a:p>
                  </a:txBody>
                  <a:tcPr marL="6927" marR="6927" marT="6927" marB="0" anchor="ctr">
                    <a:lnL>
                      <a:noFill/>
                    </a:lnL>
                    <a:lnR>
                      <a:noFill/>
                    </a:lnR>
                    <a:lnT>
                      <a:noFill/>
                    </a:lnT>
                    <a:lnB>
                      <a:noFill/>
                    </a:lnB>
                    <a:solidFill>
                      <a:srgbClr val="FFFF99"/>
                    </a:solidFill>
                  </a:tcPr>
                </a:tc>
                <a:tc>
                  <a:txBody>
                    <a:bodyPr/>
                    <a:lstStyle/>
                    <a:p>
                      <a:pPr algn="ctr" fontAlgn="ctr"/>
                      <a:r>
                        <a:rPr lang="cs-CZ" sz="1000" b="1" i="0" u="none" strike="noStrike" dirty="0">
                          <a:solidFill>
                            <a:srgbClr val="000000"/>
                          </a:solidFill>
                          <a:latin typeface="Arial"/>
                        </a:rPr>
                        <a:t>0 </a:t>
                      </a:r>
                    </a:p>
                  </a:txBody>
                  <a:tcPr marL="6927" marR="6927" marT="6927" marB="0" anchor="ctr">
                    <a:lnL>
                      <a:noFill/>
                    </a:lnL>
                    <a:lnR>
                      <a:noFill/>
                    </a:lnR>
                    <a:lnT>
                      <a:noFill/>
                    </a:lnT>
                    <a:lnB>
                      <a:noFill/>
                    </a:lnB>
                    <a:solidFill>
                      <a:srgbClr val="FFFF99"/>
                    </a:solidFill>
                  </a:tcPr>
                </a:tc>
                <a:extLst>
                  <a:ext uri="{0D108BD9-81ED-4DB2-BD59-A6C34878D82A}">
                    <a16:rowId xmlns:a16="http://schemas.microsoft.com/office/drawing/2014/main" val="10012"/>
                  </a:ext>
                </a:extLst>
              </a:tr>
              <a:tr h="117526">
                <a:tc gridSpan="8">
                  <a:txBody>
                    <a:bodyPr/>
                    <a:lstStyle/>
                    <a:p>
                      <a:pPr algn="ctr" fontAlgn="ctr"/>
                      <a:r>
                        <a:rPr lang="cs-CZ" sz="1300" b="1" i="0" u="none" strike="noStrike" dirty="0" err="1">
                          <a:solidFill>
                            <a:srgbClr val="000000"/>
                          </a:solidFill>
                          <a:latin typeface="Arial"/>
                        </a:rPr>
                        <a:t>Ror</a:t>
                      </a:r>
                      <a:r>
                        <a:rPr lang="cs-CZ" sz="1300" b="1" i="0" u="none" strike="noStrike">
                          <a:solidFill>
                            <a:srgbClr val="000000"/>
                          </a:solidFill>
                          <a:latin typeface="Arial"/>
                        </a:rPr>
                        <a:t> </a:t>
                      </a:r>
                      <a:r>
                        <a:rPr lang="cs-CZ" sz="1300" b="1" i="0" u="none" strike="noStrike" smtClean="0">
                          <a:solidFill>
                            <a:srgbClr val="000000"/>
                          </a:solidFill>
                          <a:latin typeface="Arial"/>
                        </a:rPr>
                        <a:t>nar.2005</a:t>
                      </a:r>
                      <a:endParaRPr lang="cs-CZ" sz="1300" b="1" i="0" u="none" strike="noStrike" dirty="0">
                        <a:solidFill>
                          <a:srgbClr val="000000"/>
                        </a:solidFill>
                        <a:latin typeface="Arial"/>
                      </a:endParaRPr>
                    </a:p>
                  </a:txBody>
                  <a:tcPr marL="6927" marR="6927" marT="6927" marB="0" anchor="ctr">
                    <a:lnL>
                      <a:noFill/>
                    </a:lnL>
                    <a:lnR>
                      <a:noFill/>
                    </a:lnR>
                    <a:lnT>
                      <a:noFill/>
                    </a:lnT>
                    <a:lnB>
                      <a:noFill/>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3"/>
                  </a:ext>
                </a:extLst>
              </a:tr>
              <a:tr h="91321">
                <a:tc>
                  <a:txBody>
                    <a:bodyPr/>
                    <a:lstStyle/>
                    <a:p>
                      <a:pPr algn="ctr" fontAlgn="t"/>
                      <a:r>
                        <a:rPr lang="cs-CZ" sz="1000" b="1" i="0" u="none" strike="noStrike" dirty="0">
                          <a:solidFill>
                            <a:srgbClr val="000000"/>
                          </a:solidFill>
                          <a:latin typeface="Arial"/>
                        </a:rPr>
                        <a:t>1.</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FA Petra Voříška</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248:104</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30</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14"/>
                  </a:ext>
                </a:extLst>
              </a:tr>
              <a:tr h="91321">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FK </a:t>
                      </a:r>
                      <a:r>
                        <a:rPr lang="cs-CZ" sz="1000" b="1" i="0" u="none" strike="noStrike" dirty="0" err="1">
                          <a:solidFill>
                            <a:srgbClr val="000000"/>
                          </a:solidFill>
                          <a:latin typeface="Arial"/>
                        </a:rPr>
                        <a:t>Louny</a:t>
                      </a:r>
                      <a:r>
                        <a:rPr lang="cs-CZ" sz="1000" b="1" i="0" u="none" strike="noStrike" dirty="0">
                          <a:solidFill>
                            <a:srgbClr val="000000"/>
                          </a:solidFill>
                          <a:latin typeface="Arial"/>
                        </a:rPr>
                        <a:t>/Jazzmani Žatec</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Calibri"/>
                        </a:rPr>
                        <a:t>203:118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25</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15"/>
                  </a:ext>
                </a:extLst>
              </a:tr>
              <a:tr h="91321">
                <a:tc>
                  <a:txBody>
                    <a:bodyPr/>
                    <a:lstStyle/>
                    <a:p>
                      <a:pPr algn="ctr" fontAlgn="t"/>
                      <a:r>
                        <a:rPr lang="cs-CZ" sz="1000" b="1" i="0" u="none" strike="noStrike" dirty="0">
                          <a:solidFill>
                            <a:srgbClr val="000000"/>
                          </a:solidFill>
                          <a:latin typeface="Arial"/>
                        </a:rPr>
                        <a:t>3.</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FK Junior Teplice</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7</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177:129</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22</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16"/>
                  </a:ext>
                </a:extLst>
              </a:tr>
              <a:tr h="95688">
                <a:tc>
                  <a:txBody>
                    <a:bodyPr/>
                    <a:lstStyle/>
                    <a:p>
                      <a:pPr algn="ctr" fontAlgn="t"/>
                      <a:r>
                        <a:rPr lang="cs-CZ" sz="1050" b="1" i="0" u="none" strike="noStrike">
                          <a:solidFill>
                            <a:srgbClr val="FF0000"/>
                          </a:solidFill>
                          <a:latin typeface="Arial"/>
                        </a:rPr>
                        <a:t>4.</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dirty="0">
                          <a:solidFill>
                            <a:srgbClr val="FF0000"/>
                          </a:solidFill>
                          <a:latin typeface="Arial"/>
                        </a:rPr>
                        <a:t>SK </a:t>
                      </a:r>
                      <a:r>
                        <a:rPr lang="cs-CZ" sz="1050" b="1" i="0" u="none" strike="noStrike" dirty="0" err="1">
                          <a:solidFill>
                            <a:srgbClr val="FF0000"/>
                          </a:solidFill>
                          <a:latin typeface="Arial"/>
                        </a:rPr>
                        <a:t>Štětí</a:t>
                      </a:r>
                      <a:r>
                        <a:rPr lang="cs-CZ" sz="1050" b="1" i="0" u="none" strike="noStrike" dirty="0">
                          <a:solidFill>
                            <a:srgbClr val="FF0000"/>
                          </a:solidFill>
                          <a:latin typeface="Arial"/>
                        </a:rPr>
                        <a:t>/ Roudnice </a:t>
                      </a:r>
                      <a:r>
                        <a:rPr lang="cs-CZ" sz="1050" b="1" i="0" u="none" strike="noStrike" dirty="0" err="1">
                          <a:solidFill>
                            <a:srgbClr val="FF0000"/>
                          </a:solidFill>
                          <a:latin typeface="Arial"/>
                        </a:rPr>
                        <a:t>n.L.</a:t>
                      </a:r>
                      <a:r>
                        <a:rPr lang="cs-CZ" sz="1050" b="1" i="0" u="none" strike="noStrike" dirty="0">
                          <a:solidFill>
                            <a:srgbClr val="FF0000"/>
                          </a:solidFill>
                          <a:latin typeface="Arial"/>
                        </a:rPr>
                        <a:t> </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dirty="0">
                          <a:solidFill>
                            <a:srgbClr val="FF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Calibri"/>
                        </a:rPr>
                        <a:t>155:142</a:t>
                      </a:r>
                    </a:p>
                  </a:txBody>
                  <a:tcPr marL="6927" marR="6927" marT="6927" marB="0">
                    <a:lnL>
                      <a:noFill/>
                    </a:lnL>
                    <a:lnR>
                      <a:noFill/>
                    </a:lnR>
                    <a:lnT>
                      <a:noFill/>
                    </a:lnT>
                    <a:lnB>
                      <a:noFill/>
                    </a:lnB>
                    <a:solidFill>
                      <a:srgbClr val="FFFF99"/>
                    </a:solidFill>
                  </a:tcPr>
                </a:tc>
                <a:tc>
                  <a:txBody>
                    <a:bodyPr/>
                    <a:lstStyle/>
                    <a:p>
                      <a:pPr algn="ctr" fontAlgn="t"/>
                      <a:r>
                        <a:rPr lang="cs-CZ" sz="1050" b="1" i="0" u="none" strike="noStrike">
                          <a:solidFill>
                            <a:srgbClr val="FF0000"/>
                          </a:solidFill>
                          <a:latin typeface="Arial"/>
                        </a:rPr>
                        <a:t>15</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17"/>
                  </a:ext>
                </a:extLst>
              </a:tr>
              <a:tr h="91321">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FAJM Most</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177:173</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15</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18"/>
                  </a:ext>
                </a:extLst>
              </a:tr>
              <a:tr h="91321">
                <a:tc>
                  <a:txBody>
                    <a:bodyPr/>
                    <a:lstStyle/>
                    <a:p>
                      <a:pPr algn="ctr" fontAlgn="t"/>
                      <a:r>
                        <a:rPr lang="cs-CZ" sz="1000" b="1" i="0" u="none" strike="noStrike">
                          <a:solidFill>
                            <a:srgbClr val="000000"/>
                          </a:solidFill>
                          <a:latin typeface="Arial"/>
                        </a:rPr>
                        <a:t>6.</a:t>
                      </a:r>
                    </a:p>
                  </a:txBody>
                  <a:tcPr marL="6927" marR="6927" marT="6927" marB="0">
                    <a:lnL>
                      <a:noFill/>
                    </a:lnL>
                    <a:lnR>
                      <a:noFill/>
                    </a:lnR>
                    <a:lnT>
                      <a:noFill/>
                    </a:lnT>
                    <a:lnB>
                      <a:noFill/>
                    </a:lnB>
                    <a:solidFill>
                      <a:srgbClr val="FFFF99"/>
                    </a:solidFill>
                  </a:tcPr>
                </a:tc>
                <a:tc>
                  <a:txBody>
                    <a:bodyPr/>
                    <a:lstStyle/>
                    <a:p>
                      <a:pPr algn="ctr" fontAlgn="ctr"/>
                      <a:r>
                        <a:rPr lang="cs-CZ" sz="1000" b="1" i="0" u="none" strike="noStrike">
                          <a:solidFill>
                            <a:srgbClr val="000000"/>
                          </a:solidFill>
                          <a:latin typeface="Arial"/>
                        </a:rPr>
                        <a:t>FC /AFK Chomutov</a:t>
                      </a:r>
                    </a:p>
                  </a:txBody>
                  <a:tcPr marL="6927" marR="6927" marT="6927" marB="0" anchor="ctr">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5</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Calibri"/>
                        </a:rPr>
                        <a:t>174:172</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15</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19"/>
                  </a:ext>
                </a:extLst>
              </a:tr>
              <a:tr h="91321">
                <a:tc>
                  <a:txBody>
                    <a:bodyPr/>
                    <a:lstStyle/>
                    <a:p>
                      <a:pPr algn="ctr" fontAlgn="t"/>
                      <a:r>
                        <a:rPr lang="cs-CZ" sz="1000" b="1" i="0" u="none" strike="noStrike">
                          <a:solidFill>
                            <a:srgbClr val="000000"/>
                          </a:solidFill>
                          <a:latin typeface="Arial"/>
                        </a:rPr>
                        <a:t>7.</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FK Ústí n.L.</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Calibri"/>
                        </a:rPr>
                        <a:t>186:185</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15</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20"/>
                  </a:ext>
                </a:extLst>
              </a:tr>
              <a:tr h="91321">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FK Kadaň/Ervěnice</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3</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7</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Calibri"/>
                        </a:rPr>
                        <a:t>134:189</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9</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21"/>
                  </a:ext>
                </a:extLst>
              </a:tr>
              <a:tr h="91321">
                <a:tc>
                  <a:txBody>
                    <a:bodyPr/>
                    <a:lstStyle/>
                    <a:p>
                      <a:pPr algn="ctr" fontAlgn="t"/>
                      <a:r>
                        <a:rPr lang="cs-CZ" sz="1000" b="1" i="0" u="none" strike="noStrike">
                          <a:solidFill>
                            <a:srgbClr val="000000"/>
                          </a:solidFill>
                          <a:latin typeface="Arial"/>
                        </a:rPr>
                        <a:t>9.</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FK Litvínov</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Calibri"/>
                        </a:rPr>
                        <a:t>116:169</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6</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22"/>
                  </a:ext>
                </a:extLst>
              </a:tr>
              <a:tr h="91321">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FŠ Most</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Calibri"/>
                        </a:rPr>
                        <a:t>134:228</a:t>
                      </a:r>
                    </a:p>
                  </a:txBody>
                  <a:tcPr marL="6927" marR="6927" marT="6927" marB="0">
                    <a:lnL>
                      <a:noFill/>
                    </a:lnL>
                    <a:lnR>
                      <a:noFill/>
                    </a:lnR>
                    <a:lnT>
                      <a:noFill/>
                    </a:lnT>
                    <a:lnB>
                      <a:noFill/>
                    </a:lnB>
                    <a:solidFill>
                      <a:srgbClr val="FFFF99"/>
                    </a:solidFill>
                  </a:tcPr>
                </a:tc>
                <a:tc>
                  <a:txBody>
                    <a:bodyPr/>
                    <a:lstStyle/>
                    <a:p>
                      <a:pPr algn="ctr" fontAlgn="t"/>
                      <a:r>
                        <a:rPr lang="cs-CZ" sz="1000" b="1" i="0" u="none" strike="noStrike" dirty="0">
                          <a:solidFill>
                            <a:srgbClr val="000000"/>
                          </a:solidFill>
                          <a:latin typeface="Arial"/>
                        </a:rPr>
                        <a:t>6</a:t>
                      </a:r>
                    </a:p>
                  </a:txBody>
                  <a:tcPr marL="6927" marR="6927" marT="6927" marB="0">
                    <a:lnL>
                      <a:noFill/>
                    </a:lnL>
                    <a:lnR>
                      <a:noFill/>
                    </a:lnR>
                    <a:lnT>
                      <a:noFill/>
                    </a:lnT>
                    <a:lnB>
                      <a:noFill/>
                    </a:lnB>
                    <a:solidFill>
                      <a:srgbClr val="FFFF99"/>
                    </a:solidFill>
                  </a:tcPr>
                </a:tc>
                <a:extLst>
                  <a:ext uri="{0D108BD9-81ED-4DB2-BD59-A6C34878D82A}">
                    <a16:rowId xmlns:a16="http://schemas.microsoft.com/office/drawing/2014/main" val="10023"/>
                  </a:ext>
                </a:extLst>
              </a:tr>
              <a:tr h="91321">
                <a:tc>
                  <a:txBody>
                    <a:bodyPr/>
                    <a:lstStyle/>
                    <a:p>
                      <a:pPr algn="ctr" fontAlgn="t"/>
                      <a:r>
                        <a:rPr lang="cs-CZ" sz="1000" b="1" i="0" u="none" strike="noStrike">
                          <a:solidFill>
                            <a:srgbClr val="000000"/>
                          </a:solidFill>
                          <a:latin typeface="Arial"/>
                        </a:rPr>
                        <a:t>11.</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FK Litoměřice</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10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2</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0</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Arial"/>
                        </a:rPr>
                        <a:t>8</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a:solidFill>
                            <a:srgbClr val="000000"/>
                          </a:solidFill>
                          <a:latin typeface="Calibri"/>
                        </a:rPr>
                        <a:t>98:193</a:t>
                      </a:r>
                    </a:p>
                  </a:txBody>
                  <a:tcPr marL="6927" marR="6927" marT="6927" marB="0">
                    <a:lnL>
                      <a:noFill/>
                    </a:lnL>
                    <a:lnR>
                      <a:noFill/>
                    </a:lnR>
                    <a:lnT>
                      <a:noFill/>
                    </a:lnT>
                    <a:lnB>
                      <a:noFill/>
                    </a:lnB>
                    <a:solidFill>
                      <a:srgbClr val="CCFFFF"/>
                    </a:solidFill>
                  </a:tcPr>
                </a:tc>
                <a:tc>
                  <a:txBody>
                    <a:bodyPr/>
                    <a:lstStyle/>
                    <a:p>
                      <a:pPr algn="ctr" fontAlgn="t"/>
                      <a:r>
                        <a:rPr lang="cs-CZ" sz="1000" b="1" i="0" u="none" strike="noStrike" dirty="0">
                          <a:solidFill>
                            <a:srgbClr val="000000"/>
                          </a:solidFill>
                          <a:latin typeface="Arial"/>
                        </a:rPr>
                        <a:t>6 </a:t>
                      </a:r>
                    </a:p>
                  </a:txBody>
                  <a:tcPr marL="6927" marR="6927" marT="6927" marB="0">
                    <a:lnL>
                      <a:noFill/>
                    </a:lnL>
                    <a:lnR>
                      <a:noFill/>
                    </a:lnR>
                    <a:lnT>
                      <a:noFill/>
                    </a:lnT>
                    <a:lnB>
                      <a:noFill/>
                    </a:lnB>
                    <a:solidFill>
                      <a:srgbClr val="CCFFFF"/>
                    </a:solidFill>
                  </a:tcPr>
                </a:tc>
                <a:extLst>
                  <a:ext uri="{0D108BD9-81ED-4DB2-BD59-A6C34878D82A}">
                    <a16:rowId xmlns:a16="http://schemas.microsoft.com/office/drawing/2014/main" val="10024"/>
                  </a:ext>
                </a:extLst>
              </a:tr>
            </a:tbl>
          </a:graphicData>
        </a:graphic>
      </p:graphicFrame>
      <p:graphicFrame>
        <p:nvGraphicFramePr>
          <p:cNvPr id="11" name="Tabulka 10"/>
          <p:cNvGraphicFramePr>
            <a:graphicFrameLocks noGrp="1"/>
          </p:cNvGraphicFramePr>
          <p:nvPr/>
        </p:nvGraphicFramePr>
        <p:xfrm>
          <a:off x="5503542" y="4355971"/>
          <a:ext cx="4608509" cy="2617470"/>
        </p:xfrm>
        <a:graphic>
          <a:graphicData uri="http://schemas.openxmlformats.org/drawingml/2006/table">
            <a:tbl>
              <a:tblPr/>
              <a:tblGrid>
                <a:gridCol w="348865">
                  <a:extLst>
                    <a:ext uri="{9D8B030D-6E8A-4147-A177-3AD203B41FA5}">
                      <a16:colId xmlns:a16="http://schemas.microsoft.com/office/drawing/2014/main" val="20000"/>
                    </a:ext>
                  </a:extLst>
                </a:gridCol>
                <a:gridCol w="1245448">
                  <a:extLst>
                    <a:ext uri="{9D8B030D-6E8A-4147-A177-3AD203B41FA5}">
                      <a16:colId xmlns:a16="http://schemas.microsoft.com/office/drawing/2014/main" val="20001"/>
                    </a:ext>
                  </a:extLst>
                </a:gridCol>
                <a:gridCol w="418638">
                  <a:extLst>
                    <a:ext uri="{9D8B030D-6E8A-4147-A177-3AD203B41FA5}">
                      <a16:colId xmlns:a16="http://schemas.microsoft.com/office/drawing/2014/main" val="20002"/>
                    </a:ext>
                  </a:extLst>
                </a:gridCol>
                <a:gridCol w="418638">
                  <a:extLst>
                    <a:ext uri="{9D8B030D-6E8A-4147-A177-3AD203B41FA5}">
                      <a16:colId xmlns:a16="http://schemas.microsoft.com/office/drawing/2014/main" val="20003"/>
                    </a:ext>
                  </a:extLst>
                </a:gridCol>
                <a:gridCol w="418638">
                  <a:extLst>
                    <a:ext uri="{9D8B030D-6E8A-4147-A177-3AD203B41FA5}">
                      <a16:colId xmlns:a16="http://schemas.microsoft.com/office/drawing/2014/main" val="20004"/>
                    </a:ext>
                  </a:extLst>
                </a:gridCol>
                <a:gridCol w="418638">
                  <a:extLst>
                    <a:ext uri="{9D8B030D-6E8A-4147-A177-3AD203B41FA5}">
                      <a16:colId xmlns:a16="http://schemas.microsoft.com/office/drawing/2014/main" val="20005"/>
                    </a:ext>
                  </a:extLst>
                </a:gridCol>
                <a:gridCol w="669822">
                  <a:extLst>
                    <a:ext uri="{9D8B030D-6E8A-4147-A177-3AD203B41FA5}">
                      <a16:colId xmlns:a16="http://schemas.microsoft.com/office/drawing/2014/main" val="20006"/>
                    </a:ext>
                  </a:extLst>
                </a:gridCol>
                <a:gridCol w="669822">
                  <a:extLst>
                    <a:ext uri="{9D8B030D-6E8A-4147-A177-3AD203B41FA5}">
                      <a16:colId xmlns:a16="http://schemas.microsoft.com/office/drawing/2014/main" val="20007"/>
                    </a:ext>
                  </a:extLst>
                </a:gridCol>
              </a:tblGrid>
              <a:tr h="157997">
                <a:tc gridSpan="8">
                  <a:txBody>
                    <a:bodyPr/>
                    <a:lstStyle/>
                    <a:p>
                      <a:pPr algn="ctr" fontAlgn="ctr"/>
                      <a:r>
                        <a:rPr lang="cs-CZ" sz="1400" b="1" i="0" u="none" strike="noStrike">
                          <a:solidFill>
                            <a:srgbClr val="FF0066"/>
                          </a:solidFill>
                          <a:latin typeface="Candara"/>
                        </a:rPr>
                        <a:t>Liga mladších přípravek skupina 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51678">
                <a:tc>
                  <a:txBody>
                    <a:bodyPr/>
                    <a:lstStyle/>
                    <a:p>
                      <a:pPr algn="ctr" fontAlgn="ctr"/>
                      <a:r>
                        <a:rPr lang="cs-CZ" sz="1000" b="1" i="0" u="none" strike="noStrike">
                          <a:solidFill>
                            <a:srgbClr val="00000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139:21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51678">
                <a:tc>
                  <a:txBody>
                    <a:bodyPr/>
                    <a:lstStyle/>
                    <a:p>
                      <a:pPr algn="ctr" fontAlgn="ctr"/>
                      <a:r>
                        <a:rPr lang="cs-CZ" sz="10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Úštěk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000000"/>
                          </a:solidFill>
                          <a:latin typeface="Calibri"/>
                        </a:rPr>
                        <a:t>55:78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151678">
                <a:tc>
                  <a:txBody>
                    <a:bodyPr/>
                    <a:lstStyle/>
                    <a:p>
                      <a:pPr algn="ctr" fontAlgn="ctr"/>
                      <a:r>
                        <a:rPr lang="cs-CZ" sz="1000" b="1"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Travčice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38:76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151678">
                <a:tc>
                  <a:txBody>
                    <a:bodyPr/>
                    <a:lstStyle/>
                    <a:p>
                      <a:pPr algn="ctr" fontAlgn="ctr"/>
                      <a:r>
                        <a:rPr lang="cs-CZ" sz="1100" b="1" i="0" u="none" strike="noStrike">
                          <a:solidFill>
                            <a:srgbClr val="CC0099"/>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CC0099"/>
                          </a:solidFill>
                          <a:latin typeface="Arial"/>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CC0099"/>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CC0099"/>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CC0099"/>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CC0099"/>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CC0099"/>
                          </a:solidFill>
                          <a:latin typeface="Calibri"/>
                        </a:rPr>
                        <a:t>42:99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CC0099"/>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4"/>
                  </a:ext>
                </a:extLst>
              </a:tr>
              <a:tr h="151678">
                <a:tc gridSpan="8">
                  <a:txBody>
                    <a:bodyPr/>
                    <a:lstStyle/>
                    <a:p>
                      <a:pPr algn="ctr" fontAlgn="ctr"/>
                      <a:r>
                        <a:rPr lang="cs-CZ" sz="1400" b="1" i="0" u="none" strike="noStrike">
                          <a:solidFill>
                            <a:srgbClr val="000099"/>
                          </a:solidFill>
                          <a:latin typeface="Candara"/>
                        </a:rPr>
                        <a:t>Pohár mladších přípravek skupina 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5"/>
                  </a:ext>
                </a:extLst>
              </a:tr>
              <a:tr h="151678">
                <a:tc>
                  <a:txBody>
                    <a:bodyPr/>
                    <a:lstStyle/>
                    <a:p>
                      <a:pPr algn="ctr" fontAlgn="ctr"/>
                      <a:r>
                        <a:rPr lang="cs-CZ" sz="1000" b="1" i="0" u="none" strike="noStrike">
                          <a:solidFill>
                            <a:srgbClr val="00000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Dobříň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43:20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6"/>
                  </a:ext>
                </a:extLst>
              </a:tr>
              <a:tr h="151678">
                <a:tc>
                  <a:txBody>
                    <a:bodyPr/>
                    <a:lstStyle/>
                    <a:p>
                      <a:pPr algn="ctr" fontAlgn="ctr"/>
                      <a:r>
                        <a:rPr lang="cs-CZ" sz="10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000000"/>
                          </a:solidFill>
                          <a:latin typeface="Calibri"/>
                        </a:rPr>
                        <a:t>53:18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7"/>
                  </a:ext>
                </a:extLst>
              </a:tr>
              <a:tr h="151678">
                <a:tc>
                  <a:txBody>
                    <a:bodyPr/>
                    <a:lstStyle/>
                    <a:p>
                      <a:pPr algn="ctr" fontAlgn="ctr"/>
                      <a:r>
                        <a:rPr lang="cs-CZ" sz="1000" b="1"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Čížkovice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r h="151678">
                <a:tc gridSpan="8">
                  <a:txBody>
                    <a:bodyPr/>
                    <a:lstStyle/>
                    <a:p>
                      <a:pPr algn="ctr" fontAlgn="ctr"/>
                      <a:r>
                        <a:rPr lang="cs-CZ" sz="1400" b="1" i="0" u="none" strike="noStrike">
                          <a:solidFill>
                            <a:srgbClr val="000099"/>
                          </a:solidFill>
                          <a:latin typeface="Candara"/>
                        </a:rPr>
                        <a:t>Pohár mladších přípravek skupina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151678">
                <a:tc>
                  <a:txBody>
                    <a:bodyPr/>
                    <a:lstStyle/>
                    <a:p>
                      <a:pPr algn="ctr" fontAlgn="ctr"/>
                      <a:r>
                        <a:rPr lang="cs-CZ" sz="1000" b="1" i="0" u="none" strike="noStrike">
                          <a:solidFill>
                            <a:srgbClr val="00000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Předonín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65:27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30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r h="151678">
                <a:tc>
                  <a:txBody>
                    <a:bodyPr/>
                    <a:lstStyle/>
                    <a:p>
                      <a:pPr algn="ctr" fontAlgn="ctr"/>
                      <a:r>
                        <a:rPr lang="cs-CZ" sz="10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Slavoj Roudnice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000000"/>
                          </a:solidFill>
                          <a:latin typeface="Calibri"/>
                        </a:rPr>
                        <a:t>58:52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11"/>
                  </a:ext>
                </a:extLst>
              </a:tr>
              <a:tr h="151678">
                <a:tc>
                  <a:txBody>
                    <a:bodyPr/>
                    <a:lstStyle/>
                    <a:p>
                      <a:pPr algn="ctr" fontAlgn="ctr"/>
                      <a:r>
                        <a:rPr lang="cs-CZ" sz="1000" b="1"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56:48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Arial"/>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r h="151678">
                <a:tc>
                  <a:txBody>
                    <a:bodyPr/>
                    <a:lstStyle/>
                    <a:p>
                      <a:pPr algn="ctr" fontAlgn="ctr"/>
                      <a:r>
                        <a:rPr lang="cs-CZ" sz="1000" b="1"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Libochovice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100" b="1" i="0" u="none" strike="noStrike">
                          <a:solidFill>
                            <a:srgbClr val="000000"/>
                          </a:solidFill>
                          <a:latin typeface="Calibri"/>
                        </a:rPr>
                        <a:t>26:78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cs-CZ" sz="1000" b="1" i="0" u="none" strike="noStrike" dirty="0">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13"/>
                  </a:ext>
                </a:extLst>
              </a:tr>
            </a:tbl>
          </a:graphicData>
        </a:graphic>
      </p:graphicFrame>
      <p:pic>
        <p:nvPicPr>
          <p:cNvPr id="1026" name="Picture 14"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363" y="5348288"/>
            <a:ext cx="185737" cy="276225"/>
          </a:xfrm>
          <a:prstGeom prst="rect">
            <a:avLst/>
          </a:prstGeom>
          <a:noFill/>
          <a:ln w="9525">
            <a:noFill/>
            <a:miter lim="800000"/>
            <a:headEnd/>
            <a:tailEnd/>
          </a:ln>
        </p:spPr>
        <p:txBody>
          <a:bodyPr wrap="none">
            <a:spAutoFit/>
          </a:bodyPr>
          <a:lstStyle/>
          <a:p>
            <a:pPr algn="ctr" eaLnBrk="0" hangingPunct="0"/>
            <a:endParaRPr lang="cs-CZ" dirty="0"/>
          </a:p>
        </p:txBody>
      </p:sp>
      <p:graphicFrame>
        <p:nvGraphicFramePr>
          <p:cNvPr id="22" name="Tabulka 21"/>
          <p:cNvGraphicFramePr>
            <a:graphicFrameLocks noGrp="1"/>
          </p:cNvGraphicFramePr>
          <p:nvPr/>
        </p:nvGraphicFramePr>
        <p:xfrm>
          <a:off x="5575548" y="4843636"/>
          <a:ext cx="4536505" cy="288032"/>
        </p:xfrm>
        <a:graphic>
          <a:graphicData uri="http://schemas.openxmlformats.org/drawingml/2006/table">
            <a:tbl>
              <a:tblPr/>
              <a:tblGrid>
                <a:gridCol w="850595">
                  <a:extLst>
                    <a:ext uri="{9D8B030D-6E8A-4147-A177-3AD203B41FA5}">
                      <a16:colId xmlns:a16="http://schemas.microsoft.com/office/drawing/2014/main" val="20000"/>
                    </a:ext>
                  </a:extLst>
                </a:gridCol>
                <a:gridCol w="544256">
                  <a:extLst>
                    <a:ext uri="{9D8B030D-6E8A-4147-A177-3AD203B41FA5}">
                      <a16:colId xmlns:a16="http://schemas.microsoft.com/office/drawing/2014/main" val="20001"/>
                    </a:ext>
                  </a:extLst>
                </a:gridCol>
                <a:gridCol w="1141073">
                  <a:extLst>
                    <a:ext uri="{9D8B030D-6E8A-4147-A177-3AD203B41FA5}">
                      <a16:colId xmlns:a16="http://schemas.microsoft.com/office/drawing/2014/main" val="20002"/>
                    </a:ext>
                  </a:extLst>
                </a:gridCol>
                <a:gridCol w="1229987">
                  <a:extLst>
                    <a:ext uri="{9D8B030D-6E8A-4147-A177-3AD203B41FA5}">
                      <a16:colId xmlns:a16="http://schemas.microsoft.com/office/drawing/2014/main" val="20003"/>
                    </a:ext>
                  </a:extLst>
                </a:gridCol>
                <a:gridCol w="770594">
                  <a:extLst>
                    <a:ext uri="{9D8B030D-6E8A-4147-A177-3AD203B41FA5}">
                      <a16:colId xmlns:a16="http://schemas.microsoft.com/office/drawing/2014/main" val="20004"/>
                    </a:ext>
                  </a:extLst>
                </a:gridCol>
              </a:tblGrid>
              <a:tr h="288032">
                <a:tc>
                  <a:txBody>
                    <a:bodyPr/>
                    <a:lstStyle/>
                    <a:p>
                      <a:pPr algn="ctr" rtl="0" fontAlgn="ctr"/>
                      <a:r>
                        <a:rPr lang="cs-CZ" sz="1400" b="1" i="0" u="none" strike="noStrike" dirty="0" smtClean="0">
                          <a:solidFill>
                            <a:srgbClr val="000000"/>
                          </a:solidFill>
                          <a:latin typeface="Arial"/>
                        </a:rPr>
                        <a:t>1</a:t>
                      </a:r>
                      <a:r>
                        <a:rPr lang="cs-CZ" sz="1200" b="1" i="0" u="none" strike="noStrike" dirty="0" smtClean="0">
                          <a:solidFill>
                            <a:srgbClr val="000000"/>
                          </a:solidFill>
                          <a:latin typeface="Arial"/>
                        </a:rPr>
                        <a:t>5.11</a:t>
                      </a:r>
                      <a:r>
                        <a:rPr lang="cs-CZ" sz="1400" b="1" i="0" u="none" strike="noStrike" dirty="0" smtClean="0">
                          <a:solidFill>
                            <a:srgbClr val="000000"/>
                          </a:solidFill>
                          <a:latin typeface="Arial"/>
                        </a:rPr>
                        <a:t>.</a:t>
                      </a:r>
                      <a:r>
                        <a:rPr lang="cs-CZ" sz="1200" b="1" i="0" u="none" strike="noStrike" dirty="0" smtClean="0">
                          <a:solidFill>
                            <a:srgbClr val="000000"/>
                          </a:solidFill>
                          <a:latin typeface="Arial"/>
                        </a:rPr>
                        <a:t>2014</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200" b="1" i="0" u="none" strike="noStrike" dirty="0">
                          <a:solidFill>
                            <a:srgbClr val="000000"/>
                          </a:solidFill>
                          <a:latin typeface="Arial"/>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400" b="1" i="0" u="none" strike="noStrike" dirty="0" smtClean="0">
                          <a:solidFill>
                            <a:srgbClr val="000000"/>
                          </a:solidFill>
                          <a:latin typeface="Arial"/>
                        </a:rPr>
                        <a:t>MK Most</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400" b="1" i="0" u="none" strike="noStrike" dirty="0" smtClean="0">
                          <a:solidFill>
                            <a:srgbClr val="000000"/>
                          </a:solidFill>
                          <a:latin typeface="Arial"/>
                        </a:rPr>
                        <a:t>12:0</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
        <p:nvSpPr>
          <p:cNvPr id="24" name="TextovéPole 23"/>
          <p:cNvSpPr txBox="1"/>
          <p:nvPr/>
        </p:nvSpPr>
        <p:spPr>
          <a:xfrm>
            <a:off x="5575548" y="163116"/>
            <a:ext cx="4608512" cy="3170099"/>
          </a:xfrm>
          <a:prstGeom prst="rect">
            <a:avLst/>
          </a:prstGeom>
          <a:noFill/>
          <a:ln w="53975">
            <a:solidFill>
              <a:srgbClr val="FF0066"/>
            </a:solidFill>
          </a:ln>
          <a:scene3d>
            <a:camera prst="orthographicFront"/>
            <a:lightRig rig="threePt" dir="t"/>
          </a:scene3d>
          <a:sp3d contourW="12700">
            <a:bevelT prst="relaxedInset"/>
            <a:bevelB prst="relaxedInset"/>
            <a:contourClr>
              <a:srgbClr val="CC0000"/>
            </a:contourClr>
          </a:sp3d>
        </p:spPr>
        <p:txBody>
          <a:bodyPr wrap="square" rtlCol="0">
            <a:spAutoFit/>
            <a:sp3d/>
          </a:bodyPr>
          <a:lstStyle/>
          <a:p>
            <a:pPr algn="just"/>
            <a:r>
              <a:rPr lang="cs-CZ" sz="1600" dirty="0" smtClean="0">
                <a:solidFill>
                  <a:schemeClr val="accent6">
                    <a:lumMod val="50000"/>
                  </a:schemeClr>
                </a:solidFill>
                <a:latin typeface="Bookman Old Style" pitchFamily="18" charset="0"/>
              </a:rPr>
              <a:t>Závěrečnou podzimní tečkou </a:t>
            </a:r>
            <a:r>
              <a:rPr lang="cs-CZ" sz="2000" dirty="0" smtClean="0">
                <a:ln>
                  <a:solidFill>
                    <a:srgbClr val="99FF33"/>
                  </a:solidFill>
                </a:ln>
                <a:solidFill>
                  <a:schemeClr val="accent6">
                    <a:lumMod val="50000"/>
                  </a:schemeClr>
                </a:solidFill>
                <a:latin typeface="Bookman Old Style" pitchFamily="18" charset="0"/>
              </a:rPr>
              <a:t>Starších a mladších žáků</a:t>
            </a:r>
            <a:r>
              <a:rPr lang="cs-CZ" sz="1600" dirty="0" smtClean="0">
                <a:solidFill>
                  <a:schemeClr val="accent6">
                    <a:lumMod val="50000"/>
                  </a:schemeClr>
                </a:solidFill>
                <a:latin typeface="Bookman Old Style" pitchFamily="18" charset="0"/>
              </a:rPr>
              <a:t> v Krajském přeboru bylo utkání s Mosteckým fotbalový klubem. Hrálo se v Souši na umělé trávě. Zápas těch starších měl očekávaný průběh a výsledek odpovídá výkonnostnímu rozdílu mezi oběma mužstvy. Nemilým překvapením je ale vysoká porážka mladších fotbalistů. Soupeř v tabulce není zase až tak moc vzdálen a na dvouciferný výsledek se nekouká dobře.</a:t>
            </a:r>
          </a:p>
        </p:txBody>
      </p:sp>
      <p:graphicFrame>
        <p:nvGraphicFramePr>
          <p:cNvPr id="25" name="Tabulka 24"/>
          <p:cNvGraphicFramePr>
            <a:graphicFrameLocks noGrp="1"/>
          </p:cNvGraphicFramePr>
          <p:nvPr/>
        </p:nvGraphicFramePr>
        <p:xfrm>
          <a:off x="5575548" y="3979540"/>
          <a:ext cx="4536506" cy="288032"/>
        </p:xfrm>
        <a:graphic>
          <a:graphicData uri="http://schemas.openxmlformats.org/drawingml/2006/table">
            <a:tbl>
              <a:tblPr/>
              <a:tblGrid>
                <a:gridCol w="875718">
                  <a:extLst>
                    <a:ext uri="{9D8B030D-6E8A-4147-A177-3AD203B41FA5}">
                      <a16:colId xmlns:a16="http://schemas.microsoft.com/office/drawing/2014/main" val="20000"/>
                    </a:ext>
                  </a:extLst>
                </a:gridCol>
                <a:gridCol w="617309">
                  <a:extLst>
                    <a:ext uri="{9D8B030D-6E8A-4147-A177-3AD203B41FA5}">
                      <a16:colId xmlns:a16="http://schemas.microsoft.com/office/drawing/2014/main" val="20001"/>
                    </a:ext>
                  </a:extLst>
                </a:gridCol>
                <a:gridCol w="1105414">
                  <a:extLst>
                    <a:ext uri="{9D8B030D-6E8A-4147-A177-3AD203B41FA5}">
                      <a16:colId xmlns:a16="http://schemas.microsoft.com/office/drawing/2014/main" val="20002"/>
                    </a:ext>
                  </a:extLst>
                </a:gridCol>
                <a:gridCol w="1191551">
                  <a:extLst>
                    <a:ext uri="{9D8B030D-6E8A-4147-A177-3AD203B41FA5}">
                      <a16:colId xmlns:a16="http://schemas.microsoft.com/office/drawing/2014/main" val="20003"/>
                    </a:ext>
                  </a:extLst>
                </a:gridCol>
                <a:gridCol w="746514">
                  <a:extLst>
                    <a:ext uri="{9D8B030D-6E8A-4147-A177-3AD203B41FA5}">
                      <a16:colId xmlns:a16="http://schemas.microsoft.com/office/drawing/2014/main" val="20004"/>
                    </a:ext>
                  </a:extLst>
                </a:gridCol>
              </a:tblGrid>
              <a:tr h="288032">
                <a:tc>
                  <a:txBody>
                    <a:bodyPr/>
                    <a:lstStyle/>
                    <a:p>
                      <a:pPr algn="ctr" rtl="0" fontAlgn="ctr"/>
                      <a:r>
                        <a:rPr lang="cs-CZ" sz="1400" b="1" i="0" u="none" strike="noStrike" dirty="0" smtClean="0">
                          <a:solidFill>
                            <a:srgbClr val="000000"/>
                          </a:solidFill>
                          <a:latin typeface="Arial"/>
                        </a:rPr>
                        <a:t>5.11.2014</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400" b="1" i="0" u="none" strike="noStrike" dirty="0">
                          <a:solidFill>
                            <a:srgbClr val="000000"/>
                          </a:solidFill>
                          <a:latin typeface="Arial"/>
                        </a:rPr>
                        <a:t>s</a:t>
                      </a:r>
                      <a:r>
                        <a:rPr lang="cs-CZ" sz="1200" b="1" i="0" u="none" strike="noStrike" dirty="0">
                          <a:solidFill>
                            <a:srgbClr val="000000"/>
                          </a:solidFill>
                          <a:latin typeface="Arial"/>
                        </a:rPr>
                        <a:t>obota</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400" b="1" i="0" u="none" strike="noStrike" dirty="0" smtClean="0">
                          <a:solidFill>
                            <a:srgbClr val="000000"/>
                          </a:solidFill>
                          <a:latin typeface="Arial"/>
                        </a:rPr>
                        <a:t>MK Most</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400" b="1" i="0" u="none" strike="noStrike" dirty="0">
                          <a:solidFill>
                            <a:srgbClr val="000000"/>
                          </a:solidFill>
                          <a:latin typeface="Arial"/>
                        </a:rPr>
                        <a:t>SK </a:t>
                      </a:r>
                      <a:r>
                        <a:rPr lang="cs-CZ" sz="1400" b="1" i="0" u="none" strike="noStrike" dirty="0" err="1">
                          <a:solidFill>
                            <a:srgbClr val="000000"/>
                          </a:solidFill>
                          <a:latin typeface="Arial"/>
                        </a:rPr>
                        <a:t>Štětí</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cs-CZ" sz="1400" b="1" i="0" u="none" strike="noStrike" dirty="0" smtClean="0">
                          <a:solidFill>
                            <a:srgbClr val="000000"/>
                          </a:solidFill>
                          <a:latin typeface="Arial"/>
                        </a:rPr>
                        <a:t>14:0</a:t>
                      </a:r>
                      <a:endParaRPr lang="cs-CZ" sz="14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bl>
          </a:graphicData>
        </a:graphic>
      </p:graphicFrame>
      <p:sp>
        <p:nvSpPr>
          <p:cNvPr id="11" name="Obdélník 10"/>
          <p:cNvSpPr/>
          <p:nvPr/>
        </p:nvSpPr>
        <p:spPr>
          <a:xfrm>
            <a:off x="5642962" y="4433074"/>
            <a:ext cx="1516762" cy="338554"/>
          </a:xfrm>
          <a:prstGeom prst="rect">
            <a:avLst/>
          </a:prstGeom>
          <a:blipFill>
            <a:blip r:embed="rId3" cstate="print"/>
            <a:tile tx="0" ty="0" sx="100000" sy="100000" flip="none" algn="tl"/>
          </a:blipFill>
        </p:spPr>
        <p:txBody>
          <a:bodyPr wrap="none">
            <a:spAutoFit/>
          </a:bodyPr>
          <a:lstStyle/>
          <a:p>
            <a:r>
              <a:rPr lang="cs-CZ" sz="1600" u="sng" dirty="0" smtClean="0">
                <a:solidFill>
                  <a:schemeClr val="accent6">
                    <a:lumMod val="50000"/>
                  </a:schemeClr>
                </a:solidFill>
                <a:latin typeface="Bookman Old Style" pitchFamily="18" charset="0"/>
              </a:rPr>
              <a:t>Mladší  žáci </a:t>
            </a:r>
            <a:endParaRPr lang="cs-CZ" sz="1600" dirty="0"/>
          </a:p>
        </p:txBody>
      </p:sp>
      <p:sp>
        <p:nvSpPr>
          <p:cNvPr id="12" name="Obdélník 11"/>
          <p:cNvSpPr/>
          <p:nvPr/>
        </p:nvSpPr>
        <p:spPr>
          <a:xfrm>
            <a:off x="5647556" y="3496970"/>
            <a:ext cx="1377300" cy="338554"/>
          </a:xfrm>
          <a:prstGeom prst="rect">
            <a:avLst/>
          </a:prstGeom>
          <a:blipFill>
            <a:blip r:embed="rId4" cstate="print"/>
            <a:tile tx="0" ty="0" sx="100000" sy="100000" flip="none" algn="tl"/>
          </a:blipFill>
        </p:spPr>
        <p:txBody>
          <a:bodyPr wrap="none">
            <a:spAutoFit/>
          </a:bodyPr>
          <a:lstStyle/>
          <a:p>
            <a:r>
              <a:rPr lang="cs-CZ" sz="1600" u="sng" dirty="0" smtClean="0">
                <a:solidFill>
                  <a:schemeClr val="accent6">
                    <a:lumMod val="50000"/>
                  </a:schemeClr>
                </a:solidFill>
                <a:latin typeface="Bookman Old Style" pitchFamily="18" charset="0"/>
              </a:rPr>
              <a:t>Starší žáci </a:t>
            </a:r>
            <a:endParaRPr lang="cs-CZ" sz="1600" dirty="0"/>
          </a:p>
        </p:txBody>
      </p:sp>
      <p:sp>
        <p:nvSpPr>
          <p:cNvPr id="17" name="Obláček 16"/>
          <p:cNvSpPr/>
          <p:nvPr/>
        </p:nvSpPr>
        <p:spPr bwMode="auto">
          <a:xfrm>
            <a:off x="8599884" y="5273354"/>
            <a:ext cx="1512168" cy="1372815"/>
          </a:xfrm>
          <a:prstGeom prst="cloudCallout">
            <a:avLst>
              <a:gd name="adj1" fmla="val -94963"/>
              <a:gd name="adj2" fmla="val 3558"/>
            </a:avLst>
          </a:prstGeom>
          <a:blipFill>
            <a:blip r:embed="rId5" cstate="print"/>
            <a:stretch>
              <a:fillRect/>
            </a:stretch>
          </a:blip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1400" b="1" i="0" u="none" strike="noStrike" cap="none" normalizeH="0" baseline="0" dirty="0" smtClean="0">
                <a:ln>
                  <a:noFill/>
                </a:ln>
                <a:effectLst/>
                <a:latin typeface="Arial" pitchFamily="34" charset="0"/>
                <a:cs typeface="Arial" pitchFamily="34" charset="0"/>
              </a:rPr>
              <a:t>Věrní fanoušci </a:t>
            </a:r>
            <a:r>
              <a:rPr kumimoji="0" lang="cs-CZ" sz="1400" b="1" i="0" u="none" strike="noStrike" cap="none" normalizeH="0" baseline="0" dirty="0" err="1" smtClean="0">
                <a:ln>
                  <a:noFill/>
                </a:ln>
                <a:effectLst/>
                <a:latin typeface="Arial" pitchFamily="34" charset="0"/>
                <a:cs typeface="Arial" pitchFamily="34" charset="0"/>
              </a:rPr>
              <a:t>Štětí</a:t>
            </a:r>
            <a:endParaRPr kumimoji="0" lang="cs-CZ" sz="1400" b="1" i="0" u="none" strike="noStrike" cap="none" normalizeH="0" baseline="0" dirty="0" smtClean="0">
              <a:ln>
                <a:noFill/>
              </a:ln>
              <a:effectLst/>
              <a:latin typeface="Arial" pitchFamily="34" charset="0"/>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cs-CZ" sz="1400" dirty="0" smtClean="0">
                <a:latin typeface="Arial" pitchFamily="34" charset="0"/>
                <a:cs typeface="Arial" pitchFamily="34" charset="0"/>
              </a:rPr>
              <a:t>Děkujeme</a:t>
            </a:r>
            <a:endParaRPr kumimoji="0" lang="cs-CZ" sz="1400" b="1" i="0" u="none" strike="noStrike" cap="none" normalizeH="0" baseline="0" dirty="0" smtClean="0">
              <a:ln>
                <a:noFill/>
              </a:ln>
              <a:effectLst/>
              <a:latin typeface="Arial" pitchFamily="34" charset="0"/>
              <a:cs typeface="Arial" pitchFamily="34" charset="0"/>
            </a:endParaRPr>
          </a:p>
        </p:txBody>
      </p:sp>
      <p:graphicFrame>
        <p:nvGraphicFramePr>
          <p:cNvPr id="10" name="Tabulka 9"/>
          <p:cNvGraphicFramePr>
            <a:graphicFrameLocks noGrp="1"/>
          </p:cNvGraphicFramePr>
          <p:nvPr/>
        </p:nvGraphicFramePr>
        <p:xfrm>
          <a:off x="174948" y="235124"/>
          <a:ext cx="4517420" cy="6451619"/>
        </p:xfrm>
        <a:graphic>
          <a:graphicData uri="http://schemas.openxmlformats.org/drawingml/2006/table">
            <a:tbl>
              <a:tblPr/>
              <a:tblGrid>
                <a:gridCol w="353846">
                  <a:extLst>
                    <a:ext uri="{9D8B030D-6E8A-4147-A177-3AD203B41FA5}">
                      <a16:colId xmlns:a16="http://schemas.microsoft.com/office/drawing/2014/main" val="20000"/>
                    </a:ext>
                  </a:extLst>
                </a:gridCol>
                <a:gridCol w="1556917">
                  <a:extLst>
                    <a:ext uri="{9D8B030D-6E8A-4147-A177-3AD203B41FA5}">
                      <a16:colId xmlns:a16="http://schemas.microsoft.com/office/drawing/2014/main" val="20001"/>
                    </a:ext>
                  </a:extLst>
                </a:gridCol>
                <a:gridCol w="294871">
                  <a:extLst>
                    <a:ext uri="{9D8B030D-6E8A-4147-A177-3AD203B41FA5}">
                      <a16:colId xmlns:a16="http://schemas.microsoft.com/office/drawing/2014/main" val="20002"/>
                    </a:ext>
                  </a:extLst>
                </a:gridCol>
                <a:gridCol w="294871">
                  <a:extLst>
                    <a:ext uri="{9D8B030D-6E8A-4147-A177-3AD203B41FA5}">
                      <a16:colId xmlns:a16="http://schemas.microsoft.com/office/drawing/2014/main" val="20003"/>
                    </a:ext>
                  </a:extLst>
                </a:gridCol>
                <a:gridCol w="294871">
                  <a:extLst>
                    <a:ext uri="{9D8B030D-6E8A-4147-A177-3AD203B41FA5}">
                      <a16:colId xmlns:a16="http://schemas.microsoft.com/office/drawing/2014/main" val="20004"/>
                    </a:ext>
                  </a:extLst>
                </a:gridCol>
                <a:gridCol w="294871">
                  <a:extLst>
                    <a:ext uri="{9D8B030D-6E8A-4147-A177-3AD203B41FA5}">
                      <a16:colId xmlns:a16="http://schemas.microsoft.com/office/drawing/2014/main" val="20005"/>
                    </a:ext>
                  </a:extLst>
                </a:gridCol>
                <a:gridCol w="294871">
                  <a:extLst>
                    <a:ext uri="{9D8B030D-6E8A-4147-A177-3AD203B41FA5}">
                      <a16:colId xmlns:a16="http://schemas.microsoft.com/office/drawing/2014/main" val="20006"/>
                    </a:ext>
                  </a:extLst>
                </a:gridCol>
                <a:gridCol w="566151">
                  <a:extLst>
                    <a:ext uri="{9D8B030D-6E8A-4147-A177-3AD203B41FA5}">
                      <a16:colId xmlns:a16="http://schemas.microsoft.com/office/drawing/2014/main" val="20007"/>
                    </a:ext>
                  </a:extLst>
                </a:gridCol>
                <a:gridCol w="566151">
                  <a:extLst>
                    <a:ext uri="{9D8B030D-6E8A-4147-A177-3AD203B41FA5}">
                      <a16:colId xmlns:a16="http://schemas.microsoft.com/office/drawing/2014/main" val="20008"/>
                    </a:ext>
                  </a:extLst>
                </a:gridCol>
              </a:tblGrid>
              <a:tr h="262504">
                <a:tc gridSpan="9">
                  <a:txBody>
                    <a:bodyPr/>
                    <a:lstStyle/>
                    <a:p>
                      <a:pPr algn="ctr" rtl="0" fontAlgn="ctr"/>
                      <a:r>
                        <a:rPr lang="cs-CZ" sz="1800" b="1" i="0" u="none" strike="noStrike" dirty="0">
                          <a:solidFill>
                            <a:srgbClr val="000000"/>
                          </a:solidFill>
                          <a:latin typeface="Calibri"/>
                        </a:rPr>
                        <a:t>Severočeský přebor starších žáků podzim 2014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3"/>
                      <a:tile tx="0" ty="0" sx="100000" sy="100000" flip="none" algn="tl"/>
                    </a:blip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82720">
                <a:tc>
                  <a:txBody>
                    <a:bodyPr/>
                    <a:lstStyle/>
                    <a:p>
                      <a:pPr algn="l" fontAlgn="b"/>
                      <a:r>
                        <a:rPr lang="cs-CZ" sz="1100" b="1" i="0" u="none" strike="noStrike" dirty="0">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MK Most</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dirty="0">
                          <a:solidFill>
                            <a:srgbClr val="000000"/>
                          </a:solidFill>
                          <a:latin typeface="Calibri"/>
                        </a:rPr>
                        <a:t>104:10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45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1"/>
                  </a:ext>
                </a:extLst>
              </a:tr>
              <a:tr h="182720">
                <a:tc>
                  <a:txBody>
                    <a:bodyPr/>
                    <a:lstStyle/>
                    <a:p>
                      <a:pPr algn="l" fontAlgn="b"/>
                      <a:r>
                        <a:rPr lang="cs-CZ" sz="1100" b="1" i="0" u="none" strike="noStrike" dirty="0">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FK Litvínov</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112:07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42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82720">
                <a:tc>
                  <a:txBody>
                    <a:bodyPr/>
                    <a:lstStyle/>
                    <a:p>
                      <a:pPr algn="l" fontAlgn="b"/>
                      <a:r>
                        <a:rPr lang="cs-CZ" sz="1100" b="1" i="0" u="none" strike="noStrike">
                          <a:solidFill>
                            <a:srgbClr val="000000"/>
                          </a:solidFill>
                          <a:latin typeface="Arial"/>
                        </a:rPr>
                        <a:t>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FK Louny</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dirty="0">
                          <a:solidFill>
                            <a:srgbClr val="000000"/>
                          </a:solidFill>
                          <a:latin typeface="Calibri"/>
                        </a:rPr>
                        <a:t>62:15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32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3"/>
                  </a:ext>
                </a:extLst>
              </a:tr>
              <a:tr h="182720">
                <a:tc>
                  <a:txBody>
                    <a:bodyPr/>
                    <a:lstStyle/>
                    <a:p>
                      <a:pPr algn="l" fontAlgn="b"/>
                      <a:r>
                        <a:rPr lang="cs-CZ" sz="110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FK Litoměřice</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55:26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31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82720">
                <a:tc>
                  <a:txBody>
                    <a:bodyPr/>
                    <a:lstStyle/>
                    <a:p>
                      <a:pPr algn="l" fontAlgn="b"/>
                      <a:r>
                        <a:rPr lang="cs-CZ" sz="1100" b="1" i="0" u="none" strike="noStrike">
                          <a:solidFill>
                            <a:srgbClr val="000000"/>
                          </a:solidFill>
                          <a:latin typeface="Arial"/>
                        </a:rPr>
                        <a:t>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FK Junior Děčín</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dirty="0">
                          <a:solidFill>
                            <a:srgbClr val="000000"/>
                          </a:solidFill>
                          <a:latin typeface="Calibri"/>
                        </a:rPr>
                        <a:t>63:30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29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5"/>
                  </a:ext>
                </a:extLst>
              </a:tr>
              <a:tr h="174629">
                <a:tc>
                  <a:txBody>
                    <a:bodyPr/>
                    <a:lstStyle/>
                    <a:p>
                      <a:pPr algn="l" fontAlgn="b"/>
                      <a:r>
                        <a:rPr lang="cs-CZ" sz="110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dirty="0">
                          <a:solidFill>
                            <a:srgbClr val="000000"/>
                          </a:solidFill>
                          <a:latin typeface="Arial"/>
                        </a:rPr>
                        <a:t>FK </a:t>
                      </a:r>
                      <a:r>
                        <a:rPr lang="cs-CZ" sz="1100" b="1" i="0" u="none" strike="noStrike" dirty="0" smtClean="0">
                          <a:solidFill>
                            <a:srgbClr val="000000"/>
                          </a:solidFill>
                          <a:latin typeface="Arial"/>
                        </a:rPr>
                        <a:t>ČL </a:t>
                      </a: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47:30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27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82720">
                <a:tc>
                  <a:txBody>
                    <a:bodyPr/>
                    <a:lstStyle/>
                    <a:p>
                      <a:pPr algn="l" fontAlgn="b"/>
                      <a:r>
                        <a:rPr lang="cs-CZ" sz="1100" b="1" i="0" u="none" strike="noStrike">
                          <a:solidFill>
                            <a:srgbClr val="000000"/>
                          </a:solidFill>
                          <a:latin typeface="Arial"/>
                        </a:rPr>
                        <a:t>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FK Litvínov B</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dirty="0">
                          <a:solidFill>
                            <a:srgbClr val="000000"/>
                          </a:solidFill>
                          <a:latin typeface="Calibri"/>
                        </a:rPr>
                        <a:t>53:33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26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7"/>
                  </a:ext>
                </a:extLst>
              </a:tr>
              <a:tr h="182720">
                <a:tc>
                  <a:txBody>
                    <a:bodyPr/>
                    <a:lstStyle/>
                    <a:p>
                      <a:pPr algn="l" fontAlgn="b"/>
                      <a:r>
                        <a:rPr lang="cs-CZ" sz="110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FK Bílina</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44:45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25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82720">
                <a:tc>
                  <a:txBody>
                    <a:bodyPr/>
                    <a:lstStyle/>
                    <a:p>
                      <a:pPr algn="l" fontAlgn="b"/>
                      <a:r>
                        <a:rPr lang="cs-CZ" sz="1100" b="1" i="0" u="none" strike="noStrike">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FC Chomutov s.r.o.</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dirty="0">
                          <a:solidFill>
                            <a:srgbClr val="000000"/>
                          </a:solidFill>
                          <a:latin typeface="Calibri"/>
                        </a:rPr>
                        <a:t>37:39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22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9"/>
                  </a:ext>
                </a:extLst>
              </a:tr>
              <a:tr h="233008">
                <a:tc>
                  <a:txBody>
                    <a:bodyPr/>
                    <a:lstStyle/>
                    <a:p>
                      <a:pPr algn="l" fontAlgn="b"/>
                      <a:r>
                        <a:rPr lang="cs-CZ" sz="1100" b="1" i="0" u="none" strike="noStrike">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dirty="0">
                          <a:solidFill>
                            <a:srgbClr val="000000"/>
                          </a:solidFill>
                          <a:latin typeface="Arial"/>
                        </a:rPr>
                        <a:t>SK Roudnice </a:t>
                      </a:r>
                      <a:r>
                        <a:rPr lang="cs-CZ" sz="1100" b="1" i="0" u="none" strike="noStrike" dirty="0" err="1" smtClean="0">
                          <a:solidFill>
                            <a:srgbClr val="000000"/>
                          </a:solidFill>
                          <a:latin typeface="Arial"/>
                        </a:rPr>
                        <a:t>n.L.</a:t>
                      </a:r>
                      <a:endParaRPr lang="cs-CZ" sz="1100" b="1" i="0" u="none" strike="noStrike" dirty="0">
                        <a:solidFill>
                          <a:srgbClr val="000000"/>
                        </a:solidFill>
                        <a:latin typeface="Arial"/>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dirty="0" smtClean="0">
                          <a:solidFill>
                            <a:srgbClr val="000000"/>
                          </a:solidFill>
                          <a:latin typeface="Arial"/>
                        </a:rPr>
                        <a:t>15</a:t>
                      </a:r>
                      <a:endParaRPr lang="cs-CZ" sz="1100" b="1" i="0" u="none" strike="noStrike" dirty="0">
                        <a:solidFill>
                          <a:srgbClr val="000000"/>
                        </a:solidFill>
                        <a:latin typeface="Arial"/>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50:32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20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82720">
                <a:tc>
                  <a:txBody>
                    <a:bodyPr/>
                    <a:lstStyle/>
                    <a:p>
                      <a:pPr algn="l" fontAlgn="b"/>
                      <a:r>
                        <a:rPr lang="cs-CZ" sz="1100" b="1" i="0" u="none" strike="noStrike">
                          <a:solidFill>
                            <a:srgbClr val="000000"/>
                          </a:solidFill>
                          <a:latin typeface="Arial"/>
                        </a:rPr>
                        <a:t>11.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FK Slavoj Žatec</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a:solidFill>
                            <a:srgbClr val="000000"/>
                          </a:solidFill>
                          <a:latin typeface="Calibri"/>
                        </a:rPr>
                        <a:t>37:78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20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11"/>
                  </a:ext>
                </a:extLst>
              </a:tr>
              <a:tr h="182720">
                <a:tc>
                  <a:txBody>
                    <a:bodyPr/>
                    <a:lstStyle/>
                    <a:p>
                      <a:pPr algn="l" fontAlgn="b"/>
                      <a:r>
                        <a:rPr lang="cs-CZ" sz="1100" b="1" i="0" u="none" strike="noStrike">
                          <a:solidFill>
                            <a:srgbClr val="000000"/>
                          </a:solidFill>
                          <a:latin typeface="Arial"/>
                        </a:rPr>
                        <a:t>12.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SK Sokol Brozany</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dirty="0">
                          <a:solidFill>
                            <a:srgbClr val="000000"/>
                          </a:solidFill>
                          <a:latin typeface="Arial"/>
                        </a:rPr>
                        <a:t>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dirty="0">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23:48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182720">
                <a:tc>
                  <a:txBody>
                    <a:bodyPr/>
                    <a:lstStyle/>
                    <a:p>
                      <a:pPr algn="l" fontAlgn="b"/>
                      <a:r>
                        <a:rPr lang="cs-CZ" sz="1100" b="1" i="0" u="none" strike="noStrike">
                          <a:solidFill>
                            <a:srgbClr val="000000"/>
                          </a:solidFill>
                          <a:latin typeface="Arial"/>
                        </a:rPr>
                        <a:t>13.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TJ Krupka</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dirty="0">
                          <a:solidFill>
                            <a:srgbClr val="000000"/>
                          </a:solidFill>
                          <a:latin typeface="Calibri"/>
                        </a:rPr>
                        <a:t>45:63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13"/>
                  </a:ext>
                </a:extLst>
              </a:tr>
              <a:tr h="182720">
                <a:tc>
                  <a:txBody>
                    <a:bodyPr/>
                    <a:lstStyle/>
                    <a:p>
                      <a:pPr algn="l" fontAlgn="b"/>
                      <a:r>
                        <a:rPr lang="cs-CZ" sz="1100" b="1" i="0" u="none" strike="noStrike">
                          <a:solidFill>
                            <a:srgbClr val="000000"/>
                          </a:solidFill>
                          <a:latin typeface="Arial"/>
                        </a:rPr>
                        <a:t>14.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VČSA Ervěnice</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dirty="0">
                          <a:solidFill>
                            <a:srgbClr val="000000"/>
                          </a:solidFill>
                          <a:latin typeface="Arial"/>
                        </a:rPr>
                        <a:t>12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31:90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82720">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FK Tatran Kadaň o.s.</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a:solidFill>
                            <a:srgbClr val="000000"/>
                          </a:solidFill>
                          <a:latin typeface="Arial"/>
                        </a:rPr>
                        <a:t>14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b"/>
                      <a:r>
                        <a:rPr lang="cs-CZ" sz="1100" b="1" i="0" u="none" strike="noStrike" dirty="0">
                          <a:solidFill>
                            <a:srgbClr val="000000"/>
                          </a:solidFill>
                          <a:latin typeface="Calibri"/>
                        </a:rPr>
                        <a:t>16:73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l" fontAlgn="b"/>
                      <a:r>
                        <a:rPr lang="cs-CZ" sz="1100" b="1" i="0" u="none" strike="noStrike" dirty="0">
                          <a:solidFill>
                            <a:srgbClr val="000000"/>
                          </a:solidFill>
                          <a:latin typeface="Arial"/>
                        </a:rPr>
                        <a:t>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15"/>
                  </a:ext>
                </a:extLst>
              </a:tr>
              <a:tr h="182720">
                <a:tc>
                  <a:txBody>
                    <a:bodyPr/>
                    <a:lstStyle/>
                    <a:p>
                      <a:pPr algn="l" fontAlgn="b"/>
                      <a:r>
                        <a:rPr lang="cs-CZ" sz="1100" b="1" i="0" u="none" strike="noStrike">
                          <a:solidFill>
                            <a:srgbClr val="000000"/>
                          </a:solidFill>
                          <a:latin typeface="Arial"/>
                        </a:rPr>
                        <a:t>16.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SK Štětí</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1100" b="1" i="0" u="none" strike="noStrike" dirty="0">
                          <a:solidFill>
                            <a:srgbClr val="000000"/>
                          </a:solidFill>
                          <a:latin typeface="Calibri"/>
                        </a:rPr>
                        <a:t>3:163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100" b="1" i="0" u="none" strike="noStrike" dirty="0">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262504">
                <a:tc gridSpan="9">
                  <a:txBody>
                    <a:bodyPr/>
                    <a:lstStyle/>
                    <a:p>
                      <a:pPr algn="ctr" rtl="0" fontAlgn="ctr"/>
                      <a:r>
                        <a:rPr lang="cs-CZ" sz="1800" b="1" i="0" u="none" strike="noStrike" dirty="0">
                          <a:solidFill>
                            <a:srgbClr val="000000"/>
                          </a:solidFill>
                          <a:latin typeface="Calibri"/>
                        </a:rPr>
                        <a:t>Severočeský přebor mladších žáků podzim 2014</a:t>
                      </a:r>
                    </a:p>
                  </a:txBody>
                  <a:tcPr marL="5603" marR="5603" marT="5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7"/>
                  </a:ext>
                </a:extLst>
              </a:tr>
              <a:tr h="182720">
                <a:tc>
                  <a:txBody>
                    <a:bodyPr/>
                    <a:lstStyle/>
                    <a:p>
                      <a:pPr algn="l" fontAlgn="b"/>
                      <a:r>
                        <a:rPr lang="cs-CZ" sz="1050" b="1" i="0" u="none" strike="noStrike" dirty="0">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FK Litvínov</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Calibri"/>
                        </a:rPr>
                        <a:t>84:30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a:solidFill>
                            <a:srgbClr val="000000"/>
                          </a:solidFill>
                          <a:latin typeface="Arial"/>
                        </a:rPr>
                        <a:t>39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8"/>
                  </a:ext>
                </a:extLst>
              </a:tr>
              <a:tr h="182720">
                <a:tc>
                  <a:txBody>
                    <a:bodyPr/>
                    <a:lstStyle/>
                    <a:p>
                      <a:pPr algn="l" fontAlgn="b"/>
                      <a:r>
                        <a:rPr lang="cs-CZ" sz="1050" b="1" i="0" u="none" strike="noStrike" dirty="0">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FK Louny</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Calibri"/>
                        </a:rPr>
                        <a:t>78:20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a:solidFill>
                            <a:srgbClr val="000000"/>
                          </a:solidFill>
                          <a:latin typeface="Arial"/>
                        </a:rPr>
                        <a:t>36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9"/>
                  </a:ext>
                </a:extLst>
              </a:tr>
              <a:tr h="182720">
                <a:tc>
                  <a:txBody>
                    <a:bodyPr/>
                    <a:lstStyle/>
                    <a:p>
                      <a:pPr algn="l" fontAlgn="b"/>
                      <a:r>
                        <a:rPr lang="cs-CZ" sz="1050" b="1" i="0" u="none" strike="noStrike">
                          <a:solidFill>
                            <a:srgbClr val="000000"/>
                          </a:solidFill>
                          <a:latin typeface="Arial"/>
                        </a:rPr>
                        <a:t>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dirty="0">
                          <a:solidFill>
                            <a:srgbClr val="000000"/>
                          </a:solidFill>
                          <a:latin typeface="Arial"/>
                        </a:rPr>
                        <a:t>SK Roudnice </a:t>
                      </a:r>
                      <a:r>
                        <a:rPr lang="cs-CZ" sz="1050" b="1" i="0" u="none" strike="noStrike" dirty="0" err="1" smtClean="0">
                          <a:solidFill>
                            <a:srgbClr val="000000"/>
                          </a:solidFill>
                          <a:latin typeface="Arial"/>
                        </a:rPr>
                        <a:t>n.L.</a:t>
                      </a:r>
                      <a:endParaRPr lang="cs-CZ" sz="1050" b="1" i="0" u="none" strike="noStrike" dirty="0">
                        <a:solidFill>
                          <a:srgbClr val="000000"/>
                        </a:solidFill>
                        <a:latin typeface="Arial"/>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a:solidFill>
                            <a:srgbClr val="000000"/>
                          </a:solidFill>
                          <a:latin typeface="Calibri"/>
                        </a:rPr>
                        <a:t>71:26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a:solidFill>
                            <a:srgbClr val="000000"/>
                          </a:solidFill>
                          <a:latin typeface="Arial"/>
                        </a:rPr>
                        <a:t>36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0"/>
                  </a:ext>
                </a:extLst>
              </a:tr>
              <a:tr h="182720">
                <a:tc>
                  <a:txBody>
                    <a:bodyPr/>
                    <a:lstStyle/>
                    <a:p>
                      <a:pPr algn="l" fontAlgn="b"/>
                      <a:r>
                        <a:rPr lang="cs-CZ" sz="105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dirty="0">
                          <a:solidFill>
                            <a:srgbClr val="000000"/>
                          </a:solidFill>
                          <a:latin typeface="Arial"/>
                        </a:rPr>
                        <a:t>FK Slavoj Žatec</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Calibri"/>
                        </a:rPr>
                        <a:t>52:31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a:solidFill>
                            <a:srgbClr val="000000"/>
                          </a:solidFill>
                          <a:latin typeface="Arial"/>
                        </a:rPr>
                        <a:t>31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1"/>
                  </a:ext>
                </a:extLst>
              </a:tr>
              <a:tr h="182720">
                <a:tc>
                  <a:txBody>
                    <a:bodyPr/>
                    <a:lstStyle/>
                    <a:p>
                      <a:pPr algn="l" fontAlgn="b"/>
                      <a:r>
                        <a:rPr lang="cs-CZ" sz="1050" b="1" i="0" u="none" strike="noStrike">
                          <a:solidFill>
                            <a:srgbClr val="000000"/>
                          </a:solidFill>
                          <a:latin typeface="Arial"/>
                        </a:rPr>
                        <a:t>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dirty="0">
                          <a:solidFill>
                            <a:srgbClr val="000000"/>
                          </a:solidFill>
                          <a:latin typeface="Arial"/>
                        </a:rPr>
                        <a:t>FK </a:t>
                      </a:r>
                      <a:r>
                        <a:rPr lang="cs-CZ" sz="1050" b="1" i="0" u="none" strike="noStrike" dirty="0" smtClean="0">
                          <a:solidFill>
                            <a:srgbClr val="000000"/>
                          </a:solidFill>
                          <a:latin typeface="Arial"/>
                        </a:rPr>
                        <a:t>ČL </a:t>
                      </a:r>
                      <a:r>
                        <a:rPr lang="cs-CZ" sz="1050" b="1" i="0" u="none" strike="noStrike" dirty="0" err="1">
                          <a:solidFill>
                            <a:srgbClr val="000000"/>
                          </a:solidFill>
                          <a:latin typeface="Arial"/>
                        </a:rPr>
                        <a:t>Neštěmice</a:t>
                      </a:r>
                      <a:endParaRPr lang="cs-CZ" sz="1050" b="1" i="0" u="none" strike="noStrike" dirty="0">
                        <a:solidFill>
                          <a:srgbClr val="000000"/>
                        </a:solidFill>
                        <a:latin typeface="Arial"/>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Calibri"/>
                        </a:rPr>
                        <a:t>59:40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Arial"/>
                        </a:rPr>
                        <a:t>31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2"/>
                  </a:ext>
                </a:extLst>
              </a:tr>
              <a:tr h="182720">
                <a:tc>
                  <a:txBody>
                    <a:bodyPr/>
                    <a:lstStyle/>
                    <a:p>
                      <a:pPr algn="l" fontAlgn="b"/>
                      <a:r>
                        <a:rPr lang="cs-CZ" sz="105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dirty="0">
                          <a:solidFill>
                            <a:srgbClr val="000000"/>
                          </a:solidFill>
                          <a:latin typeface="Arial"/>
                        </a:rPr>
                        <a:t>SK Sokol </a:t>
                      </a:r>
                      <a:r>
                        <a:rPr lang="cs-CZ" sz="1050" b="1" i="0" u="none" strike="noStrike" dirty="0" err="1">
                          <a:solidFill>
                            <a:srgbClr val="000000"/>
                          </a:solidFill>
                          <a:latin typeface="Arial"/>
                        </a:rPr>
                        <a:t>Brozany</a:t>
                      </a:r>
                      <a:endParaRPr lang="cs-CZ" sz="1050" b="1" i="0" u="none" strike="noStrike" dirty="0">
                        <a:solidFill>
                          <a:srgbClr val="000000"/>
                        </a:solidFill>
                        <a:latin typeface="Arial"/>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a:solidFill>
                            <a:srgbClr val="000000"/>
                          </a:solidFill>
                          <a:latin typeface="Calibri"/>
                        </a:rPr>
                        <a:t>53:28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a:solidFill>
                            <a:srgbClr val="000000"/>
                          </a:solidFill>
                          <a:latin typeface="Arial"/>
                        </a:rPr>
                        <a:t>29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3"/>
                  </a:ext>
                </a:extLst>
              </a:tr>
              <a:tr h="182720">
                <a:tc>
                  <a:txBody>
                    <a:bodyPr/>
                    <a:lstStyle/>
                    <a:p>
                      <a:pPr algn="l" fontAlgn="b"/>
                      <a:r>
                        <a:rPr lang="cs-CZ" sz="1050" b="1" i="0" u="none" strike="noStrike">
                          <a:solidFill>
                            <a:srgbClr val="000000"/>
                          </a:solidFill>
                          <a:latin typeface="Arial"/>
                        </a:rPr>
                        <a:t>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dirty="0">
                          <a:solidFill>
                            <a:srgbClr val="000000"/>
                          </a:solidFill>
                          <a:latin typeface="Arial"/>
                        </a:rPr>
                        <a:t>FK Litoměřice</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a:solidFill>
                            <a:srgbClr val="000000"/>
                          </a:solidFill>
                          <a:latin typeface="Calibri"/>
                        </a:rPr>
                        <a:t>49:34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Arial"/>
                        </a:rPr>
                        <a:t>29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4"/>
                  </a:ext>
                </a:extLst>
              </a:tr>
              <a:tr h="182720">
                <a:tc>
                  <a:txBody>
                    <a:bodyPr/>
                    <a:lstStyle/>
                    <a:p>
                      <a:pPr algn="l" fontAlgn="b"/>
                      <a:r>
                        <a:rPr lang="cs-CZ" sz="105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FK Junior Děčín</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dirty="0">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a:solidFill>
                            <a:srgbClr val="000000"/>
                          </a:solidFill>
                          <a:latin typeface="Calibri"/>
                        </a:rPr>
                        <a:t>63:68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Arial"/>
                        </a:rPr>
                        <a:t>26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5"/>
                  </a:ext>
                </a:extLst>
              </a:tr>
              <a:tr h="182720">
                <a:tc>
                  <a:txBody>
                    <a:bodyPr/>
                    <a:lstStyle/>
                    <a:p>
                      <a:pPr algn="l" fontAlgn="b"/>
                      <a:r>
                        <a:rPr lang="cs-CZ" sz="1050" b="1" i="0" u="none" strike="noStrike">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FŠ Most</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dirty="0">
                          <a:solidFill>
                            <a:srgbClr val="000000"/>
                          </a:solidFill>
                          <a:latin typeface="Arial"/>
                        </a:rPr>
                        <a:t>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dirty="0">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a:solidFill>
                            <a:srgbClr val="000000"/>
                          </a:solidFill>
                          <a:latin typeface="Calibri"/>
                        </a:rPr>
                        <a:t>55:31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Arial"/>
                        </a:rPr>
                        <a:t>25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6"/>
                  </a:ext>
                </a:extLst>
              </a:tr>
              <a:tr h="182720">
                <a:tc>
                  <a:txBody>
                    <a:bodyPr/>
                    <a:lstStyle/>
                    <a:p>
                      <a:pPr algn="l" fontAlgn="b"/>
                      <a:r>
                        <a:rPr lang="cs-CZ" sz="1050" b="1" i="0" u="none" strike="noStrike">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FK Bílina</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dirty="0">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dirty="0">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a:solidFill>
                            <a:srgbClr val="000000"/>
                          </a:solidFill>
                          <a:latin typeface="Calibri"/>
                        </a:rPr>
                        <a:t>37:28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Arial"/>
                        </a:rPr>
                        <a:t>22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7"/>
                  </a:ext>
                </a:extLst>
              </a:tr>
              <a:tr h="182720">
                <a:tc>
                  <a:txBody>
                    <a:bodyPr/>
                    <a:lstStyle/>
                    <a:p>
                      <a:pPr algn="l" fontAlgn="b"/>
                      <a:r>
                        <a:rPr lang="cs-CZ" sz="1050" b="1" i="0" u="none" strike="noStrike">
                          <a:solidFill>
                            <a:srgbClr val="000000"/>
                          </a:solidFill>
                          <a:latin typeface="Arial"/>
                        </a:rPr>
                        <a:t>11.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FK Litvínov B</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dirty="0">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dirty="0">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a:solidFill>
                            <a:srgbClr val="000000"/>
                          </a:solidFill>
                          <a:latin typeface="Calibri"/>
                        </a:rPr>
                        <a:t>36:58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Arial"/>
                        </a:rPr>
                        <a:t>13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8"/>
                  </a:ext>
                </a:extLst>
              </a:tr>
              <a:tr h="182720">
                <a:tc>
                  <a:txBody>
                    <a:bodyPr/>
                    <a:lstStyle/>
                    <a:p>
                      <a:pPr algn="l" fontAlgn="b"/>
                      <a:r>
                        <a:rPr lang="cs-CZ" sz="1050" b="1" i="0" u="none" strike="noStrike">
                          <a:solidFill>
                            <a:srgbClr val="000000"/>
                          </a:solidFill>
                          <a:latin typeface="Arial"/>
                        </a:rPr>
                        <a:t>12.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FC Chomutov s.r.o.</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dirty="0">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Calibri"/>
                        </a:rPr>
                        <a:t>38:77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Arial"/>
                        </a:rPr>
                        <a:t>11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9"/>
                  </a:ext>
                </a:extLst>
              </a:tr>
              <a:tr h="182720">
                <a:tc>
                  <a:txBody>
                    <a:bodyPr/>
                    <a:lstStyle/>
                    <a:p>
                      <a:pPr algn="l" fontAlgn="b"/>
                      <a:r>
                        <a:rPr lang="cs-CZ" sz="1050" b="1" i="0" u="none" strike="noStrike">
                          <a:solidFill>
                            <a:srgbClr val="000000"/>
                          </a:solidFill>
                          <a:latin typeface="Arial"/>
                        </a:rPr>
                        <a:t>13.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VČSA Ervěnice</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Calibri"/>
                        </a:rPr>
                        <a:t>31:71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Arial"/>
                        </a:rPr>
                        <a:t>10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30"/>
                  </a:ext>
                </a:extLst>
              </a:tr>
              <a:tr h="182720">
                <a:tc>
                  <a:txBody>
                    <a:bodyPr/>
                    <a:lstStyle/>
                    <a:p>
                      <a:pPr algn="l" fontAlgn="b"/>
                      <a:r>
                        <a:rPr lang="cs-CZ" sz="1050" b="1" i="0" u="none" strike="noStrike">
                          <a:solidFill>
                            <a:srgbClr val="000000"/>
                          </a:solidFill>
                          <a:latin typeface="Arial"/>
                        </a:rPr>
                        <a:t>14.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FK Tatran Kadaň o.s.</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Calibri"/>
                        </a:rPr>
                        <a:t>26:81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31"/>
                  </a:ext>
                </a:extLst>
              </a:tr>
              <a:tr h="182720">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SK Štětí</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cs-CZ" sz="1050" b="1" i="0" u="none" strike="noStrike">
                          <a:solidFill>
                            <a:srgbClr val="000000"/>
                          </a:solidFill>
                          <a:latin typeface="Arial"/>
                        </a:rPr>
                        <a:t>11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a:solidFill>
                            <a:srgbClr val="000000"/>
                          </a:solidFill>
                          <a:latin typeface="Calibri"/>
                        </a:rPr>
                        <a:t>21:84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cs-CZ" sz="1050" b="1" i="0" u="none" strike="noStrike" dirty="0">
                          <a:solidFill>
                            <a:srgbClr val="000000"/>
                          </a:solidFill>
                          <a:latin typeface="Arial"/>
                        </a:rPr>
                        <a:t>9</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32"/>
                  </a:ext>
                </a:extLst>
              </a:tr>
              <a:tr h="182720">
                <a:tc>
                  <a:txBody>
                    <a:bodyPr/>
                    <a:lstStyle/>
                    <a:p>
                      <a:pPr algn="l" fontAlgn="b"/>
                      <a:r>
                        <a:rPr lang="cs-CZ" sz="1050" b="1" i="0" u="none" strike="noStrike">
                          <a:solidFill>
                            <a:srgbClr val="000000"/>
                          </a:solidFill>
                          <a:latin typeface="Arial"/>
                        </a:rPr>
                        <a:t>16.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TJ Krupka</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2</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0</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b"/>
                      <a:r>
                        <a:rPr lang="cs-CZ" sz="1050" b="1" i="0" u="none" strike="noStrike">
                          <a:solidFill>
                            <a:srgbClr val="000000"/>
                          </a:solidFill>
                          <a:latin typeface="Arial"/>
                        </a:rPr>
                        <a:t>13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a:solidFill>
                            <a:srgbClr val="000000"/>
                          </a:solidFill>
                          <a:latin typeface="Calibri"/>
                        </a:rPr>
                        <a:t>12:58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cs-CZ" sz="1050" b="1" i="0" u="none" strike="noStrike" dirty="0">
                          <a:solidFill>
                            <a:srgbClr val="000000"/>
                          </a:solidFill>
                          <a:latin typeface="Arial"/>
                        </a:rPr>
                        <a:t>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33"/>
                  </a:ext>
                </a:extLst>
              </a:tr>
            </a:tbl>
          </a:graphicData>
        </a:graphic>
      </p:graphicFrame>
      <p:pic>
        <p:nvPicPr>
          <p:cNvPr id="3" name="Picture 212"/>
          <p:cNvPicPr>
            <a:picLocks noChangeAspect="1" noChangeArrowheads="1"/>
          </p:cNvPicPr>
          <p:nvPr/>
        </p:nvPicPr>
        <p:blipFill>
          <a:blip r:embed="rId6" cstate="print"/>
          <a:srcRect/>
          <a:stretch>
            <a:fillRect/>
          </a:stretch>
        </p:blipFill>
        <p:spPr bwMode="auto">
          <a:xfrm>
            <a:off x="5719564" y="5563716"/>
            <a:ext cx="2088232" cy="1526307"/>
          </a:xfrm>
          <a:prstGeom prst="rect">
            <a:avLst/>
          </a:prstGeom>
          <a:noFill/>
          <a:ln w="9525">
            <a:noFill/>
            <a:miter lim="800000"/>
            <a:headEnd/>
            <a:tailEnd/>
          </a:ln>
        </p:spPr>
      </p:pic>
      <p:pic>
        <p:nvPicPr>
          <p:cNvPr id="2050" name="Picture 6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7">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8">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246956" y="163116"/>
            <a:ext cx="4680520" cy="1815882"/>
          </a:xfrm>
          <a:prstGeom prst="rect">
            <a:avLst/>
          </a:prstGeom>
          <a:blipFill>
            <a:blip r:embed="rId3" cstate="print"/>
            <a:stretch>
              <a:fillRect/>
            </a:stretch>
          </a:blipFill>
        </p:spPr>
        <p:txBody>
          <a:bodyPr wrap="square" lIns="91440" tIns="45720" rIns="91440" bIns="45720">
            <a:spAutoFit/>
          </a:bodyPr>
          <a:lstStyle/>
          <a:p>
            <a:pPr algn="ctr"/>
            <a:r>
              <a:rPr lang="cs-CZ" sz="2800" b="1" cap="none" spc="300" dirty="0" smtClean="0">
                <a:ln w="11430" cmpd="sng">
                  <a:solidFill>
                    <a:schemeClr val="accent1">
                      <a:tint val="10000"/>
                    </a:schemeClr>
                  </a:solidFill>
                  <a:prstDash val="solid"/>
                  <a:miter lim="800000"/>
                </a:ln>
                <a:gradFill>
                  <a:gsLst>
                    <a:gs pos="0">
                      <a:srgbClr val="000000"/>
                    </a:gs>
                    <a:gs pos="39999">
                      <a:srgbClr val="0A128C"/>
                    </a:gs>
                    <a:gs pos="70000">
                      <a:srgbClr val="181CC7"/>
                    </a:gs>
                    <a:gs pos="88000">
                      <a:srgbClr val="7005D4"/>
                    </a:gs>
                    <a:gs pos="100000">
                      <a:srgbClr val="8C3D91"/>
                    </a:gs>
                  </a:gsLst>
                  <a:lin ang="5400000" scaled="0"/>
                </a:gradFill>
                <a:effectLst>
                  <a:glow rad="45500">
                    <a:schemeClr val="accent1">
                      <a:satMod val="220000"/>
                      <a:alpha val="35000"/>
                    </a:schemeClr>
                  </a:glow>
                  <a:outerShdw blurRad="38100" dist="38100" dir="2700000" algn="tl">
                    <a:srgbClr val="000000">
                      <a:alpha val="43137"/>
                    </a:srgbClr>
                  </a:outerShdw>
                </a:effectLst>
                <a:latin typeface="Cooper Black" pitchFamily="18" charset="0"/>
              </a:rPr>
              <a:t>Historie FK Louny. Převzato z internetových stránek klubu</a:t>
            </a:r>
            <a:endParaRPr lang="cs-CZ" sz="2000" b="1" cap="none" spc="300" dirty="0">
              <a:ln w="11430" cmpd="sng">
                <a:solidFill>
                  <a:schemeClr val="accent1">
                    <a:tint val="10000"/>
                  </a:schemeClr>
                </a:solidFill>
                <a:prstDash val="solid"/>
                <a:miter lim="800000"/>
              </a:ln>
              <a:gradFill>
                <a:gsLst>
                  <a:gs pos="0">
                    <a:srgbClr val="000000"/>
                  </a:gs>
                  <a:gs pos="39999">
                    <a:srgbClr val="0A128C"/>
                  </a:gs>
                  <a:gs pos="70000">
                    <a:srgbClr val="181CC7"/>
                  </a:gs>
                  <a:gs pos="88000">
                    <a:srgbClr val="7005D4"/>
                  </a:gs>
                  <a:gs pos="100000">
                    <a:srgbClr val="8C3D91"/>
                  </a:gs>
                </a:gsLst>
                <a:lin ang="5400000" scaled="0"/>
              </a:gradFill>
              <a:effectLst>
                <a:glow rad="45500">
                  <a:schemeClr val="accent1">
                    <a:satMod val="220000"/>
                    <a:alpha val="35000"/>
                  </a:schemeClr>
                </a:glow>
                <a:outerShdw blurRad="38100" dist="38100" dir="2700000" algn="tl">
                  <a:srgbClr val="000000">
                    <a:alpha val="43137"/>
                  </a:srgbClr>
                </a:outerShdw>
              </a:effectLst>
              <a:latin typeface="Cooper Black" pitchFamily="18" charset="0"/>
            </a:endParaRPr>
          </a:p>
        </p:txBody>
      </p:sp>
      <p:sp>
        <p:nvSpPr>
          <p:cNvPr id="14" name="Obdélník 13"/>
          <p:cNvSpPr/>
          <p:nvPr/>
        </p:nvSpPr>
        <p:spPr>
          <a:xfrm>
            <a:off x="174948" y="3115444"/>
            <a:ext cx="4608512" cy="3785652"/>
          </a:xfrm>
          <a:prstGeom prst="rect">
            <a:avLst/>
          </a:prstGeom>
          <a:blipFill dpi="0" rotWithShape="1">
            <a:blip r:embed="rId4" cstate="print">
              <a:alphaModFix amt="31000"/>
            </a:blip>
            <a:srcRect/>
            <a:stretch>
              <a:fillRect/>
            </a:stretch>
          </a:blipFill>
          <a:ln w="95250" cap="rnd" cmpd="thinThick">
            <a:solidFill>
              <a:srgbClr val="FF6699"/>
            </a:solidFill>
            <a:miter lim="800000"/>
          </a:ln>
        </p:spPr>
        <p:txBody>
          <a:bodyPr wrap="square">
            <a:spAutoFit/>
          </a:bodyPr>
          <a:lstStyle/>
          <a:p>
            <a:pPr algn="just"/>
            <a:r>
              <a:rPr lang="cs-CZ" dirty="0" smtClean="0">
                <a:latin typeface="Arial" pitchFamily="34" charset="0"/>
                <a:cs typeface="Arial" pitchFamily="34" charset="0"/>
              </a:rPr>
              <a:t>V červnu roku 2000 se spojily dva sousední fotbalové kluby, Meteor a SK Čechie a byl zvolen název FK Louny.</a:t>
            </a:r>
          </a:p>
          <a:p>
            <a:pPr algn="just"/>
            <a:r>
              <a:rPr lang="cs-CZ" dirty="0" smtClean="0">
                <a:latin typeface="Arial" pitchFamily="34" charset="0"/>
                <a:cs typeface="Arial" pitchFamily="34" charset="0"/>
              </a:rPr>
              <a:t>Celá myšlenka vznikla před rokem 2000, kdy funkcionáři obou klubů stále hovořili o tom, jak je těžké obstarat finance k chodu klubu a celý rok se připravovalo celé sloučení, u kterého byli za Meteor Pavel </a:t>
            </a:r>
            <a:r>
              <a:rPr lang="cs-CZ" dirty="0" err="1" smtClean="0">
                <a:latin typeface="Arial" pitchFamily="34" charset="0"/>
                <a:cs typeface="Arial" pitchFamily="34" charset="0"/>
              </a:rPr>
              <a:t>Domecký</a:t>
            </a:r>
            <a:r>
              <a:rPr lang="cs-CZ" dirty="0" smtClean="0">
                <a:latin typeface="Arial" pitchFamily="34" charset="0"/>
                <a:cs typeface="Arial" pitchFamily="34" charset="0"/>
              </a:rPr>
              <a:t> a Jan </a:t>
            </a:r>
            <a:r>
              <a:rPr lang="cs-CZ" dirty="0" err="1" smtClean="0">
                <a:latin typeface="Arial" pitchFamily="34" charset="0"/>
                <a:cs typeface="Arial" pitchFamily="34" charset="0"/>
              </a:rPr>
              <a:t>Klonfar</a:t>
            </a:r>
            <a:r>
              <a:rPr lang="cs-CZ" dirty="0" smtClean="0">
                <a:latin typeface="Arial" pitchFamily="34" charset="0"/>
                <a:cs typeface="Arial" pitchFamily="34" charset="0"/>
              </a:rPr>
              <a:t> a za Čechii Julius Kyncl. Hlavním úkolem bylo vytvořit silný prosperující klub. Vše zbrzdily dluhy, které vyšly najevo později a tím se vývoj prosperujícího klubu velmi, </a:t>
            </a:r>
            <a:r>
              <a:rPr lang="cs-CZ" dirty="0" err="1" smtClean="0">
                <a:latin typeface="Arial" pitchFamily="34" charset="0"/>
                <a:cs typeface="Arial" pitchFamily="34" charset="0"/>
              </a:rPr>
              <a:t>velmi</a:t>
            </a:r>
            <a:r>
              <a:rPr lang="cs-CZ" dirty="0" smtClean="0">
                <a:latin typeface="Arial" pitchFamily="34" charset="0"/>
                <a:cs typeface="Arial" pitchFamily="34" charset="0"/>
              </a:rPr>
              <a:t> zbrzdil. Cílem bylo alespoň zachovat Krajský přebor, což se nepovedlo a v sezoně 2002-2003 muži sestoupili do I.A třídy. Vše ale napravila naše mládežnická základna, na kterou se sázelo. V roce 2003, kdy muži sestoupili, tak žáci postupovali do Krajského přeboru. V sezoně 2003-2004 postoupily i naše přípravky a to také do Krajského přeboru. Vše bylo dovršeno v sezoně 2004-2005, kdy se podařil dlouho očekávaný postup našich dorostenců do Krajského přeboru. Muži se tohoto postupu dočkali v roce 2010. Nyní má klub dvě dospělá mužstva, dvě dorostenecká a pět žákovských mužstev, vše v Krajských soutěžích.</a:t>
            </a:r>
            <a:endParaRPr lang="cs-CZ" dirty="0">
              <a:latin typeface="Arial" pitchFamily="34" charset="0"/>
              <a:cs typeface="Arial" pitchFamily="34" charset="0"/>
            </a:endParaRPr>
          </a:p>
        </p:txBody>
      </p:sp>
      <p:pic>
        <p:nvPicPr>
          <p:cNvPr id="3147" name="Picture 75"/>
          <p:cNvPicPr>
            <a:picLocks noChangeAspect="1" noChangeArrowheads="1"/>
          </p:cNvPicPr>
          <p:nvPr/>
        </p:nvPicPr>
        <p:blipFill>
          <a:blip r:embed="rId5" cstate="print"/>
          <a:srcRect/>
          <a:stretch>
            <a:fillRect/>
          </a:stretch>
        </p:blipFill>
        <p:spPr bwMode="auto">
          <a:xfrm>
            <a:off x="1640371" y="2095457"/>
            <a:ext cx="1152128" cy="792088"/>
          </a:xfrm>
          <a:prstGeom prst="rect">
            <a:avLst/>
          </a:prstGeom>
          <a:noFill/>
          <a:ln w="9525">
            <a:noFill/>
            <a:miter lim="800000"/>
            <a:headEnd/>
            <a:tailEnd/>
          </a:ln>
        </p:spPr>
      </p:pic>
      <p:sp>
        <p:nvSpPr>
          <p:cNvPr id="6" name="Rectangle 1"/>
          <p:cNvSpPr>
            <a:spLocks noChangeArrowheads="1"/>
          </p:cNvSpPr>
          <p:nvPr/>
        </p:nvSpPr>
        <p:spPr bwMode="auto">
          <a:xfrm>
            <a:off x="5503540" y="4483596"/>
            <a:ext cx="4464496" cy="1138773"/>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solidFill>
                    <a:srgbClr val="0000CC"/>
                  </a:solidFill>
                </a:ln>
                <a:solidFill>
                  <a:schemeClr val="tx1"/>
                </a:solidFill>
                <a:effectLst/>
                <a:latin typeface="Arial" pitchFamily="34" charset="0"/>
                <a:ea typeface="Calibri" pitchFamily="34" charset="0"/>
                <a:cs typeface="Arial" pitchFamily="34" charset="0"/>
              </a:rPr>
              <a:t>Mostecký Klub – SK </a:t>
            </a:r>
            <a:r>
              <a:rPr kumimoji="0" lang="cs-CZ" sz="2400" i="0" u="sng" strike="noStrike" cap="none" normalizeH="0" baseline="0" dirty="0" err="1" smtClean="0">
                <a:ln>
                  <a:solidFill>
                    <a:srgbClr val="0000CC"/>
                  </a:solidFill>
                </a:ln>
                <a:solidFill>
                  <a:schemeClr val="tx1"/>
                </a:solidFill>
                <a:effectLst/>
                <a:latin typeface="Arial" pitchFamily="34" charset="0"/>
                <a:ea typeface="Calibri" pitchFamily="34" charset="0"/>
                <a:cs typeface="Arial" pitchFamily="34" charset="0"/>
              </a:rPr>
              <a:t>Štětí</a:t>
            </a:r>
            <a:r>
              <a:rPr kumimoji="0" lang="cs-CZ" sz="2400" i="0" u="sng" strike="noStrike" cap="none" normalizeH="0" baseline="0" dirty="0" smtClean="0">
                <a:ln>
                  <a:solidFill>
                    <a:srgbClr val="0000CC"/>
                  </a:solidFill>
                </a:ln>
                <a:solidFill>
                  <a:schemeClr val="tx1"/>
                </a:solidFill>
                <a:effectLst/>
                <a:latin typeface="Arial" pitchFamily="34" charset="0"/>
                <a:ea typeface="Calibri" pitchFamily="34" charset="0"/>
                <a:cs typeface="Arial" pitchFamily="34" charset="0"/>
              </a:rPr>
              <a:t> </a:t>
            </a:r>
            <a:endParaRPr kumimoji="0" lang="cs-CZ" sz="2400" i="0" u="none" strike="noStrike" cap="none" normalizeH="0" baseline="0" dirty="0" smtClean="0">
              <a:ln>
                <a:solidFill>
                  <a:srgbClr val="0000CC"/>
                </a:soli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solidFill>
                    <a:srgbClr val="0000CC"/>
                  </a:solidFill>
                </a:ln>
                <a:solidFill>
                  <a:schemeClr val="tx1"/>
                </a:solidFill>
                <a:effectLst/>
                <a:latin typeface="Arial" pitchFamily="34" charset="0"/>
                <a:ea typeface="Calibri" pitchFamily="34" charset="0"/>
                <a:cs typeface="Arial" pitchFamily="34" charset="0"/>
              </a:rPr>
              <a:t>14:0(8:0)    </a:t>
            </a:r>
            <a:r>
              <a:rPr kumimoji="0" lang="cs-CZ" sz="1800" b="1" i="0" u="sng" strike="noStrike" cap="none" normalizeH="0" baseline="0" dirty="0" smtClean="0">
                <a:ln>
                  <a:solidFill>
                    <a:srgbClr val="0000CC"/>
                  </a:solidFill>
                </a:ln>
                <a:solidFill>
                  <a:schemeClr val="tx1"/>
                </a:solidFill>
                <a:effectLst/>
                <a:latin typeface="Arial" pitchFamily="34" charset="0"/>
                <a:ea typeface="Calibri" pitchFamily="34" charset="0"/>
                <a:cs typeface="Arial" pitchFamily="34" charset="0"/>
              </a:rPr>
              <a:t>15.11.2014  15.kolo</a:t>
            </a:r>
            <a:endParaRPr kumimoji="0" lang="cs-CZ" sz="1400" b="0" i="0" u="none" strike="noStrike" cap="none" normalizeH="0" baseline="0" dirty="0" smtClean="0">
              <a:ln>
                <a:solidFill>
                  <a:srgbClr val="0000CC"/>
                </a:solidFill>
              </a:ln>
              <a:solidFill>
                <a:schemeClr val="tx1"/>
              </a:solidFill>
              <a:effectLst/>
              <a:latin typeface="Arial" pitchFamily="34" charset="0"/>
              <a:cs typeface="Arial" pitchFamily="34" charset="0"/>
            </a:endParaRPr>
          </a:p>
          <a:p>
            <a:r>
              <a:rPr lang="cs-CZ" sz="2000" dirty="0" smtClean="0">
                <a:latin typeface="Arial" pitchFamily="34" charset="0"/>
                <a:cs typeface="Arial" pitchFamily="34" charset="0"/>
              </a:rPr>
              <a:t>Starší žáci</a:t>
            </a:r>
            <a:endParaRPr lang="cs-CZ" sz="2000" dirty="0">
              <a:latin typeface="Arial" pitchFamily="34" charset="0"/>
              <a:cs typeface="Arial" pitchFamily="34" charset="0"/>
            </a:endParaRPr>
          </a:p>
        </p:txBody>
      </p:sp>
      <p:sp>
        <p:nvSpPr>
          <p:cNvPr id="7" name="TextovéPole 6"/>
          <p:cNvSpPr txBox="1"/>
          <p:nvPr/>
        </p:nvSpPr>
        <p:spPr>
          <a:xfrm>
            <a:off x="5431532" y="163116"/>
            <a:ext cx="4536504" cy="4278094"/>
          </a:xfrm>
          <a:prstGeom prst="rect">
            <a:avLst/>
          </a:prstGeom>
          <a:blipFill>
            <a:blip r:embed="rId6" cstate="print"/>
            <a:stretch>
              <a:fillRect/>
            </a:stretch>
          </a:blipFill>
        </p:spPr>
        <p:txBody>
          <a:bodyPr wrap="square" rtlCol="0">
            <a:spAutoFit/>
          </a:bodyPr>
          <a:lstStyle/>
          <a:p>
            <a:pPr algn="just"/>
            <a:r>
              <a:rPr lang="cs-CZ" sz="3200" dirty="0" smtClean="0">
                <a:solidFill>
                  <a:srgbClr val="009900"/>
                </a:solidFill>
                <a:effectLst>
                  <a:outerShdw blurRad="38100" dist="38100" dir="2700000" algn="tl">
                    <a:srgbClr val="000000">
                      <a:alpha val="43137"/>
                    </a:srgbClr>
                  </a:outerShdw>
                </a:effectLst>
                <a:latin typeface="Bookman Old Style" pitchFamily="18" charset="0"/>
              </a:rPr>
              <a:t>Starší  i mladší žáci</a:t>
            </a:r>
            <a:r>
              <a:rPr lang="cs-CZ" sz="3200" dirty="0" smtClean="0">
                <a:effectLst>
                  <a:outerShdw blurRad="38100" dist="38100" dir="2700000" algn="tl">
                    <a:srgbClr val="000000">
                      <a:alpha val="43137"/>
                    </a:srgbClr>
                  </a:outerShdw>
                </a:effectLst>
                <a:latin typeface="Bookman Old Style" pitchFamily="18" charset="0"/>
              </a:rPr>
              <a:t> </a:t>
            </a:r>
          </a:p>
          <a:p>
            <a:pPr algn="just"/>
            <a:r>
              <a:rPr lang="cs-CZ" sz="1600" dirty="0" smtClean="0">
                <a:latin typeface="Bookman Old Style" pitchFamily="18" charset="0"/>
              </a:rPr>
              <a:t>v polovině listopadu zakončili svojí 15 zápasovou pouť krajským přeborem. Starší žáci na podzim žádnou velkou slávu ve světě neudělali. Nula bodů a astronomické skóre 3:163. Z toho nemůže být nic jiného než poslední místo v tabulce. Mladší žáci  dopadli lépe. Jsou sice jen na předposledním 15. místě, ale dokázali  získat 9. Tabulkové pořadí najdete  na následující straně.   V zimní pauze čeká obě mužstva, kromě soustředění ve Sloupu v Čechách  a halového turnaje o pohár předsedy OFS, dlouhodobý turnaj  na umělé trávě na Mělníku </a:t>
            </a:r>
            <a:r>
              <a:rPr lang="cs-CZ" sz="1600" dirty="0" err="1" smtClean="0">
                <a:latin typeface="Bookman Old Style" pitchFamily="18" charset="0"/>
              </a:rPr>
              <a:t>Gazzasport</a:t>
            </a:r>
            <a:r>
              <a:rPr lang="cs-CZ" sz="1600" dirty="0" smtClean="0">
                <a:latin typeface="Bookman Old Style" pitchFamily="18" charset="0"/>
              </a:rPr>
              <a:t>.</a:t>
            </a:r>
          </a:p>
        </p:txBody>
      </p:sp>
      <p:sp>
        <p:nvSpPr>
          <p:cNvPr id="8" name="Rectangle 1"/>
          <p:cNvSpPr>
            <a:spLocks noChangeArrowheads="1"/>
          </p:cNvSpPr>
          <p:nvPr/>
        </p:nvSpPr>
        <p:spPr bwMode="auto">
          <a:xfrm>
            <a:off x="5575548" y="5923756"/>
            <a:ext cx="4392488" cy="1138773"/>
          </a:xfrm>
          <a:prstGeom prst="rect">
            <a:avLst/>
          </a:prstGeom>
          <a:solidFill>
            <a:srgbClr val="66FF33"/>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solidFill>
                    <a:srgbClr val="FF66FF"/>
                  </a:solidFill>
                </a:ln>
                <a:solidFill>
                  <a:schemeClr val="tx1"/>
                </a:solidFill>
                <a:effectLst/>
                <a:latin typeface="Arial" pitchFamily="34" charset="0"/>
                <a:ea typeface="Calibri" pitchFamily="34" charset="0"/>
                <a:cs typeface="Arial" pitchFamily="34" charset="0"/>
              </a:rPr>
              <a:t>Mostecký Klub – SK </a:t>
            </a:r>
            <a:r>
              <a:rPr kumimoji="0" lang="cs-CZ" sz="2400" i="0" u="sng" strike="noStrike" cap="none" normalizeH="0" baseline="0" dirty="0" err="1" smtClean="0">
                <a:ln>
                  <a:solidFill>
                    <a:srgbClr val="FF66FF"/>
                  </a:solidFill>
                </a:ln>
                <a:solidFill>
                  <a:schemeClr val="tx1"/>
                </a:solidFill>
                <a:effectLst/>
                <a:latin typeface="Arial" pitchFamily="34" charset="0"/>
                <a:ea typeface="Calibri" pitchFamily="34" charset="0"/>
                <a:cs typeface="Arial" pitchFamily="34" charset="0"/>
              </a:rPr>
              <a:t>Štětí</a:t>
            </a:r>
            <a:r>
              <a:rPr kumimoji="0" lang="cs-CZ" sz="2400" i="0" u="sng" strike="noStrike" cap="none" normalizeH="0" baseline="0" dirty="0" smtClean="0">
                <a:ln>
                  <a:solidFill>
                    <a:srgbClr val="FF66FF"/>
                  </a:solidFill>
                </a:ln>
                <a:solidFill>
                  <a:schemeClr val="tx1"/>
                </a:solidFill>
                <a:effectLst/>
                <a:latin typeface="Arial" pitchFamily="34" charset="0"/>
                <a:ea typeface="Calibri" pitchFamily="34" charset="0"/>
                <a:cs typeface="Arial" pitchFamily="34" charset="0"/>
              </a:rPr>
              <a:t> </a:t>
            </a:r>
            <a:endParaRPr kumimoji="0" lang="cs-CZ" sz="2400" i="0" u="none" strike="noStrike" cap="none" normalizeH="0" baseline="0" dirty="0" smtClean="0">
              <a:ln>
                <a:solidFill>
                  <a:srgbClr val="FF66FF"/>
                </a:soli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sng" strike="noStrike" cap="none" normalizeH="0" baseline="0" dirty="0" smtClean="0">
                <a:ln>
                  <a:solidFill>
                    <a:srgbClr val="FF66FF"/>
                  </a:solidFill>
                </a:ln>
                <a:solidFill>
                  <a:schemeClr val="tx1"/>
                </a:solidFill>
                <a:effectLst/>
                <a:latin typeface="Arial" pitchFamily="34" charset="0"/>
                <a:ea typeface="Calibri" pitchFamily="34" charset="0"/>
                <a:cs typeface="Arial" pitchFamily="34" charset="0"/>
              </a:rPr>
              <a:t>12:0(2:0)    </a:t>
            </a:r>
            <a:r>
              <a:rPr kumimoji="0" lang="cs-CZ" sz="1800" b="1" i="0" u="sng" strike="noStrike" cap="none" normalizeH="0" baseline="0" dirty="0" smtClean="0">
                <a:ln>
                  <a:solidFill>
                    <a:srgbClr val="FF66FF"/>
                  </a:solidFill>
                </a:ln>
                <a:solidFill>
                  <a:schemeClr val="tx1"/>
                </a:solidFill>
                <a:effectLst/>
                <a:latin typeface="Arial" pitchFamily="34" charset="0"/>
                <a:ea typeface="Calibri" pitchFamily="34" charset="0"/>
                <a:cs typeface="Arial" pitchFamily="34" charset="0"/>
              </a:rPr>
              <a:t>15.11.2014  15.kolo</a:t>
            </a:r>
            <a:endParaRPr kumimoji="0" lang="cs-CZ" sz="1400" b="0" i="0" u="none" strike="noStrike" cap="none" normalizeH="0" baseline="0" dirty="0" smtClean="0">
              <a:ln>
                <a:solidFill>
                  <a:srgbClr val="FF66FF"/>
                </a:solidFill>
              </a:ln>
              <a:solidFill>
                <a:schemeClr val="tx1"/>
              </a:solidFill>
              <a:effectLst/>
              <a:latin typeface="Arial" pitchFamily="34" charset="0"/>
              <a:cs typeface="Arial" pitchFamily="34" charset="0"/>
            </a:endParaRPr>
          </a:p>
          <a:p>
            <a:r>
              <a:rPr lang="cs-CZ" sz="2000" dirty="0" smtClean="0">
                <a:latin typeface="Arial" pitchFamily="34" charset="0"/>
                <a:cs typeface="Arial" pitchFamily="34" charset="0"/>
              </a:rPr>
              <a:t>Mladší žáci</a:t>
            </a:r>
            <a:endParaRPr lang="cs-CZ" sz="2000" dirty="0">
              <a:latin typeface="Arial" pitchFamily="34" charset="0"/>
              <a:cs typeface="Arial" pitchFamily="34" charset="0"/>
            </a:endParaRPr>
          </a:p>
        </p:txBody>
      </p:sp>
      <p:pic>
        <p:nvPicPr>
          <p:cNvPr id="3074" name="Picture 29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9" name="TextovéPole 8"/>
          <p:cNvSpPr txBox="1"/>
          <p:nvPr/>
        </p:nvSpPr>
        <p:spPr>
          <a:xfrm>
            <a:off x="5935588" y="868095"/>
            <a:ext cx="4176464" cy="2246769"/>
          </a:xfrm>
          <a:prstGeom prst="rect">
            <a:avLst/>
          </a:prstGeom>
          <a:solidFill>
            <a:srgbClr val="CCFFFF"/>
          </a:solidFill>
        </p:spPr>
        <p:txBody>
          <a:bodyPr wrap="square" rtlCol="0">
            <a:spAutoFit/>
          </a:bodyPr>
          <a:lstStyle/>
          <a:p>
            <a:pPr algn="just"/>
            <a:r>
              <a:rPr lang="cs-CZ" sz="1400" dirty="0" smtClean="0">
                <a:latin typeface="Arial" pitchFamily="34" charset="0"/>
                <a:cs typeface="Arial" pitchFamily="34" charset="0"/>
              </a:rPr>
              <a:t>Mnozí z dnešního kádru mužstva dospělých SK </a:t>
            </a:r>
            <a:r>
              <a:rPr lang="cs-CZ" sz="1400" dirty="0" err="1" smtClean="0">
                <a:latin typeface="Arial" pitchFamily="34" charset="0"/>
                <a:cs typeface="Arial" pitchFamily="34" charset="0"/>
              </a:rPr>
              <a:t>Štětí</a:t>
            </a:r>
            <a:r>
              <a:rPr lang="cs-CZ" sz="1400" dirty="0" smtClean="0">
                <a:latin typeface="Arial" pitchFamily="34" charset="0"/>
                <a:cs typeface="Arial" pitchFamily="34" charset="0"/>
              </a:rPr>
              <a:t> si určitě vzpomínají na náš poslední zápas s FK Louny.  15.června 2013 to byl poslední zápas ročníku. Pravda prohráli jsme, ale i tak zde byl velký důvod k oslavám, protože jsme slavili postup do divize a současně nám  byl předán pohár s medailemi za vítězství v Ústeckém přeboru z rukou předsedy Ústeckého krajského fotbalové svazu pana </a:t>
            </a:r>
            <a:r>
              <a:rPr lang="cs-CZ" sz="1400" dirty="0" err="1" smtClean="0">
                <a:latin typeface="Arial" pitchFamily="34" charset="0"/>
                <a:cs typeface="Arial" pitchFamily="34" charset="0"/>
              </a:rPr>
              <a:t>Tancoše</a:t>
            </a:r>
            <a:r>
              <a:rPr lang="cs-CZ" sz="1400" dirty="0" smtClean="0">
                <a:latin typeface="Arial" pitchFamily="34" charset="0"/>
                <a:cs typeface="Arial" pitchFamily="34" charset="0"/>
              </a:rPr>
              <a:t>.</a:t>
            </a:r>
          </a:p>
        </p:txBody>
      </p:sp>
      <p:pic>
        <p:nvPicPr>
          <p:cNvPr id="10" name="Picture 74"/>
          <p:cNvPicPr>
            <a:picLocks noChangeAspect="1" noChangeArrowheads="1"/>
          </p:cNvPicPr>
          <p:nvPr/>
        </p:nvPicPr>
        <p:blipFill>
          <a:blip r:embed="rId3" cstate="print"/>
          <a:srcRect/>
          <a:stretch>
            <a:fillRect/>
          </a:stretch>
        </p:blipFill>
        <p:spPr bwMode="auto">
          <a:xfrm>
            <a:off x="6007596" y="4843636"/>
            <a:ext cx="4104456" cy="2300883"/>
          </a:xfrm>
          <a:prstGeom prst="rect">
            <a:avLst/>
          </a:prstGeom>
          <a:noFill/>
          <a:ln w="9525">
            <a:noFill/>
            <a:miter lim="800000"/>
            <a:headEnd/>
            <a:tailEnd/>
          </a:ln>
        </p:spPr>
      </p:pic>
      <p:sp>
        <p:nvSpPr>
          <p:cNvPr id="14" name="Obdélník 13"/>
          <p:cNvSpPr/>
          <p:nvPr/>
        </p:nvSpPr>
        <p:spPr>
          <a:xfrm>
            <a:off x="6007596" y="3089310"/>
            <a:ext cx="4104456" cy="1754326"/>
          </a:xfrm>
          <a:prstGeom prst="rect">
            <a:avLst/>
          </a:prstGeom>
        </p:spPr>
        <p:txBody>
          <a:bodyPr wrap="square">
            <a:spAutoFit/>
          </a:bodyPr>
          <a:lstStyle/>
          <a:p>
            <a:pPr algn="ctr"/>
            <a:r>
              <a:rPr lang="cs-CZ" u="sng" dirty="0" smtClean="0">
                <a:ln w="6350">
                  <a:solidFill>
                    <a:srgbClr val="FF3399"/>
                  </a:solidFill>
                </a:ln>
                <a:effectLst>
                  <a:outerShdw blurRad="50800" dist="38100" dir="5400000" algn="t" rotWithShape="0">
                    <a:prstClr val="black">
                      <a:alpha val="40000"/>
                    </a:prstClr>
                  </a:outerShdw>
                </a:effectLst>
                <a:latin typeface="Arial Black" pitchFamily="34" charset="0"/>
              </a:rPr>
              <a:t>FK Louny – SK Mondi </a:t>
            </a:r>
            <a:r>
              <a:rPr lang="cs-CZ" u="sng" dirty="0" err="1" smtClean="0">
                <a:ln w="6350">
                  <a:solidFill>
                    <a:srgbClr val="FF3399"/>
                  </a:solidFill>
                </a:ln>
                <a:effectLst>
                  <a:outerShdw blurRad="50800" dist="38100" dir="5400000" algn="t" rotWithShape="0">
                    <a:prstClr val="black">
                      <a:alpha val="40000"/>
                    </a:prstClr>
                  </a:outerShdw>
                </a:effectLst>
                <a:latin typeface="Arial Black" pitchFamily="34" charset="0"/>
              </a:rPr>
              <a:t>Štětí</a:t>
            </a:r>
            <a:endParaRPr lang="cs-CZ" dirty="0" smtClean="0">
              <a:ln w="6350">
                <a:solidFill>
                  <a:srgbClr val="FF3399"/>
                </a:solidFill>
              </a:ln>
              <a:effectLst>
                <a:outerShdw blurRad="50800" dist="38100" dir="5400000" algn="t" rotWithShape="0">
                  <a:prstClr val="black">
                    <a:alpha val="40000"/>
                  </a:prstClr>
                </a:outerShdw>
              </a:effectLst>
              <a:latin typeface="Arial Black" pitchFamily="34" charset="0"/>
            </a:endParaRPr>
          </a:p>
          <a:p>
            <a:pPr algn="ctr"/>
            <a:r>
              <a:rPr lang="cs-CZ" u="sng" dirty="0" smtClean="0">
                <a:ln w="6350">
                  <a:solidFill>
                    <a:srgbClr val="FF3399"/>
                  </a:solidFill>
                </a:ln>
                <a:effectLst>
                  <a:outerShdw blurRad="50800" dist="38100" dir="5400000" algn="t" rotWithShape="0">
                    <a:prstClr val="black">
                      <a:alpha val="40000"/>
                    </a:prstClr>
                  </a:outerShdw>
                </a:effectLst>
                <a:latin typeface="Arial Black" pitchFamily="34" charset="0"/>
              </a:rPr>
              <a:t>1:0(0:0)   15.6.2013    30.kolo </a:t>
            </a:r>
            <a:r>
              <a:rPr lang="cs-CZ" dirty="0" smtClean="0">
                <a:ln w="6350">
                  <a:solidFill>
                    <a:srgbClr val="FF3399"/>
                  </a:solidFill>
                </a:ln>
                <a:effectLst>
                  <a:outerShdw blurRad="50800" dist="38100" dir="5400000" algn="t" rotWithShape="0">
                    <a:prstClr val="black">
                      <a:alpha val="40000"/>
                    </a:prstClr>
                  </a:outerShdw>
                </a:effectLst>
                <a:latin typeface="Arial Black" pitchFamily="34" charset="0"/>
              </a:rPr>
              <a:t> </a:t>
            </a:r>
          </a:p>
          <a:p>
            <a:r>
              <a:rPr lang="cs-CZ" b="0" u="sng" dirty="0" smtClean="0">
                <a:latin typeface="Arial" pitchFamily="34" charset="0"/>
                <a:cs typeface="Arial" pitchFamily="34" charset="0"/>
              </a:rPr>
              <a:t>Sestava:</a:t>
            </a:r>
            <a:r>
              <a:rPr lang="cs-CZ" b="0" dirty="0" err="1" smtClean="0">
                <a:latin typeface="Arial" pitchFamily="34" charset="0"/>
                <a:cs typeface="Arial" pitchFamily="34" charset="0"/>
              </a:rPr>
              <a:t>Michovský</a:t>
            </a:r>
            <a:r>
              <a:rPr lang="cs-CZ" b="0" dirty="0" smtClean="0">
                <a:latin typeface="Arial" pitchFamily="34" charset="0"/>
                <a:cs typeface="Arial" pitchFamily="34" charset="0"/>
              </a:rPr>
              <a:t>-Cibulka, </a:t>
            </a:r>
            <a:r>
              <a:rPr lang="cs-CZ" b="0" dirty="0" err="1" smtClean="0">
                <a:latin typeface="Arial" pitchFamily="34" charset="0"/>
                <a:cs typeface="Arial" pitchFamily="34" charset="0"/>
              </a:rPr>
              <a:t>Slanička</a:t>
            </a:r>
            <a:r>
              <a:rPr lang="cs-CZ" b="0" dirty="0" smtClean="0">
                <a:latin typeface="Arial" pitchFamily="34" charset="0"/>
                <a:cs typeface="Arial" pitchFamily="34" charset="0"/>
              </a:rPr>
              <a:t>, Šimral, </a:t>
            </a:r>
            <a:r>
              <a:rPr lang="cs-CZ" b="0" dirty="0" err="1" smtClean="0">
                <a:latin typeface="Arial" pitchFamily="34" charset="0"/>
                <a:cs typeface="Arial" pitchFamily="34" charset="0"/>
              </a:rPr>
              <a:t>Ransdorf</a:t>
            </a:r>
            <a:r>
              <a:rPr lang="cs-CZ" b="0" dirty="0" smtClean="0">
                <a:latin typeface="Arial" pitchFamily="34" charset="0"/>
                <a:cs typeface="Arial" pitchFamily="34" charset="0"/>
              </a:rPr>
              <a:t>-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Belák</a:t>
            </a:r>
            <a:r>
              <a:rPr lang="cs-CZ" b="0" dirty="0" smtClean="0">
                <a:latin typeface="Arial" pitchFamily="34" charset="0"/>
                <a:cs typeface="Arial" pitchFamily="34" charset="0"/>
              </a:rPr>
              <a:t>(65.P.Vaněk), Stejskal, </a:t>
            </a:r>
            <a:r>
              <a:rPr lang="cs-CZ" b="0" dirty="0" err="1" smtClean="0">
                <a:latin typeface="Arial" pitchFamily="34" charset="0"/>
                <a:cs typeface="Arial" pitchFamily="34" charset="0"/>
              </a:rPr>
              <a:t>Kucler</a:t>
            </a:r>
            <a:r>
              <a:rPr lang="cs-CZ" b="0" dirty="0" smtClean="0">
                <a:latin typeface="Arial" pitchFamily="34" charset="0"/>
                <a:cs typeface="Arial" pitchFamily="34" charset="0"/>
              </a:rPr>
              <a:t>,</a:t>
            </a:r>
          </a:p>
          <a:p>
            <a:r>
              <a:rPr lang="cs-CZ" b="0" dirty="0" smtClean="0">
                <a:latin typeface="Arial" pitchFamily="34" charset="0"/>
                <a:cs typeface="Arial" pitchFamily="34" charset="0"/>
              </a:rPr>
              <a:t>                Pícha(29.Mencl)- </a:t>
            </a:r>
            <a:r>
              <a:rPr lang="cs-CZ" b="0" dirty="0" err="1" smtClean="0">
                <a:latin typeface="Arial" pitchFamily="34" charset="0"/>
                <a:cs typeface="Arial" pitchFamily="34" charset="0"/>
              </a:rPr>
              <a:t>Remenec</a:t>
            </a:r>
            <a:r>
              <a:rPr lang="cs-CZ" b="0" dirty="0" smtClean="0">
                <a:latin typeface="Arial" pitchFamily="34" charset="0"/>
                <a:cs typeface="Arial" pitchFamily="34" charset="0"/>
              </a:rPr>
              <a:t>(77.Rejman), Kala</a:t>
            </a:r>
          </a:p>
          <a:p>
            <a:r>
              <a:rPr lang="cs-CZ" b="0" u="sng" dirty="0" smtClean="0">
                <a:latin typeface="Arial" pitchFamily="34" charset="0"/>
                <a:cs typeface="Arial" pitchFamily="34" charset="0"/>
              </a:rPr>
              <a:t>Připraveni:</a:t>
            </a:r>
            <a:r>
              <a:rPr lang="cs-CZ" b="0" dirty="0" smtClean="0">
                <a:latin typeface="Arial" pitchFamily="34" charset="0"/>
                <a:cs typeface="Arial" pitchFamily="34" charset="0"/>
              </a:rPr>
              <a:t> Tichý</a:t>
            </a:r>
          </a:p>
          <a:p>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L</a:t>
            </a:r>
            <a:r>
              <a:rPr lang="cs-CZ" b="0" dirty="0" smtClean="0">
                <a:latin typeface="Arial" pitchFamily="34" charset="0"/>
                <a:cs typeface="Arial" pitchFamily="34" charset="0"/>
              </a:rPr>
              <a:t>.Fišer  </a:t>
            </a:r>
            <a:r>
              <a:rPr lang="cs-CZ" b="0" u="sng" dirty="0" smtClean="0">
                <a:latin typeface="Arial" pitchFamily="34" charset="0"/>
                <a:cs typeface="Arial" pitchFamily="34" charset="0"/>
              </a:rPr>
              <a:t>Asistent:</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a:t>
            </a:r>
            <a:r>
              <a:rPr lang="cs-CZ" b="0" dirty="0" err="1" smtClean="0">
                <a:latin typeface="Arial" pitchFamily="34" charset="0"/>
                <a:cs typeface="Arial" pitchFamily="34" charset="0"/>
              </a:rPr>
              <a:t>Hamšík</a:t>
            </a:r>
            <a:r>
              <a:rPr lang="cs-CZ" b="0" dirty="0" smtClean="0">
                <a:latin typeface="Arial" pitchFamily="34" charset="0"/>
                <a:cs typeface="Arial" pitchFamily="34" charset="0"/>
              </a:rPr>
              <a:t>  </a:t>
            </a:r>
            <a:r>
              <a:rPr lang="cs-CZ" b="0" u="sng" dirty="0" smtClean="0">
                <a:latin typeface="Arial" pitchFamily="34" charset="0"/>
                <a:cs typeface="Arial" pitchFamily="34" charset="0"/>
              </a:rPr>
              <a:t>Vedoucí:</a:t>
            </a:r>
            <a:r>
              <a:rPr lang="cs-CZ" b="0" dirty="0" smtClean="0">
                <a:latin typeface="Arial" pitchFamily="34" charset="0"/>
                <a:cs typeface="Arial" pitchFamily="34" charset="0"/>
              </a:rPr>
              <a:t> </a:t>
            </a:r>
            <a:r>
              <a:rPr lang="cs-CZ" b="0" dirty="0" err="1" smtClean="0">
                <a:latin typeface="Arial" pitchFamily="34" charset="0"/>
                <a:cs typeface="Arial" pitchFamily="34" charset="0"/>
              </a:rPr>
              <a:t>J.Havner</a:t>
            </a:r>
            <a:r>
              <a:rPr lang="cs-CZ" b="0" dirty="0" smtClean="0">
                <a:latin typeface="Arial" pitchFamily="34" charset="0"/>
                <a:cs typeface="Arial" pitchFamily="34" charset="0"/>
              </a:rPr>
              <a:t>  </a:t>
            </a:r>
            <a:r>
              <a:rPr lang="cs-CZ" b="0" u="sng" dirty="0" smtClean="0">
                <a:latin typeface="Arial" pitchFamily="34" charset="0"/>
                <a:cs typeface="Arial" pitchFamily="34" charset="0"/>
              </a:rPr>
              <a:t>Masér:</a:t>
            </a:r>
            <a:r>
              <a:rPr lang="cs-CZ" b="0" dirty="0" smtClean="0">
                <a:latin typeface="Arial" pitchFamily="34" charset="0"/>
                <a:cs typeface="Arial" pitchFamily="34" charset="0"/>
              </a:rPr>
              <a:t> </a:t>
            </a:r>
            <a:r>
              <a:rPr lang="cs-CZ" b="0" dirty="0" err="1" smtClean="0">
                <a:latin typeface="Arial" pitchFamily="34" charset="0"/>
                <a:cs typeface="Arial" pitchFamily="34" charset="0"/>
              </a:rPr>
              <a:t>J.Nedomlel</a:t>
            </a:r>
            <a:r>
              <a:rPr lang="cs-CZ" b="0" dirty="0" smtClean="0">
                <a:latin typeface="Arial" pitchFamily="34" charset="0"/>
                <a:cs typeface="Arial" pitchFamily="34" charset="0"/>
              </a:rPr>
              <a:t>   </a:t>
            </a:r>
          </a:p>
          <a:p>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a:t>
            </a:r>
            <a:r>
              <a:rPr lang="cs-CZ" b="0" dirty="0" err="1" smtClean="0">
                <a:latin typeface="Arial" pitchFamily="34" charset="0"/>
                <a:cs typeface="Arial" pitchFamily="34" charset="0"/>
              </a:rPr>
              <a:t>Prágl</a:t>
            </a:r>
            <a:r>
              <a:rPr lang="cs-CZ" b="0" dirty="0" smtClean="0">
                <a:latin typeface="Arial" pitchFamily="34" charset="0"/>
                <a:cs typeface="Arial" pitchFamily="34" charset="0"/>
              </a:rPr>
              <a:t>-</a:t>
            </a:r>
            <a:r>
              <a:rPr lang="cs-CZ" b="0" dirty="0" err="1" smtClean="0">
                <a:latin typeface="Arial" pitchFamily="34" charset="0"/>
                <a:cs typeface="Arial" pitchFamily="34" charset="0"/>
              </a:rPr>
              <a:t>Zaňka</a:t>
            </a:r>
            <a:r>
              <a:rPr lang="cs-CZ" b="0" dirty="0" smtClean="0">
                <a:latin typeface="Arial" pitchFamily="34" charset="0"/>
                <a:cs typeface="Arial" pitchFamily="34" charset="0"/>
              </a:rPr>
              <a:t>, Novotný</a:t>
            </a:r>
            <a:endParaRPr lang="cs-CZ" dirty="0"/>
          </a:p>
        </p:txBody>
      </p:sp>
      <p:sp>
        <p:nvSpPr>
          <p:cNvPr id="8" name="TextovéPole 7"/>
          <p:cNvSpPr txBox="1"/>
          <p:nvPr/>
        </p:nvSpPr>
        <p:spPr>
          <a:xfrm>
            <a:off x="5935588" y="91108"/>
            <a:ext cx="4248472" cy="646331"/>
          </a:xfrm>
          <a:prstGeom prst="rect">
            <a:avLst/>
          </a:prstGeom>
          <a:blipFill dpi="0" rotWithShape="1">
            <a:blip r:embed="rId4" cstate="print">
              <a:alphaModFix amt="69000"/>
            </a:blip>
            <a:srcRect/>
            <a:stretch>
              <a:fillRect/>
            </a:stretch>
          </a:blipFill>
        </p:spPr>
        <p:txBody>
          <a:bodyPr wrap="square" rtlCol="0">
            <a:spAutoFit/>
          </a:bodyPr>
          <a:lstStyle/>
          <a:p>
            <a:pPr algn="ctr"/>
            <a:r>
              <a:rPr lang="cs-CZ" sz="1800" u="sng" dirty="0" smtClean="0">
                <a:latin typeface="Bookman Old Style" pitchFamily="18" charset="0"/>
              </a:rPr>
              <a:t>Naše poslední setkání s mužstvem FK Louny </a:t>
            </a:r>
          </a:p>
        </p:txBody>
      </p:sp>
      <p:sp>
        <p:nvSpPr>
          <p:cNvPr id="11" name="TextovéPole 10"/>
          <p:cNvSpPr txBox="1"/>
          <p:nvPr/>
        </p:nvSpPr>
        <p:spPr>
          <a:xfrm>
            <a:off x="174948" y="163117"/>
            <a:ext cx="4824536" cy="6984000"/>
          </a:xfrm>
          <a:prstGeom prst="rect">
            <a:avLst/>
          </a:prstGeom>
          <a:blipFill dpi="0" rotWithShape="1">
            <a:blip r:embed="rId5" cstate="print">
              <a:alphaModFix amt="39000"/>
            </a:blip>
            <a:srcRect/>
            <a:stretch>
              <a:fillRect/>
            </a:stretch>
          </a:blipFill>
        </p:spPr>
        <p:txBody>
          <a:bodyPr wrap="square" rtlCol="0">
            <a:spAutoFit/>
          </a:bodyPr>
          <a:lstStyle/>
          <a:p>
            <a:pPr algn="ctr"/>
            <a:r>
              <a:rPr lang="cs-CZ" sz="6000" dirty="0" smtClean="0">
                <a:ln w="73025">
                  <a:solidFill>
                    <a:srgbClr val="CC0066"/>
                  </a:solidFill>
                </a:ln>
                <a:latin typeface="Arial Black" pitchFamily="34" charset="0"/>
              </a:rPr>
              <a:t>109</a:t>
            </a:r>
          </a:p>
          <a:p>
            <a:pPr algn="just"/>
            <a:r>
              <a:rPr lang="cs-CZ" sz="1400" dirty="0" smtClean="0">
                <a:latin typeface="Arial Black" pitchFamily="34" charset="0"/>
              </a:rPr>
              <a:t> </a:t>
            </a:r>
            <a:r>
              <a:rPr lang="cs-CZ" sz="1600" dirty="0" smtClean="0">
                <a:solidFill>
                  <a:srgbClr val="006600"/>
                </a:solidFill>
                <a:latin typeface="Arial Black" pitchFamily="34" charset="0"/>
              </a:rPr>
              <a:t>Přesně tolik branek nastřílelo na podzim mužstvo dorostu.  Žádné mužstvo v krajských soutěžích ani v mateřském okrese Litoměřice jich tolik nenastřílelo.  Podílelo se na tom 13 hráčů. Jeden z nich je však nejlepší a může se pyšnit  báječným počtem vstřelených branek.Jakub si v žákovských letech vyzkoušel fotbal i na Kladně, ale dnes patří ke stálicím dorosteneckého mužstva ve </a:t>
            </a:r>
            <a:r>
              <a:rPr lang="cs-CZ" sz="1600" dirty="0" err="1" smtClean="0">
                <a:solidFill>
                  <a:srgbClr val="006600"/>
                </a:solidFill>
                <a:latin typeface="Arial Black" pitchFamily="34" charset="0"/>
              </a:rPr>
              <a:t>Štětí</a:t>
            </a:r>
            <a:endParaRPr lang="cs-CZ" sz="1600" dirty="0" smtClean="0">
              <a:solidFill>
                <a:srgbClr val="006600"/>
              </a:solidFill>
              <a:latin typeface="Arial Black" pitchFamily="34" charset="0"/>
            </a:endParaRPr>
          </a:p>
          <a:p>
            <a:pPr algn="just"/>
            <a:endParaRPr lang="cs-CZ" sz="1600" dirty="0" smtClean="0">
              <a:latin typeface="Arial Black" pitchFamily="34" charset="0"/>
            </a:endParaRPr>
          </a:p>
          <a:p>
            <a:pPr algn="ctr"/>
            <a:r>
              <a:rPr lang="cs-CZ" sz="4000" dirty="0" smtClean="0">
                <a:solidFill>
                  <a:srgbClr val="006600"/>
                </a:solidFill>
                <a:latin typeface="Cooper Black" pitchFamily="18" charset="0"/>
              </a:rPr>
              <a:t>Jakub Marek</a:t>
            </a:r>
            <a:endParaRPr lang="cs-CZ" sz="2800" dirty="0" smtClean="0">
              <a:solidFill>
                <a:srgbClr val="006600"/>
              </a:solidFill>
              <a:latin typeface="Cooper Black" pitchFamily="18" charset="0"/>
            </a:endParaRPr>
          </a:p>
          <a:p>
            <a:pPr algn="ctr"/>
            <a:r>
              <a:rPr lang="cs-CZ" sz="6000" dirty="0" smtClean="0">
                <a:solidFill>
                  <a:srgbClr val="FF0000"/>
                </a:solidFill>
                <a:latin typeface="Cooper Black" pitchFamily="18" charset="0"/>
              </a:rPr>
              <a:t>38</a:t>
            </a:r>
            <a:r>
              <a:rPr lang="cs-CZ" sz="4400" dirty="0" smtClean="0">
                <a:solidFill>
                  <a:srgbClr val="FF0000"/>
                </a:solidFill>
                <a:latin typeface="Cooper Black" pitchFamily="18" charset="0"/>
              </a:rPr>
              <a:t> </a:t>
            </a:r>
            <a:r>
              <a:rPr lang="cs-CZ" sz="2800" dirty="0" smtClean="0">
                <a:solidFill>
                  <a:srgbClr val="006600"/>
                </a:solidFill>
                <a:latin typeface="Cooper Black" pitchFamily="18" charset="0"/>
              </a:rPr>
              <a:t>vstřelených branek</a:t>
            </a:r>
          </a:p>
          <a:p>
            <a:pPr algn="ctr"/>
            <a:endParaRPr lang="cs-CZ" sz="2800" dirty="0" smtClean="0">
              <a:latin typeface="Cooper Black" pitchFamily="18" charset="0"/>
            </a:endParaRPr>
          </a:p>
          <a:p>
            <a:pPr algn="ctr"/>
            <a:endParaRPr lang="cs-CZ" sz="2800" dirty="0" smtClean="0">
              <a:latin typeface="Cooper Black" pitchFamily="18" charset="0"/>
            </a:endParaRPr>
          </a:p>
          <a:p>
            <a:pPr algn="ctr"/>
            <a:endParaRPr lang="cs-CZ" sz="2800" dirty="0" smtClean="0">
              <a:latin typeface="Cooper Black" pitchFamily="18" charset="0"/>
            </a:endParaRPr>
          </a:p>
        </p:txBody>
      </p:sp>
      <p:pic>
        <p:nvPicPr>
          <p:cNvPr id="12" name="Picture 30"/>
          <p:cNvPicPr>
            <a:picLocks noChangeAspect="1" noChangeArrowheads="1"/>
          </p:cNvPicPr>
          <p:nvPr/>
        </p:nvPicPr>
        <p:blipFill>
          <a:blip r:embed="rId6" cstate="print"/>
          <a:srcRect/>
          <a:stretch>
            <a:fillRect/>
          </a:stretch>
        </p:blipFill>
        <p:spPr bwMode="auto">
          <a:xfrm>
            <a:off x="1975148" y="5491708"/>
            <a:ext cx="1440160" cy="1512168"/>
          </a:xfrm>
          <a:prstGeom prst="rect">
            <a:avLst/>
          </a:prstGeom>
          <a:noFill/>
          <a:ln w="9525">
            <a:noFill/>
            <a:miter lim="800000"/>
            <a:headEnd/>
            <a:tailEnd/>
          </a:ln>
        </p:spPr>
      </p:pic>
      <p:pic>
        <p:nvPicPr>
          <p:cNvPr id="4098" name="Picture 3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graphicFrame>
        <p:nvGraphicFramePr>
          <p:cNvPr id="11" name="Tabulka 10"/>
          <p:cNvGraphicFramePr>
            <a:graphicFrameLocks noGrp="1"/>
          </p:cNvGraphicFramePr>
          <p:nvPr/>
        </p:nvGraphicFramePr>
        <p:xfrm>
          <a:off x="246956" y="163116"/>
          <a:ext cx="4318000" cy="3888430"/>
        </p:xfrm>
        <a:graphic>
          <a:graphicData uri="http://schemas.openxmlformats.org/drawingml/2006/table">
            <a:tbl>
              <a:tblPr/>
              <a:tblGrid>
                <a:gridCol w="5715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2225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299110">
                <a:tc gridSpan="4">
                  <a:txBody>
                    <a:bodyPr/>
                    <a:lstStyle/>
                    <a:p>
                      <a:pPr algn="ctr" fontAlgn="ctr"/>
                      <a:r>
                        <a:rPr lang="cs-CZ" sz="1600" b="0" i="0" u="none" strike="noStrike" dirty="0">
                          <a:solidFill>
                            <a:srgbClr val="000000"/>
                          </a:solidFill>
                          <a:latin typeface="Britannic Bold"/>
                        </a:rPr>
                        <a:t>Podzimní zápasy našeho soupeře</a:t>
                      </a:r>
                    </a:p>
                  </a:txBody>
                  <a:tcPr marL="0" marR="0" marT="0" marB="0" anchor="ctr">
                    <a:lnL>
                      <a:noFill/>
                    </a:lnL>
                    <a:lnR>
                      <a:noFill/>
                    </a:lnR>
                    <a:lnT>
                      <a:noFill/>
                    </a:lnT>
                    <a:lnB>
                      <a:noFill/>
                    </a:lnB>
                    <a:solidFill>
                      <a:srgbClr val="D7E4BC"/>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39288">
                <a:tc>
                  <a:txBody>
                    <a:bodyPr/>
                    <a:lstStyle/>
                    <a:p>
                      <a:pPr algn="ctr" fontAlgn="ctr"/>
                      <a:r>
                        <a:rPr lang="cs-CZ" sz="1100" b="1" i="0" u="none" strike="noStrike">
                          <a:solidFill>
                            <a:srgbClr val="000000"/>
                          </a:solidFill>
                          <a:latin typeface="Comic Sans MS"/>
                        </a:rPr>
                        <a:t>3.</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23.8.2014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Louny - Modlany</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2:1</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1"/>
                  </a:ext>
                </a:extLst>
              </a:tr>
              <a:tr h="239288">
                <a:tc>
                  <a:txBody>
                    <a:bodyPr/>
                    <a:lstStyle/>
                    <a:p>
                      <a:pPr algn="ctr" fontAlgn="ctr"/>
                      <a:r>
                        <a:rPr lang="cs-CZ" sz="1100" b="1" i="0" u="none" strike="noStrike">
                          <a:solidFill>
                            <a:srgbClr val="000000"/>
                          </a:solidFill>
                          <a:latin typeface="Comic Sans MS"/>
                        </a:rPr>
                        <a:t>4.</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30.8.2014</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Horní Jiřetín - Louny </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3:0</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2"/>
                  </a:ext>
                </a:extLst>
              </a:tr>
              <a:tr h="239288">
                <a:tc>
                  <a:txBody>
                    <a:bodyPr/>
                    <a:lstStyle/>
                    <a:p>
                      <a:pPr algn="ctr" fontAlgn="ctr"/>
                      <a:r>
                        <a:rPr lang="cs-CZ" sz="1100" b="1" i="0" u="none" strike="noStrike">
                          <a:solidFill>
                            <a:srgbClr val="000000"/>
                          </a:solidFill>
                          <a:latin typeface="Comic Sans MS"/>
                        </a:rPr>
                        <a:t>5.</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6.9.2014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Louny - Bílina</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2:1</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3"/>
                  </a:ext>
                </a:extLst>
              </a:tr>
              <a:tr h="239288">
                <a:tc>
                  <a:txBody>
                    <a:bodyPr/>
                    <a:lstStyle/>
                    <a:p>
                      <a:pPr algn="ctr" fontAlgn="ctr"/>
                      <a:r>
                        <a:rPr lang="cs-CZ" sz="1100" b="1" i="0" u="none" strike="noStrike">
                          <a:solidFill>
                            <a:srgbClr val="000000"/>
                          </a:solidFill>
                          <a:latin typeface="Comic Sans MS"/>
                        </a:rPr>
                        <a:t>6.</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13.9.2014</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Litvínov - Louny </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1:0</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4"/>
                  </a:ext>
                </a:extLst>
              </a:tr>
              <a:tr h="239288">
                <a:tc>
                  <a:txBody>
                    <a:bodyPr/>
                    <a:lstStyle/>
                    <a:p>
                      <a:pPr algn="ctr" fontAlgn="ctr"/>
                      <a:r>
                        <a:rPr lang="cs-CZ" sz="1100" b="1" i="0" u="none" strike="noStrike">
                          <a:solidFill>
                            <a:srgbClr val="000000"/>
                          </a:solidFill>
                          <a:latin typeface="Comic Sans MS"/>
                        </a:rPr>
                        <a:t>7.</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20.9.2014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Louny - Spořice</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3:2</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5"/>
                  </a:ext>
                </a:extLst>
              </a:tr>
              <a:tr h="239288">
                <a:tc>
                  <a:txBody>
                    <a:bodyPr/>
                    <a:lstStyle/>
                    <a:p>
                      <a:pPr algn="ctr" fontAlgn="ctr"/>
                      <a:r>
                        <a:rPr lang="cs-CZ" sz="1100" b="1" i="0" u="none" strike="noStrike">
                          <a:solidFill>
                            <a:srgbClr val="000000"/>
                          </a:solidFill>
                          <a:latin typeface="Comic Sans MS"/>
                        </a:rPr>
                        <a:t>8.</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27.9.2014</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Kadaň - Louny </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3:0</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06"/>
                  </a:ext>
                </a:extLst>
              </a:tr>
              <a:tr h="239288">
                <a:tc>
                  <a:txBody>
                    <a:bodyPr/>
                    <a:lstStyle/>
                    <a:p>
                      <a:pPr algn="ctr" fontAlgn="ctr"/>
                      <a:r>
                        <a:rPr lang="cs-CZ" sz="1100" b="1" i="0" u="none" strike="noStrike">
                          <a:solidFill>
                            <a:srgbClr val="000000"/>
                          </a:solidFill>
                          <a:latin typeface="Comic Sans MS"/>
                        </a:rPr>
                        <a:t>9.</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5.10.2014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Louny - Proboštov</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7:1</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7"/>
                  </a:ext>
                </a:extLst>
              </a:tr>
              <a:tr h="239288">
                <a:tc>
                  <a:txBody>
                    <a:bodyPr/>
                    <a:lstStyle/>
                    <a:p>
                      <a:pPr algn="ctr" fontAlgn="ctr"/>
                      <a:r>
                        <a:rPr lang="cs-CZ" sz="1100" b="1" i="0" u="none" strike="noStrike">
                          <a:solidFill>
                            <a:srgbClr val="000000"/>
                          </a:solidFill>
                          <a:latin typeface="Comic Sans MS"/>
                        </a:rPr>
                        <a:t>10.</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12.10.2014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Neštěmice - Louny </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0:1</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8"/>
                  </a:ext>
                </a:extLst>
              </a:tr>
              <a:tr h="239288">
                <a:tc>
                  <a:txBody>
                    <a:bodyPr/>
                    <a:lstStyle/>
                    <a:p>
                      <a:pPr algn="ctr" fontAlgn="ctr"/>
                      <a:r>
                        <a:rPr lang="cs-CZ" sz="1100" b="1" i="0" u="none" strike="noStrike">
                          <a:solidFill>
                            <a:srgbClr val="000000"/>
                          </a:solidFill>
                          <a:latin typeface="Comic Sans MS"/>
                        </a:rPr>
                        <a:t>11.</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19.10.2014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Louny - Hrobce</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4:2</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09"/>
                  </a:ext>
                </a:extLst>
              </a:tr>
              <a:tr h="239288">
                <a:tc>
                  <a:txBody>
                    <a:bodyPr/>
                    <a:lstStyle/>
                    <a:p>
                      <a:pPr algn="ctr" fontAlgn="ctr"/>
                      <a:r>
                        <a:rPr lang="cs-CZ" sz="1100" b="1" i="0" u="none" strike="noStrike">
                          <a:solidFill>
                            <a:srgbClr val="000000"/>
                          </a:solidFill>
                          <a:latin typeface="Comic Sans MS"/>
                        </a:rPr>
                        <a:t>12.</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26.10.2014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Louny - Modrá</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3:2</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10"/>
                  </a:ext>
                </a:extLst>
              </a:tr>
              <a:tr h="239288">
                <a:tc>
                  <a:txBody>
                    <a:bodyPr/>
                    <a:lstStyle/>
                    <a:p>
                      <a:pPr algn="ctr" fontAlgn="ctr"/>
                      <a:r>
                        <a:rPr lang="cs-CZ" sz="1100" b="1" i="0" u="none" strike="noStrike">
                          <a:solidFill>
                            <a:srgbClr val="000000"/>
                          </a:solidFill>
                          <a:latin typeface="Comic Sans MS"/>
                        </a:rPr>
                        <a:t>13.</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1.11.2014</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Vilémov - Louny </a:t>
                      </a:r>
                    </a:p>
                  </a:txBody>
                  <a:tcPr marL="0" marR="0" marT="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Comic Sans MS"/>
                        </a:rPr>
                        <a:t>2:1</a:t>
                      </a:r>
                    </a:p>
                  </a:txBody>
                  <a:tcPr marL="0" marR="0" marT="0" marB="0" anchor="ctr">
                    <a:lnL>
                      <a:noFill/>
                    </a:lnL>
                    <a:lnR>
                      <a:noFill/>
                    </a:lnR>
                    <a:lnT>
                      <a:noFill/>
                    </a:lnT>
                    <a:lnB>
                      <a:noFill/>
                    </a:lnB>
                    <a:solidFill>
                      <a:srgbClr val="FFCCFF"/>
                    </a:solidFill>
                  </a:tcPr>
                </a:tc>
                <a:extLst>
                  <a:ext uri="{0D108BD9-81ED-4DB2-BD59-A6C34878D82A}">
                    <a16:rowId xmlns:a16="http://schemas.microsoft.com/office/drawing/2014/main" val="10011"/>
                  </a:ext>
                </a:extLst>
              </a:tr>
              <a:tr h="239288">
                <a:tc>
                  <a:txBody>
                    <a:bodyPr/>
                    <a:lstStyle/>
                    <a:p>
                      <a:pPr algn="ctr" fontAlgn="ctr"/>
                      <a:r>
                        <a:rPr lang="cs-CZ" sz="1100" b="1" i="0" u="none" strike="noStrike">
                          <a:solidFill>
                            <a:srgbClr val="000000"/>
                          </a:solidFill>
                          <a:latin typeface="Comic Sans MS"/>
                        </a:rPr>
                        <a:t>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9.11.2014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omic Sans MS"/>
                        </a:rPr>
                        <a:t>Louny - Rumburk </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omic Sans MS"/>
                        </a:rPr>
                        <a:t>8:0</a:t>
                      </a: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12"/>
                  </a:ext>
                </a:extLst>
              </a:tr>
              <a:tr h="239288">
                <a:tc>
                  <a:txBody>
                    <a:bodyPr/>
                    <a:lstStyle/>
                    <a:p>
                      <a:pPr algn="ctr" fontAlgn="ctr"/>
                      <a:r>
                        <a:rPr lang="cs-CZ" sz="1100" b="1" i="0" u="none" strike="noStrike" dirty="0">
                          <a:solidFill>
                            <a:srgbClr val="000000"/>
                          </a:solidFill>
                          <a:latin typeface="Comic Sans MS"/>
                        </a:rPr>
                        <a:t>15.</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omic Sans MS"/>
                        </a:rPr>
                        <a:t>16.11.2014</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omic Sans MS"/>
                        </a:rPr>
                        <a:t>Junior Děčín - Louny </a:t>
                      </a:r>
                    </a:p>
                  </a:txBody>
                  <a:tcPr marL="0" marR="0" marT="0" marB="0" anchor="ctr">
                    <a:lnL>
                      <a:noFill/>
                    </a:lnL>
                    <a:lnR>
                      <a:noFill/>
                    </a:lnR>
                    <a:lnT>
                      <a:noFill/>
                    </a:lnT>
                    <a:lnB>
                      <a:noFill/>
                    </a:lnB>
                    <a:solidFill>
                      <a:srgbClr val="99FF99"/>
                    </a:solidFill>
                  </a:tcPr>
                </a:tc>
                <a:tc>
                  <a:txBody>
                    <a:bodyPr/>
                    <a:lstStyle/>
                    <a:p>
                      <a:pPr algn="ctr" fontAlgn="ctr"/>
                      <a:r>
                        <a:rPr lang="cs-CZ" sz="1100" b="1" i="0" u="none" strike="noStrike" dirty="0" smtClean="0">
                          <a:solidFill>
                            <a:srgbClr val="000000"/>
                          </a:solidFill>
                          <a:latin typeface="Comic Sans MS"/>
                        </a:rPr>
                        <a:t>0:4</a:t>
                      </a:r>
                      <a:endParaRPr lang="cs-CZ" sz="1100" b="1" i="0" u="none" strike="noStrike" dirty="0">
                        <a:solidFill>
                          <a:srgbClr val="000000"/>
                        </a:solidFill>
                        <a:latin typeface="Comic Sans MS"/>
                      </a:endParaRPr>
                    </a:p>
                  </a:txBody>
                  <a:tcPr marL="0" marR="0" marT="0" marB="0" anchor="ctr">
                    <a:lnL>
                      <a:noFill/>
                    </a:lnL>
                    <a:lnR>
                      <a:noFill/>
                    </a:lnR>
                    <a:lnT>
                      <a:noFill/>
                    </a:lnT>
                    <a:lnB>
                      <a:noFill/>
                    </a:lnB>
                    <a:solidFill>
                      <a:srgbClr val="99FF99"/>
                    </a:solidFill>
                  </a:tcPr>
                </a:tc>
                <a:extLst>
                  <a:ext uri="{0D108BD9-81ED-4DB2-BD59-A6C34878D82A}">
                    <a16:rowId xmlns:a16="http://schemas.microsoft.com/office/drawing/2014/main" val="10013"/>
                  </a:ext>
                </a:extLst>
              </a:tr>
              <a:tr h="239288">
                <a:tc>
                  <a:txBody>
                    <a:bodyPr/>
                    <a:lstStyle/>
                    <a:p>
                      <a:pPr algn="ctr" fontAlgn="ctr"/>
                      <a:r>
                        <a:rPr lang="cs-CZ" sz="1100" b="1" i="0" u="none" strike="noStrike" dirty="0">
                          <a:solidFill>
                            <a:srgbClr val="000000"/>
                          </a:solidFill>
                          <a:latin typeface="Comic Sans MS"/>
                        </a:rPr>
                        <a:t>1.</a:t>
                      </a:r>
                    </a:p>
                  </a:txBody>
                  <a:tcPr marL="0" marR="0" marT="0"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omic Sans MS"/>
                        </a:rPr>
                        <a:t>23.11.2014</a:t>
                      </a:r>
                    </a:p>
                  </a:txBody>
                  <a:tcPr marL="0" marR="0" marT="0"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omic Sans MS"/>
                        </a:rPr>
                        <a:t>Louny - </a:t>
                      </a:r>
                      <a:r>
                        <a:rPr lang="cs-CZ" sz="1100" b="1" i="0" u="none" strike="noStrike" dirty="0" err="1">
                          <a:solidFill>
                            <a:srgbClr val="000000"/>
                          </a:solidFill>
                          <a:latin typeface="Comic Sans MS"/>
                        </a:rPr>
                        <a:t>Blšany</a:t>
                      </a:r>
                      <a:endParaRPr lang="cs-CZ" sz="1100" b="1" i="0" u="none" strike="noStrike" dirty="0">
                        <a:solidFill>
                          <a:srgbClr val="000000"/>
                        </a:solidFill>
                        <a:latin typeface="Comic Sans MS"/>
                      </a:endParaRPr>
                    </a:p>
                  </a:txBody>
                  <a:tcPr marL="0" marR="0" marT="0" marB="0" anchor="ctr">
                    <a:lnL>
                      <a:noFill/>
                    </a:lnL>
                    <a:lnR>
                      <a:noFill/>
                    </a:lnR>
                    <a:lnT>
                      <a:noFill/>
                    </a:lnT>
                    <a:lnB>
                      <a:noFill/>
                    </a:lnB>
                    <a:solidFill>
                      <a:srgbClr val="99FF66"/>
                    </a:solidFill>
                  </a:tcPr>
                </a:tc>
                <a:tc>
                  <a:txBody>
                    <a:bodyPr/>
                    <a:lstStyle/>
                    <a:p>
                      <a:pPr algn="ctr" fontAlgn="ctr"/>
                      <a:r>
                        <a:rPr lang="cs-CZ" sz="1100" b="1" i="0" u="none" strike="noStrike" dirty="0" smtClean="0">
                          <a:solidFill>
                            <a:srgbClr val="000000"/>
                          </a:solidFill>
                          <a:latin typeface="Comic Sans MS"/>
                        </a:rPr>
                        <a:t>5:0</a:t>
                      </a:r>
                      <a:endParaRPr lang="cs-CZ" sz="1100" b="1" i="0" u="none" strike="noStrike" dirty="0">
                        <a:solidFill>
                          <a:srgbClr val="000000"/>
                        </a:solidFill>
                        <a:latin typeface="Comic Sans MS"/>
                      </a:endParaRPr>
                    </a:p>
                  </a:txBody>
                  <a:tcPr marL="0" marR="0" marT="0" marB="0" anchor="ctr">
                    <a:lnL>
                      <a:noFill/>
                    </a:lnL>
                    <a:lnR>
                      <a:noFill/>
                    </a:lnR>
                    <a:lnT>
                      <a:noFill/>
                    </a:lnT>
                    <a:lnB>
                      <a:noFill/>
                    </a:lnB>
                    <a:solidFill>
                      <a:srgbClr val="99FF66"/>
                    </a:solidFill>
                  </a:tcPr>
                </a:tc>
                <a:extLst>
                  <a:ext uri="{0D108BD9-81ED-4DB2-BD59-A6C34878D82A}">
                    <a16:rowId xmlns:a16="http://schemas.microsoft.com/office/drawing/2014/main" val="10014"/>
                  </a:ext>
                </a:extLst>
              </a:tr>
              <a:tr h="239288">
                <a:tc>
                  <a:txBody>
                    <a:bodyPr/>
                    <a:lstStyle/>
                    <a:p>
                      <a:pPr algn="ctr" fontAlgn="ctr"/>
                      <a:r>
                        <a:rPr lang="cs-CZ" sz="1100" b="1" i="0" u="none" strike="noStrike" dirty="0">
                          <a:solidFill>
                            <a:srgbClr val="000000"/>
                          </a:solidFill>
                          <a:latin typeface="Comic Sans MS"/>
                        </a:rPr>
                        <a:t>2.</a:t>
                      </a:r>
                    </a:p>
                  </a:txBody>
                  <a:tcPr marL="0" marR="0" marT="0"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Comic Sans MS"/>
                        </a:rPr>
                        <a:t>29.11.2014</a:t>
                      </a:r>
                    </a:p>
                  </a:txBody>
                  <a:tcPr marL="0" marR="0" marT="0" marB="0" anchor="ctr">
                    <a:lnL>
                      <a:noFill/>
                    </a:lnL>
                    <a:lnR>
                      <a:noFill/>
                    </a:lnR>
                    <a:lnT>
                      <a:noFill/>
                    </a:lnT>
                    <a:lnB>
                      <a:noFill/>
                    </a:lnB>
                    <a:solidFill>
                      <a:srgbClr val="FFFF00"/>
                    </a:solidFill>
                  </a:tcPr>
                </a:tc>
                <a:tc>
                  <a:txBody>
                    <a:bodyPr/>
                    <a:lstStyle/>
                    <a:p>
                      <a:pPr algn="ctr" fontAlgn="ctr"/>
                      <a:r>
                        <a:rPr lang="cs-CZ" sz="1100" b="1" i="0" u="none" strike="noStrike" dirty="0" err="1">
                          <a:solidFill>
                            <a:srgbClr val="000000"/>
                          </a:solidFill>
                          <a:latin typeface="Comic Sans MS"/>
                        </a:rPr>
                        <a:t>Štětí</a:t>
                      </a:r>
                      <a:r>
                        <a:rPr lang="cs-CZ" sz="1100" b="1" i="0" u="none" strike="noStrike" dirty="0">
                          <a:solidFill>
                            <a:srgbClr val="000000"/>
                          </a:solidFill>
                          <a:latin typeface="Comic Sans MS"/>
                        </a:rPr>
                        <a:t> - Louny </a:t>
                      </a:r>
                    </a:p>
                  </a:txBody>
                  <a:tcPr marL="0" marR="0" marT="0" marB="0" anchor="ctr">
                    <a:lnL>
                      <a:noFill/>
                    </a:lnL>
                    <a:lnR>
                      <a:noFill/>
                    </a:lnR>
                    <a:lnT>
                      <a:noFill/>
                    </a:lnT>
                    <a:lnB>
                      <a:noFill/>
                    </a:lnB>
                    <a:solidFill>
                      <a:srgbClr val="FFFF00"/>
                    </a:solidFill>
                  </a:tcPr>
                </a:tc>
                <a:tc>
                  <a:txBody>
                    <a:bodyPr/>
                    <a:lstStyle/>
                    <a:p>
                      <a:pPr algn="ctr" fontAlgn="ctr"/>
                      <a:endParaRPr lang="cs-CZ" sz="1100" b="1" i="0" u="none" strike="noStrike" dirty="0">
                        <a:solidFill>
                          <a:srgbClr val="000000"/>
                        </a:solidFill>
                        <a:latin typeface="Comic Sans MS"/>
                      </a:endParaRP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5"/>
                  </a:ext>
                </a:extLst>
              </a:tr>
            </a:tbl>
          </a:graphicData>
        </a:graphic>
      </p:graphicFrame>
      <p:sp>
        <p:nvSpPr>
          <p:cNvPr id="13" name="TextovéPole 12"/>
          <p:cNvSpPr txBox="1"/>
          <p:nvPr/>
        </p:nvSpPr>
        <p:spPr>
          <a:xfrm>
            <a:off x="246956" y="4195564"/>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8" name="TextovéPole 17"/>
          <p:cNvSpPr txBox="1"/>
          <p:nvPr/>
        </p:nvSpPr>
        <p:spPr>
          <a:xfrm>
            <a:off x="246956" y="4339580"/>
            <a:ext cx="4392488" cy="2554545"/>
          </a:xfrm>
          <a:prstGeom prst="rect">
            <a:avLst/>
          </a:prstGeom>
          <a:blipFill dpi="0" rotWithShape="1">
            <a:blip r:embed="rId3" cstate="print">
              <a:alphaModFix amt="65000"/>
            </a:blip>
            <a:srcRect/>
            <a:stretch>
              <a:fillRect/>
            </a:stretch>
          </a:blipFill>
        </p:spPr>
        <p:txBody>
          <a:bodyPr wrap="square" rtlCol="0">
            <a:spAutoFit/>
          </a:bodyPr>
          <a:lstStyle/>
          <a:p>
            <a:pPr algn="just"/>
            <a:r>
              <a:rPr lang="cs-CZ" sz="1600" dirty="0" smtClean="0">
                <a:solidFill>
                  <a:srgbClr val="008000"/>
                </a:solidFill>
                <a:effectLst>
                  <a:outerShdw blurRad="38100" dist="38100" dir="2700000" algn="tl">
                    <a:srgbClr val="000000">
                      <a:alpha val="43137"/>
                    </a:srgbClr>
                  </a:outerShdw>
                </a:effectLst>
                <a:latin typeface="Trebuchet MS" pitchFamily="34" charset="0"/>
              </a:rPr>
              <a:t>Až do zápasu v </a:t>
            </a:r>
            <a:r>
              <a:rPr lang="cs-CZ" sz="1600" dirty="0" err="1" smtClean="0">
                <a:solidFill>
                  <a:srgbClr val="008000"/>
                </a:solidFill>
                <a:effectLst>
                  <a:outerShdw blurRad="38100" dist="38100" dir="2700000" algn="tl">
                    <a:srgbClr val="000000">
                      <a:alpha val="43137"/>
                    </a:srgbClr>
                  </a:outerShdw>
                </a:effectLst>
                <a:latin typeface="Trebuchet MS" pitchFamily="34" charset="0"/>
              </a:rPr>
              <a:t>Neštěmicích</a:t>
            </a:r>
            <a:r>
              <a:rPr lang="cs-CZ" sz="1600" dirty="0" smtClean="0">
                <a:solidFill>
                  <a:srgbClr val="008000"/>
                </a:solidFill>
                <a:effectLst>
                  <a:outerShdw blurRad="38100" dist="38100" dir="2700000" algn="tl">
                    <a:srgbClr val="000000">
                      <a:alpha val="43137"/>
                    </a:srgbClr>
                  </a:outerShdw>
                </a:effectLst>
                <a:latin typeface="Trebuchet MS" pitchFamily="34" charset="0"/>
              </a:rPr>
              <a:t> 12. října byl zápasový scénář Loun stejný. Doma výhra, venku prohra.  Venkovní zápasy se obrátily k lepšímu v  </a:t>
            </a:r>
            <a:r>
              <a:rPr lang="cs-CZ" sz="1600" dirty="0" err="1" smtClean="0">
                <a:solidFill>
                  <a:srgbClr val="008000"/>
                </a:solidFill>
                <a:effectLst>
                  <a:outerShdw blurRad="38100" dist="38100" dir="2700000" algn="tl">
                    <a:srgbClr val="000000">
                      <a:alpha val="43137"/>
                    </a:srgbClr>
                  </a:outerShdw>
                </a:effectLst>
                <a:latin typeface="Trebuchet MS" pitchFamily="34" charset="0"/>
              </a:rPr>
              <a:t>Neštěmicích</a:t>
            </a:r>
            <a:r>
              <a:rPr lang="cs-CZ" sz="1600" dirty="0" smtClean="0">
                <a:solidFill>
                  <a:srgbClr val="008000"/>
                </a:solidFill>
                <a:effectLst>
                  <a:outerShdw blurRad="38100" dist="38100" dir="2700000" algn="tl">
                    <a:srgbClr val="000000">
                      <a:alpha val="43137"/>
                    </a:srgbClr>
                  </a:outerShdw>
                </a:effectLst>
                <a:latin typeface="Trebuchet MS" pitchFamily="34" charset="0"/>
              </a:rPr>
              <a:t>  12.10.2014  výhrou 1:0. Před týdnem nedaly doma šanci </a:t>
            </a:r>
            <a:r>
              <a:rPr lang="cs-CZ" sz="1600" dirty="0" err="1" smtClean="0">
                <a:solidFill>
                  <a:srgbClr val="008000"/>
                </a:solidFill>
                <a:effectLst>
                  <a:outerShdw blurRad="38100" dist="38100" dir="2700000" algn="tl">
                    <a:srgbClr val="000000">
                      <a:alpha val="43137"/>
                    </a:srgbClr>
                  </a:outerShdw>
                </a:effectLst>
                <a:latin typeface="Trebuchet MS" pitchFamily="34" charset="0"/>
              </a:rPr>
              <a:t>Blšanům</a:t>
            </a:r>
            <a:r>
              <a:rPr lang="cs-CZ" sz="1600" dirty="0" smtClean="0">
                <a:solidFill>
                  <a:srgbClr val="008000"/>
                </a:solidFill>
                <a:effectLst>
                  <a:outerShdw blurRad="38100" dist="38100" dir="2700000" algn="tl">
                    <a:srgbClr val="000000">
                      <a:alpha val="43137"/>
                    </a:srgbClr>
                  </a:outerShdw>
                </a:effectLst>
                <a:latin typeface="Trebuchet MS" pitchFamily="34" charset="0"/>
              </a:rPr>
              <a:t>. Úspěšné výsledky nejsou zase až tak velké překvapní není. Louny mají silný tým, který už před začátkem soutěže avizoval, že se pokusí hrát důležitou roli na těch nejvyšších postech tabulky.</a:t>
            </a:r>
          </a:p>
        </p:txBody>
      </p:sp>
      <p:sp>
        <p:nvSpPr>
          <p:cNvPr id="22" name="Obdélník 21"/>
          <p:cNvSpPr/>
          <p:nvPr/>
        </p:nvSpPr>
        <p:spPr>
          <a:xfrm>
            <a:off x="5647556" y="163116"/>
            <a:ext cx="4464496" cy="1754326"/>
          </a:xfrm>
          <a:prstGeom prst="rect">
            <a:avLst/>
          </a:prstGeom>
          <a:blipFill dpi="0" rotWithShape="1">
            <a:blip r:embed="rId4" cstate="print">
              <a:alphaModFix amt="71000"/>
            </a:blip>
            <a:srcRect/>
            <a:stretch>
              <a:fillRect/>
            </a:stretch>
          </a:blipFill>
        </p:spPr>
        <p:txBody>
          <a:bodyPr wrap="square" lIns="91440" tIns="45720" rIns="91440" bIns="45720">
            <a:spAutoFit/>
          </a:bodyPr>
          <a:lstStyle/>
          <a:p>
            <a:pPr algn="ctr"/>
            <a:r>
              <a:rPr lang="cs-CZ" sz="5400" b="1" cap="none" spc="0" dirty="0" smtClean="0">
                <a:ln w="12700">
                  <a:solidFill>
                    <a:schemeClr val="tx2">
                      <a:satMod val="155000"/>
                    </a:schemeClr>
                  </a:solidFill>
                  <a:prstDash val="solid"/>
                </a:ln>
                <a:solidFill>
                  <a:srgbClr val="FF33CC"/>
                </a:solidFill>
                <a:effectLst>
                  <a:outerShdw blurRad="41275" dist="20320" dir="1800000" algn="tl" rotWithShape="0">
                    <a:srgbClr val="000000">
                      <a:alpha val="40000"/>
                    </a:srgbClr>
                  </a:outerShdw>
                </a:effectLst>
              </a:rPr>
              <a:t>Dorostenci </a:t>
            </a:r>
          </a:p>
          <a:p>
            <a:pPr algn="ctr"/>
            <a:r>
              <a:rPr lang="cs-CZ" sz="5400" b="1" cap="none" spc="0" dirty="0" smtClean="0">
                <a:ln w="12700">
                  <a:solidFill>
                    <a:schemeClr val="tx2">
                      <a:satMod val="155000"/>
                    </a:schemeClr>
                  </a:solidFill>
                  <a:prstDash val="solid"/>
                </a:ln>
                <a:solidFill>
                  <a:srgbClr val="FF33CC"/>
                </a:solidFill>
                <a:effectLst>
                  <a:outerShdw blurRad="41275" dist="20320" dir="1800000" algn="tl" rotWithShape="0">
                    <a:srgbClr val="000000">
                      <a:alpha val="40000"/>
                    </a:srgbClr>
                  </a:outerShdw>
                </a:effectLst>
              </a:rPr>
              <a:t>v zimě</a:t>
            </a:r>
            <a:endParaRPr lang="cs-CZ" sz="5400" b="1" cap="none" spc="0" dirty="0">
              <a:ln w="12700">
                <a:solidFill>
                  <a:schemeClr val="tx2">
                    <a:satMod val="155000"/>
                  </a:schemeClr>
                </a:solidFill>
                <a:prstDash val="solid"/>
              </a:ln>
              <a:solidFill>
                <a:srgbClr val="FF33CC"/>
              </a:solidFill>
              <a:effectLst>
                <a:outerShdw blurRad="41275" dist="20320" dir="1800000" algn="tl" rotWithShape="0">
                  <a:srgbClr val="000000">
                    <a:alpha val="40000"/>
                  </a:srgbClr>
                </a:outerShdw>
              </a:effectLst>
            </a:endParaRPr>
          </a:p>
        </p:txBody>
      </p:sp>
      <p:graphicFrame>
        <p:nvGraphicFramePr>
          <p:cNvPr id="24" name="Tabulka 23"/>
          <p:cNvGraphicFramePr>
            <a:graphicFrameLocks noGrp="1"/>
          </p:cNvGraphicFramePr>
          <p:nvPr/>
        </p:nvGraphicFramePr>
        <p:xfrm>
          <a:off x="5647557" y="2035324"/>
          <a:ext cx="4428362" cy="4320475"/>
        </p:xfrm>
        <a:graphic>
          <a:graphicData uri="http://schemas.openxmlformats.org/drawingml/2006/table">
            <a:tbl>
              <a:tblPr/>
              <a:tblGrid>
                <a:gridCol w="737539">
                  <a:extLst>
                    <a:ext uri="{9D8B030D-6E8A-4147-A177-3AD203B41FA5}">
                      <a16:colId xmlns:a16="http://schemas.microsoft.com/office/drawing/2014/main" val="20000"/>
                    </a:ext>
                  </a:extLst>
                </a:gridCol>
                <a:gridCol w="625033">
                  <a:extLst>
                    <a:ext uri="{9D8B030D-6E8A-4147-A177-3AD203B41FA5}">
                      <a16:colId xmlns:a16="http://schemas.microsoft.com/office/drawing/2014/main" val="20001"/>
                    </a:ext>
                  </a:extLst>
                </a:gridCol>
                <a:gridCol w="1450079">
                  <a:extLst>
                    <a:ext uri="{9D8B030D-6E8A-4147-A177-3AD203B41FA5}">
                      <a16:colId xmlns:a16="http://schemas.microsoft.com/office/drawing/2014/main" val="20002"/>
                    </a:ext>
                  </a:extLst>
                </a:gridCol>
                <a:gridCol w="612532">
                  <a:extLst>
                    <a:ext uri="{9D8B030D-6E8A-4147-A177-3AD203B41FA5}">
                      <a16:colId xmlns:a16="http://schemas.microsoft.com/office/drawing/2014/main" val="20003"/>
                    </a:ext>
                  </a:extLst>
                </a:gridCol>
                <a:gridCol w="1003179">
                  <a:extLst>
                    <a:ext uri="{9D8B030D-6E8A-4147-A177-3AD203B41FA5}">
                      <a16:colId xmlns:a16="http://schemas.microsoft.com/office/drawing/2014/main" val="20004"/>
                    </a:ext>
                  </a:extLst>
                </a:gridCol>
              </a:tblGrid>
              <a:tr h="116770">
                <a:tc>
                  <a:txBody>
                    <a:bodyPr/>
                    <a:lstStyle/>
                    <a:p>
                      <a:pPr algn="ctr" fontAlgn="ctr"/>
                      <a:r>
                        <a:rPr lang="cs-CZ" sz="600" b="1" i="0" u="none" strike="noStrike" dirty="0">
                          <a:solidFill>
                            <a:srgbClr val="000000"/>
                          </a:solidFill>
                          <a:latin typeface="Calibri"/>
                        </a:rPr>
                        <a:t>Datum</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latin typeface="Calibri"/>
                        </a:rPr>
                        <a:t>Den</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latin typeface="Calibri"/>
                        </a:rPr>
                        <a:t>Soupeř</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latin typeface="Calibri"/>
                        </a:rPr>
                        <a:t>Čas </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600" b="1" i="0" u="none" strike="noStrike">
                          <a:solidFill>
                            <a:srgbClr val="000000"/>
                          </a:solidFill>
                          <a:latin typeface="Calibri"/>
                        </a:rPr>
                        <a:t>Místo</a:t>
                      </a: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80247">
                <a:tc>
                  <a:txBody>
                    <a:bodyPr/>
                    <a:lstStyle/>
                    <a:p>
                      <a:pPr algn="ctr" fontAlgn="ctr"/>
                      <a:r>
                        <a:rPr lang="cs-CZ" sz="1050" b="1" i="0" u="none" strike="noStrike" dirty="0">
                          <a:solidFill>
                            <a:srgbClr val="000000"/>
                          </a:solidFill>
                          <a:latin typeface="Calibri"/>
                        </a:rPr>
                        <a:t>22.11.2014</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Calibri"/>
                        </a:rPr>
                        <a:t>sobota</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dirty="0">
                          <a:solidFill>
                            <a:srgbClr val="000000"/>
                          </a:solidFill>
                          <a:latin typeface="Calibri"/>
                        </a:rPr>
                        <a:t>Halový turnaj</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600" b="1" i="0" u="none" strike="noStrike">
                          <a:solidFill>
                            <a:srgbClr val="000000"/>
                          </a:solidFill>
                          <a:latin typeface="Calibri"/>
                        </a:rPr>
                        <a:t>1.místo</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Calibri"/>
                        </a:rPr>
                        <a:t>Dolní </a:t>
                      </a:r>
                      <a:r>
                        <a:rPr lang="cs-CZ" sz="1000" b="1" i="0" u="none" strike="noStrike" dirty="0" err="1">
                          <a:solidFill>
                            <a:srgbClr val="000000"/>
                          </a:solidFill>
                          <a:latin typeface="Calibri"/>
                        </a:rPr>
                        <a:t>Beřkovice</a:t>
                      </a:r>
                      <a:endParaRPr lang="cs-CZ" sz="10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1"/>
                  </a:ext>
                </a:extLst>
              </a:tr>
              <a:tr h="280247">
                <a:tc>
                  <a:txBody>
                    <a:bodyPr/>
                    <a:lstStyle/>
                    <a:p>
                      <a:pPr algn="ctr" fontAlgn="ctr"/>
                      <a:r>
                        <a:rPr lang="cs-CZ" sz="1050" b="1" i="0" u="none" strike="noStrike" dirty="0">
                          <a:solidFill>
                            <a:srgbClr val="000000"/>
                          </a:solidFill>
                          <a:latin typeface="Calibri"/>
                        </a:rPr>
                        <a:t>6.12.2014</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Calibri"/>
                        </a:rPr>
                        <a:t>sobota</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Calibri"/>
                        </a:rPr>
                        <a:t>Sokol </a:t>
                      </a:r>
                      <a:r>
                        <a:rPr lang="cs-CZ" sz="1200" b="1" i="0" u="none" strike="noStrike" dirty="0" err="1">
                          <a:solidFill>
                            <a:srgbClr val="000000"/>
                          </a:solidFill>
                          <a:latin typeface="Calibri"/>
                        </a:rPr>
                        <a:t>Brozany</a:t>
                      </a:r>
                      <a:endParaRPr lang="cs-CZ" sz="12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a:solidFill>
                            <a:srgbClr val="000000"/>
                          </a:solidFill>
                          <a:latin typeface="Calibri"/>
                        </a:rPr>
                        <a:t>12:00</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UT </a:t>
                      </a:r>
                      <a:r>
                        <a:rPr lang="cs-CZ" sz="1000" b="1" i="0" u="none" strike="noStrike" dirty="0" err="1">
                          <a:solidFill>
                            <a:srgbClr val="000000"/>
                          </a:solidFill>
                          <a:latin typeface="Calibri"/>
                        </a:rPr>
                        <a:t>Brozany</a:t>
                      </a:r>
                      <a:endParaRPr lang="cs-CZ" sz="10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280247">
                <a:tc>
                  <a:txBody>
                    <a:bodyPr/>
                    <a:lstStyle/>
                    <a:p>
                      <a:pPr algn="ctr" fontAlgn="ctr"/>
                      <a:r>
                        <a:rPr lang="cs-CZ" sz="1050" b="1" i="0" u="none" strike="noStrike" dirty="0">
                          <a:solidFill>
                            <a:srgbClr val="000000"/>
                          </a:solidFill>
                          <a:latin typeface="Calibri"/>
                        </a:rPr>
                        <a:t>17.1.2015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sobota</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dirty="0">
                          <a:solidFill>
                            <a:srgbClr val="000000"/>
                          </a:solidFill>
                          <a:latin typeface="Calibri"/>
                        </a:rPr>
                        <a:t>Litoměřice-</a:t>
                      </a:r>
                      <a:r>
                        <a:rPr lang="cs-CZ" sz="1200" b="1" i="0" u="none" strike="noStrike" dirty="0" err="1">
                          <a:solidFill>
                            <a:srgbClr val="000000"/>
                          </a:solidFill>
                          <a:latin typeface="Calibri"/>
                        </a:rPr>
                        <a:t>Pokratice</a:t>
                      </a:r>
                      <a:endParaRPr lang="cs-CZ" sz="12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600" b="1" i="0" u="none" strike="noStrike">
                          <a:solidFill>
                            <a:srgbClr val="000000"/>
                          </a:solidFill>
                          <a:latin typeface="Calibri"/>
                        </a:rPr>
                        <a:t>13:00</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Calibri"/>
                        </a:rPr>
                        <a:t>UT </a:t>
                      </a:r>
                      <a:r>
                        <a:rPr lang="cs-CZ" sz="1000" b="1" i="0" u="none" strike="noStrike" dirty="0" err="1">
                          <a:solidFill>
                            <a:srgbClr val="000000"/>
                          </a:solidFill>
                          <a:latin typeface="Calibri"/>
                        </a:rPr>
                        <a:t>Brozany</a:t>
                      </a:r>
                      <a:endParaRPr lang="cs-CZ" sz="10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280247">
                <a:tc>
                  <a:txBody>
                    <a:bodyPr/>
                    <a:lstStyle/>
                    <a:p>
                      <a:pPr algn="ctr" fontAlgn="ctr"/>
                      <a:r>
                        <a:rPr lang="cs-CZ" sz="1050" b="1" i="0" u="none" strike="noStrike" dirty="0">
                          <a:solidFill>
                            <a:srgbClr val="000000"/>
                          </a:solidFill>
                          <a:latin typeface="Calibri"/>
                        </a:rPr>
                        <a:t>1.2.2015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Calibri"/>
                        </a:rPr>
                        <a:t>neděle</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Calibri"/>
                        </a:rPr>
                        <a:t>Dynamo </a:t>
                      </a:r>
                      <a:r>
                        <a:rPr lang="cs-CZ" sz="1200" b="1" i="0" u="none" strike="noStrike" dirty="0" err="1">
                          <a:solidFill>
                            <a:srgbClr val="000000"/>
                          </a:solidFill>
                          <a:latin typeface="Calibri"/>
                        </a:rPr>
                        <a:t>Podlusky</a:t>
                      </a:r>
                      <a:endParaRPr lang="cs-CZ" sz="12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a:solidFill>
                            <a:srgbClr val="000000"/>
                          </a:solidFill>
                          <a:latin typeface="Calibri"/>
                        </a:rPr>
                        <a:t>11:00</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UT </a:t>
                      </a:r>
                      <a:r>
                        <a:rPr lang="cs-CZ" sz="1000" b="1" i="0" u="none" strike="noStrike" dirty="0" err="1">
                          <a:solidFill>
                            <a:srgbClr val="000000"/>
                          </a:solidFill>
                          <a:latin typeface="Calibri"/>
                        </a:rPr>
                        <a:t>Brozany</a:t>
                      </a:r>
                      <a:endParaRPr lang="cs-CZ" sz="10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280247">
                <a:tc>
                  <a:txBody>
                    <a:bodyPr/>
                    <a:lstStyle/>
                    <a:p>
                      <a:pPr algn="ctr" fontAlgn="ctr"/>
                      <a:r>
                        <a:rPr lang="cs-CZ" sz="1050" b="1" i="0" u="none" strike="noStrike" dirty="0">
                          <a:solidFill>
                            <a:srgbClr val="000000"/>
                          </a:solidFill>
                          <a:latin typeface="Calibri"/>
                        </a:rPr>
                        <a:t>8.2.2015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neděle</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dirty="0">
                          <a:solidFill>
                            <a:srgbClr val="000000"/>
                          </a:solidFill>
                          <a:latin typeface="Calibri"/>
                        </a:rPr>
                        <a:t>čtvrtfinále</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600" b="1" i="0" u="none" strike="noStrike">
                          <a:solidFill>
                            <a:srgbClr val="000000"/>
                          </a:solidFill>
                          <a:latin typeface="Calibri"/>
                        </a:rPr>
                        <a:t>???</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Calibri"/>
                        </a:rPr>
                        <a:t>UT </a:t>
                      </a:r>
                      <a:r>
                        <a:rPr lang="cs-CZ" sz="1000" b="1" i="0" u="none" strike="noStrike" dirty="0" err="1">
                          <a:solidFill>
                            <a:srgbClr val="000000"/>
                          </a:solidFill>
                          <a:latin typeface="Calibri"/>
                        </a:rPr>
                        <a:t>Brozany</a:t>
                      </a:r>
                      <a:endParaRPr lang="cs-CZ" sz="10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5"/>
                  </a:ext>
                </a:extLst>
              </a:tr>
              <a:tr h="280247">
                <a:tc>
                  <a:txBody>
                    <a:bodyPr/>
                    <a:lstStyle/>
                    <a:p>
                      <a:pPr algn="ctr" fontAlgn="ctr"/>
                      <a:r>
                        <a:rPr lang="cs-CZ" sz="1050" b="1" i="0" u="none" strike="noStrike" dirty="0">
                          <a:solidFill>
                            <a:srgbClr val="000000"/>
                          </a:solidFill>
                          <a:latin typeface="Calibri"/>
                        </a:rPr>
                        <a:t>22.2.2015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Calibri"/>
                        </a:rPr>
                        <a:t>neděle</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Calibri"/>
                        </a:rPr>
                        <a:t>semifinále</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a:solidFill>
                            <a:srgbClr val="000000"/>
                          </a:solidFill>
                          <a:latin typeface="Calibri"/>
                        </a:rPr>
                        <a:t>???</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UT </a:t>
                      </a:r>
                      <a:r>
                        <a:rPr lang="cs-CZ" sz="1000" b="1" i="0" u="none" strike="noStrike" dirty="0" err="1">
                          <a:solidFill>
                            <a:srgbClr val="000000"/>
                          </a:solidFill>
                          <a:latin typeface="Calibri"/>
                        </a:rPr>
                        <a:t>Brozany</a:t>
                      </a:r>
                      <a:endParaRPr lang="cs-CZ" sz="1000" b="1" i="0" u="none" strike="noStrike" dirty="0">
                        <a:solidFill>
                          <a:srgbClr val="000000"/>
                        </a:solidFill>
                        <a:latin typeface="Calibri"/>
                      </a:endParaRP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280247">
                <a:tc>
                  <a:txBody>
                    <a:bodyPr/>
                    <a:lstStyle/>
                    <a:p>
                      <a:pPr algn="ctr" fontAlgn="ctr"/>
                      <a:r>
                        <a:rPr lang="cs-CZ" sz="1050" b="1" i="0" u="none" strike="noStrike" dirty="0">
                          <a:solidFill>
                            <a:srgbClr val="000000"/>
                          </a:solidFill>
                          <a:latin typeface="Calibri"/>
                        </a:rPr>
                        <a:t>28.2.2014</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Calibri"/>
                        </a:rPr>
                        <a:t>sobota</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3">
                  <a:txBody>
                    <a:bodyPr/>
                    <a:lstStyle/>
                    <a:p>
                      <a:pPr algn="ctr" fontAlgn="ctr"/>
                      <a:r>
                        <a:rPr lang="cs-CZ" sz="1200" b="1" i="0" u="none" strike="noStrike" dirty="0">
                          <a:solidFill>
                            <a:srgbClr val="000000"/>
                          </a:solidFill>
                          <a:latin typeface="Calibri"/>
                        </a:rPr>
                        <a:t>Soustředění ve Sloupu v Čechách-odjezd</a:t>
                      </a: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7"/>
                  </a:ext>
                </a:extLst>
              </a:tr>
              <a:tr h="280247">
                <a:tc>
                  <a:txBody>
                    <a:bodyPr/>
                    <a:lstStyle/>
                    <a:p>
                      <a:pPr algn="ctr" fontAlgn="ctr"/>
                      <a:r>
                        <a:rPr lang="cs-CZ" sz="1050" b="1" i="0" u="none" strike="noStrike" dirty="0">
                          <a:solidFill>
                            <a:srgbClr val="000000"/>
                          </a:solidFill>
                          <a:latin typeface="Calibri"/>
                        </a:rPr>
                        <a:t>1.3.2015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CCFFFF"/>
                      </a:bgClr>
                    </a:pattFill>
                  </a:tcPr>
                </a:tc>
                <a:tc>
                  <a:txBody>
                    <a:bodyPr/>
                    <a:lstStyle/>
                    <a:p>
                      <a:pPr algn="ctr" fontAlgn="ctr"/>
                      <a:r>
                        <a:rPr lang="cs-CZ" sz="800" b="1" i="0" u="none" strike="noStrike">
                          <a:solidFill>
                            <a:srgbClr val="000000"/>
                          </a:solidFill>
                          <a:latin typeface="Calibri"/>
                        </a:rPr>
                        <a:t>neděle</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CCFFFF"/>
                      </a:bgClr>
                    </a:pattFill>
                  </a:tcPr>
                </a:tc>
                <a:tc>
                  <a:txBody>
                    <a:bodyPr/>
                    <a:lstStyle/>
                    <a:p>
                      <a:pPr algn="ctr" fontAlgn="ctr"/>
                      <a:r>
                        <a:rPr lang="cs-CZ" sz="1200" b="1" i="0" u="none" strike="noStrike" dirty="0">
                          <a:solidFill>
                            <a:srgbClr val="000000"/>
                          </a:solidFill>
                          <a:latin typeface="Calibri"/>
                        </a:rPr>
                        <a:t>o umístění</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CCFFFF"/>
                      </a:bgClr>
                    </a:pattFill>
                  </a:tcPr>
                </a:tc>
                <a:tc>
                  <a:txBody>
                    <a:bodyPr/>
                    <a:lstStyle/>
                    <a:p>
                      <a:pPr algn="ctr" fontAlgn="ctr"/>
                      <a:r>
                        <a:rPr lang="cs-CZ" sz="600" b="1" i="0" u="none" strike="noStrike">
                          <a:solidFill>
                            <a:srgbClr val="000000"/>
                          </a:solidFill>
                          <a:latin typeface="Calibri"/>
                        </a:rPr>
                        <a:t>???</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CCFFFF"/>
                      </a:bgClr>
                    </a:pattFill>
                  </a:tcPr>
                </a:tc>
                <a:tc>
                  <a:txBody>
                    <a:bodyPr/>
                    <a:lstStyle/>
                    <a:p>
                      <a:pPr algn="ctr" fontAlgn="ctr"/>
                      <a:r>
                        <a:rPr lang="cs-CZ" sz="600" b="1" i="0" u="none" strike="noStrike">
                          <a:solidFill>
                            <a:srgbClr val="000000"/>
                          </a:solidFill>
                          <a:latin typeface="Calibri"/>
                        </a:rPr>
                        <a:t>UT Brozany</a:t>
                      </a: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CCFFFF"/>
                      </a:bgClr>
                    </a:pattFill>
                  </a:tcPr>
                </a:tc>
                <a:extLst>
                  <a:ext uri="{0D108BD9-81ED-4DB2-BD59-A6C34878D82A}">
                    <a16:rowId xmlns:a16="http://schemas.microsoft.com/office/drawing/2014/main" val="10008"/>
                  </a:ext>
                </a:extLst>
              </a:tr>
              <a:tr h="280247">
                <a:tc>
                  <a:txBody>
                    <a:bodyPr/>
                    <a:lstStyle/>
                    <a:p>
                      <a:pPr algn="ctr" fontAlgn="ctr"/>
                      <a:r>
                        <a:rPr lang="cs-CZ" sz="1050" b="1" i="0" u="none" strike="noStrike" dirty="0">
                          <a:solidFill>
                            <a:srgbClr val="000000"/>
                          </a:solidFill>
                          <a:latin typeface="Calibri"/>
                        </a:rPr>
                        <a:t>2.3.2015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Calibri"/>
                        </a:rPr>
                        <a:t>pondělí</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6" gridSpan="3">
                  <a:txBody>
                    <a:bodyPr/>
                    <a:lstStyle/>
                    <a:p>
                      <a:pPr algn="ctr" fontAlgn="ctr"/>
                      <a:r>
                        <a:rPr lang="cs-CZ" sz="1200" b="1" i="0" u="none" strike="noStrike" dirty="0">
                          <a:solidFill>
                            <a:srgbClr val="000000"/>
                          </a:solidFill>
                          <a:latin typeface="Calibri"/>
                        </a:rPr>
                        <a:t>Soustředění ve Sloupu v Čechách</a:t>
                      </a: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6" hMerge="1">
                  <a:txBody>
                    <a:bodyPr/>
                    <a:lstStyle/>
                    <a:p>
                      <a:endParaRPr lang="cs-CZ"/>
                    </a:p>
                  </a:txBody>
                  <a:tcPr/>
                </a:tc>
                <a:tc rowSpan="6" hMerge="1">
                  <a:txBody>
                    <a:bodyPr/>
                    <a:lstStyle/>
                    <a:p>
                      <a:endParaRPr lang="cs-CZ"/>
                    </a:p>
                  </a:txBody>
                  <a:tcPr/>
                </a:tc>
                <a:extLst>
                  <a:ext uri="{0D108BD9-81ED-4DB2-BD59-A6C34878D82A}">
                    <a16:rowId xmlns:a16="http://schemas.microsoft.com/office/drawing/2014/main" val="10009"/>
                  </a:ext>
                </a:extLst>
              </a:tr>
              <a:tr h="280247">
                <a:tc>
                  <a:txBody>
                    <a:bodyPr/>
                    <a:lstStyle/>
                    <a:p>
                      <a:pPr algn="ctr" fontAlgn="ctr"/>
                      <a:r>
                        <a:rPr lang="cs-CZ" sz="1050" b="1" i="0" u="none" strike="noStrike" dirty="0">
                          <a:solidFill>
                            <a:srgbClr val="000000"/>
                          </a:solidFill>
                          <a:latin typeface="Calibri"/>
                        </a:rPr>
                        <a:t>3.3.2015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Calibri"/>
                        </a:rPr>
                        <a:t>úterý</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10"/>
                  </a:ext>
                </a:extLst>
              </a:tr>
              <a:tr h="280247">
                <a:tc>
                  <a:txBody>
                    <a:bodyPr/>
                    <a:lstStyle/>
                    <a:p>
                      <a:pPr algn="ctr" fontAlgn="ctr"/>
                      <a:r>
                        <a:rPr lang="cs-CZ" sz="1050" b="1" i="0" u="none" strike="noStrike" dirty="0">
                          <a:solidFill>
                            <a:srgbClr val="000000"/>
                          </a:solidFill>
                          <a:latin typeface="Calibri"/>
                        </a:rPr>
                        <a:t>4.3.2015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Calibri"/>
                        </a:rPr>
                        <a:t>středa</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11"/>
                  </a:ext>
                </a:extLst>
              </a:tr>
              <a:tr h="280247">
                <a:tc>
                  <a:txBody>
                    <a:bodyPr/>
                    <a:lstStyle/>
                    <a:p>
                      <a:pPr algn="ctr" fontAlgn="ctr"/>
                      <a:r>
                        <a:rPr lang="cs-CZ" sz="1050" b="1" i="0" u="none" strike="noStrike" dirty="0">
                          <a:solidFill>
                            <a:srgbClr val="000000"/>
                          </a:solidFill>
                          <a:latin typeface="Calibri"/>
                        </a:rPr>
                        <a:t>5.3.2015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Calibri"/>
                        </a:rPr>
                        <a:t>čtvrtek</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12"/>
                  </a:ext>
                </a:extLst>
              </a:tr>
              <a:tr h="280247">
                <a:tc>
                  <a:txBody>
                    <a:bodyPr/>
                    <a:lstStyle/>
                    <a:p>
                      <a:pPr algn="ctr" fontAlgn="ctr"/>
                      <a:r>
                        <a:rPr lang="cs-CZ" sz="1050" b="1" i="0" u="none" strike="noStrike" dirty="0">
                          <a:solidFill>
                            <a:srgbClr val="000000"/>
                          </a:solidFill>
                          <a:latin typeface="Calibri"/>
                        </a:rPr>
                        <a:t>6.3.2015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Calibri"/>
                        </a:rPr>
                        <a:t>pátek</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13"/>
                  </a:ext>
                </a:extLst>
              </a:tr>
              <a:tr h="280247">
                <a:tc>
                  <a:txBody>
                    <a:bodyPr/>
                    <a:lstStyle/>
                    <a:p>
                      <a:pPr algn="ctr" fontAlgn="ctr"/>
                      <a:r>
                        <a:rPr lang="cs-CZ" sz="1050" b="1" i="0" u="none" strike="noStrike" dirty="0">
                          <a:solidFill>
                            <a:srgbClr val="000000"/>
                          </a:solidFill>
                          <a:latin typeface="Calibri"/>
                        </a:rPr>
                        <a:t>7.3.2015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Calibri"/>
                        </a:rPr>
                        <a:t>sobota</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14"/>
                  </a:ext>
                </a:extLst>
              </a:tr>
              <a:tr h="280247">
                <a:tc>
                  <a:txBody>
                    <a:bodyPr/>
                    <a:lstStyle/>
                    <a:p>
                      <a:pPr algn="ctr" fontAlgn="ctr"/>
                      <a:r>
                        <a:rPr lang="cs-CZ" sz="1050" b="1" i="0" u="none" strike="noStrike" dirty="0">
                          <a:solidFill>
                            <a:srgbClr val="CC0066"/>
                          </a:solidFill>
                          <a:latin typeface="Arial"/>
                        </a:rPr>
                        <a:t>28.3.2015</a:t>
                      </a:r>
                    </a:p>
                  </a:txBody>
                  <a:tcPr marL="6178" marR="6178" marT="61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CC0066"/>
                          </a:solidFill>
                          <a:latin typeface="Calibri"/>
                        </a:rPr>
                        <a:t>sobota</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CC0066"/>
                          </a:solidFill>
                          <a:latin typeface="Arial"/>
                        </a:rPr>
                        <a:t>ASK Lovosice</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CC0066"/>
                          </a:solidFill>
                          <a:latin typeface="Arial"/>
                        </a:rPr>
                        <a:t>10:15</a:t>
                      </a:r>
                    </a:p>
                  </a:txBody>
                  <a:tcPr marL="6178" marR="6178" marT="6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CC0066"/>
                          </a:solidFill>
                          <a:latin typeface="Arial"/>
                        </a:rPr>
                        <a:t>D-mistrák</a:t>
                      </a:r>
                    </a:p>
                  </a:txBody>
                  <a:tcPr marL="6178" marR="6178" marT="61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bl>
          </a:graphicData>
        </a:graphic>
      </p:graphicFrame>
      <p:pic>
        <p:nvPicPr>
          <p:cNvPr id="2" name="Picture 30"/>
          <p:cNvPicPr>
            <a:picLocks noChangeAspect="1" noChangeArrowheads="1"/>
          </p:cNvPicPr>
          <p:nvPr/>
        </p:nvPicPr>
        <p:blipFill>
          <a:blip r:embed="rId5" cstate="print"/>
          <a:srcRect/>
          <a:stretch>
            <a:fillRect/>
          </a:stretch>
        </p:blipFill>
        <p:spPr bwMode="auto">
          <a:xfrm>
            <a:off x="7447756" y="6427812"/>
            <a:ext cx="1263427" cy="811188"/>
          </a:xfrm>
          <a:prstGeom prst="rect">
            <a:avLst/>
          </a:prstGeom>
          <a:noFill/>
          <a:ln w="9525">
            <a:noFill/>
            <a:miter lim="800000"/>
            <a:headEnd/>
            <a:tailEnd/>
          </a:ln>
        </p:spPr>
      </p:pic>
      <p:pic>
        <p:nvPicPr>
          <p:cNvPr id="5122" name="Picture 17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cxnSp>
        <p:nvCxnSpPr>
          <p:cNvPr id="10" name="Přímá spojovací šipka 9"/>
          <p:cNvCxnSpPr/>
          <p:nvPr/>
        </p:nvCxnSpPr>
        <p:spPr bwMode="auto">
          <a:xfrm>
            <a:off x="8815908" y="7003876"/>
            <a:ext cx="1080120" cy="72008"/>
          </a:xfrm>
          <a:prstGeom prst="straightConnector1">
            <a:avLst/>
          </a:prstGeom>
          <a:noFill/>
          <a:ln w="19050" cap="flat" cmpd="sng" algn="ctr">
            <a:solidFill>
              <a:srgbClr val="666633"/>
            </a:solid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5431532" y="163116"/>
            <a:ext cx="4680520" cy="646331"/>
          </a:xfrm>
          <a:prstGeom prst="rect">
            <a:avLst/>
          </a:prstGeom>
          <a:blipFill>
            <a:blip r:embed="rId3" cstate="print"/>
            <a:stretch>
              <a:fillRect/>
            </a:stretch>
          </a:blipFill>
        </p:spPr>
        <p:txBody>
          <a:bodyPr wrap="square" rtlCol="0">
            <a:spAutoFit/>
          </a:bodyPr>
          <a:lstStyle/>
          <a:p>
            <a:pPr algn="ctr"/>
            <a:r>
              <a:rPr lang="cs-CZ" sz="1800" dirty="0" err="1" smtClean="0">
                <a:effectLst>
                  <a:outerShdw blurRad="38100" dist="38100" dir="2700000" algn="tl">
                    <a:srgbClr val="000000">
                      <a:alpha val="43137"/>
                    </a:srgbClr>
                  </a:outerShdw>
                </a:effectLst>
                <a:latin typeface="Arial" pitchFamily="34" charset="0"/>
                <a:cs typeface="Arial" pitchFamily="34" charset="0"/>
              </a:rPr>
              <a:t>Neštěmické</a:t>
            </a:r>
            <a:r>
              <a:rPr lang="cs-CZ" sz="1800" dirty="0" smtClean="0">
                <a:effectLst>
                  <a:outerShdw blurRad="38100" dist="38100" dir="2700000" algn="tl">
                    <a:srgbClr val="000000">
                      <a:alpha val="43137"/>
                    </a:srgbClr>
                  </a:outerShdw>
                </a:effectLst>
                <a:latin typeface="Arial" pitchFamily="34" charset="0"/>
                <a:cs typeface="Arial" pitchFamily="34" charset="0"/>
              </a:rPr>
              <a:t> trápení. Hrálo se na umělé trávě. Lépe se s tím vypořádali domácí. </a:t>
            </a:r>
            <a:endParaRPr lang="cs-CZ" sz="1800" dirty="0">
              <a:effectLst>
                <a:outerShdw blurRad="38100" dist="38100" dir="2700000" algn="tl">
                  <a:srgbClr val="000000">
                    <a:alpha val="43137"/>
                  </a:srgbClr>
                </a:outerShdw>
              </a:effectLst>
              <a:latin typeface="Arial" pitchFamily="34" charset="0"/>
              <a:cs typeface="Arial" pitchFamily="34" charset="0"/>
            </a:endParaRPr>
          </a:p>
        </p:txBody>
      </p:sp>
      <p:sp>
        <p:nvSpPr>
          <p:cNvPr id="18" name="TextovéPole 17"/>
          <p:cNvSpPr txBox="1"/>
          <p:nvPr/>
        </p:nvSpPr>
        <p:spPr>
          <a:xfrm>
            <a:off x="5575548" y="1027212"/>
            <a:ext cx="4608512" cy="707886"/>
          </a:xfrm>
          <a:prstGeom prst="rect">
            <a:avLst/>
          </a:prstGeom>
          <a:solidFill>
            <a:srgbClr val="CCFF99"/>
          </a:solidFill>
        </p:spPr>
        <p:txBody>
          <a:bodyPr wrap="square" rtlCol="0">
            <a:spAutoFit/>
          </a:bodyPr>
          <a:lstStyle/>
          <a:p>
            <a:pPr algn="ctr"/>
            <a:r>
              <a:rPr lang="cs-CZ" sz="2000" u="sng" dirty="0" smtClean="0">
                <a:ln w="9525">
                  <a:solidFill>
                    <a:schemeClr val="accent5">
                      <a:lumMod val="50000"/>
                    </a:schemeClr>
                  </a:solidFill>
                </a:ln>
                <a:solidFill>
                  <a:schemeClr val="accent6">
                    <a:lumMod val="75000"/>
                  </a:schemeClr>
                </a:solidFill>
                <a:effectLst>
                  <a:outerShdw blurRad="60007" dist="310007" dir="7680000" sy="30000" kx="1300200" algn="ctr" rotWithShape="0">
                    <a:srgbClr val="FF5050">
                      <a:alpha val="31765"/>
                    </a:srgbClr>
                  </a:outerShdw>
                </a:effectLst>
                <a:latin typeface="Bookman Old Style" pitchFamily="18" charset="0"/>
              </a:rPr>
              <a:t>FK ČL </a:t>
            </a:r>
            <a:r>
              <a:rPr lang="cs-CZ" sz="2000" u="sng" dirty="0" err="1" smtClean="0">
                <a:ln w="9525">
                  <a:solidFill>
                    <a:schemeClr val="accent5">
                      <a:lumMod val="50000"/>
                    </a:schemeClr>
                  </a:solidFill>
                </a:ln>
                <a:solidFill>
                  <a:schemeClr val="accent6">
                    <a:lumMod val="75000"/>
                  </a:schemeClr>
                </a:solidFill>
                <a:effectLst>
                  <a:outerShdw blurRad="60007" dist="310007" dir="7680000" sy="30000" kx="1300200" algn="ctr" rotWithShape="0">
                    <a:srgbClr val="FF5050">
                      <a:alpha val="31765"/>
                    </a:srgbClr>
                  </a:outerShdw>
                </a:effectLst>
                <a:latin typeface="Bookman Old Style" pitchFamily="18" charset="0"/>
              </a:rPr>
              <a:t>Neštěmice</a:t>
            </a:r>
            <a:r>
              <a:rPr lang="cs-CZ" sz="2000" u="sng" dirty="0" smtClean="0">
                <a:ln w="9525">
                  <a:solidFill>
                    <a:schemeClr val="accent5">
                      <a:lumMod val="50000"/>
                    </a:schemeClr>
                  </a:solidFill>
                </a:ln>
                <a:solidFill>
                  <a:schemeClr val="accent6">
                    <a:lumMod val="75000"/>
                  </a:schemeClr>
                </a:solidFill>
                <a:effectLst>
                  <a:outerShdw blurRad="60007" dist="310007" dir="7680000" sy="30000" kx="1300200" algn="ctr" rotWithShape="0">
                    <a:srgbClr val="FF5050">
                      <a:alpha val="31765"/>
                    </a:srgbClr>
                  </a:outerShdw>
                </a:effectLst>
                <a:latin typeface="Bookman Old Style" pitchFamily="18" charset="0"/>
              </a:rPr>
              <a:t>– SK </a:t>
            </a:r>
            <a:r>
              <a:rPr lang="cs-CZ" sz="2000" u="sng" dirty="0" err="1" smtClean="0">
                <a:ln w="9525">
                  <a:solidFill>
                    <a:schemeClr val="accent5">
                      <a:lumMod val="50000"/>
                    </a:schemeClr>
                  </a:solidFill>
                </a:ln>
                <a:solidFill>
                  <a:schemeClr val="accent6">
                    <a:lumMod val="75000"/>
                  </a:schemeClr>
                </a:solidFill>
                <a:effectLst>
                  <a:outerShdw blurRad="60007" dist="310007" dir="7680000" sy="30000" kx="1300200" algn="ctr" rotWithShape="0">
                    <a:srgbClr val="FF5050">
                      <a:alpha val="31765"/>
                    </a:srgbClr>
                  </a:outerShdw>
                </a:effectLst>
                <a:latin typeface="Bookman Old Style" pitchFamily="18" charset="0"/>
              </a:rPr>
              <a:t>Štětí</a:t>
            </a:r>
            <a:endParaRPr lang="cs-CZ" sz="2000" u="sng" dirty="0" smtClean="0">
              <a:ln w="9525">
                <a:solidFill>
                  <a:schemeClr val="accent5">
                    <a:lumMod val="50000"/>
                  </a:schemeClr>
                </a:solidFill>
              </a:ln>
              <a:solidFill>
                <a:schemeClr val="accent6">
                  <a:lumMod val="75000"/>
                </a:schemeClr>
              </a:solidFill>
              <a:effectLst>
                <a:outerShdw blurRad="60007" dist="310007" dir="7680000" sy="30000" kx="1300200" algn="ctr" rotWithShape="0">
                  <a:srgbClr val="FF5050">
                    <a:alpha val="31765"/>
                  </a:srgbClr>
                </a:outerShdw>
              </a:effectLst>
              <a:latin typeface="Bookman Old Style" pitchFamily="18" charset="0"/>
            </a:endParaRPr>
          </a:p>
          <a:p>
            <a:pPr algn="ctr"/>
            <a:r>
              <a:rPr lang="cs-CZ" sz="2000" u="sng" dirty="0" smtClean="0">
                <a:ln w="9525">
                  <a:solidFill>
                    <a:schemeClr val="accent5">
                      <a:lumMod val="50000"/>
                    </a:schemeClr>
                  </a:solidFill>
                </a:ln>
                <a:solidFill>
                  <a:schemeClr val="accent6">
                    <a:lumMod val="75000"/>
                  </a:schemeClr>
                </a:solidFill>
                <a:effectLst>
                  <a:outerShdw blurRad="60007" dist="310007" dir="7680000" sy="30000" kx="1300200" algn="ctr" rotWithShape="0">
                    <a:srgbClr val="FF5050">
                      <a:alpha val="31765"/>
                    </a:srgbClr>
                  </a:outerShdw>
                </a:effectLst>
                <a:latin typeface="Bookman Old Style" pitchFamily="18" charset="0"/>
              </a:rPr>
              <a:t>2:1(0:0) </a:t>
            </a:r>
            <a:r>
              <a:rPr lang="cs-CZ" sz="1400" u="sng" dirty="0" smtClean="0">
                <a:ln w="9525">
                  <a:solidFill>
                    <a:schemeClr val="accent5">
                      <a:lumMod val="50000"/>
                    </a:schemeClr>
                  </a:solidFill>
                </a:ln>
                <a:solidFill>
                  <a:schemeClr val="accent6">
                    <a:lumMod val="75000"/>
                  </a:schemeClr>
                </a:solidFill>
                <a:effectLst>
                  <a:outerShdw blurRad="60007" dist="310007" dir="7680000" sy="30000" kx="1300200" algn="ctr" rotWithShape="0">
                    <a:srgbClr val="FF5050">
                      <a:alpha val="31765"/>
                    </a:srgbClr>
                  </a:outerShdw>
                </a:effectLst>
                <a:latin typeface="Bookman Old Style" pitchFamily="18" charset="0"/>
              </a:rPr>
              <a:t>23.11.2014 1.kolo 14.hrací</a:t>
            </a:r>
          </a:p>
        </p:txBody>
      </p:sp>
      <p:sp>
        <p:nvSpPr>
          <p:cNvPr id="19" name="Obdélník 18"/>
          <p:cNvSpPr/>
          <p:nvPr/>
        </p:nvSpPr>
        <p:spPr>
          <a:xfrm>
            <a:off x="5503540" y="1819300"/>
            <a:ext cx="4639444" cy="5170646"/>
          </a:xfrm>
          <a:prstGeom prst="rect">
            <a:avLst/>
          </a:prstGeom>
        </p:spPr>
        <p:txBody>
          <a:bodyPr wrap="square">
            <a:spAutoFit/>
          </a:bodyPr>
          <a:lstStyle/>
          <a:p>
            <a:r>
              <a:rPr lang="cs-CZ" sz="1100" b="0" dirty="0" smtClean="0">
                <a:latin typeface="Arial" pitchFamily="34" charset="0"/>
                <a:cs typeface="Arial" pitchFamily="34" charset="0"/>
              </a:rPr>
              <a:t>Jednobodovou ztrátu z domácího zápasu s </a:t>
            </a:r>
            <a:r>
              <a:rPr lang="cs-CZ" sz="1100" b="0" dirty="0" err="1" smtClean="0">
                <a:latin typeface="Arial" pitchFamily="34" charset="0"/>
                <a:cs typeface="Arial" pitchFamily="34" charset="0"/>
              </a:rPr>
              <a:t>Proboštovem</a:t>
            </a:r>
            <a:r>
              <a:rPr lang="cs-CZ" sz="1100" b="0" dirty="0" smtClean="0">
                <a:latin typeface="Arial" pitchFamily="34" charset="0"/>
                <a:cs typeface="Arial" pitchFamily="34" charset="0"/>
              </a:rPr>
              <a:t> jsme jeli dohnat do </a:t>
            </a:r>
            <a:r>
              <a:rPr lang="cs-CZ" sz="1100" b="0" dirty="0" err="1" smtClean="0">
                <a:latin typeface="Arial" pitchFamily="34" charset="0"/>
                <a:cs typeface="Arial" pitchFamily="34" charset="0"/>
              </a:rPr>
              <a:t>Neštěmic</a:t>
            </a:r>
            <a:r>
              <a:rPr lang="cs-CZ" sz="1100" b="0" dirty="0" smtClean="0">
                <a:latin typeface="Arial" pitchFamily="34" charset="0"/>
                <a:cs typeface="Arial" pitchFamily="34" charset="0"/>
              </a:rPr>
              <a:t>, na které máme dobré vzpomínky na zářijový pohár, kdy jsme zde vyhráli 4:0.  I to byl asi jeden z důvodů, proč domácí nechtěli hrát na přírodním a v tento den určitě hratelném povrchu, ale na vedlejší umělé trávě, která se svými rozměry hodí spíše pro zápasy mladších žáků než mistráky dospělých. </a:t>
            </a:r>
          </a:p>
          <a:p>
            <a:r>
              <a:rPr lang="cs-CZ" sz="1100" b="0" dirty="0" smtClean="0">
                <a:latin typeface="Arial" pitchFamily="34" charset="0"/>
                <a:cs typeface="Arial" pitchFamily="34" charset="0"/>
              </a:rPr>
              <a:t>         Nějaký čas trvalo, než se hráči aklimatizovali a zvykli si, že třeba aut lze využít jako roh, protože to rozměry umožňují.   V úvodním čase se sice kopalo několik volných přímých kopů na obou stranách, ale první střelu směrem na branku poslal teprve až v 8. minutě hostující Tichý.  V 17. minutě potkala </a:t>
            </a:r>
            <a:r>
              <a:rPr lang="cs-CZ" sz="1100" b="0" dirty="0" err="1" smtClean="0">
                <a:latin typeface="Arial" pitchFamily="34" charset="0"/>
                <a:cs typeface="Arial" pitchFamily="34" charset="0"/>
              </a:rPr>
              <a:t>štetské</a:t>
            </a:r>
            <a:r>
              <a:rPr lang="cs-CZ" sz="1100" b="0" dirty="0" smtClean="0">
                <a:latin typeface="Arial" pitchFamily="34" charset="0"/>
                <a:cs typeface="Arial" pitchFamily="34" charset="0"/>
              </a:rPr>
              <a:t> mužstvo první smolná chvilka, kdy musel pro zranění odstoupit pilíř zadních řad </a:t>
            </a:r>
            <a:r>
              <a:rPr lang="cs-CZ" sz="1100" b="0" dirty="0" err="1" smtClean="0">
                <a:latin typeface="Arial" pitchFamily="34" charset="0"/>
                <a:cs typeface="Arial" pitchFamily="34" charset="0"/>
              </a:rPr>
              <a:t>Šmidrkal</a:t>
            </a:r>
            <a:r>
              <a:rPr lang="cs-CZ" sz="1100" b="0" dirty="0" smtClean="0">
                <a:latin typeface="Arial" pitchFamily="34" charset="0"/>
                <a:cs typeface="Arial" pitchFamily="34" charset="0"/>
              </a:rPr>
              <a:t>.  Nahradil ho </a:t>
            </a:r>
            <a:r>
              <a:rPr lang="cs-CZ" sz="1100" b="0" dirty="0" err="1" smtClean="0">
                <a:latin typeface="Arial" pitchFamily="34" charset="0"/>
                <a:cs typeface="Arial" pitchFamily="34" charset="0"/>
              </a:rPr>
              <a:t>Rejman</a:t>
            </a:r>
            <a:r>
              <a:rPr lang="cs-CZ" sz="1100" b="0" dirty="0" smtClean="0">
                <a:latin typeface="Arial" pitchFamily="34" charset="0"/>
                <a:cs typeface="Arial" pitchFamily="34" charset="0"/>
              </a:rPr>
              <a:t> a o minutu později už byl blízko zápisu do listiny střelců. Brankář i s pomocí břevna jeho hlavičku zneškodnil.  Hosté byli o chloupek aktivnější, ale žádnou větší šanci až na střelu, i když ne moc prudkou, z kopačky </a:t>
            </a:r>
            <a:r>
              <a:rPr lang="cs-CZ" sz="1100" b="0" dirty="0" err="1" smtClean="0">
                <a:latin typeface="Arial" pitchFamily="34" charset="0"/>
                <a:cs typeface="Arial" pitchFamily="34" charset="0"/>
              </a:rPr>
              <a:t>Rejmana</a:t>
            </a:r>
            <a:r>
              <a:rPr lang="cs-CZ" sz="1100" b="0" dirty="0" smtClean="0">
                <a:latin typeface="Arial" pitchFamily="34" charset="0"/>
                <a:cs typeface="Arial" pitchFamily="34" charset="0"/>
              </a:rPr>
              <a:t> ve 28. minutě si nevypracovali.  Zastaven byl i Stejskal pro postavení mimo hru , jinak by postupoval sám na branku </a:t>
            </a:r>
            <a:r>
              <a:rPr lang="cs-CZ" sz="1100" b="0" dirty="0" err="1" smtClean="0">
                <a:latin typeface="Arial" pitchFamily="34" charset="0"/>
                <a:cs typeface="Arial" pitchFamily="34" charset="0"/>
              </a:rPr>
              <a:t>Neštěmic</a:t>
            </a:r>
            <a:r>
              <a:rPr lang="cs-CZ" sz="1100" b="0" dirty="0" smtClean="0">
                <a:latin typeface="Arial" pitchFamily="34" charset="0"/>
                <a:cs typeface="Arial" pitchFamily="34" charset="0"/>
              </a:rPr>
              <a:t>. Pak se asi 3 minuty nehrálo, to když byl dost nešetrně faulován Tichý a musel být ošetřován.  Druhým velkým nebezpečím pro domácí v prvním poločase byl útěk </a:t>
            </a:r>
            <a:r>
              <a:rPr lang="cs-CZ" sz="1100" b="0" dirty="0" err="1" smtClean="0">
                <a:latin typeface="Arial" pitchFamily="34" charset="0"/>
                <a:cs typeface="Arial" pitchFamily="34" charset="0"/>
              </a:rPr>
              <a:t>Rejmana</a:t>
            </a:r>
            <a:r>
              <a:rPr lang="cs-CZ" sz="1100" b="0" dirty="0" smtClean="0">
                <a:latin typeface="Arial" pitchFamily="34" charset="0"/>
                <a:cs typeface="Arial" pitchFamily="34" charset="0"/>
              </a:rPr>
              <a:t> po levé straně a už to vypadalo, že z přihrávky </a:t>
            </a:r>
            <a:r>
              <a:rPr lang="cs-CZ" sz="1100" b="0" dirty="0" err="1" smtClean="0">
                <a:latin typeface="Arial" pitchFamily="34" charset="0"/>
                <a:cs typeface="Arial" pitchFamily="34" charset="0"/>
              </a:rPr>
              <a:t>Malák</a:t>
            </a:r>
            <a:r>
              <a:rPr lang="cs-CZ" sz="1100" b="0" dirty="0" smtClean="0">
                <a:latin typeface="Arial" pitchFamily="34" charset="0"/>
                <a:cs typeface="Arial" pitchFamily="34" charset="0"/>
              </a:rPr>
              <a:t> zajistí hostům vedení. Nestalo se a ke slovu se v závěru první části dostaly i </a:t>
            </a:r>
            <a:r>
              <a:rPr lang="cs-CZ" sz="1100" b="0" dirty="0" err="1" smtClean="0">
                <a:latin typeface="Arial" pitchFamily="34" charset="0"/>
                <a:cs typeface="Arial" pitchFamily="34" charset="0"/>
              </a:rPr>
              <a:t>Neštěmice</a:t>
            </a:r>
            <a:r>
              <a:rPr lang="cs-CZ" sz="1100" b="0" dirty="0" smtClean="0">
                <a:latin typeface="Arial" pitchFamily="34" charset="0"/>
                <a:cs typeface="Arial" pitchFamily="34" charset="0"/>
              </a:rPr>
              <a:t>.   Signál po přímém kopu zhatil </a:t>
            </a:r>
            <a:r>
              <a:rPr lang="cs-CZ" sz="1100" b="0" dirty="0" err="1" smtClean="0">
                <a:latin typeface="Arial" pitchFamily="34" charset="0"/>
                <a:cs typeface="Arial" pitchFamily="34" charset="0"/>
              </a:rPr>
              <a:t>Michovský</a:t>
            </a:r>
            <a:r>
              <a:rPr lang="cs-CZ" sz="1100" b="0" dirty="0" smtClean="0">
                <a:latin typeface="Arial" pitchFamily="34" charset="0"/>
                <a:cs typeface="Arial" pitchFamily="34" charset="0"/>
              </a:rPr>
              <a:t> v brance a zakročit musel i po dalším přímém kopu v nastaveném čase. Vedoucí branku zápasu si domácí ale schovávali na začátek druhého poločasu.  Hezké přenesení míče na polovinu soupeře a zpětná přihrávka na hranici šestnáctky byla zakončena nechytatelnou střelou  Stehlíka k tyči na 1:0.  Dokonce zbývalo ale ještě hodně času a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odejít ze hřiště poraženo nechtělo. V 56. minutě </a:t>
            </a:r>
            <a:r>
              <a:rPr lang="cs-CZ" sz="1100" b="0" dirty="0" err="1" smtClean="0">
                <a:latin typeface="Arial" pitchFamily="34" charset="0"/>
                <a:cs typeface="Arial" pitchFamily="34" charset="0"/>
              </a:rPr>
              <a:t>Kucler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placírem</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neštěmickou</a:t>
            </a:r>
            <a:r>
              <a:rPr lang="cs-CZ" sz="1100" b="0" dirty="0" smtClean="0">
                <a:latin typeface="Arial" pitchFamily="34" charset="0"/>
                <a:cs typeface="Arial" pitchFamily="34" charset="0"/>
              </a:rPr>
              <a:t> branku přestřeli a po hodině hry jeho střelu zase zachraňoval obránce na brankové čáře. </a:t>
            </a:r>
            <a:endParaRPr lang="cs-CZ" sz="1100" b="0" dirty="0">
              <a:latin typeface="Arial" pitchFamily="34" charset="0"/>
              <a:cs typeface="Arial" pitchFamily="34" charset="0"/>
            </a:endParaRPr>
          </a:p>
        </p:txBody>
      </p:sp>
      <p:graphicFrame>
        <p:nvGraphicFramePr>
          <p:cNvPr id="13" name="Tabulka 12"/>
          <p:cNvGraphicFramePr>
            <a:graphicFrameLocks noGrp="1"/>
          </p:cNvGraphicFramePr>
          <p:nvPr/>
        </p:nvGraphicFramePr>
        <p:xfrm>
          <a:off x="318964" y="163117"/>
          <a:ext cx="4195690" cy="4137522"/>
        </p:xfrm>
        <a:graphic>
          <a:graphicData uri="http://schemas.openxmlformats.org/drawingml/2006/table">
            <a:tbl>
              <a:tblPr/>
              <a:tblGrid>
                <a:gridCol w="750767">
                  <a:extLst>
                    <a:ext uri="{9D8B030D-6E8A-4147-A177-3AD203B41FA5}">
                      <a16:colId xmlns:a16="http://schemas.microsoft.com/office/drawing/2014/main" val="20000"/>
                    </a:ext>
                  </a:extLst>
                </a:gridCol>
                <a:gridCol w="551344">
                  <a:extLst>
                    <a:ext uri="{9D8B030D-6E8A-4147-A177-3AD203B41FA5}">
                      <a16:colId xmlns:a16="http://schemas.microsoft.com/office/drawing/2014/main" val="20001"/>
                    </a:ext>
                  </a:extLst>
                </a:gridCol>
                <a:gridCol w="922817">
                  <a:extLst>
                    <a:ext uri="{9D8B030D-6E8A-4147-A177-3AD203B41FA5}">
                      <a16:colId xmlns:a16="http://schemas.microsoft.com/office/drawing/2014/main" val="20002"/>
                    </a:ext>
                  </a:extLst>
                </a:gridCol>
                <a:gridCol w="750767">
                  <a:extLst>
                    <a:ext uri="{9D8B030D-6E8A-4147-A177-3AD203B41FA5}">
                      <a16:colId xmlns:a16="http://schemas.microsoft.com/office/drawing/2014/main" val="20003"/>
                    </a:ext>
                  </a:extLst>
                </a:gridCol>
                <a:gridCol w="469228">
                  <a:extLst>
                    <a:ext uri="{9D8B030D-6E8A-4147-A177-3AD203B41FA5}">
                      <a16:colId xmlns:a16="http://schemas.microsoft.com/office/drawing/2014/main" val="20004"/>
                    </a:ext>
                  </a:extLst>
                </a:gridCol>
                <a:gridCol w="750767">
                  <a:extLst>
                    <a:ext uri="{9D8B030D-6E8A-4147-A177-3AD203B41FA5}">
                      <a16:colId xmlns:a16="http://schemas.microsoft.com/office/drawing/2014/main" val="20005"/>
                    </a:ext>
                  </a:extLst>
                </a:gridCol>
              </a:tblGrid>
              <a:tr h="193763">
                <a:tc gridSpan="6">
                  <a:txBody>
                    <a:bodyPr/>
                    <a:lstStyle/>
                    <a:p>
                      <a:pPr algn="ctr" fontAlgn="b"/>
                      <a:r>
                        <a:rPr lang="pl-PL" sz="1600" b="1" i="0" u="none" strike="noStrike" dirty="0">
                          <a:solidFill>
                            <a:srgbClr val="000000"/>
                          </a:solidFill>
                          <a:latin typeface="Calibri"/>
                        </a:rPr>
                        <a:t>Dorost podzim2014 I. A třída</a:t>
                      </a: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solidFill>
                      <a:srgbClr val="FF99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00524">
                <a:tc>
                  <a:txBody>
                    <a:bodyPr/>
                    <a:lstStyle/>
                    <a:p>
                      <a:pPr algn="ctr" fontAlgn="ctr"/>
                      <a:r>
                        <a:rPr lang="cs-CZ" sz="800" b="1" i="0" u="none" strike="noStrike">
                          <a:solidFill>
                            <a:srgbClr val="000000"/>
                          </a:solidFill>
                          <a:latin typeface="Calibri"/>
                        </a:rPr>
                        <a:t>Datum</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Den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Doma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Venku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Kolo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800" b="1" i="0" u="none" strike="noStrike">
                          <a:solidFill>
                            <a:srgbClr val="000000"/>
                          </a:solidFill>
                          <a:latin typeface="Calibri"/>
                        </a:rPr>
                        <a:t>Výsledek</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1"/>
                  </a:ext>
                </a:extLst>
              </a:tr>
              <a:tr h="203154">
                <a:tc>
                  <a:txBody>
                    <a:bodyPr/>
                    <a:lstStyle/>
                    <a:p>
                      <a:pPr algn="ctr" fontAlgn="ctr"/>
                      <a:r>
                        <a:rPr lang="cs-CZ" sz="1000" b="1" i="0" u="none" strike="noStrike" dirty="0">
                          <a:solidFill>
                            <a:srgbClr val="000000"/>
                          </a:solidFill>
                          <a:latin typeface="Arial" pitchFamily="34" charset="0"/>
                          <a:cs typeface="Arial" pitchFamily="34" charset="0"/>
                        </a:rPr>
                        <a:t>23.8.2014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TJ Skorotice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10:1</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03154">
                <a:tc>
                  <a:txBody>
                    <a:bodyPr/>
                    <a:lstStyle/>
                    <a:p>
                      <a:pPr algn="ctr" fontAlgn="ctr"/>
                      <a:r>
                        <a:rPr lang="cs-CZ" sz="1000" b="1" i="0" u="none" strike="noStrike" dirty="0">
                          <a:solidFill>
                            <a:srgbClr val="000000"/>
                          </a:solidFill>
                          <a:latin typeface="Arial" pitchFamily="34" charset="0"/>
                          <a:cs typeface="Arial" pitchFamily="34" charset="0"/>
                        </a:rPr>
                        <a:t>31.8.20104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ASK Lovosice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SK Štětí</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3:7</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203154">
                <a:tc>
                  <a:txBody>
                    <a:bodyPr/>
                    <a:lstStyle/>
                    <a:p>
                      <a:pPr algn="ctr" fontAlgn="ctr"/>
                      <a:r>
                        <a:rPr lang="cs-CZ" sz="1000" b="1" i="0" u="none" strike="noStrike" dirty="0">
                          <a:solidFill>
                            <a:srgbClr val="000000"/>
                          </a:solidFill>
                          <a:latin typeface="Arial" pitchFamily="34" charset="0"/>
                          <a:cs typeface="Arial" pitchFamily="34" charset="0"/>
                        </a:rPr>
                        <a:t>6.9.2014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TJ Chlumec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12:0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01926">
                <a:tc>
                  <a:txBody>
                    <a:bodyPr/>
                    <a:lstStyle/>
                    <a:p>
                      <a:pPr algn="ctr" fontAlgn="ctr"/>
                      <a:r>
                        <a:rPr lang="cs-CZ" sz="1000" b="1" i="0" u="none" strike="noStrike" dirty="0">
                          <a:solidFill>
                            <a:srgbClr val="000000"/>
                          </a:solidFill>
                          <a:latin typeface="Arial" pitchFamily="34" charset="0"/>
                          <a:cs typeface="Arial" pitchFamily="34" charset="0"/>
                        </a:rPr>
                        <a:t>14.9.2014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FC Jiskra Modrá/</a:t>
                      </a:r>
                      <a:r>
                        <a:rPr lang="cs-CZ" sz="1000" b="1" i="0" u="none" strike="noStrike" dirty="0" err="1">
                          <a:solidFill>
                            <a:srgbClr val="000000"/>
                          </a:solidFill>
                          <a:latin typeface="Arial" pitchFamily="34" charset="0"/>
                          <a:cs typeface="Arial" pitchFamily="34" charset="0"/>
                        </a:rPr>
                        <a:t>Boletice</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0:13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203154">
                <a:tc>
                  <a:txBody>
                    <a:bodyPr/>
                    <a:lstStyle/>
                    <a:p>
                      <a:pPr algn="ctr" fontAlgn="ctr"/>
                      <a:r>
                        <a:rPr lang="cs-CZ" sz="1000" b="1" i="0" u="none" strike="noStrike" dirty="0">
                          <a:solidFill>
                            <a:srgbClr val="000000"/>
                          </a:solidFill>
                          <a:latin typeface="Arial" pitchFamily="34" charset="0"/>
                          <a:cs typeface="Arial" pitchFamily="34" charset="0"/>
                        </a:rPr>
                        <a:t>20.9.2014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SK Sokol </a:t>
                      </a:r>
                      <a:r>
                        <a:rPr lang="cs-CZ" sz="1000" b="1" i="0" u="none" strike="noStrike" dirty="0" err="1">
                          <a:solidFill>
                            <a:srgbClr val="000000"/>
                          </a:solidFill>
                          <a:latin typeface="Arial" pitchFamily="34" charset="0"/>
                          <a:cs typeface="Arial" pitchFamily="34" charset="0"/>
                        </a:rPr>
                        <a:t>Brozany</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3:2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35521">
                <a:tc>
                  <a:txBody>
                    <a:bodyPr/>
                    <a:lstStyle/>
                    <a:p>
                      <a:pPr algn="ctr" fontAlgn="ctr"/>
                      <a:r>
                        <a:rPr lang="cs-CZ" sz="1000" b="1" i="0" u="none" strike="noStrike" dirty="0">
                          <a:solidFill>
                            <a:srgbClr val="000000"/>
                          </a:solidFill>
                          <a:latin typeface="Arial" pitchFamily="34" charset="0"/>
                          <a:cs typeface="Arial" pitchFamily="34" charset="0"/>
                        </a:rPr>
                        <a:t>27.9.2014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TJ </a:t>
                      </a:r>
                      <a:r>
                        <a:rPr lang="cs-CZ" sz="1000" b="1" i="0" u="none" strike="noStrike" dirty="0" err="1">
                          <a:solidFill>
                            <a:srgbClr val="000000"/>
                          </a:solidFill>
                          <a:latin typeface="Arial" pitchFamily="34" charset="0"/>
                          <a:cs typeface="Arial" pitchFamily="34" charset="0"/>
                        </a:rPr>
                        <a:t>Mojžíř</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03154">
                <a:tc>
                  <a:txBody>
                    <a:bodyPr/>
                    <a:lstStyle/>
                    <a:p>
                      <a:pPr algn="ctr" fontAlgn="ctr"/>
                      <a:r>
                        <a:rPr lang="cs-CZ" sz="1000" b="1" i="0" u="none" strike="noStrike" dirty="0">
                          <a:solidFill>
                            <a:srgbClr val="000000"/>
                          </a:solidFill>
                          <a:latin typeface="Arial" pitchFamily="34" charset="0"/>
                          <a:cs typeface="Arial" pitchFamily="34" charset="0"/>
                        </a:rPr>
                        <a:t>5.10.2014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TJ </a:t>
                      </a:r>
                      <a:r>
                        <a:rPr lang="cs-CZ" sz="1000" b="1" i="0" u="none" strike="noStrike" dirty="0" err="1">
                          <a:solidFill>
                            <a:srgbClr val="000000"/>
                          </a:solidFill>
                          <a:latin typeface="Arial" pitchFamily="34" charset="0"/>
                          <a:cs typeface="Arial" pitchFamily="34" charset="0"/>
                        </a:rPr>
                        <a:t>Svádov</a:t>
                      </a:r>
                      <a:r>
                        <a:rPr lang="cs-CZ" sz="1000" b="1" i="0" u="none" strike="noStrike" dirty="0">
                          <a:solidFill>
                            <a:srgbClr val="000000"/>
                          </a:solidFill>
                          <a:latin typeface="Arial" pitchFamily="34" charset="0"/>
                          <a:cs typeface="Arial" pitchFamily="34" charset="0"/>
                        </a:rPr>
                        <a:t>-Olšinky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5:3</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203154">
                <a:tc>
                  <a:txBody>
                    <a:bodyPr/>
                    <a:lstStyle/>
                    <a:p>
                      <a:pPr algn="ctr" fontAlgn="ctr"/>
                      <a:r>
                        <a:rPr lang="cs-CZ" sz="1000" b="1" i="0" u="none" strike="noStrike" dirty="0">
                          <a:solidFill>
                            <a:srgbClr val="000000"/>
                          </a:solidFill>
                          <a:latin typeface="Arial" pitchFamily="34" charset="0"/>
                          <a:cs typeface="Arial" pitchFamily="34" charset="0"/>
                        </a:rPr>
                        <a:t>11.10.2014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SK Březiny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7:0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03154">
                <a:tc>
                  <a:txBody>
                    <a:bodyPr/>
                    <a:lstStyle/>
                    <a:p>
                      <a:pPr algn="ctr" fontAlgn="ctr"/>
                      <a:r>
                        <a:rPr lang="cs-CZ" sz="1000" b="1" i="0" u="none" strike="noStrike" dirty="0">
                          <a:solidFill>
                            <a:srgbClr val="000000"/>
                          </a:solidFill>
                          <a:latin typeface="Arial" pitchFamily="34" charset="0"/>
                          <a:cs typeface="Arial" pitchFamily="34" charset="0"/>
                        </a:rPr>
                        <a:t>19.10.2014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SK Velký Šenov</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1:6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0"/>
                  </a:ext>
                </a:extLst>
              </a:tr>
              <a:tr h="135521">
                <a:tc>
                  <a:txBody>
                    <a:bodyPr/>
                    <a:lstStyle/>
                    <a:p>
                      <a:pPr algn="ctr" fontAlgn="ctr"/>
                      <a:r>
                        <a:rPr lang="cs-CZ" sz="1000" b="1" i="0" u="none" strike="noStrike" dirty="0">
                          <a:solidFill>
                            <a:srgbClr val="000000"/>
                          </a:solidFill>
                          <a:latin typeface="Arial" pitchFamily="34" charset="0"/>
                          <a:cs typeface="Arial" pitchFamily="34" charset="0"/>
                        </a:rPr>
                        <a:t>25.10.2014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SK Štětí</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FK Jílové</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15:0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301926">
                <a:tc>
                  <a:txBody>
                    <a:bodyPr/>
                    <a:lstStyle/>
                    <a:p>
                      <a:pPr algn="ctr" fontAlgn="ctr"/>
                      <a:r>
                        <a:rPr lang="cs-CZ" sz="1000" b="1" i="0" u="none" strike="noStrike" dirty="0">
                          <a:solidFill>
                            <a:srgbClr val="000000"/>
                          </a:solidFill>
                          <a:latin typeface="Arial" pitchFamily="34" charset="0"/>
                          <a:cs typeface="Arial" pitchFamily="34" charset="0"/>
                        </a:rPr>
                        <a:t>2.11.2014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MSK Benešov n.Pl.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0:8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2"/>
                  </a:ext>
                </a:extLst>
              </a:tr>
              <a:tr h="301926">
                <a:tc>
                  <a:txBody>
                    <a:bodyPr/>
                    <a:lstStyle/>
                    <a:p>
                      <a:pPr algn="ctr" fontAlgn="ctr"/>
                      <a:r>
                        <a:rPr lang="cs-CZ" sz="1000" b="1" i="0" u="none" strike="noStrike" dirty="0">
                          <a:solidFill>
                            <a:srgbClr val="000000"/>
                          </a:solidFill>
                          <a:latin typeface="Arial" pitchFamily="34" charset="0"/>
                          <a:cs typeface="Arial" pitchFamily="34" charset="0"/>
                        </a:rPr>
                        <a:t>8.11.2014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sobota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SK Štětí</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Sokol </a:t>
                      </a:r>
                      <a:r>
                        <a:rPr lang="cs-CZ" sz="1000" b="1" i="0" u="none" strike="noStrike" dirty="0" err="1">
                          <a:solidFill>
                            <a:srgbClr val="000000"/>
                          </a:solidFill>
                          <a:latin typeface="Arial" pitchFamily="34" charset="0"/>
                          <a:cs typeface="Arial" pitchFamily="34" charset="0"/>
                        </a:rPr>
                        <a:t>Mšené</a:t>
                      </a:r>
                      <a:r>
                        <a:rPr lang="cs-CZ" sz="1000" b="1" i="0" u="none" strike="noStrike" dirty="0">
                          <a:solidFill>
                            <a:srgbClr val="000000"/>
                          </a:solidFill>
                          <a:latin typeface="Arial" pitchFamily="34" charset="0"/>
                          <a:cs typeface="Arial" pitchFamily="34" charset="0"/>
                        </a:rPr>
                        <a:t> Lázně</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7:2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203154">
                <a:tc>
                  <a:txBody>
                    <a:bodyPr/>
                    <a:lstStyle/>
                    <a:p>
                      <a:pPr algn="ctr" fontAlgn="ctr"/>
                      <a:r>
                        <a:rPr lang="cs-CZ" sz="1000" b="1" i="0" u="none" strike="noStrike">
                          <a:solidFill>
                            <a:srgbClr val="000000"/>
                          </a:solidFill>
                          <a:latin typeface="Arial" pitchFamily="34" charset="0"/>
                          <a:cs typeface="Arial" pitchFamily="34" charset="0"/>
                        </a:rPr>
                        <a:t>16.11.2014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neděle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FK Novosedlice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SK </a:t>
                      </a:r>
                      <a:r>
                        <a:rPr lang="cs-CZ" sz="1000" b="1" i="0" u="none" strike="noStrike" dirty="0" err="1">
                          <a:solidFill>
                            <a:srgbClr val="000000"/>
                          </a:solidFill>
                          <a:latin typeface="Arial" pitchFamily="34" charset="0"/>
                          <a:cs typeface="Arial" pitchFamily="34" charset="0"/>
                        </a:rPr>
                        <a:t>Štětí</a:t>
                      </a:r>
                      <a:endParaRPr lang="cs-CZ" sz="1000" b="1"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pitchFamily="34" charset="0"/>
                          <a:cs typeface="Arial" pitchFamily="34" charset="0"/>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pitchFamily="34" charset="0"/>
                          <a:cs typeface="Arial" pitchFamily="34" charset="0"/>
                        </a:rPr>
                        <a:t>1:16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4"/>
                  </a:ext>
                </a:extLst>
              </a:tr>
            </a:tbl>
          </a:graphicData>
        </a:graphic>
      </p:graphicFrame>
      <p:graphicFrame>
        <p:nvGraphicFramePr>
          <p:cNvPr id="20" name="Tabulka 19"/>
          <p:cNvGraphicFramePr>
            <a:graphicFrameLocks noGrp="1"/>
          </p:cNvGraphicFramePr>
          <p:nvPr/>
        </p:nvGraphicFramePr>
        <p:xfrm>
          <a:off x="246956" y="4411588"/>
          <a:ext cx="4320480" cy="2693670"/>
        </p:xfrm>
        <a:graphic>
          <a:graphicData uri="http://schemas.openxmlformats.org/drawingml/2006/table">
            <a:tbl>
              <a:tblPr/>
              <a:tblGrid>
                <a:gridCol w="2947083">
                  <a:extLst>
                    <a:ext uri="{9D8B030D-6E8A-4147-A177-3AD203B41FA5}">
                      <a16:colId xmlns:a16="http://schemas.microsoft.com/office/drawing/2014/main" val="20000"/>
                    </a:ext>
                  </a:extLst>
                </a:gridCol>
                <a:gridCol w="1373397">
                  <a:extLst>
                    <a:ext uri="{9D8B030D-6E8A-4147-A177-3AD203B41FA5}">
                      <a16:colId xmlns:a16="http://schemas.microsoft.com/office/drawing/2014/main" val="20001"/>
                    </a:ext>
                  </a:extLst>
                </a:gridCol>
              </a:tblGrid>
              <a:tr h="190500">
                <a:tc>
                  <a:txBody>
                    <a:bodyPr/>
                    <a:lstStyle/>
                    <a:p>
                      <a:pPr algn="l" fontAlgn="b"/>
                      <a:r>
                        <a:rPr lang="cs-CZ" sz="1200" b="1" i="0" u="none" strike="noStrike" dirty="0">
                          <a:solidFill>
                            <a:srgbClr val="000000"/>
                          </a:solidFill>
                          <a:latin typeface="Arial"/>
                        </a:rPr>
                        <a:t>Jakub Marek</a:t>
                      </a:r>
                    </a:p>
                  </a:txBody>
                  <a:tcPr marL="9525" marR="9525" marT="9525" marB="0" anchor="b">
                    <a:lnL>
                      <a:noFill/>
                    </a:lnL>
                    <a:lnR>
                      <a:noFill/>
                    </a:lnR>
                    <a:lnT>
                      <a:noFill/>
                    </a:lnT>
                    <a:lnB>
                      <a:noFill/>
                    </a:lnB>
                    <a:solidFill>
                      <a:srgbClr val="99FF99"/>
                    </a:solidFill>
                  </a:tcPr>
                </a:tc>
                <a:tc>
                  <a:txBody>
                    <a:bodyPr/>
                    <a:lstStyle/>
                    <a:p>
                      <a:pPr algn="r" fontAlgn="b"/>
                      <a:r>
                        <a:rPr lang="cs-CZ" sz="1200" b="1" i="0" u="none" strike="noStrike">
                          <a:solidFill>
                            <a:srgbClr val="000000"/>
                          </a:solidFill>
                          <a:latin typeface="Arial"/>
                        </a:rPr>
                        <a:t>38</a:t>
                      </a:r>
                    </a:p>
                  </a:txBody>
                  <a:tcPr marL="9525" marR="9525" marT="9525" marB="0" anchor="b">
                    <a:lnL>
                      <a:noFill/>
                    </a:lnL>
                    <a:lnR>
                      <a:noFill/>
                    </a:lnR>
                    <a:lnT>
                      <a:noFill/>
                    </a:lnT>
                    <a:lnB>
                      <a:noFill/>
                    </a:lnB>
                    <a:solidFill>
                      <a:srgbClr val="99FF99"/>
                    </a:solidFill>
                  </a:tcPr>
                </a:tc>
                <a:extLst>
                  <a:ext uri="{0D108BD9-81ED-4DB2-BD59-A6C34878D82A}">
                    <a16:rowId xmlns:a16="http://schemas.microsoft.com/office/drawing/2014/main" val="10000"/>
                  </a:ext>
                </a:extLst>
              </a:tr>
              <a:tr h="190500">
                <a:tc>
                  <a:txBody>
                    <a:bodyPr/>
                    <a:lstStyle/>
                    <a:p>
                      <a:pPr algn="l" fontAlgn="b"/>
                      <a:r>
                        <a:rPr lang="cs-CZ" sz="1200" b="1" i="0" u="none" strike="noStrike" dirty="0">
                          <a:solidFill>
                            <a:srgbClr val="000000"/>
                          </a:solidFill>
                          <a:latin typeface="Arial"/>
                        </a:rPr>
                        <a:t>Jan </a:t>
                      </a:r>
                      <a:r>
                        <a:rPr lang="cs-CZ" sz="1200" b="1" i="0" u="none" strike="noStrike" dirty="0" err="1">
                          <a:solidFill>
                            <a:srgbClr val="000000"/>
                          </a:solidFill>
                          <a:latin typeface="Arial"/>
                        </a:rPr>
                        <a:t>Grepl</a:t>
                      </a:r>
                      <a:endParaRPr lang="cs-CZ" sz="1200" b="1" i="0" u="none" strike="noStrike" dirty="0">
                        <a:solidFill>
                          <a:srgbClr val="000000"/>
                        </a:solidFill>
                        <a:latin typeface="Arial"/>
                      </a:endParaRPr>
                    </a:p>
                  </a:txBody>
                  <a:tcPr marL="9525" marR="9525" marT="9525" marB="0" anchor="b">
                    <a:lnL>
                      <a:noFill/>
                    </a:lnL>
                    <a:lnR>
                      <a:noFill/>
                    </a:lnR>
                    <a:lnT>
                      <a:noFill/>
                    </a:lnT>
                    <a:lnB>
                      <a:noFill/>
                    </a:lnB>
                    <a:solidFill>
                      <a:srgbClr val="FFCCFF"/>
                    </a:solidFill>
                  </a:tcPr>
                </a:tc>
                <a:tc>
                  <a:txBody>
                    <a:bodyPr/>
                    <a:lstStyle/>
                    <a:p>
                      <a:pPr algn="r" fontAlgn="b"/>
                      <a:r>
                        <a:rPr lang="cs-CZ" sz="1200" b="1" i="0" u="none" strike="noStrike">
                          <a:solidFill>
                            <a:srgbClr val="000000"/>
                          </a:solidFill>
                          <a:latin typeface="Arial"/>
                        </a:rPr>
                        <a:t>21</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190500">
                <a:tc>
                  <a:txBody>
                    <a:bodyPr/>
                    <a:lstStyle/>
                    <a:p>
                      <a:pPr algn="l" fontAlgn="b"/>
                      <a:r>
                        <a:rPr lang="cs-CZ" sz="1200" b="1" i="0" u="none" strike="noStrike" dirty="0">
                          <a:solidFill>
                            <a:srgbClr val="000000"/>
                          </a:solidFill>
                          <a:latin typeface="Arial"/>
                        </a:rPr>
                        <a:t>Tomáš </a:t>
                      </a:r>
                      <a:r>
                        <a:rPr lang="cs-CZ" sz="1200" b="1" i="0" u="none" strike="noStrike" dirty="0" err="1">
                          <a:solidFill>
                            <a:srgbClr val="000000"/>
                          </a:solidFill>
                          <a:latin typeface="Arial"/>
                        </a:rPr>
                        <a:t>Danč</a:t>
                      </a:r>
                      <a:endParaRPr lang="cs-CZ" sz="1200" b="1" i="0" u="none" strike="noStrike" dirty="0">
                        <a:solidFill>
                          <a:srgbClr val="000000"/>
                        </a:solidFill>
                        <a:latin typeface="Arial"/>
                      </a:endParaRPr>
                    </a:p>
                  </a:txBody>
                  <a:tcPr marL="9525" marR="9525" marT="9525" marB="0" anchor="b">
                    <a:lnL>
                      <a:noFill/>
                    </a:lnL>
                    <a:lnR>
                      <a:noFill/>
                    </a:lnR>
                    <a:lnT>
                      <a:noFill/>
                    </a:lnT>
                    <a:lnB>
                      <a:noFill/>
                    </a:lnB>
                    <a:solidFill>
                      <a:srgbClr val="99FF99"/>
                    </a:solidFill>
                  </a:tcPr>
                </a:tc>
                <a:tc>
                  <a:txBody>
                    <a:bodyPr/>
                    <a:lstStyle/>
                    <a:p>
                      <a:pPr algn="r" fontAlgn="b"/>
                      <a:r>
                        <a:rPr lang="cs-CZ" sz="1200" b="1" i="0" u="none" strike="noStrike">
                          <a:solidFill>
                            <a:srgbClr val="000000"/>
                          </a:solidFill>
                          <a:latin typeface="Arial"/>
                        </a:rPr>
                        <a:t>13</a:t>
                      </a:r>
                    </a:p>
                  </a:txBody>
                  <a:tcPr marL="9525" marR="9525" marT="9525" marB="0" anchor="b">
                    <a:lnL>
                      <a:noFill/>
                    </a:lnL>
                    <a:lnR>
                      <a:noFill/>
                    </a:lnR>
                    <a:lnT>
                      <a:noFill/>
                    </a:lnT>
                    <a:lnB>
                      <a:noFill/>
                    </a:lnB>
                    <a:solidFill>
                      <a:srgbClr val="99FF99"/>
                    </a:solidFill>
                  </a:tcPr>
                </a:tc>
                <a:extLst>
                  <a:ext uri="{0D108BD9-81ED-4DB2-BD59-A6C34878D82A}">
                    <a16:rowId xmlns:a16="http://schemas.microsoft.com/office/drawing/2014/main" val="10002"/>
                  </a:ext>
                </a:extLst>
              </a:tr>
              <a:tr h="190500">
                <a:tc>
                  <a:txBody>
                    <a:bodyPr/>
                    <a:lstStyle/>
                    <a:p>
                      <a:pPr algn="l" fontAlgn="b"/>
                      <a:r>
                        <a:rPr lang="cs-CZ" sz="1200" b="1" i="0" u="none" strike="noStrike" dirty="0">
                          <a:solidFill>
                            <a:srgbClr val="000000"/>
                          </a:solidFill>
                          <a:latin typeface="Arial"/>
                        </a:rPr>
                        <a:t>Robert </a:t>
                      </a:r>
                      <a:r>
                        <a:rPr lang="cs-CZ" sz="1200" b="1" i="0" u="none" strike="noStrike" dirty="0" err="1">
                          <a:solidFill>
                            <a:srgbClr val="000000"/>
                          </a:solidFill>
                          <a:latin typeface="Arial"/>
                        </a:rPr>
                        <a:t>Feko</a:t>
                      </a:r>
                      <a:endParaRPr lang="cs-CZ" sz="1200" b="1" i="0" u="none" strike="noStrike" dirty="0">
                        <a:solidFill>
                          <a:srgbClr val="000000"/>
                        </a:solidFill>
                        <a:latin typeface="Arial"/>
                      </a:endParaRPr>
                    </a:p>
                  </a:txBody>
                  <a:tcPr marL="9525" marR="9525" marT="9525" marB="0" anchor="b">
                    <a:lnL>
                      <a:noFill/>
                    </a:lnL>
                    <a:lnR>
                      <a:noFill/>
                    </a:lnR>
                    <a:lnT>
                      <a:noFill/>
                    </a:lnT>
                    <a:lnB>
                      <a:noFill/>
                    </a:lnB>
                    <a:solidFill>
                      <a:srgbClr val="FFCCFF"/>
                    </a:solidFill>
                  </a:tcPr>
                </a:tc>
                <a:tc>
                  <a:txBody>
                    <a:bodyPr/>
                    <a:lstStyle/>
                    <a:p>
                      <a:pPr algn="r" fontAlgn="b"/>
                      <a:r>
                        <a:rPr lang="cs-CZ" sz="1200" b="1" i="0" u="none" strike="noStrike">
                          <a:solidFill>
                            <a:srgbClr val="000000"/>
                          </a:solidFill>
                          <a:latin typeface="Arial"/>
                        </a:rPr>
                        <a:t>10</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190500">
                <a:tc>
                  <a:txBody>
                    <a:bodyPr/>
                    <a:lstStyle/>
                    <a:p>
                      <a:pPr algn="l" fontAlgn="b"/>
                      <a:r>
                        <a:rPr lang="cs-CZ" sz="1200" b="1" i="0" u="none" strike="noStrike" dirty="0" err="1">
                          <a:solidFill>
                            <a:srgbClr val="000000"/>
                          </a:solidFill>
                          <a:latin typeface="Arial"/>
                        </a:rPr>
                        <a:t>Koloman</a:t>
                      </a:r>
                      <a:r>
                        <a:rPr lang="cs-CZ" sz="1200" b="1" i="0" u="none" strike="noStrike" dirty="0">
                          <a:solidFill>
                            <a:srgbClr val="000000"/>
                          </a:solidFill>
                          <a:latin typeface="Arial"/>
                        </a:rPr>
                        <a:t> </a:t>
                      </a:r>
                      <a:r>
                        <a:rPr lang="cs-CZ" sz="1200" b="1" i="0" u="none" strike="noStrike" dirty="0" err="1">
                          <a:solidFill>
                            <a:srgbClr val="000000"/>
                          </a:solidFill>
                          <a:latin typeface="Arial"/>
                        </a:rPr>
                        <a:t>Horváth</a:t>
                      </a:r>
                      <a:endParaRPr lang="cs-CZ" sz="1200" b="1" i="0" u="none" strike="noStrike" dirty="0">
                        <a:solidFill>
                          <a:srgbClr val="000000"/>
                        </a:solidFill>
                        <a:latin typeface="Arial"/>
                      </a:endParaRPr>
                    </a:p>
                  </a:txBody>
                  <a:tcPr marL="9525" marR="9525" marT="9525" marB="0" anchor="b">
                    <a:lnL>
                      <a:noFill/>
                    </a:lnL>
                    <a:lnR>
                      <a:noFill/>
                    </a:lnR>
                    <a:lnT>
                      <a:noFill/>
                    </a:lnT>
                    <a:lnB>
                      <a:noFill/>
                    </a:lnB>
                    <a:solidFill>
                      <a:srgbClr val="99FF99"/>
                    </a:solidFill>
                  </a:tcPr>
                </a:tc>
                <a:tc>
                  <a:txBody>
                    <a:bodyPr/>
                    <a:lstStyle/>
                    <a:p>
                      <a:pPr algn="r" fontAlgn="b"/>
                      <a:r>
                        <a:rPr lang="cs-CZ" sz="1200" b="1" i="0" u="none" strike="noStrike">
                          <a:solidFill>
                            <a:srgbClr val="000000"/>
                          </a:solidFill>
                          <a:latin typeface="Arial"/>
                        </a:rPr>
                        <a:t>7</a:t>
                      </a:r>
                    </a:p>
                  </a:txBody>
                  <a:tcPr marL="9525" marR="9525" marT="9525" marB="0" anchor="b">
                    <a:lnL>
                      <a:noFill/>
                    </a:lnL>
                    <a:lnR>
                      <a:noFill/>
                    </a:lnR>
                    <a:lnT>
                      <a:noFill/>
                    </a:lnT>
                    <a:lnB>
                      <a:noFill/>
                    </a:lnB>
                    <a:solidFill>
                      <a:srgbClr val="99FF99"/>
                    </a:solidFill>
                  </a:tcPr>
                </a:tc>
                <a:extLst>
                  <a:ext uri="{0D108BD9-81ED-4DB2-BD59-A6C34878D82A}">
                    <a16:rowId xmlns:a16="http://schemas.microsoft.com/office/drawing/2014/main" val="10004"/>
                  </a:ext>
                </a:extLst>
              </a:tr>
              <a:tr h="190500">
                <a:tc>
                  <a:txBody>
                    <a:bodyPr/>
                    <a:lstStyle/>
                    <a:p>
                      <a:pPr algn="l" fontAlgn="b"/>
                      <a:r>
                        <a:rPr lang="cs-CZ" sz="1200" b="1" i="0" u="none" strike="noStrike" dirty="0">
                          <a:solidFill>
                            <a:srgbClr val="000000"/>
                          </a:solidFill>
                          <a:latin typeface="Arial"/>
                        </a:rPr>
                        <a:t>Filip Podhorský</a:t>
                      </a:r>
                    </a:p>
                  </a:txBody>
                  <a:tcPr marL="9525" marR="9525" marT="9525" marB="0" anchor="b">
                    <a:lnL>
                      <a:noFill/>
                    </a:lnL>
                    <a:lnR>
                      <a:noFill/>
                    </a:lnR>
                    <a:lnT>
                      <a:noFill/>
                    </a:lnT>
                    <a:lnB>
                      <a:noFill/>
                    </a:lnB>
                    <a:solidFill>
                      <a:srgbClr val="FFCCFF"/>
                    </a:solidFill>
                  </a:tcPr>
                </a:tc>
                <a:tc>
                  <a:txBody>
                    <a:bodyPr/>
                    <a:lstStyle/>
                    <a:p>
                      <a:pPr algn="r" fontAlgn="b"/>
                      <a:r>
                        <a:rPr lang="cs-CZ" sz="1200" b="1" i="0" u="none" strike="noStrike">
                          <a:solidFill>
                            <a:srgbClr val="000000"/>
                          </a:solidFill>
                          <a:latin typeface="Arial"/>
                        </a:rPr>
                        <a:t>5</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190500">
                <a:tc>
                  <a:txBody>
                    <a:bodyPr/>
                    <a:lstStyle/>
                    <a:p>
                      <a:pPr algn="l" fontAlgn="b"/>
                      <a:r>
                        <a:rPr lang="cs-CZ" sz="1200" b="1" i="0" u="none" strike="noStrike" dirty="0">
                          <a:solidFill>
                            <a:srgbClr val="000000"/>
                          </a:solidFill>
                          <a:latin typeface="Arial"/>
                        </a:rPr>
                        <a:t>Milan Srba </a:t>
                      </a:r>
                    </a:p>
                  </a:txBody>
                  <a:tcPr marL="9525" marR="9525" marT="9525" marB="0" anchor="b">
                    <a:lnL>
                      <a:noFill/>
                    </a:lnL>
                    <a:lnR>
                      <a:noFill/>
                    </a:lnR>
                    <a:lnT>
                      <a:noFill/>
                    </a:lnT>
                    <a:lnB>
                      <a:noFill/>
                    </a:lnB>
                    <a:solidFill>
                      <a:srgbClr val="99FF99"/>
                    </a:solidFill>
                  </a:tcPr>
                </a:tc>
                <a:tc>
                  <a:txBody>
                    <a:bodyPr/>
                    <a:lstStyle/>
                    <a:p>
                      <a:pPr algn="r" fontAlgn="b"/>
                      <a:r>
                        <a:rPr lang="cs-CZ" sz="1200" b="1" i="0" u="none" strike="noStrike">
                          <a:solidFill>
                            <a:srgbClr val="000000"/>
                          </a:solidFill>
                          <a:latin typeface="Arial"/>
                        </a:rPr>
                        <a:t>4</a:t>
                      </a:r>
                    </a:p>
                  </a:txBody>
                  <a:tcPr marL="9525" marR="9525" marT="9525" marB="0" anchor="b">
                    <a:lnL>
                      <a:noFill/>
                    </a:lnL>
                    <a:lnR>
                      <a:noFill/>
                    </a:lnR>
                    <a:lnT>
                      <a:noFill/>
                    </a:lnT>
                    <a:lnB>
                      <a:noFill/>
                    </a:lnB>
                    <a:solidFill>
                      <a:srgbClr val="99FF99"/>
                    </a:solidFill>
                  </a:tcPr>
                </a:tc>
                <a:extLst>
                  <a:ext uri="{0D108BD9-81ED-4DB2-BD59-A6C34878D82A}">
                    <a16:rowId xmlns:a16="http://schemas.microsoft.com/office/drawing/2014/main" val="10006"/>
                  </a:ext>
                </a:extLst>
              </a:tr>
              <a:tr h="190500">
                <a:tc>
                  <a:txBody>
                    <a:bodyPr/>
                    <a:lstStyle/>
                    <a:p>
                      <a:pPr algn="l" fontAlgn="b"/>
                      <a:r>
                        <a:rPr lang="cs-CZ" sz="1200" b="1" i="0" u="none" strike="noStrike" dirty="0">
                          <a:solidFill>
                            <a:srgbClr val="000000"/>
                          </a:solidFill>
                          <a:latin typeface="Arial"/>
                        </a:rPr>
                        <a:t>Jiří Nedomlel</a:t>
                      </a:r>
                    </a:p>
                  </a:txBody>
                  <a:tcPr marL="9525" marR="9525" marT="9525" marB="0" anchor="b">
                    <a:lnL>
                      <a:noFill/>
                    </a:lnL>
                    <a:lnR>
                      <a:noFill/>
                    </a:lnR>
                    <a:lnT>
                      <a:noFill/>
                    </a:lnT>
                    <a:lnB>
                      <a:noFill/>
                    </a:lnB>
                    <a:solidFill>
                      <a:srgbClr val="FFCCFF"/>
                    </a:solidFill>
                  </a:tcPr>
                </a:tc>
                <a:tc>
                  <a:txBody>
                    <a:bodyPr/>
                    <a:lstStyle/>
                    <a:p>
                      <a:pPr algn="r" fontAlgn="b"/>
                      <a:r>
                        <a:rPr lang="cs-CZ" sz="1200" b="1" i="0" u="none" strike="noStrike">
                          <a:solidFill>
                            <a:srgbClr val="000000"/>
                          </a:solidFill>
                          <a:latin typeface="Arial"/>
                        </a:rPr>
                        <a:t>2</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190500">
                <a:tc>
                  <a:txBody>
                    <a:bodyPr/>
                    <a:lstStyle/>
                    <a:p>
                      <a:pPr algn="l" fontAlgn="b"/>
                      <a:r>
                        <a:rPr lang="cs-CZ" sz="1200" b="1" i="0" u="none" strike="noStrike" dirty="0">
                          <a:solidFill>
                            <a:srgbClr val="000000"/>
                          </a:solidFill>
                          <a:latin typeface="Arial"/>
                        </a:rPr>
                        <a:t>Dominik Beruška</a:t>
                      </a:r>
                    </a:p>
                  </a:txBody>
                  <a:tcPr marL="9525" marR="9525" marT="9525" marB="0" anchor="b">
                    <a:lnL>
                      <a:noFill/>
                    </a:lnL>
                    <a:lnR>
                      <a:noFill/>
                    </a:lnR>
                    <a:lnT>
                      <a:noFill/>
                    </a:lnT>
                    <a:lnB>
                      <a:noFill/>
                    </a:lnB>
                    <a:solidFill>
                      <a:srgbClr val="99FF99"/>
                    </a:solidFill>
                  </a:tcPr>
                </a:tc>
                <a:tc>
                  <a:txBody>
                    <a:bodyPr/>
                    <a:lstStyle/>
                    <a:p>
                      <a:pPr algn="r" fontAlgn="b"/>
                      <a:r>
                        <a:rPr lang="cs-CZ" sz="1200" b="1" i="0" u="none" strike="noStrike" dirty="0">
                          <a:solidFill>
                            <a:srgbClr val="000000"/>
                          </a:solidFill>
                          <a:latin typeface="Arial"/>
                        </a:rPr>
                        <a:t>2</a:t>
                      </a:r>
                    </a:p>
                  </a:txBody>
                  <a:tcPr marL="9525" marR="9525" marT="9525" marB="0" anchor="b">
                    <a:lnL>
                      <a:noFill/>
                    </a:lnL>
                    <a:lnR>
                      <a:noFill/>
                    </a:lnR>
                    <a:lnT>
                      <a:noFill/>
                    </a:lnT>
                    <a:lnB>
                      <a:noFill/>
                    </a:lnB>
                    <a:solidFill>
                      <a:srgbClr val="99FF99"/>
                    </a:solidFill>
                  </a:tcPr>
                </a:tc>
                <a:extLst>
                  <a:ext uri="{0D108BD9-81ED-4DB2-BD59-A6C34878D82A}">
                    <a16:rowId xmlns:a16="http://schemas.microsoft.com/office/drawing/2014/main" val="10008"/>
                  </a:ext>
                </a:extLst>
              </a:tr>
              <a:tr h="190500">
                <a:tc>
                  <a:txBody>
                    <a:bodyPr/>
                    <a:lstStyle/>
                    <a:p>
                      <a:pPr algn="l" fontAlgn="b"/>
                      <a:r>
                        <a:rPr lang="cs-CZ" sz="1200" b="1" i="0" u="none" strike="noStrike">
                          <a:solidFill>
                            <a:srgbClr val="000000"/>
                          </a:solidFill>
                          <a:latin typeface="Arial"/>
                        </a:rPr>
                        <a:t>Jan Balaštík</a:t>
                      </a:r>
                    </a:p>
                  </a:txBody>
                  <a:tcPr marL="9525" marR="9525" marT="9525" marB="0" anchor="b">
                    <a:lnL>
                      <a:noFill/>
                    </a:lnL>
                    <a:lnR>
                      <a:noFill/>
                    </a:lnR>
                    <a:lnT>
                      <a:noFill/>
                    </a:lnT>
                    <a:lnB>
                      <a:noFill/>
                    </a:lnB>
                    <a:solidFill>
                      <a:srgbClr val="FFCCFF"/>
                    </a:solidFill>
                  </a:tcPr>
                </a:tc>
                <a:tc>
                  <a:txBody>
                    <a:bodyPr/>
                    <a:lstStyle/>
                    <a:p>
                      <a:pPr algn="r" fontAlgn="b"/>
                      <a:r>
                        <a:rPr lang="cs-CZ" sz="1200" b="1" i="0" u="none" strike="noStrike" dirty="0">
                          <a:solidFill>
                            <a:srgbClr val="000000"/>
                          </a:solidFill>
                          <a:latin typeface="Arial"/>
                        </a:rPr>
                        <a:t>2</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190500">
                <a:tc>
                  <a:txBody>
                    <a:bodyPr/>
                    <a:lstStyle/>
                    <a:p>
                      <a:pPr algn="l" fontAlgn="b"/>
                      <a:r>
                        <a:rPr lang="cs-CZ" sz="1200" b="1" i="0" u="none" strike="noStrike">
                          <a:solidFill>
                            <a:srgbClr val="000000"/>
                          </a:solidFill>
                          <a:latin typeface="Arial"/>
                        </a:rPr>
                        <a:t>Martin Koráň</a:t>
                      </a:r>
                    </a:p>
                  </a:txBody>
                  <a:tcPr marL="9525" marR="9525" marT="9525" marB="0" anchor="b">
                    <a:lnL>
                      <a:noFill/>
                    </a:lnL>
                    <a:lnR>
                      <a:noFill/>
                    </a:lnR>
                    <a:lnT>
                      <a:noFill/>
                    </a:lnT>
                    <a:lnB>
                      <a:noFill/>
                    </a:lnB>
                    <a:solidFill>
                      <a:srgbClr val="99FF99"/>
                    </a:solidFill>
                  </a:tcPr>
                </a:tc>
                <a:tc>
                  <a:txBody>
                    <a:bodyPr/>
                    <a:lstStyle/>
                    <a:p>
                      <a:pPr algn="r" fontAlgn="b"/>
                      <a:r>
                        <a:rPr lang="cs-CZ" sz="1200" b="1" i="0" u="none" strike="noStrike" dirty="0">
                          <a:solidFill>
                            <a:srgbClr val="000000"/>
                          </a:solidFill>
                          <a:latin typeface="Arial"/>
                        </a:rPr>
                        <a:t>2</a:t>
                      </a:r>
                    </a:p>
                  </a:txBody>
                  <a:tcPr marL="9525" marR="9525" marT="9525" marB="0" anchor="b">
                    <a:lnL>
                      <a:noFill/>
                    </a:lnL>
                    <a:lnR>
                      <a:noFill/>
                    </a:lnR>
                    <a:lnT>
                      <a:noFill/>
                    </a:lnT>
                    <a:lnB>
                      <a:noFill/>
                    </a:lnB>
                    <a:solidFill>
                      <a:srgbClr val="99FF99"/>
                    </a:solidFill>
                  </a:tcPr>
                </a:tc>
                <a:extLst>
                  <a:ext uri="{0D108BD9-81ED-4DB2-BD59-A6C34878D82A}">
                    <a16:rowId xmlns:a16="http://schemas.microsoft.com/office/drawing/2014/main" val="10010"/>
                  </a:ext>
                </a:extLst>
              </a:tr>
              <a:tr h="190500">
                <a:tc>
                  <a:txBody>
                    <a:bodyPr/>
                    <a:lstStyle/>
                    <a:p>
                      <a:pPr algn="l" fontAlgn="b"/>
                      <a:r>
                        <a:rPr lang="cs-CZ" sz="1200" b="1" i="0" u="none" strike="noStrike">
                          <a:solidFill>
                            <a:srgbClr val="000000"/>
                          </a:solidFill>
                          <a:latin typeface="Arial"/>
                        </a:rPr>
                        <a:t>Aleš Sviták </a:t>
                      </a:r>
                    </a:p>
                  </a:txBody>
                  <a:tcPr marL="9525" marR="9525" marT="9525" marB="0" anchor="b">
                    <a:lnL>
                      <a:noFill/>
                    </a:lnL>
                    <a:lnR>
                      <a:noFill/>
                    </a:lnR>
                    <a:lnT>
                      <a:noFill/>
                    </a:lnT>
                    <a:lnB>
                      <a:noFill/>
                    </a:lnB>
                    <a:solidFill>
                      <a:srgbClr val="FFCCFF"/>
                    </a:solidFill>
                  </a:tcPr>
                </a:tc>
                <a:tc>
                  <a:txBody>
                    <a:bodyPr/>
                    <a:lstStyle/>
                    <a:p>
                      <a:pPr algn="r" fontAlgn="b"/>
                      <a:r>
                        <a:rPr lang="cs-CZ" sz="1200" b="1" i="0" u="none" strike="noStrike" dirty="0">
                          <a:solidFill>
                            <a:srgbClr val="000000"/>
                          </a:solidFill>
                          <a:latin typeface="Arial"/>
                        </a:rPr>
                        <a:t>1</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190500">
                <a:tc>
                  <a:txBody>
                    <a:bodyPr/>
                    <a:lstStyle/>
                    <a:p>
                      <a:pPr algn="l" fontAlgn="b"/>
                      <a:r>
                        <a:rPr lang="cs-CZ" sz="1200" b="1" i="0" u="none" strike="noStrike">
                          <a:solidFill>
                            <a:srgbClr val="000000"/>
                          </a:solidFill>
                          <a:latin typeface="Arial"/>
                        </a:rPr>
                        <a:t>Lukáš Jakl</a:t>
                      </a:r>
                    </a:p>
                  </a:txBody>
                  <a:tcPr marL="9525" marR="9525" marT="9525" marB="0" anchor="b">
                    <a:lnL>
                      <a:noFill/>
                    </a:lnL>
                    <a:lnR>
                      <a:noFill/>
                    </a:lnR>
                    <a:lnT>
                      <a:noFill/>
                    </a:lnT>
                    <a:lnB>
                      <a:noFill/>
                    </a:lnB>
                    <a:solidFill>
                      <a:srgbClr val="99FF99"/>
                    </a:solidFill>
                  </a:tcPr>
                </a:tc>
                <a:tc>
                  <a:txBody>
                    <a:bodyPr/>
                    <a:lstStyle/>
                    <a:p>
                      <a:pPr algn="r" fontAlgn="b"/>
                      <a:r>
                        <a:rPr lang="cs-CZ" sz="1200" b="1" i="0" u="none" strike="noStrike" dirty="0">
                          <a:solidFill>
                            <a:srgbClr val="000000"/>
                          </a:solidFill>
                          <a:latin typeface="Arial"/>
                        </a:rPr>
                        <a:t>1</a:t>
                      </a:r>
                    </a:p>
                  </a:txBody>
                  <a:tcPr marL="9525" marR="9525" marT="9525" marB="0" anchor="b">
                    <a:lnL>
                      <a:noFill/>
                    </a:lnL>
                    <a:lnR>
                      <a:noFill/>
                    </a:lnR>
                    <a:lnT>
                      <a:noFill/>
                    </a:lnT>
                    <a:lnB>
                      <a:noFill/>
                    </a:lnB>
                    <a:solidFill>
                      <a:srgbClr val="99FF99"/>
                    </a:solidFill>
                  </a:tcPr>
                </a:tc>
                <a:extLst>
                  <a:ext uri="{0D108BD9-81ED-4DB2-BD59-A6C34878D82A}">
                    <a16:rowId xmlns:a16="http://schemas.microsoft.com/office/drawing/2014/main" val="10012"/>
                  </a:ext>
                </a:extLst>
              </a:tr>
              <a:tr h="190500">
                <a:tc>
                  <a:txBody>
                    <a:bodyPr/>
                    <a:lstStyle/>
                    <a:p>
                      <a:pPr algn="l" fontAlgn="b"/>
                      <a:r>
                        <a:rPr lang="cs-CZ" sz="1200" b="1" i="0" u="none" strike="noStrike">
                          <a:solidFill>
                            <a:srgbClr val="000000"/>
                          </a:solidFill>
                          <a:latin typeface="Arial"/>
                        </a:rPr>
                        <a:t>vlastní</a:t>
                      </a:r>
                    </a:p>
                  </a:txBody>
                  <a:tcPr marL="9525" marR="9525" marT="9525" marB="0" anchor="b">
                    <a:lnL>
                      <a:noFill/>
                    </a:lnL>
                    <a:lnR>
                      <a:noFill/>
                    </a:lnR>
                    <a:lnT>
                      <a:noFill/>
                    </a:lnT>
                    <a:lnB>
                      <a:noFill/>
                    </a:lnB>
                    <a:solidFill>
                      <a:srgbClr val="FFCCFF"/>
                    </a:solidFill>
                  </a:tcPr>
                </a:tc>
                <a:tc>
                  <a:txBody>
                    <a:bodyPr/>
                    <a:lstStyle/>
                    <a:p>
                      <a:pPr algn="r" fontAlgn="b"/>
                      <a:r>
                        <a:rPr lang="cs-CZ" sz="1200" b="1" i="0" u="none" strike="noStrike" dirty="0">
                          <a:solidFill>
                            <a:srgbClr val="000000"/>
                          </a:solidFill>
                          <a:latin typeface="Arial"/>
                        </a:rPr>
                        <a:t>1</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bl>
          </a:graphicData>
        </a:graphic>
      </p:graphicFrame>
      <p:pic>
        <p:nvPicPr>
          <p:cNvPr id="6146" name="Picture 17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221112</TotalTime>
  <Words>4930</Words>
  <Application>Microsoft Office PowerPoint</Application>
  <PresentationFormat>Vlastní</PresentationFormat>
  <Paragraphs>1729</Paragraphs>
  <Slides>20</Slides>
  <Notes>18</Notes>
  <HiddenSlides>0</HiddenSlides>
  <MMClips>0</MMClips>
  <ScaleCrop>false</ScaleCrop>
  <HeadingPairs>
    <vt:vector size="6" baseType="variant">
      <vt:variant>
        <vt:lpstr>Použitá písma</vt:lpstr>
      </vt:variant>
      <vt:variant>
        <vt:i4>51</vt:i4>
      </vt:variant>
      <vt:variant>
        <vt:lpstr>Motiv</vt:lpstr>
      </vt:variant>
      <vt:variant>
        <vt:i4>1</vt:i4>
      </vt:variant>
      <vt:variant>
        <vt:lpstr>Nadpisy snímků</vt:lpstr>
      </vt:variant>
      <vt:variant>
        <vt:i4>20</vt:i4>
      </vt:variant>
    </vt:vector>
  </HeadingPairs>
  <TitlesOfParts>
    <vt:vector size="72" baseType="lpstr">
      <vt:lpstr>Microsoft JhengHei</vt:lpstr>
      <vt:lpstr>Albertus MT</vt:lpstr>
      <vt:lpstr>Arial</vt:lpstr>
      <vt:lpstr>Arial Black</vt:lpstr>
      <vt:lpstr>Arial Rounded MT Bold</vt:lpstr>
      <vt:lpstr>Arial Unicode MS</vt:lpstr>
      <vt:lpstr>Baskerville Old Face</vt:lpstr>
      <vt:lpstr>Berlin Sans FB</vt:lpstr>
      <vt:lpstr>Bookman Old Style</vt:lpstr>
      <vt:lpstr>Britannic Bold</vt:lpstr>
      <vt:lpstr>Calibri</vt:lpstr>
      <vt:lpstr>Cambria Math</vt:lpstr>
      <vt:lpstr>Candara</vt:lpstr>
      <vt:lpstr>Centaur</vt:lpstr>
      <vt:lpstr>Century Gothic</vt:lpstr>
      <vt:lpstr>Colonna MT</vt:lpstr>
      <vt:lpstr>Comic Sans MS</vt:lpstr>
      <vt:lpstr>Consolas</vt:lpstr>
      <vt:lpstr>Cooper Black</vt:lpstr>
      <vt:lpstr>Curlz MT</vt:lpstr>
      <vt:lpstr>Eras Bold ITC</vt:lpstr>
      <vt:lpstr>Estrangelo Edessa</vt:lpstr>
      <vt:lpstr>Franklin Gothic Demi</vt:lpstr>
      <vt:lpstr>FrankRuehl</vt:lpstr>
      <vt:lpstr>Gill Sans Ultra Bold</vt:lpstr>
      <vt:lpstr>Gungsuh</vt:lpstr>
      <vt:lpstr>Imprint MT Shadow</vt:lpstr>
      <vt:lpstr>Iskoola Pota</vt:lpstr>
      <vt:lpstr>KaiTi</vt:lpstr>
      <vt:lpstr>Kartika</vt:lpstr>
      <vt:lpstr>Khmer UI</vt:lpstr>
      <vt:lpstr>KodchiangUPC</vt:lpstr>
      <vt:lpstr>Maiandra GD</vt:lpstr>
      <vt:lpstr>Microsoft Himalaya</vt:lpstr>
      <vt:lpstr>Miriam</vt:lpstr>
      <vt:lpstr>Mongolian Baiti</vt:lpstr>
      <vt:lpstr>Monospac821 BT</vt:lpstr>
      <vt:lpstr>MS Mincho</vt:lpstr>
      <vt:lpstr>Narkisim</vt:lpstr>
      <vt:lpstr>Playbill</vt:lpstr>
      <vt:lpstr>Rockwell Condensed</vt:lpstr>
      <vt:lpstr>Script MT Bold</vt:lpstr>
      <vt:lpstr>Segoe UI</vt:lpstr>
      <vt:lpstr>Segoe UI Semibold</vt:lpstr>
      <vt:lpstr>SimHei</vt:lpstr>
      <vt:lpstr>Swis721 Ex BT</vt:lpstr>
      <vt:lpstr>Tahoma</vt:lpstr>
      <vt:lpstr>Times New Roman</vt:lpstr>
      <vt:lpstr>Trebuchet MS</vt:lpstr>
      <vt:lpstr>Tw Cen MT</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Uživatel systému Windows</cp:lastModifiedBy>
  <cp:revision>12296</cp:revision>
  <cp:lastPrinted>2003-08-14T09:54:30Z</cp:lastPrinted>
  <dcterms:created xsi:type="dcterms:W3CDTF">2001-03-12T13:44:53Z</dcterms:created>
  <dcterms:modified xsi:type="dcterms:W3CDTF">2018-12-09T15:50:28Z</dcterms:modified>
</cp:coreProperties>
</file>