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 id="312" r:id="rId20"/>
    <p:sldId id="313" r:id="rId21"/>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D60093"/>
    <a:srgbClr val="006600"/>
    <a:srgbClr val="0C4711"/>
    <a:srgbClr val="FF0066"/>
    <a:srgbClr val="003300"/>
    <a:srgbClr val="008000"/>
    <a:srgbClr val="990033"/>
    <a:srgbClr val="CC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95507" autoAdjust="0"/>
  </p:normalViewPr>
  <p:slideViewPr>
    <p:cSldViewPr>
      <p:cViewPr varScale="1">
        <p:scale>
          <a:sx n="79" d="100"/>
          <a:sy n="79" d="100"/>
        </p:scale>
        <p:origin x="1230" y="72"/>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503B56-3218-46D1-849E-018129832FD5}" type="slidenum">
              <a:rPr lang="cs-CZ" smtClean="0"/>
              <a:pPr/>
              <a:t>1</a:t>
            </a:fld>
            <a:endParaRPr lang="cs-CZ"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dirty="0" smtClean="0"/>
              <a:t>SOBOTA</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19</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572.emf"/><Relationship Id="rId18" Type="http://schemas.openxmlformats.org/officeDocument/2006/relationships/image" Target="../media/image577.emf"/><Relationship Id="rId26" Type="http://schemas.openxmlformats.org/officeDocument/2006/relationships/image" Target="../media/image585.emf"/><Relationship Id="rId39" Type="http://schemas.openxmlformats.org/officeDocument/2006/relationships/image" Target="../media/image598.emf"/><Relationship Id="rId21" Type="http://schemas.openxmlformats.org/officeDocument/2006/relationships/image" Target="../media/image580.emf"/><Relationship Id="rId34" Type="http://schemas.openxmlformats.org/officeDocument/2006/relationships/image" Target="../media/image593.emf"/><Relationship Id="rId42" Type="http://schemas.openxmlformats.org/officeDocument/2006/relationships/image" Target="../media/image601.emf"/><Relationship Id="rId47" Type="http://schemas.openxmlformats.org/officeDocument/2006/relationships/image" Target="../media/image606.emf"/><Relationship Id="rId50" Type="http://schemas.openxmlformats.org/officeDocument/2006/relationships/image" Target="../media/image609.emf"/><Relationship Id="rId55" Type="http://schemas.openxmlformats.org/officeDocument/2006/relationships/image" Target="../media/image614.emf"/><Relationship Id="rId63" Type="http://schemas.openxmlformats.org/officeDocument/2006/relationships/image" Target="../media/image622.emf"/><Relationship Id="rId7" Type="http://schemas.openxmlformats.org/officeDocument/2006/relationships/image" Target="../media/image566.emf"/><Relationship Id="rId2" Type="http://schemas.openxmlformats.org/officeDocument/2006/relationships/notesSlide" Target="../notesSlides/notesSlide10.xml"/><Relationship Id="rId16" Type="http://schemas.openxmlformats.org/officeDocument/2006/relationships/image" Target="../media/image575.emf"/><Relationship Id="rId20" Type="http://schemas.openxmlformats.org/officeDocument/2006/relationships/image" Target="../media/image579.emf"/><Relationship Id="rId29" Type="http://schemas.openxmlformats.org/officeDocument/2006/relationships/image" Target="../media/image588.emf"/><Relationship Id="rId41" Type="http://schemas.openxmlformats.org/officeDocument/2006/relationships/image" Target="../media/image600.emf"/><Relationship Id="rId54" Type="http://schemas.openxmlformats.org/officeDocument/2006/relationships/image" Target="../media/image613.emf"/><Relationship Id="rId62" Type="http://schemas.openxmlformats.org/officeDocument/2006/relationships/image" Target="../media/image621.emf"/><Relationship Id="rId1" Type="http://schemas.openxmlformats.org/officeDocument/2006/relationships/slideLayout" Target="../slideLayouts/slideLayout7.xml"/><Relationship Id="rId6" Type="http://schemas.openxmlformats.org/officeDocument/2006/relationships/image" Target="../media/image565.emf"/><Relationship Id="rId11" Type="http://schemas.openxmlformats.org/officeDocument/2006/relationships/image" Target="../media/image570.emf"/><Relationship Id="rId24" Type="http://schemas.openxmlformats.org/officeDocument/2006/relationships/image" Target="../media/image583.emf"/><Relationship Id="rId32" Type="http://schemas.openxmlformats.org/officeDocument/2006/relationships/image" Target="../media/image591.emf"/><Relationship Id="rId37" Type="http://schemas.openxmlformats.org/officeDocument/2006/relationships/image" Target="../media/image596.emf"/><Relationship Id="rId40" Type="http://schemas.openxmlformats.org/officeDocument/2006/relationships/image" Target="../media/image599.emf"/><Relationship Id="rId45" Type="http://schemas.openxmlformats.org/officeDocument/2006/relationships/image" Target="../media/image604.emf"/><Relationship Id="rId53" Type="http://schemas.openxmlformats.org/officeDocument/2006/relationships/image" Target="../media/image612.emf"/><Relationship Id="rId58" Type="http://schemas.openxmlformats.org/officeDocument/2006/relationships/image" Target="../media/image617.emf"/><Relationship Id="rId5" Type="http://schemas.openxmlformats.org/officeDocument/2006/relationships/image" Target="../media/image564.emf"/><Relationship Id="rId15" Type="http://schemas.openxmlformats.org/officeDocument/2006/relationships/image" Target="../media/image574.emf"/><Relationship Id="rId23" Type="http://schemas.openxmlformats.org/officeDocument/2006/relationships/image" Target="../media/image582.emf"/><Relationship Id="rId28" Type="http://schemas.openxmlformats.org/officeDocument/2006/relationships/image" Target="../media/image587.emf"/><Relationship Id="rId36" Type="http://schemas.openxmlformats.org/officeDocument/2006/relationships/image" Target="../media/image595.emf"/><Relationship Id="rId49" Type="http://schemas.openxmlformats.org/officeDocument/2006/relationships/image" Target="../media/image608.emf"/><Relationship Id="rId57" Type="http://schemas.openxmlformats.org/officeDocument/2006/relationships/image" Target="../media/image616.emf"/><Relationship Id="rId61" Type="http://schemas.openxmlformats.org/officeDocument/2006/relationships/image" Target="../media/image620.emf"/><Relationship Id="rId10" Type="http://schemas.openxmlformats.org/officeDocument/2006/relationships/image" Target="../media/image569.emf"/><Relationship Id="rId19" Type="http://schemas.openxmlformats.org/officeDocument/2006/relationships/image" Target="../media/image578.emf"/><Relationship Id="rId31" Type="http://schemas.openxmlformats.org/officeDocument/2006/relationships/image" Target="../media/image590.emf"/><Relationship Id="rId44" Type="http://schemas.openxmlformats.org/officeDocument/2006/relationships/image" Target="../media/image603.emf"/><Relationship Id="rId52" Type="http://schemas.openxmlformats.org/officeDocument/2006/relationships/image" Target="../media/image611.emf"/><Relationship Id="rId60" Type="http://schemas.openxmlformats.org/officeDocument/2006/relationships/image" Target="../media/image619.emf"/><Relationship Id="rId4" Type="http://schemas.openxmlformats.org/officeDocument/2006/relationships/image" Target="../media/image563.png"/><Relationship Id="rId9" Type="http://schemas.openxmlformats.org/officeDocument/2006/relationships/image" Target="../media/image568.emf"/><Relationship Id="rId14" Type="http://schemas.openxmlformats.org/officeDocument/2006/relationships/image" Target="../media/image573.emf"/><Relationship Id="rId22" Type="http://schemas.openxmlformats.org/officeDocument/2006/relationships/image" Target="../media/image581.emf"/><Relationship Id="rId27" Type="http://schemas.openxmlformats.org/officeDocument/2006/relationships/image" Target="../media/image586.emf"/><Relationship Id="rId30" Type="http://schemas.openxmlformats.org/officeDocument/2006/relationships/image" Target="../media/image589.emf"/><Relationship Id="rId35" Type="http://schemas.openxmlformats.org/officeDocument/2006/relationships/image" Target="../media/image594.emf"/><Relationship Id="rId43" Type="http://schemas.openxmlformats.org/officeDocument/2006/relationships/image" Target="../media/image602.emf"/><Relationship Id="rId48" Type="http://schemas.openxmlformats.org/officeDocument/2006/relationships/image" Target="../media/image607.emf"/><Relationship Id="rId56" Type="http://schemas.openxmlformats.org/officeDocument/2006/relationships/image" Target="../media/image615.emf"/><Relationship Id="rId64" Type="http://schemas.openxmlformats.org/officeDocument/2006/relationships/image" Target="../media/image623.emf"/><Relationship Id="rId8" Type="http://schemas.openxmlformats.org/officeDocument/2006/relationships/image" Target="../media/image567.emf"/><Relationship Id="rId51" Type="http://schemas.openxmlformats.org/officeDocument/2006/relationships/image" Target="../media/image610.emf"/><Relationship Id="rId3" Type="http://schemas.openxmlformats.org/officeDocument/2006/relationships/image" Target="../media/image562.png"/><Relationship Id="rId12" Type="http://schemas.openxmlformats.org/officeDocument/2006/relationships/image" Target="../media/image571.emf"/><Relationship Id="rId17" Type="http://schemas.openxmlformats.org/officeDocument/2006/relationships/image" Target="../media/image576.emf"/><Relationship Id="rId25" Type="http://schemas.openxmlformats.org/officeDocument/2006/relationships/image" Target="../media/image584.emf"/><Relationship Id="rId33" Type="http://schemas.openxmlformats.org/officeDocument/2006/relationships/image" Target="../media/image592.emf"/><Relationship Id="rId38" Type="http://schemas.openxmlformats.org/officeDocument/2006/relationships/image" Target="../media/image597.emf"/><Relationship Id="rId46" Type="http://schemas.openxmlformats.org/officeDocument/2006/relationships/image" Target="../media/image605.emf"/><Relationship Id="rId59" Type="http://schemas.openxmlformats.org/officeDocument/2006/relationships/image" Target="../media/image618.emf"/></Relationships>
</file>

<file path=ppt/slides/_rels/slide11.xml.rels><?xml version="1.0" encoding="UTF-8" standalone="yes"?>
<Relationships xmlns="http://schemas.openxmlformats.org/package/2006/relationships"><Relationship Id="rId3" Type="http://schemas.openxmlformats.org/officeDocument/2006/relationships/image" Target="../media/image6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26.jpeg"/></Relationships>
</file>

<file path=ppt/slides/_rels/slide13.xml.rels><?xml version="1.0" encoding="UTF-8" standalone="yes"?>
<Relationships xmlns="http://schemas.openxmlformats.org/package/2006/relationships"><Relationship Id="rId3" Type="http://schemas.openxmlformats.org/officeDocument/2006/relationships/image" Target="../media/image627.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28.png"/></Relationships>
</file>

<file path=ppt/slides/_rels/slide14.xml.rels><?xml version="1.0" encoding="UTF-8" standalone="yes"?>
<Relationships xmlns="http://schemas.openxmlformats.org/package/2006/relationships"><Relationship Id="rId8" Type="http://schemas.openxmlformats.org/officeDocument/2006/relationships/image" Target="../media/image634.emf"/><Relationship Id="rId13" Type="http://schemas.openxmlformats.org/officeDocument/2006/relationships/image" Target="../media/image639.emf"/><Relationship Id="rId18" Type="http://schemas.openxmlformats.org/officeDocument/2006/relationships/image" Target="../media/image644.emf"/><Relationship Id="rId26" Type="http://schemas.openxmlformats.org/officeDocument/2006/relationships/image" Target="../media/image652.emf"/><Relationship Id="rId39" Type="http://schemas.openxmlformats.org/officeDocument/2006/relationships/image" Target="../media/image665.emf"/><Relationship Id="rId3" Type="http://schemas.openxmlformats.org/officeDocument/2006/relationships/image" Target="../media/image629.jpeg"/><Relationship Id="rId21" Type="http://schemas.openxmlformats.org/officeDocument/2006/relationships/image" Target="../media/image647.emf"/><Relationship Id="rId34" Type="http://schemas.openxmlformats.org/officeDocument/2006/relationships/image" Target="../media/image660.emf"/><Relationship Id="rId7" Type="http://schemas.openxmlformats.org/officeDocument/2006/relationships/image" Target="../media/image633.emf"/><Relationship Id="rId12" Type="http://schemas.openxmlformats.org/officeDocument/2006/relationships/image" Target="../media/image638.emf"/><Relationship Id="rId17" Type="http://schemas.openxmlformats.org/officeDocument/2006/relationships/image" Target="../media/image643.emf"/><Relationship Id="rId25" Type="http://schemas.openxmlformats.org/officeDocument/2006/relationships/image" Target="../media/image651.emf"/><Relationship Id="rId33" Type="http://schemas.openxmlformats.org/officeDocument/2006/relationships/image" Target="../media/image659.emf"/><Relationship Id="rId38" Type="http://schemas.openxmlformats.org/officeDocument/2006/relationships/image" Target="../media/image664.emf"/><Relationship Id="rId2" Type="http://schemas.openxmlformats.org/officeDocument/2006/relationships/notesSlide" Target="../notesSlides/notesSlide14.xml"/><Relationship Id="rId16" Type="http://schemas.openxmlformats.org/officeDocument/2006/relationships/image" Target="../media/image642.emf"/><Relationship Id="rId20" Type="http://schemas.openxmlformats.org/officeDocument/2006/relationships/image" Target="../media/image646.emf"/><Relationship Id="rId29" Type="http://schemas.openxmlformats.org/officeDocument/2006/relationships/image" Target="../media/image655.emf"/><Relationship Id="rId41" Type="http://schemas.openxmlformats.org/officeDocument/2006/relationships/image" Target="../media/image667.emf"/><Relationship Id="rId1" Type="http://schemas.openxmlformats.org/officeDocument/2006/relationships/slideLayout" Target="../slideLayouts/slideLayout7.xml"/><Relationship Id="rId6" Type="http://schemas.openxmlformats.org/officeDocument/2006/relationships/image" Target="../media/image632.emf"/><Relationship Id="rId11" Type="http://schemas.openxmlformats.org/officeDocument/2006/relationships/image" Target="../media/image637.emf"/><Relationship Id="rId24" Type="http://schemas.openxmlformats.org/officeDocument/2006/relationships/image" Target="../media/image650.emf"/><Relationship Id="rId32" Type="http://schemas.openxmlformats.org/officeDocument/2006/relationships/image" Target="../media/image658.emf"/><Relationship Id="rId37" Type="http://schemas.openxmlformats.org/officeDocument/2006/relationships/image" Target="../media/image663.emf"/><Relationship Id="rId40" Type="http://schemas.openxmlformats.org/officeDocument/2006/relationships/image" Target="../media/image666.emf"/><Relationship Id="rId5" Type="http://schemas.openxmlformats.org/officeDocument/2006/relationships/image" Target="../media/image631.emf"/><Relationship Id="rId15" Type="http://schemas.openxmlformats.org/officeDocument/2006/relationships/image" Target="../media/image641.emf"/><Relationship Id="rId23" Type="http://schemas.openxmlformats.org/officeDocument/2006/relationships/image" Target="../media/image649.emf"/><Relationship Id="rId28" Type="http://schemas.openxmlformats.org/officeDocument/2006/relationships/image" Target="../media/image654.emf"/><Relationship Id="rId36" Type="http://schemas.openxmlformats.org/officeDocument/2006/relationships/image" Target="../media/image662.emf"/><Relationship Id="rId10" Type="http://schemas.openxmlformats.org/officeDocument/2006/relationships/image" Target="../media/image636.emf"/><Relationship Id="rId19" Type="http://schemas.openxmlformats.org/officeDocument/2006/relationships/image" Target="../media/image645.emf"/><Relationship Id="rId31" Type="http://schemas.openxmlformats.org/officeDocument/2006/relationships/image" Target="../media/image657.emf"/><Relationship Id="rId4" Type="http://schemas.openxmlformats.org/officeDocument/2006/relationships/image" Target="../media/image630.emf"/><Relationship Id="rId9" Type="http://schemas.openxmlformats.org/officeDocument/2006/relationships/image" Target="../media/image635.emf"/><Relationship Id="rId14" Type="http://schemas.openxmlformats.org/officeDocument/2006/relationships/image" Target="../media/image640.emf"/><Relationship Id="rId22" Type="http://schemas.openxmlformats.org/officeDocument/2006/relationships/image" Target="../media/image648.emf"/><Relationship Id="rId27" Type="http://schemas.openxmlformats.org/officeDocument/2006/relationships/image" Target="../media/image653.emf"/><Relationship Id="rId30" Type="http://schemas.openxmlformats.org/officeDocument/2006/relationships/image" Target="../media/image656.emf"/><Relationship Id="rId35" Type="http://schemas.openxmlformats.org/officeDocument/2006/relationships/image" Target="../media/image661.emf"/></Relationships>
</file>

<file path=ppt/slides/_rels/slide15.xml.rels><?xml version="1.0" encoding="UTF-8" standalone="yes"?>
<Relationships xmlns="http://schemas.openxmlformats.org/package/2006/relationships"><Relationship Id="rId3" Type="http://schemas.openxmlformats.org/officeDocument/2006/relationships/image" Target="../media/image66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69.jpeg"/></Relationships>
</file>

<file path=ppt/slides/_rels/slide16.xml.rels><?xml version="1.0" encoding="UTF-8" standalone="yes"?>
<Relationships xmlns="http://schemas.openxmlformats.org/package/2006/relationships"><Relationship Id="rId8" Type="http://schemas.openxmlformats.org/officeDocument/2006/relationships/image" Target="../media/image675.emf"/><Relationship Id="rId13" Type="http://schemas.openxmlformats.org/officeDocument/2006/relationships/image" Target="../media/image680.emf"/><Relationship Id="rId3" Type="http://schemas.openxmlformats.org/officeDocument/2006/relationships/image" Target="../media/image670.jpeg"/><Relationship Id="rId7" Type="http://schemas.openxmlformats.org/officeDocument/2006/relationships/image" Target="../media/image674.emf"/><Relationship Id="rId12" Type="http://schemas.openxmlformats.org/officeDocument/2006/relationships/image" Target="../media/image679.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73.emf"/><Relationship Id="rId11" Type="http://schemas.openxmlformats.org/officeDocument/2006/relationships/image" Target="../media/image678.emf"/><Relationship Id="rId5" Type="http://schemas.openxmlformats.org/officeDocument/2006/relationships/image" Target="../media/image672.emf"/><Relationship Id="rId10" Type="http://schemas.openxmlformats.org/officeDocument/2006/relationships/image" Target="../media/image677.emf"/><Relationship Id="rId4" Type="http://schemas.openxmlformats.org/officeDocument/2006/relationships/image" Target="../media/image671.png"/><Relationship Id="rId9" Type="http://schemas.openxmlformats.org/officeDocument/2006/relationships/image" Target="../media/image676.emf"/><Relationship Id="rId14" Type="http://schemas.openxmlformats.org/officeDocument/2006/relationships/image" Target="../media/image681.emf"/></Relationships>
</file>

<file path=ppt/slides/_rels/slide17.xml.rels><?xml version="1.0" encoding="UTF-8" standalone="yes"?>
<Relationships xmlns="http://schemas.openxmlformats.org/package/2006/relationships"><Relationship Id="rId3" Type="http://schemas.openxmlformats.org/officeDocument/2006/relationships/image" Target="../media/image683.png"/><Relationship Id="rId2" Type="http://schemas.openxmlformats.org/officeDocument/2006/relationships/image" Target="../media/image682.jpeg"/><Relationship Id="rId1" Type="http://schemas.openxmlformats.org/officeDocument/2006/relationships/slideLayout" Target="../slideLayouts/slideLayout12.xml"/><Relationship Id="rId4" Type="http://schemas.openxmlformats.org/officeDocument/2006/relationships/image" Target="../media/image684.png"/></Relationships>
</file>

<file path=ppt/slides/_rels/slide18.xml.rels><?xml version="1.0" encoding="UTF-8" standalone="yes"?>
<Relationships xmlns="http://schemas.openxmlformats.org/package/2006/relationships"><Relationship Id="rId3" Type="http://schemas.openxmlformats.org/officeDocument/2006/relationships/image" Target="../media/image68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69.jpeg"/><Relationship Id="rId5" Type="http://schemas.openxmlformats.org/officeDocument/2006/relationships/image" Target="../media/image687.jpeg"/><Relationship Id="rId4" Type="http://schemas.openxmlformats.org/officeDocument/2006/relationships/image" Target="../media/image686.jpeg"/></Relationships>
</file>

<file path=ppt/slides/_rels/slide19.xml.rels><?xml version="1.0" encoding="UTF-8" standalone="yes"?>
<Relationships xmlns="http://schemas.openxmlformats.org/package/2006/relationships"><Relationship Id="rId3" Type="http://schemas.openxmlformats.org/officeDocument/2006/relationships/image" Target="../media/image688.jpeg"/><Relationship Id="rId7" Type="http://schemas.openxmlformats.org/officeDocument/2006/relationships/image" Target="../media/image69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82.jpeg"/><Relationship Id="rId5" Type="http://schemas.openxmlformats.org/officeDocument/2006/relationships/image" Target="../media/image690.jpeg"/><Relationship Id="rId4" Type="http://schemas.openxmlformats.org/officeDocument/2006/relationships/image" Target="../media/image689.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hyperlink" Target="http://www.izolace-beran.cz/index.php?lg=cz" TargetMode="Externa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693.jpeg"/><Relationship Id="rId2" Type="http://schemas.openxmlformats.org/officeDocument/2006/relationships/image" Target="../media/image692.jpeg"/><Relationship Id="rId1" Type="http://schemas.openxmlformats.org/officeDocument/2006/relationships/slideLayout" Target="../slideLayouts/slideLayout12.xml"/><Relationship Id="rId5" Type="http://schemas.openxmlformats.org/officeDocument/2006/relationships/image" Target="../media/image695.jpeg"/><Relationship Id="rId4" Type="http://schemas.openxmlformats.org/officeDocument/2006/relationships/image" Target="../media/image694.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30.emf"/><Relationship Id="rId18" Type="http://schemas.openxmlformats.org/officeDocument/2006/relationships/image" Target="../media/image35.emf"/><Relationship Id="rId26" Type="http://schemas.openxmlformats.org/officeDocument/2006/relationships/image" Target="../media/image43.emf"/><Relationship Id="rId39" Type="http://schemas.openxmlformats.org/officeDocument/2006/relationships/image" Target="../media/image56.emf"/><Relationship Id="rId21" Type="http://schemas.openxmlformats.org/officeDocument/2006/relationships/image" Target="../media/image38.emf"/><Relationship Id="rId34" Type="http://schemas.openxmlformats.org/officeDocument/2006/relationships/image" Target="../media/image51.emf"/><Relationship Id="rId42" Type="http://schemas.openxmlformats.org/officeDocument/2006/relationships/image" Target="../media/image59.emf"/><Relationship Id="rId47" Type="http://schemas.openxmlformats.org/officeDocument/2006/relationships/image" Target="../media/image64.emf"/><Relationship Id="rId50" Type="http://schemas.openxmlformats.org/officeDocument/2006/relationships/image" Target="../media/image67.emf"/><Relationship Id="rId55" Type="http://schemas.openxmlformats.org/officeDocument/2006/relationships/image" Target="../media/image72.emf"/><Relationship Id="rId63" Type="http://schemas.openxmlformats.org/officeDocument/2006/relationships/image" Target="../media/image80.emf"/><Relationship Id="rId68" Type="http://schemas.openxmlformats.org/officeDocument/2006/relationships/image" Target="../media/image85.emf"/><Relationship Id="rId76" Type="http://schemas.openxmlformats.org/officeDocument/2006/relationships/image" Target="../media/image93.emf"/><Relationship Id="rId7" Type="http://schemas.openxmlformats.org/officeDocument/2006/relationships/image" Target="../media/image24.emf"/><Relationship Id="rId71" Type="http://schemas.openxmlformats.org/officeDocument/2006/relationships/image" Target="../media/image88.emf"/><Relationship Id="rId2" Type="http://schemas.openxmlformats.org/officeDocument/2006/relationships/notesSlide" Target="../notesSlides/notesSlide4.xml"/><Relationship Id="rId16" Type="http://schemas.openxmlformats.org/officeDocument/2006/relationships/image" Target="../media/image33.emf"/><Relationship Id="rId29" Type="http://schemas.openxmlformats.org/officeDocument/2006/relationships/image" Target="../media/image46.emf"/><Relationship Id="rId11" Type="http://schemas.openxmlformats.org/officeDocument/2006/relationships/image" Target="../media/image28.emf"/><Relationship Id="rId24" Type="http://schemas.openxmlformats.org/officeDocument/2006/relationships/image" Target="../media/image41.emf"/><Relationship Id="rId32" Type="http://schemas.openxmlformats.org/officeDocument/2006/relationships/image" Target="../media/image49.emf"/><Relationship Id="rId37" Type="http://schemas.openxmlformats.org/officeDocument/2006/relationships/image" Target="../media/image54.emf"/><Relationship Id="rId40" Type="http://schemas.openxmlformats.org/officeDocument/2006/relationships/image" Target="../media/image57.emf"/><Relationship Id="rId45" Type="http://schemas.openxmlformats.org/officeDocument/2006/relationships/image" Target="../media/image62.emf"/><Relationship Id="rId53" Type="http://schemas.openxmlformats.org/officeDocument/2006/relationships/image" Target="../media/image70.emf"/><Relationship Id="rId58" Type="http://schemas.openxmlformats.org/officeDocument/2006/relationships/image" Target="../media/image75.emf"/><Relationship Id="rId66" Type="http://schemas.openxmlformats.org/officeDocument/2006/relationships/image" Target="../media/image83.emf"/><Relationship Id="rId74" Type="http://schemas.openxmlformats.org/officeDocument/2006/relationships/image" Target="../media/image91.emf"/><Relationship Id="rId79" Type="http://schemas.openxmlformats.org/officeDocument/2006/relationships/image" Target="../media/image96.emf"/><Relationship Id="rId5" Type="http://schemas.openxmlformats.org/officeDocument/2006/relationships/image" Target="../media/image22.png"/><Relationship Id="rId61" Type="http://schemas.openxmlformats.org/officeDocument/2006/relationships/image" Target="../media/image78.emf"/><Relationship Id="rId82" Type="http://schemas.openxmlformats.org/officeDocument/2006/relationships/image" Target="../media/image99.emf"/><Relationship Id="rId10" Type="http://schemas.openxmlformats.org/officeDocument/2006/relationships/image" Target="../media/image27.emf"/><Relationship Id="rId19" Type="http://schemas.openxmlformats.org/officeDocument/2006/relationships/image" Target="../media/image36.emf"/><Relationship Id="rId31" Type="http://schemas.openxmlformats.org/officeDocument/2006/relationships/image" Target="../media/image48.emf"/><Relationship Id="rId44" Type="http://schemas.openxmlformats.org/officeDocument/2006/relationships/image" Target="../media/image61.emf"/><Relationship Id="rId52" Type="http://schemas.openxmlformats.org/officeDocument/2006/relationships/image" Target="../media/image69.emf"/><Relationship Id="rId60" Type="http://schemas.openxmlformats.org/officeDocument/2006/relationships/image" Target="../media/image77.emf"/><Relationship Id="rId65" Type="http://schemas.openxmlformats.org/officeDocument/2006/relationships/image" Target="../media/image82.emf"/><Relationship Id="rId73" Type="http://schemas.openxmlformats.org/officeDocument/2006/relationships/image" Target="../media/image90.emf"/><Relationship Id="rId78" Type="http://schemas.openxmlformats.org/officeDocument/2006/relationships/image" Target="../media/image95.emf"/><Relationship Id="rId81" Type="http://schemas.openxmlformats.org/officeDocument/2006/relationships/image" Target="../media/image98.emf"/><Relationship Id="rId4" Type="http://schemas.openxmlformats.org/officeDocument/2006/relationships/image" Target="../media/image21.png"/><Relationship Id="rId9" Type="http://schemas.openxmlformats.org/officeDocument/2006/relationships/image" Target="../media/image26.emf"/><Relationship Id="rId14" Type="http://schemas.openxmlformats.org/officeDocument/2006/relationships/image" Target="../media/image31.emf"/><Relationship Id="rId22" Type="http://schemas.openxmlformats.org/officeDocument/2006/relationships/image" Target="../media/image39.emf"/><Relationship Id="rId27" Type="http://schemas.openxmlformats.org/officeDocument/2006/relationships/image" Target="../media/image44.emf"/><Relationship Id="rId30" Type="http://schemas.openxmlformats.org/officeDocument/2006/relationships/image" Target="../media/image47.emf"/><Relationship Id="rId35" Type="http://schemas.openxmlformats.org/officeDocument/2006/relationships/image" Target="../media/image52.emf"/><Relationship Id="rId43" Type="http://schemas.openxmlformats.org/officeDocument/2006/relationships/image" Target="../media/image60.emf"/><Relationship Id="rId48" Type="http://schemas.openxmlformats.org/officeDocument/2006/relationships/image" Target="../media/image65.emf"/><Relationship Id="rId56" Type="http://schemas.openxmlformats.org/officeDocument/2006/relationships/image" Target="../media/image73.emf"/><Relationship Id="rId64" Type="http://schemas.openxmlformats.org/officeDocument/2006/relationships/image" Target="../media/image81.emf"/><Relationship Id="rId69" Type="http://schemas.openxmlformats.org/officeDocument/2006/relationships/image" Target="../media/image86.emf"/><Relationship Id="rId77" Type="http://schemas.openxmlformats.org/officeDocument/2006/relationships/image" Target="../media/image94.emf"/><Relationship Id="rId8" Type="http://schemas.openxmlformats.org/officeDocument/2006/relationships/image" Target="../media/image25.emf"/><Relationship Id="rId51" Type="http://schemas.openxmlformats.org/officeDocument/2006/relationships/image" Target="../media/image68.emf"/><Relationship Id="rId72" Type="http://schemas.openxmlformats.org/officeDocument/2006/relationships/image" Target="../media/image89.emf"/><Relationship Id="rId80" Type="http://schemas.openxmlformats.org/officeDocument/2006/relationships/image" Target="../media/image97.emf"/><Relationship Id="rId3" Type="http://schemas.openxmlformats.org/officeDocument/2006/relationships/image" Target="../media/image20.jpeg"/><Relationship Id="rId12" Type="http://schemas.openxmlformats.org/officeDocument/2006/relationships/image" Target="../media/image29.emf"/><Relationship Id="rId17" Type="http://schemas.openxmlformats.org/officeDocument/2006/relationships/image" Target="../media/image34.emf"/><Relationship Id="rId25" Type="http://schemas.openxmlformats.org/officeDocument/2006/relationships/image" Target="../media/image42.emf"/><Relationship Id="rId33" Type="http://schemas.openxmlformats.org/officeDocument/2006/relationships/image" Target="../media/image50.emf"/><Relationship Id="rId38" Type="http://schemas.openxmlformats.org/officeDocument/2006/relationships/image" Target="../media/image55.emf"/><Relationship Id="rId46" Type="http://schemas.openxmlformats.org/officeDocument/2006/relationships/image" Target="../media/image63.emf"/><Relationship Id="rId59" Type="http://schemas.openxmlformats.org/officeDocument/2006/relationships/image" Target="../media/image76.emf"/><Relationship Id="rId67" Type="http://schemas.openxmlformats.org/officeDocument/2006/relationships/image" Target="../media/image84.emf"/><Relationship Id="rId20" Type="http://schemas.openxmlformats.org/officeDocument/2006/relationships/image" Target="../media/image37.emf"/><Relationship Id="rId41" Type="http://schemas.openxmlformats.org/officeDocument/2006/relationships/image" Target="../media/image58.emf"/><Relationship Id="rId54" Type="http://schemas.openxmlformats.org/officeDocument/2006/relationships/image" Target="../media/image71.emf"/><Relationship Id="rId62" Type="http://schemas.openxmlformats.org/officeDocument/2006/relationships/image" Target="../media/image79.emf"/><Relationship Id="rId70" Type="http://schemas.openxmlformats.org/officeDocument/2006/relationships/image" Target="../media/image87.emf"/><Relationship Id="rId75" Type="http://schemas.openxmlformats.org/officeDocument/2006/relationships/image" Target="../media/image92.emf"/><Relationship Id="rId83" Type="http://schemas.openxmlformats.org/officeDocument/2006/relationships/image" Target="../media/image100.emf"/><Relationship Id="rId1" Type="http://schemas.openxmlformats.org/officeDocument/2006/relationships/slideLayout" Target="../slideLayouts/slideLayout4.xml"/><Relationship Id="rId6" Type="http://schemas.openxmlformats.org/officeDocument/2006/relationships/image" Target="../media/image23.emf"/><Relationship Id="rId15" Type="http://schemas.openxmlformats.org/officeDocument/2006/relationships/image" Target="../media/image32.emf"/><Relationship Id="rId23" Type="http://schemas.openxmlformats.org/officeDocument/2006/relationships/image" Target="../media/image40.emf"/><Relationship Id="rId28" Type="http://schemas.openxmlformats.org/officeDocument/2006/relationships/image" Target="../media/image45.emf"/><Relationship Id="rId36" Type="http://schemas.openxmlformats.org/officeDocument/2006/relationships/image" Target="../media/image53.emf"/><Relationship Id="rId49" Type="http://schemas.openxmlformats.org/officeDocument/2006/relationships/image" Target="../media/image66.emf"/><Relationship Id="rId57" Type="http://schemas.openxmlformats.org/officeDocument/2006/relationships/image" Target="../media/image74.emf"/></Relationships>
</file>

<file path=ppt/slides/_rels/slide5.xml.rels><?xml version="1.0" encoding="UTF-8" standalone="yes"?>
<Relationships xmlns="http://schemas.openxmlformats.org/package/2006/relationships"><Relationship Id="rId26" Type="http://schemas.openxmlformats.org/officeDocument/2006/relationships/image" Target="../media/image124.emf"/><Relationship Id="rId117" Type="http://schemas.openxmlformats.org/officeDocument/2006/relationships/image" Target="../media/image215.emf"/><Relationship Id="rId21" Type="http://schemas.openxmlformats.org/officeDocument/2006/relationships/image" Target="../media/image119.emf"/><Relationship Id="rId42" Type="http://schemas.openxmlformats.org/officeDocument/2006/relationships/image" Target="../media/image140.emf"/><Relationship Id="rId47" Type="http://schemas.openxmlformats.org/officeDocument/2006/relationships/image" Target="../media/image145.emf"/><Relationship Id="rId63" Type="http://schemas.openxmlformats.org/officeDocument/2006/relationships/image" Target="../media/image161.emf"/><Relationship Id="rId68" Type="http://schemas.openxmlformats.org/officeDocument/2006/relationships/image" Target="../media/image166.emf"/><Relationship Id="rId84" Type="http://schemas.openxmlformats.org/officeDocument/2006/relationships/image" Target="../media/image182.emf"/><Relationship Id="rId89" Type="http://schemas.openxmlformats.org/officeDocument/2006/relationships/image" Target="../media/image187.emf"/><Relationship Id="rId112" Type="http://schemas.openxmlformats.org/officeDocument/2006/relationships/image" Target="../media/image210.emf"/><Relationship Id="rId133" Type="http://schemas.openxmlformats.org/officeDocument/2006/relationships/image" Target="../media/image231.emf"/><Relationship Id="rId138" Type="http://schemas.openxmlformats.org/officeDocument/2006/relationships/image" Target="../media/image236.emf"/><Relationship Id="rId154" Type="http://schemas.openxmlformats.org/officeDocument/2006/relationships/image" Target="../media/image252.emf"/><Relationship Id="rId159" Type="http://schemas.openxmlformats.org/officeDocument/2006/relationships/image" Target="../media/image257.emf"/><Relationship Id="rId16" Type="http://schemas.openxmlformats.org/officeDocument/2006/relationships/image" Target="../media/image114.emf"/><Relationship Id="rId107" Type="http://schemas.openxmlformats.org/officeDocument/2006/relationships/image" Target="../media/image205.emf"/><Relationship Id="rId11" Type="http://schemas.openxmlformats.org/officeDocument/2006/relationships/image" Target="../media/image109.emf"/><Relationship Id="rId32" Type="http://schemas.openxmlformats.org/officeDocument/2006/relationships/image" Target="../media/image130.emf"/><Relationship Id="rId37" Type="http://schemas.openxmlformats.org/officeDocument/2006/relationships/image" Target="../media/image135.emf"/><Relationship Id="rId53" Type="http://schemas.openxmlformats.org/officeDocument/2006/relationships/image" Target="../media/image151.emf"/><Relationship Id="rId58" Type="http://schemas.openxmlformats.org/officeDocument/2006/relationships/image" Target="../media/image156.emf"/><Relationship Id="rId74" Type="http://schemas.openxmlformats.org/officeDocument/2006/relationships/image" Target="../media/image172.emf"/><Relationship Id="rId79" Type="http://schemas.openxmlformats.org/officeDocument/2006/relationships/image" Target="../media/image177.emf"/><Relationship Id="rId102" Type="http://schemas.openxmlformats.org/officeDocument/2006/relationships/image" Target="../media/image200.emf"/><Relationship Id="rId123" Type="http://schemas.openxmlformats.org/officeDocument/2006/relationships/image" Target="../media/image221.emf"/><Relationship Id="rId128" Type="http://schemas.openxmlformats.org/officeDocument/2006/relationships/image" Target="../media/image226.emf"/><Relationship Id="rId144" Type="http://schemas.openxmlformats.org/officeDocument/2006/relationships/image" Target="../media/image242.emf"/><Relationship Id="rId149" Type="http://schemas.openxmlformats.org/officeDocument/2006/relationships/image" Target="../media/image247.emf"/><Relationship Id="rId5" Type="http://schemas.openxmlformats.org/officeDocument/2006/relationships/image" Target="../media/image103.emf"/><Relationship Id="rId90" Type="http://schemas.openxmlformats.org/officeDocument/2006/relationships/image" Target="../media/image188.emf"/><Relationship Id="rId95" Type="http://schemas.openxmlformats.org/officeDocument/2006/relationships/image" Target="../media/image193.emf"/><Relationship Id="rId160" Type="http://schemas.openxmlformats.org/officeDocument/2006/relationships/image" Target="../media/image258.emf"/><Relationship Id="rId165" Type="http://schemas.openxmlformats.org/officeDocument/2006/relationships/image" Target="../media/image263.emf"/><Relationship Id="rId22" Type="http://schemas.openxmlformats.org/officeDocument/2006/relationships/image" Target="../media/image120.emf"/><Relationship Id="rId27" Type="http://schemas.openxmlformats.org/officeDocument/2006/relationships/image" Target="../media/image125.emf"/><Relationship Id="rId43" Type="http://schemas.openxmlformats.org/officeDocument/2006/relationships/image" Target="../media/image141.emf"/><Relationship Id="rId48" Type="http://schemas.openxmlformats.org/officeDocument/2006/relationships/image" Target="../media/image146.emf"/><Relationship Id="rId64" Type="http://schemas.openxmlformats.org/officeDocument/2006/relationships/image" Target="../media/image162.emf"/><Relationship Id="rId69" Type="http://schemas.openxmlformats.org/officeDocument/2006/relationships/image" Target="../media/image167.emf"/><Relationship Id="rId113" Type="http://schemas.openxmlformats.org/officeDocument/2006/relationships/image" Target="../media/image211.emf"/><Relationship Id="rId118" Type="http://schemas.openxmlformats.org/officeDocument/2006/relationships/image" Target="../media/image216.emf"/><Relationship Id="rId134" Type="http://schemas.openxmlformats.org/officeDocument/2006/relationships/image" Target="../media/image232.emf"/><Relationship Id="rId139" Type="http://schemas.openxmlformats.org/officeDocument/2006/relationships/image" Target="../media/image237.emf"/><Relationship Id="rId80" Type="http://schemas.openxmlformats.org/officeDocument/2006/relationships/image" Target="../media/image178.emf"/><Relationship Id="rId85" Type="http://schemas.openxmlformats.org/officeDocument/2006/relationships/image" Target="../media/image183.emf"/><Relationship Id="rId150" Type="http://schemas.openxmlformats.org/officeDocument/2006/relationships/image" Target="../media/image248.emf"/><Relationship Id="rId155" Type="http://schemas.openxmlformats.org/officeDocument/2006/relationships/image" Target="../media/image253.emf"/><Relationship Id="rId12" Type="http://schemas.openxmlformats.org/officeDocument/2006/relationships/image" Target="../media/image110.emf"/><Relationship Id="rId17" Type="http://schemas.openxmlformats.org/officeDocument/2006/relationships/image" Target="../media/image115.emf"/><Relationship Id="rId33" Type="http://schemas.openxmlformats.org/officeDocument/2006/relationships/image" Target="../media/image131.emf"/><Relationship Id="rId38" Type="http://schemas.openxmlformats.org/officeDocument/2006/relationships/image" Target="../media/image136.emf"/><Relationship Id="rId59" Type="http://schemas.openxmlformats.org/officeDocument/2006/relationships/image" Target="../media/image157.emf"/><Relationship Id="rId103" Type="http://schemas.openxmlformats.org/officeDocument/2006/relationships/image" Target="../media/image201.emf"/><Relationship Id="rId108" Type="http://schemas.openxmlformats.org/officeDocument/2006/relationships/image" Target="../media/image206.emf"/><Relationship Id="rId124" Type="http://schemas.openxmlformats.org/officeDocument/2006/relationships/image" Target="../media/image222.emf"/><Relationship Id="rId129" Type="http://schemas.openxmlformats.org/officeDocument/2006/relationships/image" Target="../media/image227.emf"/><Relationship Id="rId54" Type="http://schemas.openxmlformats.org/officeDocument/2006/relationships/image" Target="../media/image152.emf"/><Relationship Id="rId70" Type="http://schemas.openxmlformats.org/officeDocument/2006/relationships/image" Target="../media/image168.emf"/><Relationship Id="rId75" Type="http://schemas.openxmlformats.org/officeDocument/2006/relationships/image" Target="../media/image173.emf"/><Relationship Id="rId91" Type="http://schemas.openxmlformats.org/officeDocument/2006/relationships/image" Target="../media/image189.emf"/><Relationship Id="rId96" Type="http://schemas.openxmlformats.org/officeDocument/2006/relationships/image" Target="../media/image194.emf"/><Relationship Id="rId140" Type="http://schemas.openxmlformats.org/officeDocument/2006/relationships/image" Target="../media/image238.emf"/><Relationship Id="rId145" Type="http://schemas.openxmlformats.org/officeDocument/2006/relationships/image" Target="../media/image243.emf"/><Relationship Id="rId161" Type="http://schemas.openxmlformats.org/officeDocument/2006/relationships/image" Target="../media/image259.emf"/><Relationship Id="rId166" Type="http://schemas.openxmlformats.org/officeDocument/2006/relationships/image" Target="../media/image264.emf"/><Relationship Id="rId1" Type="http://schemas.openxmlformats.org/officeDocument/2006/relationships/slideLayout" Target="../slideLayouts/slideLayout4.xml"/><Relationship Id="rId6" Type="http://schemas.openxmlformats.org/officeDocument/2006/relationships/image" Target="../media/image104.emf"/><Relationship Id="rId15" Type="http://schemas.openxmlformats.org/officeDocument/2006/relationships/image" Target="../media/image113.emf"/><Relationship Id="rId23" Type="http://schemas.openxmlformats.org/officeDocument/2006/relationships/image" Target="../media/image121.emf"/><Relationship Id="rId28" Type="http://schemas.openxmlformats.org/officeDocument/2006/relationships/image" Target="../media/image126.emf"/><Relationship Id="rId36" Type="http://schemas.openxmlformats.org/officeDocument/2006/relationships/image" Target="../media/image134.emf"/><Relationship Id="rId49" Type="http://schemas.openxmlformats.org/officeDocument/2006/relationships/image" Target="../media/image147.emf"/><Relationship Id="rId57" Type="http://schemas.openxmlformats.org/officeDocument/2006/relationships/image" Target="../media/image155.emf"/><Relationship Id="rId106" Type="http://schemas.openxmlformats.org/officeDocument/2006/relationships/image" Target="../media/image204.emf"/><Relationship Id="rId114" Type="http://schemas.openxmlformats.org/officeDocument/2006/relationships/image" Target="../media/image212.emf"/><Relationship Id="rId119" Type="http://schemas.openxmlformats.org/officeDocument/2006/relationships/image" Target="../media/image217.emf"/><Relationship Id="rId127" Type="http://schemas.openxmlformats.org/officeDocument/2006/relationships/image" Target="../media/image225.emf"/><Relationship Id="rId10" Type="http://schemas.openxmlformats.org/officeDocument/2006/relationships/image" Target="../media/image108.emf"/><Relationship Id="rId31" Type="http://schemas.openxmlformats.org/officeDocument/2006/relationships/image" Target="../media/image129.emf"/><Relationship Id="rId44" Type="http://schemas.openxmlformats.org/officeDocument/2006/relationships/image" Target="../media/image142.emf"/><Relationship Id="rId52" Type="http://schemas.openxmlformats.org/officeDocument/2006/relationships/image" Target="../media/image150.emf"/><Relationship Id="rId60" Type="http://schemas.openxmlformats.org/officeDocument/2006/relationships/image" Target="../media/image158.emf"/><Relationship Id="rId65" Type="http://schemas.openxmlformats.org/officeDocument/2006/relationships/image" Target="../media/image163.emf"/><Relationship Id="rId73" Type="http://schemas.openxmlformats.org/officeDocument/2006/relationships/image" Target="../media/image171.emf"/><Relationship Id="rId78" Type="http://schemas.openxmlformats.org/officeDocument/2006/relationships/image" Target="../media/image176.emf"/><Relationship Id="rId81" Type="http://schemas.openxmlformats.org/officeDocument/2006/relationships/image" Target="../media/image179.emf"/><Relationship Id="rId86" Type="http://schemas.openxmlformats.org/officeDocument/2006/relationships/image" Target="../media/image184.emf"/><Relationship Id="rId94" Type="http://schemas.openxmlformats.org/officeDocument/2006/relationships/image" Target="../media/image192.emf"/><Relationship Id="rId99" Type="http://schemas.openxmlformats.org/officeDocument/2006/relationships/image" Target="../media/image197.emf"/><Relationship Id="rId101" Type="http://schemas.openxmlformats.org/officeDocument/2006/relationships/image" Target="../media/image199.emf"/><Relationship Id="rId122" Type="http://schemas.openxmlformats.org/officeDocument/2006/relationships/image" Target="../media/image220.emf"/><Relationship Id="rId130" Type="http://schemas.openxmlformats.org/officeDocument/2006/relationships/image" Target="../media/image228.emf"/><Relationship Id="rId135" Type="http://schemas.openxmlformats.org/officeDocument/2006/relationships/image" Target="../media/image233.emf"/><Relationship Id="rId143" Type="http://schemas.openxmlformats.org/officeDocument/2006/relationships/image" Target="../media/image241.emf"/><Relationship Id="rId148" Type="http://schemas.openxmlformats.org/officeDocument/2006/relationships/image" Target="../media/image246.emf"/><Relationship Id="rId151" Type="http://schemas.openxmlformats.org/officeDocument/2006/relationships/image" Target="../media/image249.emf"/><Relationship Id="rId156" Type="http://schemas.openxmlformats.org/officeDocument/2006/relationships/image" Target="../media/image254.emf"/><Relationship Id="rId164" Type="http://schemas.openxmlformats.org/officeDocument/2006/relationships/image" Target="../media/image262.emf"/><Relationship Id="rId4" Type="http://schemas.openxmlformats.org/officeDocument/2006/relationships/image" Target="../media/image102.jpeg"/><Relationship Id="rId9" Type="http://schemas.openxmlformats.org/officeDocument/2006/relationships/image" Target="../media/image107.emf"/><Relationship Id="rId13" Type="http://schemas.openxmlformats.org/officeDocument/2006/relationships/image" Target="../media/image111.emf"/><Relationship Id="rId18" Type="http://schemas.openxmlformats.org/officeDocument/2006/relationships/image" Target="../media/image116.emf"/><Relationship Id="rId39" Type="http://schemas.openxmlformats.org/officeDocument/2006/relationships/image" Target="../media/image137.emf"/><Relationship Id="rId109" Type="http://schemas.openxmlformats.org/officeDocument/2006/relationships/image" Target="../media/image207.emf"/><Relationship Id="rId34" Type="http://schemas.openxmlformats.org/officeDocument/2006/relationships/image" Target="../media/image132.emf"/><Relationship Id="rId50" Type="http://schemas.openxmlformats.org/officeDocument/2006/relationships/image" Target="../media/image148.emf"/><Relationship Id="rId55" Type="http://schemas.openxmlformats.org/officeDocument/2006/relationships/image" Target="../media/image153.emf"/><Relationship Id="rId76" Type="http://schemas.openxmlformats.org/officeDocument/2006/relationships/image" Target="../media/image174.emf"/><Relationship Id="rId97" Type="http://schemas.openxmlformats.org/officeDocument/2006/relationships/image" Target="../media/image195.emf"/><Relationship Id="rId104" Type="http://schemas.openxmlformats.org/officeDocument/2006/relationships/image" Target="../media/image202.emf"/><Relationship Id="rId120" Type="http://schemas.openxmlformats.org/officeDocument/2006/relationships/image" Target="../media/image218.emf"/><Relationship Id="rId125" Type="http://schemas.openxmlformats.org/officeDocument/2006/relationships/image" Target="../media/image223.emf"/><Relationship Id="rId141" Type="http://schemas.openxmlformats.org/officeDocument/2006/relationships/image" Target="../media/image239.emf"/><Relationship Id="rId146" Type="http://schemas.openxmlformats.org/officeDocument/2006/relationships/image" Target="../media/image244.emf"/><Relationship Id="rId7" Type="http://schemas.openxmlformats.org/officeDocument/2006/relationships/image" Target="../media/image105.emf"/><Relationship Id="rId71" Type="http://schemas.openxmlformats.org/officeDocument/2006/relationships/image" Target="../media/image169.emf"/><Relationship Id="rId92" Type="http://schemas.openxmlformats.org/officeDocument/2006/relationships/image" Target="../media/image190.emf"/><Relationship Id="rId162" Type="http://schemas.openxmlformats.org/officeDocument/2006/relationships/image" Target="../media/image260.emf"/><Relationship Id="rId2" Type="http://schemas.openxmlformats.org/officeDocument/2006/relationships/notesSlide" Target="../notesSlides/notesSlide5.xml"/><Relationship Id="rId29" Type="http://schemas.openxmlformats.org/officeDocument/2006/relationships/image" Target="../media/image127.emf"/><Relationship Id="rId24" Type="http://schemas.openxmlformats.org/officeDocument/2006/relationships/image" Target="../media/image122.emf"/><Relationship Id="rId40" Type="http://schemas.openxmlformats.org/officeDocument/2006/relationships/image" Target="../media/image138.emf"/><Relationship Id="rId45" Type="http://schemas.openxmlformats.org/officeDocument/2006/relationships/image" Target="../media/image143.emf"/><Relationship Id="rId66" Type="http://schemas.openxmlformats.org/officeDocument/2006/relationships/image" Target="../media/image164.emf"/><Relationship Id="rId87" Type="http://schemas.openxmlformats.org/officeDocument/2006/relationships/image" Target="../media/image185.emf"/><Relationship Id="rId110" Type="http://schemas.openxmlformats.org/officeDocument/2006/relationships/image" Target="../media/image208.emf"/><Relationship Id="rId115" Type="http://schemas.openxmlformats.org/officeDocument/2006/relationships/image" Target="../media/image213.emf"/><Relationship Id="rId131" Type="http://schemas.openxmlformats.org/officeDocument/2006/relationships/image" Target="../media/image229.emf"/><Relationship Id="rId136" Type="http://schemas.openxmlformats.org/officeDocument/2006/relationships/image" Target="../media/image234.emf"/><Relationship Id="rId157" Type="http://schemas.openxmlformats.org/officeDocument/2006/relationships/image" Target="../media/image255.emf"/><Relationship Id="rId61" Type="http://schemas.openxmlformats.org/officeDocument/2006/relationships/image" Target="../media/image159.emf"/><Relationship Id="rId82" Type="http://schemas.openxmlformats.org/officeDocument/2006/relationships/image" Target="../media/image180.emf"/><Relationship Id="rId152" Type="http://schemas.openxmlformats.org/officeDocument/2006/relationships/image" Target="../media/image250.emf"/><Relationship Id="rId19" Type="http://schemas.openxmlformats.org/officeDocument/2006/relationships/image" Target="../media/image117.emf"/><Relationship Id="rId14" Type="http://schemas.openxmlformats.org/officeDocument/2006/relationships/image" Target="../media/image112.emf"/><Relationship Id="rId30" Type="http://schemas.openxmlformats.org/officeDocument/2006/relationships/image" Target="../media/image128.emf"/><Relationship Id="rId35" Type="http://schemas.openxmlformats.org/officeDocument/2006/relationships/image" Target="../media/image133.emf"/><Relationship Id="rId56" Type="http://schemas.openxmlformats.org/officeDocument/2006/relationships/image" Target="../media/image154.emf"/><Relationship Id="rId77" Type="http://schemas.openxmlformats.org/officeDocument/2006/relationships/image" Target="../media/image175.emf"/><Relationship Id="rId100" Type="http://schemas.openxmlformats.org/officeDocument/2006/relationships/image" Target="../media/image198.emf"/><Relationship Id="rId105" Type="http://schemas.openxmlformats.org/officeDocument/2006/relationships/image" Target="../media/image203.emf"/><Relationship Id="rId126" Type="http://schemas.openxmlformats.org/officeDocument/2006/relationships/image" Target="../media/image224.emf"/><Relationship Id="rId147" Type="http://schemas.openxmlformats.org/officeDocument/2006/relationships/image" Target="../media/image245.emf"/><Relationship Id="rId8" Type="http://schemas.openxmlformats.org/officeDocument/2006/relationships/image" Target="../media/image106.emf"/><Relationship Id="rId51" Type="http://schemas.openxmlformats.org/officeDocument/2006/relationships/image" Target="../media/image149.emf"/><Relationship Id="rId72" Type="http://schemas.openxmlformats.org/officeDocument/2006/relationships/image" Target="../media/image170.emf"/><Relationship Id="rId93" Type="http://schemas.openxmlformats.org/officeDocument/2006/relationships/image" Target="../media/image191.emf"/><Relationship Id="rId98" Type="http://schemas.openxmlformats.org/officeDocument/2006/relationships/image" Target="../media/image196.emf"/><Relationship Id="rId121" Type="http://schemas.openxmlformats.org/officeDocument/2006/relationships/image" Target="../media/image219.emf"/><Relationship Id="rId142" Type="http://schemas.openxmlformats.org/officeDocument/2006/relationships/image" Target="../media/image240.emf"/><Relationship Id="rId163" Type="http://schemas.openxmlformats.org/officeDocument/2006/relationships/image" Target="../media/image261.emf"/><Relationship Id="rId3" Type="http://schemas.openxmlformats.org/officeDocument/2006/relationships/image" Target="../media/image101.jpeg"/><Relationship Id="rId25" Type="http://schemas.openxmlformats.org/officeDocument/2006/relationships/image" Target="../media/image123.emf"/><Relationship Id="rId46" Type="http://schemas.openxmlformats.org/officeDocument/2006/relationships/image" Target="../media/image144.emf"/><Relationship Id="rId67" Type="http://schemas.openxmlformats.org/officeDocument/2006/relationships/image" Target="../media/image165.emf"/><Relationship Id="rId116" Type="http://schemas.openxmlformats.org/officeDocument/2006/relationships/image" Target="../media/image214.emf"/><Relationship Id="rId137" Type="http://schemas.openxmlformats.org/officeDocument/2006/relationships/image" Target="../media/image235.emf"/><Relationship Id="rId158" Type="http://schemas.openxmlformats.org/officeDocument/2006/relationships/image" Target="../media/image256.emf"/><Relationship Id="rId20" Type="http://schemas.openxmlformats.org/officeDocument/2006/relationships/image" Target="../media/image118.emf"/><Relationship Id="rId41" Type="http://schemas.openxmlformats.org/officeDocument/2006/relationships/image" Target="../media/image139.emf"/><Relationship Id="rId62" Type="http://schemas.openxmlformats.org/officeDocument/2006/relationships/image" Target="../media/image160.emf"/><Relationship Id="rId83" Type="http://schemas.openxmlformats.org/officeDocument/2006/relationships/image" Target="../media/image181.emf"/><Relationship Id="rId88" Type="http://schemas.openxmlformats.org/officeDocument/2006/relationships/image" Target="../media/image186.emf"/><Relationship Id="rId111" Type="http://schemas.openxmlformats.org/officeDocument/2006/relationships/image" Target="../media/image209.emf"/><Relationship Id="rId132" Type="http://schemas.openxmlformats.org/officeDocument/2006/relationships/image" Target="../media/image230.emf"/><Relationship Id="rId153" Type="http://schemas.openxmlformats.org/officeDocument/2006/relationships/image" Target="../media/image251.emf"/></Relationships>
</file>

<file path=ppt/slides/_rels/slide6.xml.rels><?xml version="1.0" encoding="UTF-8" standalone="yes"?>
<Relationships xmlns="http://schemas.openxmlformats.org/package/2006/relationships"><Relationship Id="rId13" Type="http://schemas.openxmlformats.org/officeDocument/2006/relationships/image" Target="../media/image275.emf"/><Relationship Id="rId18" Type="http://schemas.openxmlformats.org/officeDocument/2006/relationships/image" Target="../media/image280.emf"/><Relationship Id="rId26" Type="http://schemas.openxmlformats.org/officeDocument/2006/relationships/image" Target="../media/image288.emf"/><Relationship Id="rId39" Type="http://schemas.openxmlformats.org/officeDocument/2006/relationships/image" Target="../media/image301.emf"/><Relationship Id="rId21" Type="http://schemas.openxmlformats.org/officeDocument/2006/relationships/image" Target="../media/image283.emf"/><Relationship Id="rId34" Type="http://schemas.openxmlformats.org/officeDocument/2006/relationships/image" Target="../media/image296.emf"/><Relationship Id="rId42" Type="http://schemas.openxmlformats.org/officeDocument/2006/relationships/image" Target="../media/image304.emf"/><Relationship Id="rId47" Type="http://schemas.openxmlformats.org/officeDocument/2006/relationships/image" Target="../media/image309.emf"/><Relationship Id="rId50" Type="http://schemas.openxmlformats.org/officeDocument/2006/relationships/image" Target="../media/image312.emf"/><Relationship Id="rId55" Type="http://schemas.openxmlformats.org/officeDocument/2006/relationships/image" Target="../media/image317.emf"/><Relationship Id="rId63" Type="http://schemas.openxmlformats.org/officeDocument/2006/relationships/image" Target="../media/image325.emf"/><Relationship Id="rId68" Type="http://schemas.openxmlformats.org/officeDocument/2006/relationships/image" Target="../media/image330.emf"/><Relationship Id="rId76" Type="http://schemas.openxmlformats.org/officeDocument/2006/relationships/image" Target="../media/image338.emf"/><Relationship Id="rId7" Type="http://schemas.openxmlformats.org/officeDocument/2006/relationships/image" Target="../media/image269.emf"/><Relationship Id="rId71" Type="http://schemas.openxmlformats.org/officeDocument/2006/relationships/image" Target="../media/image333.emf"/><Relationship Id="rId2" Type="http://schemas.openxmlformats.org/officeDocument/2006/relationships/notesSlide" Target="../notesSlides/notesSlide6.xml"/><Relationship Id="rId16" Type="http://schemas.openxmlformats.org/officeDocument/2006/relationships/image" Target="../media/image278.emf"/><Relationship Id="rId29" Type="http://schemas.openxmlformats.org/officeDocument/2006/relationships/image" Target="../media/image291.emf"/><Relationship Id="rId11" Type="http://schemas.openxmlformats.org/officeDocument/2006/relationships/image" Target="../media/image273.emf"/><Relationship Id="rId24" Type="http://schemas.openxmlformats.org/officeDocument/2006/relationships/image" Target="../media/image286.emf"/><Relationship Id="rId32" Type="http://schemas.openxmlformats.org/officeDocument/2006/relationships/image" Target="../media/image294.emf"/><Relationship Id="rId37" Type="http://schemas.openxmlformats.org/officeDocument/2006/relationships/image" Target="../media/image299.emf"/><Relationship Id="rId40" Type="http://schemas.openxmlformats.org/officeDocument/2006/relationships/image" Target="../media/image302.emf"/><Relationship Id="rId45" Type="http://schemas.openxmlformats.org/officeDocument/2006/relationships/image" Target="../media/image307.emf"/><Relationship Id="rId53" Type="http://schemas.openxmlformats.org/officeDocument/2006/relationships/image" Target="../media/image315.emf"/><Relationship Id="rId58" Type="http://schemas.openxmlformats.org/officeDocument/2006/relationships/image" Target="../media/image320.emf"/><Relationship Id="rId66" Type="http://schemas.openxmlformats.org/officeDocument/2006/relationships/image" Target="../media/image328.emf"/><Relationship Id="rId74" Type="http://schemas.openxmlformats.org/officeDocument/2006/relationships/image" Target="../media/image336.emf"/><Relationship Id="rId5" Type="http://schemas.openxmlformats.org/officeDocument/2006/relationships/image" Target="../media/image267.jpeg"/><Relationship Id="rId15" Type="http://schemas.openxmlformats.org/officeDocument/2006/relationships/image" Target="../media/image277.emf"/><Relationship Id="rId23" Type="http://schemas.openxmlformats.org/officeDocument/2006/relationships/image" Target="../media/image285.emf"/><Relationship Id="rId28" Type="http://schemas.openxmlformats.org/officeDocument/2006/relationships/image" Target="../media/image290.emf"/><Relationship Id="rId36" Type="http://schemas.openxmlformats.org/officeDocument/2006/relationships/image" Target="../media/image298.emf"/><Relationship Id="rId49" Type="http://schemas.openxmlformats.org/officeDocument/2006/relationships/image" Target="../media/image311.emf"/><Relationship Id="rId57" Type="http://schemas.openxmlformats.org/officeDocument/2006/relationships/image" Target="../media/image319.emf"/><Relationship Id="rId61" Type="http://schemas.openxmlformats.org/officeDocument/2006/relationships/image" Target="../media/image323.emf"/><Relationship Id="rId10" Type="http://schemas.openxmlformats.org/officeDocument/2006/relationships/image" Target="../media/image272.emf"/><Relationship Id="rId19" Type="http://schemas.openxmlformats.org/officeDocument/2006/relationships/image" Target="../media/image281.emf"/><Relationship Id="rId31" Type="http://schemas.openxmlformats.org/officeDocument/2006/relationships/image" Target="../media/image293.emf"/><Relationship Id="rId44" Type="http://schemas.openxmlformats.org/officeDocument/2006/relationships/image" Target="../media/image306.emf"/><Relationship Id="rId52" Type="http://schemas.openxmlformats.org/officeDocument/2006/relationships/image" Target="../media/image314.emf"/><Relationship Id="rId60" Type="http://schemas.openxmlformats.org/officeDocument/2006/relationships/image" Target="../media/image322.emf"/><Relationship Id="rId65" Type="http://schemas.openxmlformats.org/officeDocument/2006/relationships/image" Target="../media/image327.emf"/><Relationship Id="rId73" Type="http://schemas.openxmlformats.org/officeDocument/2006/relationships/image" Target="../media/image335.emf"/><Relationship Id="rId4" Type="http://schemas.openxmlformats.org/officeDocument/2006/relationships/image" Target="../media/image266.png"/><Relationship Id="rId9" Type="http://schemas.openxmlformats.org/officeDocument/2006/relationships/image" Target="../media/image271.emf"/><Relationship Id="rId14" Type="http://schemas.openxmlformats.org/officeDocument/2006/relationships/image" Target="../media/image276.emf"/><Relationship Id="rId22" Type="http://schemas.openxmlformats.org/officeDocument/2006/relationships/image" Target="../media/image284.emf"/><Relationship Id="rId27" Type="http://schemas.openxmlformats.org/officeDocument/2006/relationships/image" Target="../media/image289.emf"/><Relationship Id="rId30" Type="http://schemas.openxmlformats.org/officeDocument/2006/relationships/image" Target="../media/image292.emf"/><Relationship Id="rId35" Type="http://schemas.openxmlformats.org/officeDocument/2006/relationships/image" Target="../media/image297.emf"/><Relationship Id="rId43" Type="http://schemas.openxmlformats.org/officeDocument/2006/relationships/image" Target="../media/image305.emf"/><Relationship Id="rId48" Type="http://schemas.openxmlformats.org/officeDocument/2006/relationships/image" Target="../media/image310.emf"/><Relationship Id="rId56" Type="http://schemas.openxmlformats.org/officeDocument/2006/relationships/image" Target="../media/image318.emf"/><Relationship Id="rId64" Type="http://schemas.openxmlformats.org/officeDocument/2006/relationships/image" Target="../media/image326.emf"/><Relationship Id="rId69" Type="http://schemas.openxmlformats.org/officeDocument/2006/relationships/image" Target="../media/image331.emf"/><Relationship Id="rId77" Type="http://schemas.openxmlformats.org/officeDocument/2006/relationships/image" Target="../media/image339.emf"/><Relationship Id="rId8" Type="http://schemas.openxmlformats.org/officeDocument/2006/relationships/image" Target="../media/image270.emf"/><Relationship Id="rId51" Type="http://schemas.openxmlformats.org/officeDocument/2006/relationships/image" Target="../media/image313.emf"/><Relationship Id="rId72" Type="http://schemas.openxmlformats.org/officeDocument/2006/relationships/image" Target="../media/image334.emf"/><Relationship Id="rId3" Type="http://schemas.openxmlformats.org/officeDocument/2006/relationships/image" Target="../media/image265.jpeg"/><Relationship Id="rId12" Type="http://schemas.openxmlformats.org/officeDocument/2006/relationships/image" Target="../media/image274.emf"/><Relationship Id="rId17" Type="http://schemas.openxmlformats.org/officeDocument/2006/relationships/image" Target="../media/image279.emf"/><Relationship Id="rId25" Type="http://schemas.openxmlformats.org/officeDocument/2006/relationships/image" Target="../media/image287.emf"/><Relationship Id="rId33" Type="http://schemas.openxmlformats.org/officeDocument/2006/relationships/image" Target="../media/image295.emf"/><Relationship Id="rId38" Type="http://schemas.openxmlformats.org/officeDocument/2006/relationships/image" Target="../media/image300.emf"/><Relationship Id="rId46" Type="http://schemas.openxmlformats.org/officeDocument/2006/relationships/image" Target="../media/image308.emf"/><Relationship Id="rId59" Type="http://schemas.openxmlformats.org/officeDocument/2006/relationships/image" Target="../media/image321.emf"/><Relationship Id="rId67" Type="http://schemas.openxmlformats.org/officeDocument/2006/relationships/image" Target="../media/image329.emf"/><Relationship Id="rId20" Type="http://schemas.openxmlformats.org/officeDocument/2006/relationships/image" Target="../media/image282.emf"/><Relationship Id="rId41" Type="http://schemas.openxmlformats.org/officeDocument/2006/relationships/image" Target="../media/image303.emf"/><Relationship Id="rId54" Type="http://schemas.openxmlformats.org/officeDocument/2006/relationships/image" Target="../media/image316.emf"/><Relationship Id="rId62" Type="http://schemas.openxmlformats.org/officeDocument/2006/relationships/image" Target="../media/image324.emf"/><Relationship Id="rId70" Type="http://schemas.openxmlformats.org/officeDocument/2006/relationships/image" Target="../media/image332.emf"/><Relationship Id="rId75" Type="http://schemas.openxmlformats.org/officeDocument/2006/relationships/image" Target="../media/image337.emf"/><Relationship Id="rId1" Type="http://schemas.openxmlformats.org/officeDocument/2006/relationships/slideLayout" Target="../slideLayouts/slideLayout4.xml"/><Relationship Id="rId6" Type="http://schemas.openxmlformats.org/officeDocument/2006/relationships/image" Target="../media/image268.emf"/></Relationships>
</file>

<file path=ppt/slides/_rels/slide7.xml.rels><?xml version="1.0" encoding="UTF-8" standalone="yes"?>
<Relationships xmlns="http://schemas.openxmlformats.org/package/2006/relationships"><Relationship Id="rId26" Type="http://schemas.openxmlformats.org/officeDocument/2006/relationships/image" Target="../media/image363.emf"/><Relationship Id="rId21" Type="http://schemas.openxmlformats.org/officeDocument/2006/relationships/image" Target="../media/image358.emf"/><Relationship Id="rId42" Type="http://schemas.openxmlformats.org/officeDocument/2006/relationships/image" Target="../media/image379.emf"/><Relationship Id="rId47" Type="http://schemas.openxmlformats.org/officeDocument/2006/relationships/image" Target="../media/image384.emf"/><Relationship Id="rId63" Type="http://schemas.openxmlformats.org/officeDocument/2006/relationships/image" Target="../media/image400.emf"/><Relationship Id="rId68" Type="http://schemas.openxmlformats.org/officeDocument/2006/relationships/image" Target="../media/image405.emf"/><Relationship Id="rId84" Type="http://schemas.openxmlformats.org/officeDocument/2006/relationships/image" Target="../media/image421.emf"/><Relationship Id="rId89" Type="http://schemas.openxmlformats.org/officeDocument/2006/relationships/image" Target="../media/image426.emf"/><Relationship Id="rId112" Type="http://schemas.openxmlformats.org/officeDocument/2006/relationships/image" Target="../media/image449.emf"/><Relationship Id="rId2" Type="http://schemas.openxmlformats.org/officeDocument/2006/relationships/notesSlide" Target="../notesSlides/notesSlide7.xml"/><Relationship Id="rId16" Type="http://schemas.openxmlformats.org/officeDocument/2006/relationships/image" Target="../media/image353.emf"/><Relationship Id="rId29" Type="http://schemas.openxmlformats.org/officeDocument/2006/relationships/image" Target="../media/image366.emf"/><Relationship Id="rId107" Type="http://schemas.openxmlformats.org/officeDocument/2006/relationships/image" Target="../media/image444.emf"/><Relationship Id="rId11" Type="http://schemas.openxmlformats.org/officeDocument/2006/relationships/image" Target="../media/image348.emf"/><Relationship Id="rId24" Type="http://schemas.openxmlformats.org/officeDocument/2006/relationships/image" Target="../media/image361.emf"/><Relationship Id="rId32" Type="http://schemas.openxmlformats.org/officeDocument/2006/relationships/image" Target="../media/image369.emf"/><Relationship Id="rId37" Type="http://schemas.openxmlformats.org/officeDocument/2006/relationships/image" Target="../media/image374.emf"/><Relationship Id="rId40" Type="http://schemas.openxmlformats.org/officeDocument/2006/relationships/image" Target="../media/image377.emf"/><Relationship Id="rId45" Type="http://schemas.openxmlformats.org/officeDocument/2006/relationships/image" Target="../media/image382.emf"/><Relationship Id="rId53" Type="http://schemas.openxmlformats.org/officeDocument/2006/relationships/image" Target="../media/image390.emf"/><Relationship Id="rId58" Type="http://schemas.openxmlformats.org/officeDocument/2006/relationships/image" Target="../media/image395.emf"/><Relationship Id="rId66" Type="http://schemas.openxmlformats.org/officeDocument/2006/relationships/image" Target="../media/image403.emf"/><Relationship Id="rId74" Type="http://schemas.openxmlformats.org/officeDocument/2006/relationships/image" Target="../media/image411.emf"/><Relationship Id="rId79" Type="http://schemas.openxmlformats.org/officeDocument/2006/relationships/image" Target="../media/image416.emf"/><Relationship Id="rId87" Type="http://schemas.openxmlformats.org/officeDocument/2006/relationships/image" Target="../media/image424.emf"/><Relationship Id="rId102" Type="http://schemas.openxmlformats.org/officeDocument/2006/relationships/image" Target="../media/image439.emf"/><Relationship Id="rId110" Type="http://schemas.openxmlformats.org/officeDocument/2006/relationships/image" Target="../media/image447.emf"/><Relationship Id="rId5" Type="http://schemas.openxmlformats.org/officeDocument/2006/relationships/image" Target="../media/image342.png"/><Relationship Id="rId61" Type="http://schemas.openxmlformats.org/officeDocument/2006/relationships/image" Target="../media/image398.emf"/><Relationship Id="rId82" Type="http://schemas.openxmlformats.org/officeDocument/2006/relationships/image" Target="../media/image419.emf"/><Relationship Id="rId90" Type="http://schemas.openxmlformats.org/officeDocument/2006/relationships/image" Target="../media/image427.emf"/><Relationship Id="rId95" Type="http://schemas.openxmlformats.org/officeDocument/2006/relationships/image" Target="../media/image432.emf"/><Relationship Id="rId19" Type="http://schemas.openxmlformats.org/officeDocument/2006/relationships/image" Target="../media/image356.emf"/><Relationship Id="rId14" Type="http://schemas.openxmlformats.org/officeDocument/2006/relationships/image" Target="../media/image351.emf"/><Relationship Id="rId22" Type="http://schemas.openxmlformats.org/officeDocument/2006/relationships/image" Target="../media/image359.emf"/><Relationship Id="rId27" Type="http://schemas.openxmlformats.org/officeDocument/2006/relationships/image" Target="../media/image364.emf"/><Relationship Id="rId30" Type="http://schemas.openxmlformats.org/officeDocument/2006/relationships/image" Target="../media/image367.emf"/><Relationship Id="rId35" Type="http://schemas.openxmlformats.org/officeDocument/2006/relationships/image" Target="../media/image372.emf"/><Relationship Id="rId43" Type="http://schemas.openxmlformats.org/officeDocument/2006/relationships/image" Target="../media/image380.emf"/><Relationship Id="rId48" Type="http://schemas.openxmlformats.org/officeDocument/2006/relationships/image" Target="../media/image385.emf"/><Relationship Id="rId56" Type="http://schemas.openxmlformats.org/officeDocument/2006/relationships/image" Target="../media/image393.emf"/><Relationship Id="rId64" Type="http://schemas.openxmlformats.org/officeDocument/2006/relationships/image" Target="../media/image401.emf"/><Relationship Id="rId69" Type="http://schemas.openxmlformats.org/officeDocument/2006/relationships/image" Target="../media/image406.emf"/><Relationship Id="rId77" Type="http://schemas.openxmlformats.org/officeDocument/2006/relationships/image" Target="../media/image414.emf"/><Relationship Id="rId100" Type="http://schemas.openxmlformats.org/officeDocument/2006/relationships/image" Target="../media/image437.emf"/><Relationship Id="rId105" Type="http://schemas.openxmlformats.org/officeDocument/2006/relationships/image" Target="../media/image442.emf"/><Relationship Id="rId113" Type="http://schemas.openxmlformats.org/officeDocument/2006/relationships/image" Target="../media/image450.emf"/><Relationship Id="rId8" Type="http://schemas.openxmlformats.org/officeDocument/2006/relationships/image" Target="../media/image345.emf"/><Relationship Id="rId51" Type="http://schemas.openxmlformats.org/officeDocument/2006/relationships/image" Target="../media/image388.emf"/><Relationship Id="rId72" Type="http://schemas.openxmlformats.org/officeDocument/2006/relationships/image" Target="../media/image409.emf"/><Relationship Id="rId80" Type="http://schemas.openxmlformats.org/officeDocument/2006/relationships/image" Target="../media/image417.emf"/><Relationship Id="rId85" Type="http://schemas.openxmlformats.org/officeDocument/2006/relationships/image" Target="../media/image422.emf"/><Relationship Id="rId93" Type="http://schemas.openxmlformats.org/officeDocument/2006/relationships/image" Target="../media/image430.emf"/><Relationship Id="rId98" Type="http://schemas.openxmlformats.org/officeDocument/2006/relationships/image" Target="../media/image435.emf"/><Relationship Id="rId3" Type="http://schemas.openxmlformats.org/officeDocument/2006/relationships/image" Target="../media/image340.jpeg"/><Relationship Id="rId12" Type="http://schemas.openxmlformats.org/officeDocument/2006/relationships/image" Target="../media/image349.emf"/><Relationship Id="rId17" Type="http://schemas.openxmlformats.org/officeDocument/2006/relationships/image" Target="../media/image354.emf"/><Relationship Id="rId25" Type="http://schemas.openxmlformats.org/officeDocument/2006/relationships/image" Target="../media/image362.emf"/><Relationship Id="rId33" Type="http://schemas.openxmlformats.org/officeDocument/2006/relationships/image" Target="../media/image370.emf"/><Relationship Id="rId38" Type="http://schemas.openxmlformats.org/officeDocument/2006/relationships/image" Target="../media/image375.emf"/><Relationship Id="rId46" Type="http://schemas.openxmlformats.org/officeDocument/2006/relationships/image" Target="../media/image383.emf"/><Relationship Id="rId59" Type="http://schemas.openxmlformats.org/officeDocument/2006/relationships/image" Target="../media/image396.emf"/><Relationship Id="rId67" Type="http://schemas.openxmlformats.org/officeDocument/2006/relationships/image" Target="../media/image404.emf"/><Relationship Id="rId103" Type="http://schemas.openxmlformats.org/officeDocument/2006/relationships/image" Target="../media/image440.emf"/><Relationship Id="rId108" Type="http://schemas.openxmlformats.org/officeDocument/2006/relationships/image" Target="../media/image445.emf"/><Relationship Id="rId20" Type="http://schemas.openxmlformats.org/officeDocument/2006/relationships/image" Target="../media/image357.emf"/><Relationship Id="rId41" Type="http://schemas.openxmlformats.org/officeDocument/2006/relationships/image" Target="../media/image378.emf"/><Relationship Id="rId54" Type="http://schemas.openxmlformats.org/officeDocument/2006/relationships/image" Target="../media/image391.emf"/><Relationship Id="rId62" Type="http://schemas.openxmlformats.org/officeDocument/2006/relationships/image" Target="../media/image399.emf"/><Relationship Id="rId70" Type="http://schemas.openxmlformats.org/officeDocument/2006/relationships/image" Target="../media/image407.emf"/><Relationship Id="rId75" Type="http://schemas.openxmlformats.org/officeDocument/2006/relationships/image" Target="../media/image412.emf"/><Relationship Id="rId83" Type="http://schemas.openxmlformats.org/officeDocument/2006/relationships/image" Target="../media/image420.emf"/><Relationship Id="rId88" Type="http://schemas.openxmlformats.org/officeDocument/2006/relationships/image" Target="../media/image425.emf"/><Relationship Id="rId91" Type="http://schemas.openxmlformats.org/officeDocument/2006/relationships/image" Target="../media/image428.emf"/><Relationship Id="rId96" Type="http://schemas.openxmlformats.org/officeDocument/2006/relationships/image" Target="../media/image433.emf"/><Relationship Id="rId111" Type="http://schemas.openxmlformats.org/officeDocument/2006/relationships/image" Target="../media/image448.emf"/><Relationship Id="rId1" Type="http://schemas.openxmlformats.org/officeDocument/2006/relationships/slideLayout" Target="../slideLayouts/slideLayout4.xml"/><Relationship Id="rId6" Type="http://schemas.openxmlformats.org/officeDocument/2006/relationships/image" Target="../media/image343.jpeg"/><Relationship Id="rId15" Type="http://schemas.openxmlformats.org/officeDocument/2006/relationships/image" Target="../media/image352.emf"/><Relationship Id="rId23" Type="http://schemas.openxmlformats.org/officeDocument/2006/relationships/image" Target="../media/image360.emf"/><Relationship Id="rId28" Type="http://schemas.openxmlformats.org/officeDocument/2006/relationships/image" Target="../media/image365.emf"/><Relationship Id="rId36" Type="http://schemas.openxmlformats.org/officeDocument/2006/relationships/image" Target="../media/image373.emf"/><Relationship Id="rId49" Type="http://schemas.openxmlformats.org/officeDocument/2006/relationships/image" Target="../media/image386.emf"/><Relationship Id="rId57" Type="http://schemas.openxmlformats.org/officeDocument/2006/relationships/image" Target="../media/image394.emf"/><Relationship Id="rId106" Type="http://schemas.openxmlformats.org/officeDocument/2006/relationships/image" Target="../media/image443.emf"/><Relationship Id="rId114" Type="http://schemas.openxmlformats.org/officeDocument/2006/relationships/image" Target="../media/image451.emf"/><Relationship Id="rId10" Type="http://schemas.openxmlformats.org/officeDocument/2006/relationships/image" Target="../media/image347.emf"/><Relationship Id="rId31" Type="http://schemas.openxmlformats.org/officeDocument/2006/relationships/image" Target="../media/image368.emf"/><Relationship Id="rId44" Type="http://schemas.openxmlformats.org/officeDocument/2006/relationships/image" Target="../media/image381.emf"/><Relationship Id="rId52" Type="http://schemas.openxmlformats.org/officeDocument/2006/relationships/image" Target="../media/image389.emf"/><Relationship Id="rId60" Type="http://schemas.openxmlformats.org/officeDocument/2006/relationships/image" Target="../media/image397.emf"/><Relationship Id="rId65" Type="http://schemas.openxmlformats.org/officeDocument/2006/relationships/image" Target="../media/image402.emf"/><Relationship Id="rId73" Type="http://schemas.openxmlformats.org/officeDocument/2006/relationships/image" Target="../media/image410.emf"/><Relationship Id="rId78" Type="http://schemas.openxmlformats.org/officeDocument/2006/relationships/image" Target="../media/image415.emf"/><Relationship Id="rId81" Type="http://schemas.openxmlformats.org/officeDocument/2006/relationships/image" Target="../media/image418.emf"/><Relationship Id="rId86" Type="http://schemas.openxmlformats.org/officeDocument/2006/relationships/image" Target="../media/image423.emf"/><Relationship Id="rId94" Type="http://schemas.openxmlformats.org/officeDocument/2006/relationships/image" Target="../media/image431.emf"/><Relationship Id="rId99" Type="http://schemas.openxmlformats.org/officeDocument/2006/relationships/image" Target="../media/image436.emf"/><Relationship Id="rId101" Type="http://schemas.openxmlformats.org/officeDocument/2006/relationships/image" Target="../media/image438.emf"/><Relationship Id="rId4" Type="http://schemas.openxmlformats.org/officeDocument/2006/relationships/image" Target="../media/image341.jpeg"/><Relationship Id="rId9" Type="http://schemas.openxmlformats.org/officeDocument/2006/relationships/image" Target="../media/image346.emf"/><Relationship Id="rId13" Type="http://schemas.openxmlformats.org/officeDocument/2006/relationships/image" Target="../media/image350.emf"/><Relationship Id="rId18" Type="http://schemas.openxmlformats.org/officeDocument/2006/relationships/image" Target="../media/image355.emf"/><Relationship Id="rId39" Type="http://schemas.openxmlformats.org/officeDocument/2006/relationships/image" Target="../media/image376.emf"/><Relationship Id="rId109" Type="http://schemas.openxmlformats.org/officeDocument/2006/relationships/image" Target="../media/image446.emf"/><Relationship Id="rId34" Type="http://schemas.openxmlformats.org/officeDocument/2006/relationships/image" Target="../media/image371.emf"/><Relationship Id="rId50" Type="http://schemas.openxmlformats.org/officeDocument/2006/relationships/image" Target="../media/image387.emf"/><Relationship Id="rId55" Type="http://schemas.openxmlformats.org/officeDocument/2006/relationships/image" Target="../media/image392.emf"/><Relationship Id="rId76" Type="http://schemas.openxmlformats.org/officeDocument/2006/relationships/image" Target="../media/image413.emf"/><Relationship Id="rId97" Type="http://schemas.openxmlformats.org/officeDocument/2006/relationships/image" Target="../media/image434.emf"/><Relationship Id="rId104" Type="http://schemas.openxmlformats.org/officeDocument/2006/relationships/image" Target="../media/image441.emf"/><Relationship Id="rId7" Type="http://schemas.openxmlformats.org/officeDocument/2006/relationships/image" Target="../media/image344.emf"/><Relationship Id="rId71" Type="http://schemas.openxmlformats.org/officeDocument/2006/relationships/image" Target="../media/image408.emf"/><Relationship Id="rId92" Type="http://schemas.openxmlformats.org/officeDocument/2006/relationships/image" Target="../media/image429.emf"/></Relationships>
</file>

<file path=ppt/slides/_rels/slide8.xml.rels><?xml version="1.0" encoding="UTF-8" standalone="yes"?>
<Relationships xmlns="http://schemas.openxmlformats.org/package/2006/relationships"><Relationship Id="rId8" Type="http://schemas.openxmlformats.org/officeDocument/2006/relationships/image" Target="../media/image457.emf"/><Relationship Id="rId13" Type="http://schemas.openxmlformats.org/officeDocument/2006/relationships/image" Target="../media/image462.emf"/><Relationship Id="rId18" Type="http://schemas.openxmlformats.org/officeDocument/2006/relationships/image" Target="../media/image467.emf"/><Relationship Id="rId26" Type="http://schemas.openxmlformats.org/officeDocument/2006/relationships/image" Target="../media/image475.emf"/><Relationship Id="rId3" Type="http://schemas.openxmlformats.org/officeDocument/2006/relationships/image" Target="../media/image452.jpeg"/><Relationship Id="rId21" Type="http://schemas.openxmlformats.org/officeDocument/2006/relationships/image" Target="../media/image470.emf"/><Relationship Id="rId34" Type="http://schemas.openxmlformats.org/officeDocument/2006/relationships/image" Target="../media/image483.emf"/><Relationship Id="rId7" Type="http://schemas.openxmlformats.org/officeDocument/2006/relationships/image" Target="../media/image456.emf"/><Relationship Id="rId12" Type="http://schemas.openxmlformats.org/officeDocument/2006/relationships/image" Target="../media/image461.emf"/><Relationship Id="rId17" Type="http://schemas.openxmlformats.org/officeDocument/2006/relationships/image" Target="../media/image466.emf"/><Relationship Id="rId25" Type="http://schemas.openxmlformats.org/officeDocument/2006/relationships/image" Target="../media/image474.emf"/><Relationship Id="rId33" Type="http://schemas.openxmlformats.org/officeDocument/2006/relationships/image" Target="../media/image482.emf"/><Relationship Id="rId2" Type="http://schemas.openxmlformats.org/officeDocument/2006/relationships/notesSlide" Target="../notesSlides/notesSlide8.xml"/><Relationship Id="rId16" Type="http://schemas.openxmlformats.org/officeDocument/2006/relationships/image" Target="../media/image465.emf"/><Relationship Id="rId20" Type="http://schemas.openxmlformats.org/officeDocument/2006/relationships/image" Target="../media/image469.emf"/><Relationship Id="rId29" Type="http://schemas.openxmlformats.org/officeDocument/2006/relationships/image" Target="../media/image478.emf"/><Relationship Id="rId1" Type="http://schemas.openxmlformats.org/officeDocument/2006/relationships/slideLayout" Target="../slideLayouts/slideLayout4.xml"/><Relationship Id="rId6" Type="http://schemas.openxmlformats.org/officeDocument/2006/relationships/image" Target="../media/image455.png"/><Relationship Id="rId11" Type="http://schemas.openxmlformats.org/officeDocument/2006/relationships/image" Target="../media/image460.emf"/><Relationship Id="rId24" Type="http://schemas.openxmlformats.org/officeDocument/2006/relationships/image" Target="../media/image473.emf"/><Relationship Id="rId32" Type="http://schemas.openxmlformats.org/officeDocument/2006/relationships/image" Target="../media/image481.emf"/><Relationship Id="rId5" Type="http://schemas.openxmlformats.org/officeDocument/2006/relationships/image" Target="../media/image454.png"/><Relationship Id="rId15" Type="http://schemas.openxmlformats.org/officeDocument/2006/relationships/image" Target="../media/image464.emf"/><Relationship Id="rId23" Type="http://schemas.openxmlformats.org/officeDocument/2006/relationships/image" Target="../media/image472.emf"/><Relationship Id="rId28" Type="http://schemas.openxmlformats.org/officeDocument/2006/relationships/image" Target="../media/image477.emf"/><Relationship Id="rId10" Type="http://schemas.openxmlformats.org/officeDocument/2006/relationships/image" Target="../media/image459.emf"/><Relationship Id="rId19" Type="http://schemas.openxmlformats.org/officeDocument/2006/relationships/image" Target="../media/image468.emf"/><Relationship Id="rId31" Type="http://schemas.openxmlformats.org/officeDocument/2006/relationships/image" Target="../media/image480.emf"/><Relationship Id="rId4" Type="http://schemas.openxmlformats.org/officeDocument/2006/relationships/image" Target="../media/image453.jpeg"/><Relationship Id="rId9" Type="http://schemas.openxmlformats.org/officeDocument/2006/relationships/image" Target="../media/image458.emf"/><Relationship Id="rId14" Type="http://schemas.openxmlformats.org/officeDocument/2006/relationships/image" Target="../media/image463.emf"/><Relationship Id="rId22" Type="http://schemas.openxmlformats.org/officeDocument/2006/relationships/image" Target="../media/image471.emf"/><Relationship Id="rId27" Type="http://schemas.openxmlformats.org/officeDocument/2006/relationships/image" Target="../media/image476.emf"/><Relationship Id="rId30" Type="http://schemas.openxmlformats.org/officeDocument/2006/relationships/image" Target="../media/image479.emf"/></Relationships>
</file>

<file path=ppt/slides/_rels/slide9.xml.rels><?xml version="1.0" encoding="UTF-8" standalone="yes"?>
<Relationships xmlns="http://schemas.openxmlformats.org/package/2006/relationships"><Relationship Id="rId13" Type="http://schemas.openxmlformats.org/officeDocument/2006/relationships/image" Target="../media/image494.emf"/><Relationship Id="rId18" Type="http://schemas.openxmlformats.org/officeDocument/2006/relationships/image" Target="../media/image499.emf"/><Relationship Id="rId26" Type="http://schemas.openxmlformats.org/officeDocument/2006/relationships/image" Target="../media/image507.emf"/><Relationship Id="rId39" Type="http://schemas.openxmlformats.org/officeDocument/2006/relationships/image" Target="../media/image520.emf"/><Relationship Id="rId21" Type="http://schemas.openxmlformats.org/officeDocument/2006/relationships/image" Target="../media/image502.emf"/><Relationship Id="rId34" Type="http://schemas.openxmlformats.org/officeDocument/2006/relationships/image" Target="../media/image515.emf"/><Relationship Id="rId42" Type="http://schemas.openxmlformats.org/officeDocument/2006/relationships/image" Target="../media/image523.emf"/><Relationship Id="rId47" Type="http://schemas.openxmlformats.org/officeDocument/2006/relationships/image" Target="../media/image528.emf"/><Relationship Id="rId50" Type="http://schemas.openxmlformats.org/officeDocument/2006/relationships/image" Target="../media/image531.emf"/><Relationship Id="rId55" Type="http://schemas.openxmlformats.org/officeDocument/2006/relationships/image" Target="../media/image536.emf"/><Relationship Id="rId63" Type="http://schemas.openxmlformats.org/officeDocument/2006/relationships/image" Target="../media/image544.emf"/><Relationship Id="rId68" Type="http://schemas.openxmlformats.org/officeDocument/2006/relationships/image" Target="../media/image549.emf"/><Relationship Id="rId76" Type="http://schemas.openxmlformats.org/officeDocument/2006/relationships/image" Target="../media/image557.emf"/><Relationship Id="rId7" Type="http://schemas.openxmlformats.org/officeDocument/2006/relationships/image" Target="../media/image488.emf"/><Relationship Id="rId71" Type="http://schemas.openxmlformats.org/officeDocument/2006/relationships/image" Target="../media/image552.emf"/><Relationship Id="rId2" Type="http://schemas.openxmlformats.org/officeDocument/2006/relationships/notesSlide" Target="../notesSlides/notesSlide9.xml"/><Relationship Id="rId16" Type="http://schemas.openxmlformats.org/officeDocument/2006/relationships/image" Target="../media/image497.emf"/><Relationship Id="rId29" Type="http://schemas.openxmlformats.org/officeDocument/2006/relationships/image" Target="../media/image510.emf"/><Relationship Id="rId11" Type="http://schemas.openxmlformats.org/officeDocument/2006/relationships/image" Target="../media/image492.emf"/><Relationship Id="rId24" Type="http://schemas.openxmlformats.org/officeDocument/2006/relationships/image" Target="../media/image505.emf"/><Relationship Id="rId32" Type="http://schemas.openxmlformats.org/officeDocument/2006/relationships/image" Target="../media/image513.emf"/><Relationship Id="rId37" Type="http://schemas.openxmlformats.org/officeDocument/2006/relationships/image" Target="../media/image518.emf"/><Relationship Id="rId40" Type="http://schemas.openxmlformats.org/officeDocument/2006/relationships/image" Target="../media/image521.emf"/><Relationship Id="rId45" Type="http://schemas.openxmlformats.org/officeDocument/2006/relationships/image" Target="../media/image526.emf"/><Relationship Id="rId53" Type="http://schemas.openxmlformats.org/officeDocument/2006/relationships/image" Target="../media/image534.emf"/><Relationship Id="rId58" Type="http://schemas.openxmlformats.org/officeDocument/2006/relationships/image" Target="../media/image539.emf"/><Relationship Id="rId66" Type="http://schemas.openxmlformats.org/officeDocument/2006/relationships/image" Target="../media/image547.emf"/><Relationship Id="rId74" Type="http://schemas.openxmlformats.org/officeDocument/2006/relationships/image" Target="../media/image555.emf"/><Relationship Id="rId79" Type="http://schemas.openxmlformats.org/officeDocument/2006/relationships/image" Target="../media/image560.emf"/><Relationship Id="rId5" Type="http://schemas.openxmlformats.org/officeDocument/2006/relationships/image" Target="../media/image486.png"/><Relationship Id="rId61" Type="http://schemas.openxmlformats.org/officeDocument/2006/relationships/image" Target="../media/image542.emf"/><Relationship Id="rId10" Type="http://schemas.openxmlformats.org/officeDocument/2006/relationships/image" Target="../media/image491.emf"/><Relationship Id="rId19" Type="http://schemas.openxmlformats.org/officeDocument/2006/relationships/image" Target="../media/image500.emf"/><Relationship Id="rId31" Type="http://schemas.openxmlformats.org/officeDocument/2006/relationships/image" Target="../media/image512.emf"/><Relationship Id="rId44" Type="http://schemas.openxmlformats.org/officeDocument/2006/relationships/image" Target="../media/image525.emf"/><Relationship Id="rId52" Type="http://schemas.openxmlformats.org/officeDocument/2006/relationships/image" Target="../media/image533.emf"/><Relationship Id="rId60" Type="http://schemas.openxmlformats.org/officeDocument/2006/relationships/image" Target="../media/image541.emf"/><Relationship Id="rId65" Type="http://schemas.openxmlformats.org/officeDocument/2006/relationships/image" Target="../media/image546.emf"/><Relationship Id="rId73" Type="http://schemas.openxmlformats.org/officeDocument/2006/relationships/image" Target="../media/image554.emf"/><Relationship Id="rId78" Type="http://schemas.openxmlformats.org/officeDocument/2006/relationships/image" Target="../media/image559.emf"/><Relationship Id="rId4" Type="http://schemas.openxmlformats.org/officeDocument/2006/relationships/image" Target="../media/image485.jpeg"/><Relationship Id="rId9" Type="http://schemas.openxmlformats.org/officeDocument/2006/relationships/image" Target="../media/image490.emf"/><Relationship Id="rId14" Type="http://schemas.openxmlformats.org/officeDocument/2006/relationships/image" Target="../media/image495.emf"/><Relationship Id="rId22" Type="http://schemas.openxmlformats.org/officeDocument/2006/relationships/image" Target="../media/image503.emf"/><Relationship Id="rId27" Type="http://schemas.openxmlformats.org/officeDocument/2006/relationships/image" Target="../media/image508.emf"/><Relationship Id="rId30" Type="http://schemas.openxmlformats.org/officeDocument/2006/relationships/image" Target="../media/image511.emf"/><Relationship Id="rId35" Type="http://schemas.openxmlformats.org/officeDocument/2006/relationships/image" Target="../media/image516.emf"/><Relationship Id="rId43" Type="http://schemas.openxmlformats.org/officeDocument/2006/relationships/image" Target="../media/image524.emf"/><Relationship Id="rId48" Type="http://schemas.openxmlformats.org/officeDocument/2006/relationships/image" Target="../media/image529.emf"/><Relationship Id="rId56" Type="http://schemas.openxmlformats.org/officeDocument/2006/relationships/image" Target="../media/image537.emf"/><Relationship Id="rId64" Type="http://schemas.openxmlformats.org/officeDocument/2006/relationships/image" Target="../media/image545.emf"/><Relationship Id="rId69" Type="http://schemas.openxmlformats.org/officeDocument/2006/relationships/image" Target="../media/image550.emf"/><Relationship Id="rId77" Type="http://schemas.openxmlformats.org/officeDocument/2006/relationships/image" Target="../media/image558.emf"/><Relationship Id="rId8" Type="http://schemas.openxmlformats.org/officeDocument/2006/relationships/image" Target="../media/image489.emf"/><Relationship Id="rId51" Type="http://schemas.openxmlformats.org/officeDocument/2006/relationships/image" Target="../media/image532.emf"/><Relationship Id="rId72" Type="http://schemas.openxmlformats.org/officeDocument/2006/relationships/image" Target="../media/image553.emf"/><Relationship Id="rId80" Type="http://schemas.openxmlformats.org/officeDocument/2006/relationships/image" Target="../media/image561.emf"/><Relationship Id="rId3" Type="http://schemas.openxmlformats.org/officeDocument/2006/relationships/image" Target="../media/image484.png"/><Relationship Id="rId12" Type="http://schemas.openxmlformats.org/officeDocument/2006/relationships/image" Target="../media/image493.emf"/><Relationship Id="rId17" Type="http://schemas.openxmlformats.org/officeDocument/2006/relationships/image" Target="../media/image498.emf"/><Relationship Id="rId25" Type="http://schemas.openxmlformats.org/officeDocument/2006/relationships/image" Target="../media/image506.emf"/><Relationship Id="rId33" Type="http://schemas.openxmlformats.org/officeDocument/2006/relationships/image" Target="../media/image514.emf"/><Relationship Id="rId38" Type="http://schemas.openxmlformats.org/officeDocument/2006/relationships/image" Target="../media/image519.emf"/><Relationship Id="rId46" Type="http://schemas.openxmlformats.org/officeDocument/2006/relationships/image" Target="../media/image527.emf"/><Relationship Id="rId59" Type="http://schemas.openxmlformats.org/officeDocument/2006/relationships/image" Target="../media/image540.emf"/><Relationship Id="rId67" Type="http://schemas.openxmlformats.org/officeDocument/2006/relationships/image" Target="../media/image548.emf"/><Relationship Id="rId20" Type="http://schemas.openxmlformats.org/officeDocument/2006/relationships/image" Target="../media/image501.emf"/><Relationship Id="rId41" Type="http://schemas.openxmlformats.org/officeDocument/2006/relationships/image" Target="../media/image522.emf"/><Relationship Id="rId54" Type="http://schemas.openxmlformats.org/officeDocument/2006/relationships/image" Target="../media/image535.emf"/><Relationship Id="rId62" Type="http://schemas.openxmlformats.org/officeDocument/2006/relationships/image" Target="../media/image543.emf"/><Relationship Id="rId70" Type="http://schemas.openxmlformats.org/officeDocument/2006/relationships/image" Target="../media/image551.emf"/><Relationship Id="rId75" Type="http://schemas.openxmlformats.org/officeDocument/2006/relationships/image" Target="../media/image556.emf"/><Relationship Id="rId1" Type="http://schemas.openxmlformats.org/officeDocument/2006/relationships/slideLayout" Target="../slideLayouts/slideLayout12.xml"/><Relationship Id="rId6" Type="http://schemas.openxmlformats.org/officeDocument/2006/relationships/image" Target="../media/image487.png"/><Relationship Id="rId15" Type="http://schemas.openxmlformats.org/officeDocument/2006/relationships/image" Target="../media/image496.emf"/><Relationship Id="rId23" Type="http://schemas.openxmlformats.org/officeDocument/2006/relationships/image" Target="../media/image504.emf"/><Relationship Id="rId28" Type="http://schemas.openxmlformats.org/officeDocument/2006/relationships/image" Target="../media/image509.emf"/><Relationship Id="rId36" Type="http://schemas.openxmlformats.org/officeDocument/2006/relationships/image" Target="../media/image517.emf"/><Relationship Id="rId49" Type="http://schemas.openxmlformats.org/officeDocument/2006/relationships/image" Target="../media/image530.emf"/><Relationship Id="rId57" Type="http://schemas.openxmlformats.org/officeDocument/2006/relationships/image" Target="../media/image53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287516" y="4535441"/>
            <a:ext cx="4824412" cy="2308310"/>
          </a:xfrm>
          <a:prstGeom prst="rect">
            <a:avLst/>
          </a:prstGeom>
          <a:blipFill dpi="0" rotWithShape="1">
            <a:blip r:embed="rId3" cstate="print">
              <a:alphaModFix amt="50000"/>
            </a:blip>
            <a:srcRect/>
            <a:stretch>
              <a:fillRect/>
            </a:stretch>
          </a:blipFill>
          <a:ln w="0" cap="rnd" cmpd="thickThin">
            <a:noFill/>
            <a:prstDash val="sysDash"/>
            <a:miter lim="800000"/>
            <a:headEnd/>
            <a:tailEnd/>
          </a:ln>
        </p:spPr>
        <p:txBody>
          <a:bodyPr wrap="square" lIns="91425" tIns="45713" rIns="91425" bIns="45713" anchor="ctr" anchorCtr="0">
            <a:spAutoFit/>
            <a:scene3d>
              <a:camera prst="orthographicFront"/>
              <a:lightRig rig="threePt" dir="t"/>
            </a:scene3d>
            <a:sp3d extrusionH="57150">
              <a:extrusionClr>
                <a:schemeClr val="bg1"/>
              </a:extrusionClr>
            </a:sp3d>
          </a:bodyPr>
          <a:lstStyle/>
          <a:p>
            <a:pPr algn="ctr" eaLnBrk="0" hangingPunct="0">
              <a:defRPr/>
            </a:pPr>
            <a:r>
              <a:rPr lang="cs-CZ" sz="4800" dirty="0" smtClean="0">
                <a:ln w="47625" cmpd="tri">
                  <a:solidFill>
                    <a:srgbClr val="00CC00"/>
                  </a:solidFill>
                </a:ln>
                <a:solidFill>
                  <a:srgbClr val="CC0066"/>
                </a:solidFill>
                <a:effectLst>
                  <a:outerShdw blurRad="38100" dist="38100" dir="2700000" algn="tl">
                    <a:srgbClr val="000000">
                      <a:alpha val="43137"/>
                    </a:srgbClr>
                  </a:outerShdw>
                </a:effectLst>
                <a:latin typeface="Wide Latin" pitchFamily="18" charset="0"/>
                <a:ea typeface="Tahoma" pitchFamily="34" charset="0"/>
                <a:cs typeface="Tahoma" pitchFamily="34" charset="0"/>
              </a:rPr>
              <a:t>Č.4 </a:t>
            </a:r>
          </a:p>
          <a:p>
            <a:pPr algn="ctr" eaLnBrk="0" hangingPunct="0">
              <a:defRPr/>
            </a:pPr>
            <a:r>
              <a:rPr lang="cs-CZ" sz="4800" dirty="0" smtClean="0">
                <a:ln w="47625" cmpd="tri">
                  <a:solidFill>
                    <a:srgbClr val="00CC00"/>
                  </a:solidFill>
                </a:ln>
                <a:solidFill>
                  <a:srgbClr val="CC0066"/>
                </a:solidFill>
                <a:effectLst>
                  <a:outerShdw blurRad="38100" dist="38100" dir="2700000" algn="tl">
                    <a:srgbClr val="000000">
                      <a:alpha val="43137"/>
                    </a:srgbClr>
                  </a:outerShdw>
                </a:effectLst>
                <a:latin typeface="Wide Latin" pitchFamily="18" charset="0"/>
                <a:ea typeface="Tahoma" pitchFamily="34" charset="0"/>
                <a:cs typeface="Tahoma" pitchFamily="34" charset="0"/>
              </a:rPr>
              <a:t>FK Bílina</a:t>
            </a:r>
            <a:endParaRPr lang="cs-CZ" sz="4800" dirty="0">
              <a:ln w="47625" cmpd="tri">
                <a:solidFill>
                  <a:srgbClr val="00CC00"/>
                </a:solidFill>
              </a:ln>
              <a:solidFill>
                <a:srgbClr val="CC0066"/>
              </a:solidFill>
              <a:effectLst>
                <a:outerShdw blurRad="38100" dist="38100" dir="2700000" algn="tl">
                  <a:srgbClr val="000000">
                    <a:alpha val="43137"/>
                  </a:srgbClr>
                </a:outerShdw>
              </a:effectLst>
              <a:latin typeface="Wide Latin" pitchFamily="18" charset="0"/>
              <a:ea typeface="Tahoma" pitchFamily="34" charset="0"/>
              <a:cs typeface="Tahoma" pitchFamily="34" charset="0"/>
            </a:endParaRPr>
          </a:p>
        </p:txBody>
      </p:sp>
      <p:sp>
        <p:nvSpPr>
          <p:cNvPr id="6398" name="Rectangle 1278"/>
          <p:cNvSpPr>
            <a:spLocks noChangeArrowheads="1"/>
          </p:cNvSpPr>
          <p:nvPr/>
        </p:nvSpPr>
        <p:spPr bwMode="auto">
          <a:xfrm>
            <a:off x="174948" y="2523000"/>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JT-</a:t>
            </a: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Brož Vápeník</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5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2014</a:t>
            </a:r>
          </a:p>
        </p:txBody>
      </p:sp>
      <p:sp>
        <p:nvSpPr>
          <p:cNvPr id="205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2014</a:t>
            </a:r>
            <a:endParaRPr lang="cs-CZ" sz="2400" b="0" dirty="0">
              <a:latin typeface="Times New Roman" pitchFamily="18" charset="0"/>
            </a:endParaRPr>
          </a:p>
        </p:txBody>
      </p:sp>
      <p:sp>
        <p:nvSpPr>
          <p:cNvPr id="6459"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11271" name="Picture 1341"/>
          <p:cNvPicPr>
            <a:picLocks noChangeAspect="1" noChangeArrowheads="1"/>
          </p:cNvPicPr>
          <p:nvPr/>
        </p:nvPicPr>
        <p:blipFill>
          <a:blip r:embed="rId4" cstate="print"/>
          <a:srcRect/>
          <a:stretch>
            <a:fillRect/>
          </a:stretch>
        </p:blipFill>
        <p:spPr bwMode="auto">
          <a:xfrm>
            <a:off x="1758950" y="811213"/>
            <a:ext cx="1030288" cy="936625"/>
          </a:xfrm>
          <a:prstGeom prst="rect">
            <a:avLst/>
          </a:prstGeom>
          <a:noFill/>
          <a:ln w="9525">
            <a:noFill/>
            <a:miter lim="800000"/>
            <a:headEnd/>
            <a:tailEnd/>
          </a:ln>
        </p:spPr>
      </p:pic>
      <p:sp>
        <p:nvSpPr>
          <p:cNvPr id="13" name="AutoShape 3"/>
          <p:cNvSpPr>
            <a:spLocks noChangeArrowheads="1"/>
          </p:cNvSpPr>
          <p:nvPr/>
        </p:nvSpPr>
        <p:spPr bwMode="auto">
          <a:xfrm>
            <a:off x="5363821" y="74422"/>
            <a:ext cx="4748231" cy="1191800"/>
          </a:xfrm>
          <a:prstGeom prst="flowChartAlternateProcess">
            <a:avLst/>
          </a:prstGeom>
          <a:blipFill>
            <a:blip r:embed="rId5" cstate="print"/>
            <a:stretch>
              <a:fillRect/>
            </a:stretch>
          </a:blipFill>
          <a:ln w="31750" cap="sq" cmpd="thinThick">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prstDash val="lgDashDot"/>
            <a:miter lim="800000"/>
            <a:headEnd/>
            <a:tailEnd/>
          </a:ln>
          <a:effectLst/>
          <a:scene3d>
            <a:camera prst="orthographicFront"/>
            <a:lightRig rig="balanced" dir="t"/>
          </a:scene3d>
          <a:sp3d extrusionH="127000" contourW="12700" prstMaterial="plastic">
            <a:bevelT w="95250" prst="relaxedInset"/>
            <a:bevelB w="101600" prst="riblet"/>
            <a:extrusionClr>
              <a:srgbClr val="33CC33"/>
            </a:extrusionClr>
            <a:contourClr>
              <a:schemeClr val="bg1"/>
            </a:contourClr>
          </a:sp3d>
        </p:spPr>
        <p:txBody>
          <a:bodyPr wrap="none" lIns="91425" tIns="45713" rIns="91425" bIns="45713" anchor="ctr">
            <a:sp3d extrusionH="57150" contourW="12700">
              <a:bevelT w="82550" h="38100" prst="coolSlant"/>
              <a:bevelB w="38100" h="38100"/>
              <a:extrusionClr>
                <a:schemeClr val="bg1"/>
              </a:extrusionClr>
              <a:contourClr>
                <a:srgbClr val="008000"/>
              </a:contourClr>
            </a:sp3d>
          </a:bodyPr>
          <a:lstStyle/>
          <a:p>
            <a:pPr algn="ctr" eaLnBrk="0" hangingPunct="0">
              <a:defRPr/>
            </a:pPr>
            <a:r>
              <a:rPr lang="cs-CZ" sz="3200" dirty="0">
                <a:ln w="12700" cap="rnd">
                  <a:solidFill>
                    <a:srgbClr val="FFFF00"/>
                  </a:solidFill>
                  <a:miter lim="800000"/>
                </a:ln>
                <a:solidFill>
                  <a:srgbClr val="CC0099"/>
                </a:solidFill>
                <a:effectLst>
                  <a:outerShdw blurRad="38100" dist="38100" dir="2700000" algn="tl">
                    <a:srgbClr val="000000">
                      <a:alpha val="43137"/>
                    </a:srgbClr>
                  </a:outerShdw>
                </a:effectLst>
                <a:latin typeface="Gill Sans MT" pitchFamily="34" charset="-18"/>
              </a:rPr>
              <a:t> </a:t>
            </a:r>
            <a:r>
              <a:rPr lang="cs-CZ" sz="3200" dirty="0">
                <a:ln w="38100" cap="rnd">
                  <a:gradFill>
                    <a:gsLst>
                      <a:gs pos="0">
                        <a:srgbClr val="000082"/>
                      </a:gs>
                      <a:gs pos="30000">
                        <a:srgbClr val="66008F"/>
                      </a:gs>
                      <a:gs pos="64999">
                        <a:srgbClr val="BA0066"/>
                      </a:gs>
                      <a:gs pos="89999">
                        <a:srgbClr val="FF0000"/>
                      </a:gs>
                      <a:gs pos="100000">
                        <a:srgbClr val="FF8200"/>
                      </a:gs>
                    </a:gsLst>
                    <a:lin ang="5400000" scaled="0"/>
                  </a:gradFill>
                  <a:miter lim="800000"/>
                </a:ln>
                <a:solidFill>
                  <a:srgbClr val="FF9900"/>
                </a:solidFill>
                <a:effectLst>
                  <a:innerShdw blurRad="571500" dist="1676400" dir="18900000">
                    <a:schemeClr val="accent1">
                      <a:lumMod val="75000"/>
                      <a:alpha val="31000"/>
                    </a:schemeClr>
                  </a:innerShdw>
                </a:effectLst>
                <a:latin typeface="Swis721 Blk BT" pitchFamily="34" charset="0"/>
                <a:ea typeface="Microsoft JhengHei" pitchFamily="34" charset="-120"/>
                <a:cs typeface="Lao UI" pitchFamily="34" charset="0"/>
              </a:rPr>
              <a:t>Fotbalový zpravodaj</a:t>
            </a:r>
          </a:p>
          <a:p>
            <a:pPr algn="ctr" eaLnBrk="0" hangingPunct="0">
              <a:defRPr/>
            </a:pPr>
            <a:r>
              <a:rPr lang="cs-CZ" sz="3200" dirty="0">
                <a:ln w="38100" cap="rnd">
                  <a:gradFill>
                    <a:gsLst>
                      <a:gs pos="0">
                        <a:srgbClr val="000082"/>
                      </a:gs>
                      <a:gs pos="30000">
                        <a:srgbClr val="66008F"/>
                      </a:gs>
                      <a:gs pos="64999">
                        <a:srgbClr val="BA0066"/>
                      </a:gs>
                      <a:gs pos="89999">
                        <a:srgbClr val="FF0000"/>
                      </a:gs>
                      <a:gs pos="100000">
                        <a:srgbClr val="FF8200"/>
                      </a:gs>
                    </a:gsLst>
                    <a:lin ang="5400000" scaled="0"/>
                  </a:gradFill>
                  <a:miter lim="800000"/>
                </a:ln>
                <a:solidFill>
                  <a:srgbClr val="FF9900"/>
                </a:solidFill>
                <a:effectLst>
                  <a:innerShdw blurRad="571500" dist="1676400" dir="18900000">
                    <a:schemeClr val="accent1">
                      <a:lumMod val="75000"/>
                      <a:alpha val="31000"/>
                    </a:schemeClr>
                  </a:innerShdw>
                </a:effectLst>
                <a:latin typeface="Swis721 Blk BT" pitchFamily="34" charset="0"/>
                <a:ea typeface="Microsoft JhengHei" pitchFamily="34" charset="-120"/>
                <a:cs typeface="Lao UI" pitchFamily="34" charset="0"/>
              </a:rPr>
              <a:t>SK Štětí</a:t>
            </a:r>
            <a:endParaRPr lang="cs-CZ" sz="3800" dirty="0">
              <a:ln w="38100" cap="rnd">
                <a:gradFill>
                  <a:gsLst>
                    <a:gs pos="0">
                      <a:srgbClr val="000082"/>
                    </a:gs>
                    <a:gs pos="30000">
                      <a:srgbClr val="66008F"/>
                    </a:gs>
                    <a:gs pos="64999">
                      <a:srgbClr val="BA0066"/>
                    </a:gs>
                    <a:gs pos="89999">
                      <a:srgbClr val="FF0000"/>
                    </a:gs>
                    <a:gs pos="100000">
                      <a:srgbClr val="FF8200"/>
                    </a:gs>
                  </a:gsLst>
                  <a:lin ang="5400000" scaled="0"/>
                </a:gradFill>
                <a:miter lim="800000"/>
              </a:ln>
              <a:solidFill>
                <a:srgbClr val="FF9900"/>
              </a:solidFill>
              <a:effectLst>
                <a:innerShdw blurRad="571500" dist="1676400" dir="18900000">
                  <a:schemeClr val="accent1">
                    <a:lumMod val="75000"/>
                    <a:alpha val="31000"/>
                  </a:schemeClr>
                </a:innerShdw>
              </a:effectLst>
              <a:latin typeface="Swis721 Blk BT" pitchFamily="34" charset="0"/>
              <a:ea typeface="Microsoft JhengHei" pitchFamily="34" charset="-120"/>
              <a:cs typeface="Lao UI" pitchFamily="34" charset="0"/>
            </a:endParaRPr>
          </a:p>
        </p:txBody>
      </p:sp>
      <p:sp>
        <p:nvSpPr>
          <p:cNvPr id="12" name="TextovéPole 11"/>
          <p:cNvSpPr txBox="1"/>
          <p:nvPr/>
        </p:nvSpPr>
        <p:spPr>
          <a:xfrm>
            <a:off x="5359524" y="1387544"/>
            <a:ext cx="4752850" cy="707886"/>
          </a:xfrm>
          <a:prstGeom prst="rect">
            <a:avLst/>
          </a:prstGeom>
          <a:blipFill dpi="0" rotWithShape="1">
            <a:blip r:embed="rId6" cstate="print">
              <a:alphaModFix amt="60000"/>
            </a:blip>
            <a:srcRect/>
            <a:stretch>
              <a:fillRect/>
            </a:stretch>
          </a:blipFill>
          <a:ln>
            <a:solidFill>
              <a:schemeClr val="accent6">
                <a:lumMod val="75000"/>
              </a:schemeClr>
            </a:solidFill>
          </a:ln>
          <a:effectLst>
            <a:outerShdw blurRad="50800" dist="38100" dir="8100000" algn="tr" rotWithShape="0">
              <a:schemeClr val="bg1">
                <a:alpha val="40000"/>
              </a:schemeClr>
            </a:outerShdw>
          </a:effectLst>
        </p:spPr>
        <p:txBody>
          <a:bodyPr wrap="square" anchor="ctr" anchorCtr="0">
            <a:spAutoFit/>
          </a:bodyPr>
          <a:lstStyle/>
          <a:p>
            <a:pPr algn="ctr">
              <a:defRPr/>
            </a:pPr>
            <a:r>
              <a:rPr lang="cs-CZ" sz="2000" dirty="0">
                <a:ln w="0">
                  <a:noFill/>
                </a:ln>
                <a:blipFill>
                  <a:blip r:embed="rId7"/>
                  <a:stretch>
                    <a:fillRect/>
                  </a:stretch>
                </a:blipFill>
                <a:effectLst>
                  <a:outerShdw blurRad="38100" dist="38100" dir="2700000" algn="tl">
                    <a:srgbClr val="000000">
                      <a:alpha val="43137"/>
                    </a:srgbClr>
                  </a:outerShdw>
                </a:effectLst>
                <a:latin typeface="Castellar" pitchFamily="18" charset="0"/>
                <a:ea typeface="MS Mincho" pitchFamily="49" charset="-128"/>
                <a:cs typeface="Consolas" pitchFamily="49" charset="0"/>
              </a:rPr>
              <a:t>Sezóna   </a:t>
            </a:r>
            <a:r>
              <a:rPr lang="cs-CZ" sz="2000" dirty="0" smtClean="0">
                <a:ln w="0">
                  <a:noFill/>
                </a:ln>
                <a:blipFill>
                  <a:blip r:embed="rId7"/>
                  <a:stretch>
                    <a:fillRect/>
                  </a:stretch>
                </a:blipFill>
                <a:effectLst>
                  <a:outerShdw blurRad="38100" dist="38100" dir="2700000" algn="tl">
                    <a:srgbClr val="000000">
                      <a:alpha val="43137"/>
                    </a:srgbClr>
                  </a:outerShdw>
                </a:effectLst>
                <a:latin typeface="Castellar" pitchFamily="18" charset="0"/>
                <a:ea typeface="MS Mincho" pitchFamily="49" charset="-128"/>
                <a:cs typeface="Consolas" pitchFamily="49" charset="0"/>
              </a:rPr>
              <a:t>2014/2015  </a:t>
            </a:r>
          </a:p>
          <a:p>
            <a:pPr algn="ctr">
              <a:defRPr/>
            </a:pPr>
            <a:r>
              <a:rPr lang="cs-CZ" sz="2000" dirty="0" smtClean="0">
                <a:ln w="0">
                  <a:noFill/>
                </a:ln>
                <a:blipFill>
                  <a:blip r:embed="rId7"/>
                  <a:stretch>
                    <a:fillRect/>
                  </a:stretch>
                </a:blipFill>
                <a:effectLst>
                  <a:outerShdw blurRad="38100" dist="38100" dir="2700000" algn="tl">
                    <a:srgbClr val="000000">
                      <a:alpha val="43137"/>
                    </a:srgbClr>
                  </a:outerShdw>
                </a:effectLst>
                <a:latin typeface="Castellar" pitchFamily="18" charset="0"/>
                <a:ea typeface="MS Mincho" pitchFamily="49" charset="-128"/>
                <a:cs typeface="Consolas" pitchFamily="49" charset="0"/>
              </a:rPr>
              <a:t>Ústecký přebor Podzim 2014</a:t>
            </a:r>
            <a:endParaRPr lang="cs-CZ" sz="2000" dirty="0">
              <a:ln w="0">
                <a:noFill/>
              </a:ln>
              <a:blipFill>
                <a:blip r:embed="rId7"/>
                <a:stretch>
                  <a:fillRect/>
                </a:stretch>
              </a:blipFill>
              <a:effectLst>
                <a:outerShdw blurRad="38100" dist="38100" dir="2700000" algn="tl">
                  <a:srgbClr val="000000">
                    <a:alpha val="43137"/>
                  </a:srgbClr>
                </a:outerShdw>
              </a:effectLst>
              <a:latin typeface="Castellar" pitchFamily="18" charset="0"/>
              <a:ea typeface="MS Mincho" pitchFamily="49" charset="-128"/>
              <a:cs typeface="Consolas" pitchFamily="49" charset="0"/>
            </a:endParaRPr>
          </a:p>
        </p:txBody>
      </p:sp>
      <p:sp>
        <p:nvSpPr>
          <p:cNvPr id="11274"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6" name="TextovéPole 15"/>
          <p:cNvSpPr txBox="1"/>
          <p:nvPr/>
        </p:nvSpPr>
        <p:spPr>
          <a:xfrm>
            <a:off x="5359524" y="2251348"/>
            <a:ext cx="4752528" cy="1969770"/>
          </a:xfrm>
          <a:prstGeom prst="rect">
            <a:avLst/>
          </a:prstGeom>
          <a:blipFill>
            <a:blip r:embed="rId8" cstate="print"/>
            <a:stretch>
              <a:fillRect/>
            </a:stretch>
          </a:blipFill>
          <a:ln w="0" cmpd="sng">
            <a:solidFill>
              <a:schemeClr val="tx1"/>
            </a:solidFill>
          </a:ln>
          <a:effectLst/>
          <a:scene3d>
            <a:camera prst="orthographicFront"/>
            <a:lightRig rig="threePt" dir="t"/>
          </a:scene3d>
          <a:sp3d extrusionH="76200" contourW="12700" prstMaterial="plastic">
            <a:extrusionClr>
              <a:schemeClr val="bg1"/>
            </a:extrusionClr>
            <a:contourClr>
              <a:schemeClr val="bg1"/>
            </a:contourClr>
          </a:sp3d>
        </p:spPr>
        <p:txBody>
          <a:bodyPr wrap="square">
            <a:spAutoFit/>
            <a:sp3d contourW="12700">
              <a:contourClr>
                <a:schemeClr val="bg1"/>
              </a:contourClr>
            </a:sp3d>
          </a:bodyPr>
          <a:lstStyle/>
          <a:p>
            <a:pPr algn="ctr">
              <a:defRPr/>
            </a:pPr>
            <a:r>
              <a:rPr lang="cs-CZ" sz="5400" dirty="0" smtClean="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rPr>
              <a:t>18.10.2014</a:t>
            </a:r>
            <a:endParaRPr lang="cs-CZ" sz="5400" dirty="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endParaRPr>
          </a:p>
          <a:p>
            <a:pPr algn="ctr">
              <a:defRPr/>
            </a:pPr>
            <a:r>
              <a:rPr lang="cs-CZ" sz="3200" dirty="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rPr>
              <a:t>Sobota</a:t>
            </a:r>
          </a:p>
          <a:p>
            <a:pPr algn="ctr">
              <a:defRPr/>
            </a:pPr>
            <a:r>
              <a:rPr lang="cs-CZ" sz="3400" dirty="0" smtClean="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rPr>
              <a:t>11.kolo</a:t>
            </a:r>
            <a:r>
              <a:rPr lang="cs-CZ" sz="2000" dirty="0" smtClean="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rPr>
              <a:t>(9.hrací)</a:t>
            </a:r>
            <a:r>
              <a:rPr lang="cs-CZ" dirty="0" smtClean="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rPr>
              <a:t> </a:t>
            </a:r>
            <a:r>
              <a:rPr lang="cs-CZ" sz="3400" dirty="0" smtClean="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rPr>
              <a:t>–10:15</a:t>
            </a:r>
            <a:endParaRPr lang="cs-CZ" sz="3400" dirty="0">
              <a:ln w="0">
                <a:solidFill>
                  <a:schemeClr val="tx1"/>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atin typeface="Arial Black" pitchFamily="34" charset="0"/>
              <a:ea typeface="Ebrima" pitchFamily="2" charset="0"/>
              <a:cs typeface="Arial" pitchFamily="34" charset="0"/>
            </a:endParaRPr>
          </a:p>
        </p:txBody>
      </p:sp>
      <p:sp>
        <p:nvSpPr>
          <p:cNvPr id="14" name="TextovéPole 12"/>
          <p:cNvSpPr txBox="1">
            <a:spLocks noChangeArrowheads="1"/>
          </p:cNvSpPr>
          <p:nvPr/>
        </p:nvSpPr>
        <p:spPr bwMode="auto">
          <a:xfrm>
            <a:off x="8316536" y="4559805"/>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a:latin typeface="Arial Black" panose="020B0A04020102020204" pitchFamily="34" charset="0"/>
              </a:rPr>
              <a:t> </a:t>
            </a:r>
            <a:r>
              <a:rPr lang="cs-CZ" altLang="cs-CZ" sz="5400" u="none" smtClean="0">
                <a:latin typeface="Arial Black" panose="020B0A04020102020204" pitchFamily="34" charset="0"/>
              </a:rPr>
              <a:t>2:0</a:t>
            </a:r>
            <a:endParaRPr lang="cs-CZ" altLang="cs-CZ" sz="5400" u="none" dirty="0">
              <a:latin typeface="Arial Black" panose="020B0A040201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367463" y="66675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pic>
        <p:nvPicPr>
          <p:cNvPr id="2" name="Picture 62"/>
          <p:cNvPicPr>
            <a:picLocks noChangeAspect="1" noChangeArrowheads="1"/>
          </p:cNvPicPr>
          <p:nvPr/>
        </p:nvPicPr>
        <p:blipFill>
          <a:blip r:embed="rId3" cstate="print"/>
          <a:srcRect/>
          <a:stretch>
            <a:fillRect/>
          </a:stretch>
        </p:blipFill>
        <p:spPr bwMode="auto">
          <a:xfrm>
            <a:off x="606996" y="307132"/>
            <a:ext cx="3816424" cy="2592288"/>
          </a:xfrm>
          <a:prstGeom prst="rect">
            <a:avLst/>
          </a:prstGeom>
          <a:noFill/>
          <a:ln w="9525">
            <a:noFill/>
            <a:miter lim="800000"/>
            <a:headEnd/>
            <a:tailEnd/>
          </a:ln>
        </p:spPr>
      </p:pic>
      <p:sp>
        <p:nvSpPr>
          <p:cNvPr id="9" name="TextovéPole 8"/>
          <p:cNvSpPr txBox="1"/>
          <p:nvPr/>
        </p:nvSpPr>
        <p:spPr>
          <a:xfrm>
            <a:off x="246956" y="3043436"/>
            <a:ext cx="4608512" cy="461665"/>
          </a:xfrm>
          <a:prstGeom prst="rect">
            <a:avLst/>
          </a:prstGeom>
          <a:solidFill>
            <a:srgbClr val="CCFFFF"/>
          </a:solidFill>
        </p:spPr>
        <p:txBody>
          <a:bodyPr wrap="square" rtlCol="0">
            <a:spAutoFit/>
          </a:bodyPr>
          <a:lstStyle/>
          <a:p>
            <a:pPr algn="ctr"/>
            <a:r>
              <a:rPr lang="cs-CZ" dirty="0" smtClean="0">
                <a:latin typeface="Arial" pitchFamily="34" charset="0"/>
                <a:cs typeface="Arial" pitchFamily="34" charset="0"/>
              </a:rPr>
              <a:t>Co tam máš? Vyzvídá </a:t>
            </a:r>
            <a:r>
              <a:rPr lang="cs-CZ" dirty="0" err="1" smtClean="0">
                <a:latin typeface="Arial" pitchFamily="34" charset="0"/>
                <a:cs typeface="Arial" pitchFamily="34" charset="0"/>
              </a:rPr>
              <a:t>Rejman</a:t>
            </a:r>
            <a:r>
              <a:rPr lang="cs-CZ" dirty="0" smtClean="0">
                <a:latin typeface="Arial" pitchFamily="34" charset="0"/>
                <a:cs typeface="Arial" pitchFamily="34" charset="0"/>
              </a:rPr>
              <a:t> se Stejskalem 11.10.2014 v zápase s Horním </a:t>
            </a:r>
            <a:r>
              <a:rPr lang="cs-CZ" dirty="0" err="1" smtClean="0">
                <a:latin typeface="Arial" pitchFamily="34" charset="0"/>
                <a:cs typeface="Arial" pitchFamily="34" charset="0"/>
              </a:rPr>
              <a:t>Jiřetínem</a:t>
            </a:r>
            <a:r>
              <a:rPr lang="cs-CZ" dirty="0" smtClean="0">
                <a:latin typeface="Arial" pitchFamily="34" charset="0"/>
                <a:cs typeface="Arial" pitchFamily="34" charset="0"/>
              </a:rPr>
              <a:t> </a:t>
            </a:r>
            <a:endParaRPr lang="cs-CZ" dirty="0">
              <a:latin typeface="Arial" pitchFamily="34" charset="0"/>
              <a:cs typeface="Arial" pitchFamily="34" charset="0"/>
            </a:endParaRPr>
          </a:p>
        </p:txBody>
      </p:sp>
      <p:pic>
        <p:nvPicPr>
          <p:cNvPr id="7231" name="Picture 63"/>
          <p:cNvPicPr>
            <a:picLocks noChangeAspect="1" noChangeArrowheads="1"/>
          </p:cNvPicPr>
          <p:nvPr/>
        </p:nvPicPr>
        <p:blipFill>
          <a:blip r:embed="rId4" cstate="print"/>
          <a:srcRect/>
          <a:stretch>
            <a:fillRect/>
          </a:stretch>
        </p:blipFill>
        <p:spPr bwMode="auto">
          <a:xfrm>
            <a:off x="534988" y="3763516"/>
            <a:ext cx="3558555" cy="2664296"/>
          </a:xfrm>
          <a:prstGeom prst="rect">
            <a:avLst/>
          </a:prstGeom>
          <a:noFill/>
          <a:ln w="9525">
            <a:noFill/>
            <a:miter lim="800000"/>
            <a:headEnd/>
            <a:tailEnd/>
          </a:ln>
        </p:spPr>
      </p:pic>
      <p:sp>
        <p:nvSpPr>
          <p:cNvPr id="14" name="TextovéPole 13"/>
          <p:cNvSpPr txBox="1"/>
          <p:nvPr/>
        </p:nvSpPr>
        <p:spPr>
          <a:xfrm>
            <a:off x="174948" y="6643836"/>
            <a:ext cx="4608512" cy="276999"/>
          </a:xfrm>
          <a:prstGeom prst="rect">
            <a:avLst/>
          </a:prstGeom>
          <a:solidFill>
            <a:srgbClr val="CCFFFF"/>
          </a:solidFill>
        </p:spPr>
        <p:txBody>
          <a:bodyPr wrap="square" rtlCol="0">
            <a:spAutoFit/>
          </a:bodyPr>
          <a:lstStyle/>
          <a:p>
            <a:pPr algn="ctr"/>
            <a:r>
              <a:rPr lang="cs-CZ" dirty="0" smtClean="0">
                <a:latin typeface="Arial" pitchFamily="34" charset="0"/>
                <a:cs typeface="Arial" pitchFamily="34" charset="0"/>
              </a:rPr>
              <a:t>Něco letí, že by IT mimozemšťan</a:t>
            </a:r>
            <a:endParaRPr lang="cs-CZ" dirty="0">
              <a:latin typeface="Arial" pitchFamily="34" charset="0"/>
              <a:cs typeface="Arial" pitchFamily="34" charset="0"/>
            </a:endParaRPr>
          </a:p>
        </p:txBody>
      </p:sp>
      <p:graphicFrame>
        <p:nvGraphicFramePr>
          <p:cNvPr id="15" name="Tabulka 14"/>
          <p:cNvGraphicFramePr>
            <a:graphicFrameLocks noGrp="1"/>
          </p:cNvGraphicFramePr>
          <p:nvPr/>
        </p:nvGraphicFramePr>
        <p:xfrm>
          <a:off x="5647556" y="151965"/>
          <a:ext cx="4464494" cy="6832761"/>
        </p:xfrm>
        <a:graphic>
          <a:graphicData uri="http://schemas.openxmlformats.org/drawingml/2006/table">
            <a:tbl>
              <a:tblPr/>
              <a:tblGrid>
                <a:gridCol w="484832">
                  <a:extLst>
                    <a:ext uri="{9D8B030D-6E8A-4147-A177-3AD203B41FA5}">
                      <a16:colId xmlns:a16="http://schemas.microsoft.com/office/drawing/2014/main" val="20000"/>
                    </a:ext>
                  </a:extLst>
                </a:gridCol>
                <a:gridCol w="1444397">
                  <a:extLst>
                    <a:ext uri="{9D8B030D-6E8A-4147-A177-3AD203B41FA5}">
                      <a16:colId xmlns:a16="http://schemas.microsoft.com/office/drawing/2014/main" val="20001"/>
                    </a:ext>
                  </a:extLst>
                </a:gridCol>
                <a:gridCol w="252516">
                  <a:extLst>
                    <a:ext uri="{9D8B030D-6E8A-4147-A177-3AD203B41FA5}">
                      <a16:colId xmlns:a16="http://schemas.microsoft.com/office/drawing/2014/main" val="20002"/>
                    </a:ext>
                  </a:extLst>
                </a:gridCol>
                <a:gridCol w="252516">
                  <a:extLst>
                    <a:ext uri="{9D8B030D-6E8A-4147-A177-3AD203B41FA5}">
                      <a16:colId xmlns:a16="http://schemas.microsoft.com/office/drawing/2014/main" val="20003"/>
                    </a:ext>
                  </a:extLst>
                </a:gridCol>
                <a:gridCol w="252516">
                  <a:extLst>
                    <a:ext uri="{9D8B030D-6E8A-4147-A177-3AD203B41FA5}">
                      <a16:colId xmlns:a16="http://schemas.microsoft.com/office/drawing/2014/main" val="20004"/>
                    </a:ext>
                  </a:extLst>
                </a:gridCol>
                <a:gridCol w="252516">
                  <a:extLst>
                    <a:ext uri="{9D8B030D-6E8A-4147-A177-3AD203B41FA5}">
                      <a16:colId xmlns:a16="http://schemas.microsoft.com/office/drawing/2014/main" val="20005"/>
                    </a:ext>
                  </a:extLst>
                </a:gridCol>
                <a:gridCol w="252516">
                  <a:extLst>
                    <a:ext uri="{9D8B030D-6E8A-4147-A177-3AD203B41FA5}">
                      <a16:colId xmlns:a16="http://schemas.microsoft.com/office/drawing/2014/main" val="20006"/>
                    </a:ext>
                  </a:extLst>
                </a:gridCol>
                <a:gridCol w="737350">
                  <a:extLst>
                    <a:ext uri="{9D8B030D-6E8A-4147-A177-3AD203B41FA5}">
                      <a16:colId xmlns:a16="http://schemas.microsoft.com/office/drawing/2014/main" val="20007"/>
                    </a:ext>
                  </a:extLst>
                </a:gridCol>
                <a:gridCol w="535335">
                  <a:extLst>
                    <a:ext uri="{9D8B030D-6E8A-4147-A177-3AD203B41FA5}">
                      <a16:colId xmlns:a16="http://schemas.microsoft.com/office/drawing/2014/main" val="20008"/>
                    </a:ext>
                  </a:extLst>
                </a:gridCol>
              </a:tblGrid>
              <a:tr h="1034546">
                <a:tc gridSpan="9">
                  <a:txBody>
                    <a:bodyPr/>
                    <a:lstStyle/>
                    <a:p>
                      <a:pPr algn="ctr" fontAlgn="ctr"/>
                      <a:r>
                        <a:rPr lang="cs-CZ" sz="1400" b="1" i="0" u="none" strike="noStrike" dirty="0">
                          <a:solidFill>
                            <a:srgbClr val="000000"/>
                          </a:solidFill>
                          <a:latin typeface="Verdana"/>
                        </a:rPr>
                        <a:t>V krajském přeboru starších žáků jsou s plným bodovým ziskem 2 mužstva. Na posledních 2 místech jsou zase pro změnu mužstva bez bodu.Jedním z nich je i náš kolektiv.</a:t>
                      </a:r>
                      <a:endParaRPr lang="cs-CZ" sz="700" b="1" i="0" u="none" strike="noStrike" dirty="0">
                        <a:solidFill>
                          <a:srgbClr val="000000"/>
                        </a:solidFill>
                        <a:latin typeface="Verdana"/>
                      </a:endParaRPr>
                    </a:p>
                  </a:txBody>
                  <a:tcPr marL="4859" marR="4859" marT="4859"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66525">
                <a:tc>
                  <a:txBody>
                    <a:bodyPr/>
                    <a:lstStyle/>
                    <a:p>
                      <a:pPr algn="ctr" fontAlgn="ctr"/>
                      <a:r>
                        <a:rPr lang="cs-CZ" sz="1100" b="1" i="0" u="none" strike="noStrike" dirty="0">
                          <a:solidFill>
                            <a:srgbClr val="000000"/>
                          </a:solidFill>
                          <a:latin typeface="Arial"/>
                        </a:rPr>
                        <a:t>1.</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FK Litvínov</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93:4</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30</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01"/>
                  </a:ext>
                </a:extLst>
              </a:tr>
              <a:tr h="166525">
                <a:tc>
                  <a:txBody>
                    <a:bodyPr/>
                    <a:lstStyle/>
                    <a:p>
                      <a:pPr algn="ctr" fontAlgn="ctr"/>
                      <a:r>
                        <a:rPr lang="cs-CZ" sz="1100" b="1" i="0" u="none" strike="noStrike" dirty="0">
                          <a:solidFill>
                            <a:srgbClr val="000000"/>
                          </a:solidFill>
                          <a:latin typeface="Arial"/>
                        </a:rPr>
                        <a:t>2.</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FŠ Most</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Calibri"/>
                        </a:rPr>
                        <a:t>75:9</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30</a:t>
                      </a:r>
                    </a:p>
                  </a:txBody>
                  <a:tcPr marL="4859" marR="4859" marT="4859" marB="0" anchor="ctr">
                    <a:lnL>
                      <a:noFill/>
                    </a:lnL>
                    <a:lnR>
                      <a:noFill/>
                    </a:lnR>
                    <a:lnT>
                      <a:noFill/>
                    </a:lnT>
                    <a:lnB>
                      <a:noFill/>
                    </a:lnB>
                    <a:solidFill>
                      <a:srgbClr val="FDE9D9"/>
                    </a:solidFill>
                  </a:tcPr>
                </a:tc>
                <a:extLst>
                  <a:ext uri="{0D108BD9-81ED-4DB2-BD59-A6C34878D82A}">
                    <a16:rowId xmlns:a16="http://schemas.microsoft.com/office/drawing/2014/main" val="10002"/>
                  </a:ext>
                </a:extLst>
              </a:tr>
              <a:tr h="166525">
                <a:tc>
                  <a:txBody>
                    <a:bodyPr/>
                    <a:lstStyle/>
                    <a:p>
                      <a:pPr algn="ctr" fontAlgn="ctr"/>
                      <a:r>
                        <a:rPr lang="cs-CZ" sz="1100" b="1" i="0" u="none" strike="noStrike">
                          <a:solidFill>
                            <a:srgbClr val="000000"/>
                          </a:solidFill>
                          <a:latin typeface="Arial"/>
                        </a:rPr>
                        <a:t>3.</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FK Litoměřice</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48:17</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26</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03"/>
                  </a:ext>
                </a:extLst>
              </a:tr>
              <a:tr h="166525">
                <a:tc>
                  <a:txBody>
                    <a:bodyPr/>
                    <a:lstStyle/>
                    <a:p>
                      <a:pPr algn="ctr" fontAlgn="ctr"/>
                      <a:r>
                        <a:rPr lang="cs-CZ" sz="1100" b="1" i="0" u="none" strike="noStrike">
                          <a:solidFill>
                            <a:srgbClr val="000000"/>
                          </a:solidFill>
                          <a:latin typeface="Arial"/>
                        </a:rPr>
                        <a:t>4.</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dirty="0">
                          <a:solidFill>
                            <a:srgbClr val="000000"/>
                          </a:solidFill>
                          <a:latin typeface="Arial"/>
                        </a:rPr>
                        <a:t>FK Louny</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8</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2</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Calibri"/>
                        </a:rPr>
                        <a:t>49:9</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24</a:t>
                      </a:r>
                    </a:p>
                  </a:txBody>
                  <a:tcPr marL="4859" marR="4859" marT="4859" marB="0" anchor="ctr">
                    <a:lnL>
                      <a:noFill/>
                    </a:lnL>
                    <a:lnR>
                      <a:noFill/>
                    </a:lnR>
                    <a:lnT>
                      <a:noFill/>
                    </a:lnT>
                    <a:lnB>
                      <a:noFill/>
                    </a:lnB>
                    <a:solidFill>
                      <a:srgbClr val="FDE9D9"/>
                    </a:solidFill>
                  </a:tcPr>
                </a:tc>
                <a:extLst>
                  <a:ext uri="{0D108BD9-81ED-4DB2-BD59-A6C34878D82A}">
                    <a16:rowId xmlns:a16="http://schemas.microsoft.com/office/drawing/2014/main" val="10004"/>
                  </a:ext>
                </a:extLst>
              </a:tr>
              <a:tr h="166525">
                <a:tc>
                  <a:txBody>
                    <a:bodyPr/>
                    <a:lstStyle/>
                    <a:p>
                      <a:pPr algn="ctr" fontAlgn="ctr"/>
                      <a:r>
                        <a:rPr lang="cs-CZ" sz="1100" b="1" i="0" u="none" strike="noStrike">
                          <a:solidFill>
                            <a:srgbClr val="000000"/>
                          </a:solidFill>
                          <a:latin typeface="Arial"/>
                        </a:rPr>
                        <a:t>5.</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FK </a:t>
                      </a:r>
                      <a:r>
                        <a:rPr lang="cs-CZ" sz="1100" b="1" i="0" u="none" strike="noStrike" dirty="0" smtClean="0">
                          <a:solidFill>
                            <a:srgbClr val="000000"/>
                          </a:solidFill>
                          <a:latin typeface="Arial"/>
                        </a:rPr>
                        <a:t> </a:t>
                      </a:r>
                      <a:r>
                        <a:rPr lang="cs-CZ" sz="1100" b="1" i="0" u="none" strike="noStrike" dirty="0" err="1">
                          <a:solidFill>
                            <a:srgbClr val="000000"/>
                          </a:solidFill>
                          <a:latin typeface="Arial"/>
                        </a:rPr>
                        <a:t>Neštěmice</a:t>
                      </a:r>
                      <a:endParaRPr lang="cs-CZ" sz="1100" b="1" i="0" u="none" strike="noStrike" dirty="0">
                        <a:solidFill>
                          <a:srgbClr val="000000"/>
                        </a:solidFill>
                        <a:latin typeface="Arial"/>
                      </a:endParaRP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41:21</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20</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05"/>
                  </a:ext>
                </a:extLst>
              </a:tr>
              <a:tr h="166525">
                <a:tc>
                  <a:txBody>
                    <a:bodyPr/>
                    <a:lstStyle/>
                    <a:p>
                      <a:pPr algn="ctr" fontAlgn="ctr"/>
                      <a:r>
                        <a:rPr lang="cs-CZ" sz="1100" b="1" i="0" u="none" strike="noStrike">
                          <a:solidFill>
                            <a:srgbClr val="000000"/>
                          </a:solidFill>
                          <a:latin typeface="Arial"/>
                        </a:rPr>
                        <a:t>6.</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FK Bílina</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6</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4</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Calibri"/>
                        </a:rPr>
                        <a:t>37:29</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18</a:t>
                      </a:r>
                    </a:p>
                  </a:txBody>
                  <a:tcPr marL="4859" marR="4859" marT="4859" marB="0" anchor="ctr">
                    <a:lnL>
                      <a:noFill/>
                    </a:lnL>
                    <a:lnR>
                      <a:noFill/>
                    </a:lnR>
                    <a:lnT>
                      <a:noFill/>
                    </a:lnT>
                    <a:lnB>
                      <a:noFill/>
                    </a:lnB>
                    <a:solidFill>
                      <a:srgbClr val="FDE9D9"/>
                    </a:solidFill>
                  </a:tcPr>
                </a:tc>
                <a:extLst>
                  <a:ext uri="{0D108BD9-81ED-4DB2-BD59-A6C34878D82A}">
                    <a16:rowId xmlns:a16="http://schemas.microsoft.com/office/drawing/2014/main" val="10006"/>
                  </a:ext>
                </a:extLst>
              </a:tr>
              <a:tr h="166525">
                <a:tc>
                  <a:txBody>
                    <a:bodyPr/>
                    <a:lstStyle/>
                    <a:p>
                      <a:pPr algn="ctr" fontAlgn="ctr"/>
                      <a:r>
                        <a:rPr lang="cs-CZ" sz="1100" b="1" i="0" u="none" strike="noStrike">
                          <a:solidFill>
                            <a:srgbClr val="000000"/>
                          </a:solidFill>
                          <a:latin typeface="Arial"/>
                        </a:rPr>
                        <a:t>7.</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FK Litvínov B</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25:23</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17</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07"/>
                  </a:ext>
                </a:extLst>
              </a:tr>
              <a:tr h="166525">
                <a:tc>
                  <a:txBody>
                    <a:bodyPr/>
                    <a:lstStyle/>
                    <a:p>
                      <a:pPr algn="ctr" fontAlgn="ctr"/>
                      <a:r>
                        <a:rPr lang="cs-CZ" sz="1100" b="1" i="0" u="none" strike="noStrike">
                          <a:solidFill>
                            <a:srgbClr val="000000"/>
                          </a:solidFill>
                          <a:latin typeface="Arial"/>
                        </a:rPr>
                        <a:t>8.</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FK Junior Děčín</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5</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5</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Calibri"/>
                        </a:rPr>
                        <a:t>26:27</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15</a:t>
                      </a:r>
                    </a:p>
                  </a:txBody>
                  <a:tcPr marL="4859" marR="4859" marT="4859" marB="0" anchor="ctr">
                    <a:lnL>
                      <a:noFill/>
                    </a:lnL>
                    <a:lnR>
                      <a:noFill/>
                    </a:lnR>
                    <a:lnT>
                      <a:noFill/>
                    </a:lnT>
                    <a:lnB>
                      <a:noFill/>
                    </a:lnB>
                    <a:solidFill>
                      <a:srgbClr val="FDE9D9"/>
                    </a:solidFill>
                  </a:tcPr>
                </a:tc>
                <a:extLst>
                  <a:ext uri="{0D108BD9-81ED-4DB2-BD59-A6C34878D82A}">
                    <a16:rowId xmlns:a16="http://schemas.microsoft.com/office/drawing/2014/main" val="10008"/>
                  </a:ext>
                </a:extLst>
              </a:tr>
              <a:tr h="166525">
                <a:tc>
                  <a:txBody>
                    <a:bodyPr/>
                    <a:lstStyle/>
                    <a:p>
                      <a:pPr algn="ctr" fontAlgn="ctr"/>
                      <a:r>
                        <a:rPr lang="cs-CZ" sz="1100" b="1" i="0" u="none" strike="noStrike">
                          <a:solidFill>
                            <a:srgbClr val="000000"/>
                          </a:solidFill>
                          <a:latin typeface="Arial"/>
                        </a:rPr>
                        <a:t>9.</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FC Chomutov s.r.o.</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27:30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15</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09"/>
                  </a:ext>
                </a:extLst>
              </a:tr>
              <a:tr h="166525">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SK Sokol Brozany</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dirty="0">
                          <a:solidFill>
                            <a:srgbClr val="000000"/>
                          </a:solidFill>
                          <a:latin typeface="Arial"/>
                        </a:rPr>
                        <a:t>4</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5</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Calibri"/>
                        </a:rPr>
                        <a:t>16:33</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13</a:t>
                      </a:r>
                    </a:p>
                  </a:txBody>
                  <a:tcPr marL="4859" marR="4859" marT="4859" marB="0" anchor="ctr">
                    <a:lnL>
                      <a:noFill/>
                    </a:lnL>
                    <a:lnR>
                      <a:noFill/>
                    </a:lnR>
                    <a:lnT>
                      <a:noFill/>
                    </a:lnT>
                    <a:lnB>
                      <a:noFill/>
                    </a:lnB>
                    <a:solidFill>
                      <a:srgbClr val="FDE9D9"/>
                    </a:solidFill>
                  </a:tcPr>
                </a:tc>
                <a:extLst>
                  <a:ext uri="{0D108BD9-81ED-4DB2-BD59-A6C34878D82A}">
                    <a16:rowId xmlns:a16="http://schemas.microsoft.com/office/drawing/2014/main" val="10010"/>
                  </a:ext>
                </a:extLst>
              </a:tr>
              <a:tr h="166525">
                <a:tc>
                  <a:txBody>
                    <a:bodyPr/>
                    <a:lstStyle/>
                    <a:p>
                      <a:pPr algn="ctr" fontAlgn="ctr"/>
                      <a:r>
                        <a:rPr lang="cs-CZ" sz="1100" b="1" i="0" u="none" strike="noStrike">
                          <a:solidFill>
                            <a:srgbClr val="000000"/>
                          </a:solidFill>
                          <a:latin typeface="Arial"/>
                        </a:rPr>
                        <a:t>11.</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FK Slavoj Žatec</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4</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28:70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12</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11"/>
                  </a:ext>
                </a:extLst>
              </a:tr>
              <a:tr h="166525">
                <a:tc>
                  <a:txBody>
                    <a:bodyPr/>
                    <a:lstStyle/>
                    <a:p>
                      <a:pPr algn="ctr" fontAlgn="ctr"/>
                      <a:r>
                        <a:rPr lang="cs-CZ" sz="1100" b="1" i="0" u="none" strike="noStrike">
                          <a:solidFill>
                            <a:srgbClr val="000000"/>
                          </a:solidFill>
                          <a:latin typeface="Arial"/>
                        </a:rPr>
                        <a:t>12.</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dirty="0">
                          <a:solidFill>
                            <a:srgbClr val="000000"/>
                          </a:solidFill>
                          <a:latin typeface="Arial"/>
                        </a:rPr>
                        <a:t>SK Roudnice </a:t>
                      </a:r>
                      <a:r>
                        <a:rPr lang="cs-CZ" sz="1100" b="1" i="0" u="none" strike="noStrike" dirty="0" err="1" smtClean="0">
                          <a:solidFill>
                            <a:srgbClr val="000000"/>
                          </a:solidFill>
                          <a:latin typeface="Arial"/>
                        </a:rPr>
                        <a:t>n.L.</a:t>
                      </a:r>
                      <a:endParaRPr lang="cs-CZ" sz="1100" b="1" i="0" u="none" strike="noStrike" dirty="0">
                        <a:solidFill>
                          <a:srgbClr val="000000"/>
                        </a:solidFill>
                        <a:latin typeface="Arial"/>
                      </a:endParaRP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3</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6</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Calibri"/>
                        </a:rPr>
                        <a:t>24:20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11</a:t>
                      </a:r>
                    </a:p>
                  </a:txBody>
                  <a:tcPr marL="4859" marR="4859" marT="4859" marB="0" anchor="ctr">
                    <a:lnL>
                      <a:noFill/>
                    </a:lnL>
                    <a:lnR>
                      <a:noFill/>
                    </a:lnR>
                    <a:lnT>
                      <a:noFill/>
                    </a:lnT>
                    <a:lnB>
                      <a:noFill/>
                    </a:lnB>
                    <a:solidFill>
                      <a:srgbClr val="FDE9D9"/>
                    </a:solidFill>
                  </a:tcPr>
                </a:tc>
                <a:extLst>
                  <a:ext uri="{0D108BD9-81ED-4DB2-BD59-A6C34878D82A}">
                    <a16:rowId xmlns:a16="http://schemas.microsoft.com/office/drawing/2014/main" val="10012"/>
                  </a:ext>
                </a:extLst>
              </a:tr>
              <a:tr h="166525">
                <a:tc>
                  <a:txBody>
                    <a:bodyPr/>
                    <a:lstStyle/>
                    <a:p>
                      <a:pPr algn="ctr" fontAlgn="ctr"/>
                      <a:r>
                        <a:rPr lang="cs-CZ" sz="1100" b="1" i="0" u="none" strike="noStrike">
                          <a:solidFill>
                            <a:srgbClr val="000000"/>
                          </a:solidFill>
                          <a:latin typeface="Arial"/>
                        </a:rPr>
                        <a:t>13.</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VČSA Ervěnice</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23:64</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13"/>
                  </a:ext>
                </a:extLst>
              </a:tr>
              <a:tr h="166525">
                <a:tc>
                  <a:txBody>
                    <a:bodyPr/>
                    <a:lstStyle/>
                    <a:p>
                      <a:pPr algn="ctr" fontAlgn="ctr"/>
                      <a:r>
                        <a:rPr lang="cs-CZ" sz="1100" b="1" i="0" u="none" strike="noStrike">
                          <a:solidFill>
                            <a:srgbClr val="000000"/>
                          </a:solidFill>
                          <a:latin typeface="Arial"/>
                        </a:rPr>
                        <a:t>14.</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FK Tatran Kadaň o.s.</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1</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9</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Calibri"/>
                        </a:rPr>
                        <a:t>14:42</a:t>
                      </a:r>
                    </a:p>
                  </a:txBody>
                  <a:tcPr marL="4859" marR="4859" marT="4859" marB="0" anchor="ctr">
                    <a:lnL>
                      <a:noFill/>
                    </a:lnL>
                    <a:lnR>
                      <a:noFill/>
                    </a:lnR>
                    <a:lnT>
                      <a:noFill/>
                    </a:lnT>
                    <a:lnB>
                      <a:noFill/>
                    </a:lnB>
                    <a:solidFill>
                      <a:srgbClr val="FDE9D9"/>
                    </a:solidFill>
                  </a:tcPr>
                </a:tc>
                <a:tc>
                  <a:txBody>
                    <a:bodyPr/>
                    <a:lstStyle/>
                    <a:p>
                      <a:pPr algn="ctr" fontAlgn="ctr"/>
                      <a:r>
                        <a:rPr lang="cs-CZ" sz="1100" b="1" i="0" u="none" strike="noStrike">
                          <a:solidFill>
                            <a:srgbClr val="000000"/>
                          </a:solidFill>
                          <a:latin typeface="Arial"/>
                        </a:rPr>
                        <a:t>3</a:t>
                      </a:r>
                    </a:p>
                  </a:txBody>
                  <a:tcPr marL="4859" marR="4859" marT="4859" marB="0" anchor="ctr">
                    <a:lnL>
                      <a:noFill/>
                    </a:lnL>
                    <a:lnR>
                      <a:noFill/>
                    </a:lnR>
                    <a:lnT>
                      <a:noFill/>
                    </a:lnT>
                    <a:lnB>
                      <a:noFill/>
                    </a:lnB>
                    <a:solidFill>
                      <a:srgbClr val="FDE9D9"/>
                    </a:solidFill>
                  </a:tcPr>
                </a:tc>
                <a:extLst>
                  <a:ext uri="{0D108BD9-81ED-4DB2-BD59-A6C34878D82A}">
                    <a16:rowId xmlns:a16="http://schemas.microsoft.com/office/drawing/2014/main" val="10014"/>
                  </a:ext>
                </a:extLst>
              </a:tr>
              <a:tr h="166525">
                <a:tc>
                  <a:txBody>
                    <a:bodyPr/>
                    <a:lstStyle/>
                    <a:p>
                      <a:pPr algn="ctr" fontAlgn="ctr"/>
                      <a:r>
                        <a:rPr lang="cs-CZ" sz="1100" b="1" i="0" u="none" strike="noStrike">
                          <a:solidFill>
                            <a:srgbClr val="000000"/>
                          </a:solidFill>
                          <a:latin typeface="Arial"/>
                        </a:rPr>
                        <a:t>15.</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TJ Krupka</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10</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19:59</a:t>
                      </a:r>
                    </a:p>
                  </a:txBody>
                  <a:tcPr marL="4859" marR="4859" marT="4859"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4859" marR="4859" marT="4859" marB="0" anchor="ctr">
                    <a:lnL>
                      <a:noFill/>
                    </a:lnL>
                    <a:lnR>
                      <a:noFill/>
                    </a:lnR>
                    <a:lnT>
                      <a:noFill/>
                    </a:lnT>
                    <a:lnB>
                      <a:noFill/>
                    </a:lnB>
                    <a:solidFill>
                      <a:srgbClr val="CCFFFF"/>
                    </a:solidFill>
                  </a:tcPr>
                </a:tc>
                <a:extLst>
                  <a:ext uri="{0D108BD9-81ED-4DB2-BD59-A6C34878D82A}">
                    <a16:rowId xmlns:a16="http://schemas.microsoft.com/office/drawing/2014/main" val="10015"/>
                  </a:ext>
                </a:extLst>
              </a:tr>
              <a:tr h="206991">
                <a:tc>
                  <a:txBody>
                    <a:bodyPr/>
                    <a:lstStyle/>
                    <a:p>
                      <a:pPr algn="ctr" fontAlgn="ctr"/>
                      <a:r>
                        <a:rPr lang="cs-CZ" sz="1100" b="1" i="0" u="none" strike="noStrike">
                          <a:solidFill>
                            <a:srgbClr val="FF0000"/>
                          </a:solidFill>
                          <a:latin typeface="Arial"/>
                        </a:rPr>
                        <a:t>16.</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a:solidFill>
                            <a:srgbClr val="FF0000"/>
                          </a:solidFill>
                          <a:latin typeface="Arial"/>
                        </a:rPr>
                        <a:t>SK Štětí</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a:solidFill>
                            <a:srgbClr val="FF0000"/>
                          </a:solidFill>
                          <a:latin typeface="Arial"/>
                        </a:rPr>
                        <a:t>10</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a:solidFill>
                            <a:srgbClr val="FF0000"/>
                          </a:solidFill>
                          <a:latin typeface="Arial"/>
                        </a:rPr>
                        <a:t>0</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a:solidFill>
                            <a:srgbClr val="FF0000"/>
                          </a:solidFill>
                          <a:latin typeface="Arial"/>
                        </a:rPr>
                        <a:t>0</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a:solidFill>
                            <a:srgbClr val="FF0000"/>
                          </a:solidFill>
                          <a:latin typeface="Arial"/>
                        </a:rPr>
                        <a:t>0</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a:solidFill>
                            <a:srgbClr val="FF0000"/>
                          </a:solidFill>
                          <a:latin typeface="Arial"/>
                        </a:rPr>
                        <a:t>10</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a:solidFill>
                            <a:srgbClr val="FF0000"/>
                          </a:solidFill>
                          <a:latin typeface="Calibri"/>
                        </a:rPr>
                        <a:t>2:90</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100" b="1" i="0" u="none" strike="noStrike" dirty="0">
                          <a:solidFill>
                            <a:srgbClr val="FF0000"/>
                          </a:solidFill>
                          <a:latin typeface="Arial"/>
                        </a:rPr>
                        <a:t>0 </a:t>
                      </a:r>
                    </a:p>
                  </a:txBody>
                  <a:tcPr marL="4859" marR="4859" marT="4859"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416633">
                <a:tc gridSpan="9">
                  <a:txBody>
                    <a:bodyPr/>
                    <a:lstStyle/>
                    <a:p>
                      <a:pPr algn="ctr" fontAlgn="ctr"/>
                      <a:r>
                        <a:rPr lang="cs-CZ" sz="1400" b="1" i="0" u="none" strike="noStrike" dirty="0">
                          <a:solidFill>
                            <a:srgbClr val="000000"/>
                          </a:solidFill>
                          <a:latin typeface="Verdana"/>
                        </a:rPr>
                        <a:t>Mladší žáci </a:t>
                      </a:r>
                      <a:r>
                        <a:rPr lang="cs-CZ" sz="1400" b="1" i="0" u="none" strike="noStrike" dirty="0" err="1">
                          <a:solidFill>
                            <a:srgbClr val="000000"/>
                          </a:solidFill>
                          <a:latin typeface="Verdana"/>
                        </a:rPr>
                        <a:t>Štětí</a:t>
                      </a:r>
                      <a:r>
                        <a:rPr lang="cs-CZ" sz="1400" b="1" i="0" u="none" strike="noStrike" dirty="0">
                          <a:solidFill>
                            <a:srgbClr val="000000"/>
                          </a:solidFill>
                          <a:latin typeface="Verdana"/>
                        </a:rPr>
                        <a:t> v krajském přeboru už 2 kola nebodovali. Drží se na 13.místě.</a:t>
                      </a:r>
                    </a:p>
                  </a:txBody>
                  <a:tcPr marL="4859" marR="4859" marT="4859" marB="0" anchor="ctr">
                    <a:lnL>
                      <a:noFill/>
                    </a:lnL>
                    <a:lnR>
                      <a:noFill/>
                    </a:lnR>
                    <a:lnT w="19050" cap="flat" cmpd="sng" algn="ctr">
                      <a:solidFill>
                        <a:srgbClr val="000000"/>
                      </a:solidFill>
                      <a:prstDash val="solid"/>
                      <a:round/>
                      <a:headEnd type="none" w="med" len="med"/>
                      <a:tailEnd type="none" w="med" len="med"/>
                    </a:lnT>
                    <a:lnB>
                      <a:noFill/>
                    </a:lnB>
                    <a:solidFill>
                      <a:srgbClr val="DCE6F2"/>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7"/>
                  </a:ext>
                </a:extLst>
              </a:tr>
              <a:tr h="156359">
                <a:tc>
                  <a:txBody>
                    <a:bodyPr/>
                    <a:lstStyle/>
                    <a:p>
                      <a:pPr algn="ctr" fontAlgn="ctr"/>
                      <a:r>
                        <a:rPr lang="cs-CZ" sz="1000" b="1" i="0" u="none" strike="noStrike" dirty="0">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FK Louny</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63:7</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28</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18"/>
                  </a:ext>
                </a:extLst>
              </a:tr>
              <a:tr h="156359">
                <a:tc>
                  <a:txBody>
                    <a:bodyPr/>
                    <a:lstStyle/>
                    <a:p>
                      <a:pPr algn="ctr" fontAlgn="ctr"/>
                      <a:r>
                        <a:rPr lang="cs-CZ" sz="1000" b="1" i="0" u="none" strike="noStrike" dirty="0">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SK Roudnice </a:t>
                      </a:r>
                      <a:r>
                        <a:rPr lang="cs-CZ" sz="1000" b="1" i="0" u="none" strike="noStrike" dirty="0" err="1" smtClean="0">
                          <a:solidFill>
                            <a:srgbClr val="000000"/>
                          </a:solidFill>
                          <a:latin typeface="Arial" pitchFamily="34" charset="0"/>
                          <a:cs typeface="Arial" pitchFamily="34" charset="0"/>
                        </a:rPr>
                        <a:t>n.L.</a:t>
                      </a:r>
                      <a:endParaRPr lang="cs-CZ" sz="1000" b="1" i="0" u="none" strike="noStrike" dirty="0">
                        <a:solidFill>
                          <a:srgbClr val="000000"/>
                        </a:solidFill>
                        <a:latin typeface="Arial" pitchFamily="34" charset="0"/>
                        <a:cs typeface="Arial" pitchFamily="34" charset="0"/>
                      </a:endParaRP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47:18</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27</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19"/>
                  </a:ext>
                </a:extLst>
              </a:tr>
              <a:tr h="156359">
                <a:tc>
                  <a:txBody>
                    <a:bodyPr/>
                    <a:lstStyle/>
                    <a:p>
                      <a:pPr algn="ctr" fontAlgn="ctr"/>
                      <a:r>
                        <a:rPr lang="cs-CZ" sz="1000" b="1" i="0" u="none" strike="noStrike" dirty="0">
                          <a:solidFill>
                            <a:srgbClr val="000000"/>
                          </a:solidFill>
                          <a:latin typeface="Arial" pitchFamily="34" charset="0"/>
                          <a:cs typeface="Arial" pitchFamily="34" charset="0"/>
                        </a:rPr>
                        <a:t>3.</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FK Litvínov</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63:23</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24</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20"/>
                  </a:ext>
                </a:extLst>
              </a:tr>
              <a:tr h="156359">
                <a:tc>
                  <a:txBody>
                    <a:bodyPr/>
                    <a:lstStyle/>
                    <a:p>
                      <a:pPr algn="ctr" fontAlgn="ctr"/>
                      <a:r>
                        <a:rPr lang="cs-CZ" sz="1000" b="1" i="0" u="none" strike="noStrike">
                          <a:solidFill>
                            <a:srgbClr val="000000"/>
                          </a:solidFill>
                          <a:latin typeface="Arial" pitchFamily="34" charset="0"/>
                          <a:cs typeface="Arial" pitchFamily="34" charset="0"/>
                        </a:rPr>
                        <a:t>4.</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FK Bílina</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34:14</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21</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21"/>
                  </a:ext>
                </a:extLst>
              </a:tr>
              <a:tr h="156359">
                <a:tc>
                  <a:txBody>
                    <a:bodyPr/>
                    <a:lstStyle/>
                    <a:p>
                      <a:pPr algn="ctr" fontAlgn="ctr"/>
                      <a:r>
                        <a:rPr lang="cs-CZ" sz="1000" b="1" i="0" u="none" strike="noStrike">
                          <a:solidFill>
                            <a:srgbClr val="000000"/>
                          </a:solidFill>
                          <a:latin typeface="Arial" pitchFamily="34" charset="0"/>
                          <a:cs typeface="Arial" pitchFamily="34" charset="0"/>
                        </a:rPr>
                        <a:t>5.</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smtClean="0">
                          <a:solidFill>
                            <a:srgbClr val="000000"/>
                          </a:solidFill>
                          <a:latin typeface="Arial" pitchFamily="34" charset="0"/>
                          <a:cs typeface="Arial" pitchFamily="34" charset="0"/>
                        </a:rPr>
                        <a:t>FK </a:t>
                      </a:r>
                      <a:r>
                        <a:rPr lang="cs-CZ" sz="1000" b="1" i="0" u="none" strike="noStrike" dirty="0" err="1">
                          <a:solidFill>
                            <a:srgbClr val="000000"/>
                          </a:solidFill>
                          <a:latin typeface="Arial" pitchFamily="34" charset="0"/>
                          <a:cs typeface="Arial" pitchFamily="34" charset="0"/>
                        </a:rPr>
                        <a:t>Neštěmice</a:t>
                      </a:r>
                      <a:endParaRPr lang="cs-CZ" sz="1000" b="1" i="0" u="none" strike="noStrike" dirty="0">
                        <a:solidFill>
                          <a:srgbClr val="000000"/>
                        </a:solidFill>
                        <a:latin typeface="Arial" pitchFamily="34" charset="0"/>
                        <a:cs typeface="Arial" pitchFamily="34" charset="0"/>
                      </a:endParaRP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43:31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21</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22"/>
                  </a:ext>
                </a:extLst>
              </a:tr>
              <a:tr h="156359">
                <a:tc>
                  <a:txBody>
                    <a:bodyPr/>
                    <a:lstStyle/>
                    <a:p>
                      <a:pPr algn="ctr" fontAlgn="ctr"/>
                      <a:r>
                        <a:rPr lang="cs-CZ" sz="1000" b="1" i="0" u="none" strike="noStrike">
                          <a:solidFill>
                            <a:srgbClr val="000000"/>
                          </a:solidFill>
                          <a:latin typeface="Arial" pitchFamily="34" charset="0"/>
                          <a:cs typeface="Arial" pitchFamily="34" charset="0"/>
                        </a:rPr>
                        <a:t>6.</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FK Litoměřice</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42:24</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20</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23"/>
                  </a:ext>
                </a:extLst>
              </a:tr>
              <a:tr h="156359">
                <a:tc>
                  <a:txBody>
                    <a:bodyPr/>
                    <a:lstStyle/>
                    <a:p>
                      <a:pPr algn="ctr" fontAlgn="ctr"/>
                      <a:r>
                        <a:rPr lang="cs-CZ" sz="1000" b="1" i="0" u="none" strike="noStrike">
                          <a:solidFill>
                            <a:srgbClr val="000000"/>
                          </a:solidFill>
                          <a:latin typeface="Arial" pitchFamily="34" charset="0"/>
                          <a:cs typeface="Arial" pitchFamily="34" charset="0"/>
                        </a:rPr>
                        <a:t>7.</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SK Sokol </a:t>
                      </a:r>
                      <a:r>
                        <a:rPr lang="cs-CZ" sz="1000" b="1" i="0" u="none" strike="noStrike" dirty="0" err="1">
                          <a:solidFill>
                            <a:srgbClr val="000000"/>
                          </a:solidFill>
                          <a:latin typeface="Arial" pitchFamily="34" charset="0"/>
                          <a:cs typeface="Arial" pitchFamily="34" charset="0"/>
                        </a:rPr>
                        <a:t>Brozany</a:t>
                      </a:r>
                      <a:endParaRPr lang="cs-CZ" sz="1000" b="1" i="0" u="none" strike="noStrike" dirty="0">
                        <a:solidFill>
                          <a:srgbClr val="000000"/>
                        </a:solidFill>
                        <a:latin typeface="Arial" pitchFamily="34" charset="0"/>
                        <a:cs typeface="Arial" pitchFamily="34" charset="0"/>
                      </a:endParaRP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32:15</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20</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24"/>
                  </a:ext>
                </a:extLst>
              </a:tr>
              <a:tr h="156359">
                <a:tc>
                  <a:txBody>
                    <a:bodyPr/>
                    <a:lstStyle/>
                    <a:p>
                      <a:pPr algn="ctr" fontAlgn="ctr"/>
                      <a:r>
                        <a:rPr lang="cs-CZ" sz="1000" b="1" i="0" u="none" strike="noStrike">
                          <a:solidFill>
                            <a:srgbClr val="000000"/>
                          </a:solidFill>
                          <a:latin typeface="Arial" pitchFamily="34" charset="0"/>
                          <a:cs typeface="Arial" pitchFamily="34" charset="0"/>
                        </a:rPr>
                        <a:t>8.</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FŠ Most</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36:23</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17</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25"/>
                  </a:ext>
                </a:extLst>
              </a:tr>
              <a:tr h="156359">
                <a:tc>
                  <a:txBody>
                    <a:bodyPr/>
                    <a:lstStyle/>
                    <a:p>
                      <a:pPr algn="ctr" fontAlgn="ctr"/>
                      <a:r>
                        <a:rPr lang="cs-CZ" sz="1000" b="1" i="0" u="none" strike="noStrike">
                          <a:solidFill>
                            <a:srgbClr val="000000"/>
                          </a:solidFill>
                          <a:latin typeface="Arial" pitchFamily="34" charset="0"/>
                          <a:cs typeface="Arial" pitchFamily="34" charset="0"/>
                        </a:rPr>
                        <a:t>9.</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FK Slavoj Žatec</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5</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34:24</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16</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26"/>
                  </a:ext>
                </a:extLst>
              </a:tr>
              <a:tr h="156359">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FK Junior Děčín</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38:54</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27"/>
                  </a:ext>
                </a:extLst>
              </a:tr>
              <a:tr h="156359">
                <a:tc>
                  <a:txBody>
                    <a:bodyPr/>
                    <a:lstStyle/>
                    <a:p>
                      <a:pPr algn="ctr" fontAlgn="ctr"/>
                      <a:r>
                        <a:rPr lang="cs-CZ" sz="1000" b="1" i="0" u="none" strike="noStrike">
                          <a:solidFill>
                            <a:srgbClr val="000000"/>
                          </a:solidFill>
                          <a:latin typeface="Arial" pitchFamily="34" charset="0"/>
                          <a:cs typeface="Arial" pitchFamily="34" charset="0"/>
                        </a:rPr>
                        <a:t>11.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FK Litvínov B</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31:52</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28"/>
                  </a:ext>
                </a:extLst>
              </a:tr>
              <a:tr h="156359">
                <a:tc>
                  <a:txBody>
                    <a:bodyPr/>
                    <a:lstStyle/>
                    <a:p>
                      <a:pPr algn="ctr" fontAlgn="ctr"/>
                      <a:r>
                        <a:rPr lang="cs-CZ" sz="1000" b="1" i="0" u="none" strike="noStrike">
                          <a:solidFill>
                            <a:srgbClr val="000000"/>
                          </a:solidFill>
                          <a:latin typeface="Arial" pitchFamily="34" charset="0"/>
                          <a:cs typeface="Arial" pitchFamily="34" charset="0"/>
                        </a:rPr>
                        <a:t>12.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FC Chomutov s.r.o.</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31:62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29"/>
                  </a:ext>
                </a:extLst>
              </a:tr>
              <a:tr h="176162">
                <a:tc>
                  <a:txBody>
                    <a:bodyPr/>
                    <a:lstStyle/>
                    <a:p>
                      <a:pPr algn="ctr" fontAlgn="ctr"/>
                      <a:r>
                        <a:rPr lang="cs-CZ" sz="1000" b="1" i="0" u="none" strike="noStrike">
                          <a:solidFill>
                            <a:srgbClr val="FF0000"/>
                          </a:solidFill>
                          <a:latin typeface="Arial" pitchFamily="34" charset="0"/>
                          <a:cs typeface="Arial" pitchFamily="34" charset="0"/>
                        </a:rPr>
                        <a:t>13.</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FF0000"/>
                          </a:solidFill>
                          <a:latin typeface="Arial" pitchFamily="34" charset="0"/>
                          <a:cs typeface="Arial" pitchFamily="34" charset="0"/>
                        </a:rPr>
                        <a:t>SK Štětí</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FF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FF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FF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FF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FF0000"/>
                          </a:solidFill>
                          <a:latin typeface="Arial" pitchFamily="34" charset="0"/>
                          <a:cs typeface="Arial" pitchFamily="34" charset="0"/>
                        </a:rPr>
                        <a:t>7</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FF0000"/>
                          </a:solidFill>
                          <a:latin typeface="Arial" pitchFamily="34" charset="0"/>
                          <a:cs typeface="Arial" pitchFamily="34" charset="0"/>
                        </a:rPr>
                        <a:t>18:55</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FF0000"/>
                          </a:solidFill>
                          <a:latin typeface="Arial" pitchFamily="34" charset="0"/>
                          <a:cs typeface="Arial" pitchFamily="34" charset="0"/>
                        </a:rPr>
                        <a:t>6</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30"/>
                  </a:ext>
                </a:extLst>
              </a:tr>
              <a:tr h="156359">
                <a:tc>
                  <a:txBody>
                    <a:bodyPr/>
                    <a:lstStyle/>
                    <a:p>
                      <a:pPr algn="ctr" fontAlgn="ctr"/>
                      <a:r>
                        <a:rPr lang="cs-CZ" sz="1000" b="1" i="0" u="none" strike="noStrike">
                          <a:solidFill>
                            <a:srgbClr val="000000"/>
                          </a:solidFill>
                          <a:latin typeface="Arial" pitchFamily="34" charset="0"/>
                          <a:cs typeface="Arial" pitchFamily="34" charset="0"/>
                        </a:rPr>
                        <a:t>14.</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FK Tatran Kadaň o.s.</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19:59</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6</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31"/>
                  </a:ext>
                </a:extLst>
              </a:tr>
              <a:tr h="156359">
                <a:tc>
                  <a:txBody>
                    <a:bodyPr/>
                    <a:lstStyle/>
                    <a:p>
                      <a:pPr algn="ctr" fontAlgn="ctr"/>
                      <a:r>
                        <a:rPr lang="cs-CZ" sz="1000" b="1" i="0" u="none" strike="noStrike">
                          <a:solidFill>
                            <a:srgbClr val="000000"/>
                          </a:solidFill>
                          <a:latin typeface="Arial" pitchFamily="34" charset="0"/>
                          <a:cs typeface="Arial" pitchFamily="34" charset="0"/>
                        </a:rPr>
                        <a:t>15.</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VČSA Ervěnice</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21:53</a:t>
                      </a:r>
                    </a:p>
                  </a:txBody>
                  <a:tcPr marL="4859" marR="4859" marT="4859" marB="0" anchor="ctr">
                    <a:lnL>
                      <a:noFill/>
                    </a:lnL>
                    <a:lnR>
                      <a:noFill/>
                    </a:lnR>
                    <a:lnT>
                      <a:noFill/>
                    </a:lnT>
                    <a:lnB>
                      <a:noFill/>
                    </a:lnB>
                    <a:solidFill>
                      <a:srgbClr val="FFFF66"/>
                    </a:solidFill>
                  </a:tcPr>
                </a:tc>
                <a:tc>
                  <a:txBody>
                    <a:bodyPr/>
                    <a:lstStyle/>
                    <a:p>
                      <a:pPr algn="ctr" fontAlgn="ctr"/>
                      <a:r>
                        <a:rPr lang="cs-CZ" sz="1000" b="1" i="0" u="none" strike="noStrike" dirty="0">
                          <a:solidFill>
                            <a:srgbClr val="000000"/>
                          </a:solidFill>
                          <a:latin typeface="Arial" pitchFamily="34" charset="0"/>
                          <a:cs typeface="Arial" pitchFamily="34" charset="0"/>
                        </a:rPr>
                        <a:t>5</a:t>
                      </a:r>
                    </a:p>
                  </a:txBody>
                  <a:tcPr marL="4859" marR="4859" marT="4859" marB="0" anchor="ctr">
                    <a:lnL>
                      <a:noFill/>
                    </a:lnL>
                    <a:lnR>
                      <a:noFill/>
                    </a:lnR>
                    <a:lnT>
                      <a:noFill/>
                    </a:lnT>
                    <a:lnB>
                      <a:noFill/>
                    </a:lnB>
                    <a:solidFill>
                      <a:srgbClr val="FFFF66"/>
                    </a:solidFill>
                  </a:tcPr>
                </a:tc>
                <a:extLst>
                  <a:ext uri="{0D108BD9-81ED-4DB2-BD59-A6C34878D82A}">
                    <a16:rowId xmlns:a16="http://schemas.microsoft.com/office/drawing/2014/main" val="10032"/>
                  </a:ext>
                </a:extLst>
              </a:tr>
              <a:tr h="156359">
                <a:tc>
                  <a:txBody>
                    <a:bodyPr/>
                    <a:lstStyle/>
                    <a:p>
                      <a:pPr algn="ctr" fontAlgn="ctr"/>
                      <a:r>
                        <a:rPr lang="cs-CZ" sz="1000" b="1" i="0" u="none" strike="noStrike">
                          <a:solidFill>
                            <a:srgbClr val="000000"/>
                          </a:solidFill>
                          <a:latin typeface="Arial" pitchFamily="34" charset="0"/>
                          <a:cs typeface="Arial" pitchFamily="34" charset="0"/>
                        </a:rPr>
                        <a:t>16.</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TJ Krupka</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a:solidFill>
                            <a:srgbClr val="000000"/>
                          </a:solidFill>
                          <a:latin typeface="Arial" pitchFamily="34" charset="0"/>
                          <a:cs typeface="Arial" pitchFamily="34" charset="0"/>
                        </a:rPr>
                        <a:t>6:44</a:t>
                      </a:r>
                    </a:p>
                  </a:txBody>
                  <a:tcPr marL="4859" marR="4859" marT="4859" marB="0" anchor="ctr">
                    <a:lnL>
                      <a:noFill/>
                    </a:lnL>
                    <a:lnR>
                      <a:noFill/>
                    </a:lnR>
                    <a:lnT>
                      <a:noFill/>
                    </a:lnT>
                    <a:lnB>
                      <a:noFill/>
                    </a:lnB>
                    <a:solidFill>
                      <a:srgbClr val="D7E4BC"/>
                    </a:solidFill>
                  </a:tcPr>
                </a:tc>
                <a:tc>
                  <a:txBody>
                    <a:bodyPr/>
                    <a:lstStyle/>
                    <a:p>
                      <a:pPr algn="ctr" fontAlgn="ctr"/>
                      <a:r>
                        <a:rPr lang="cs-CZ" sz="1000" b="1" i="0" u="none" strike="noStrike" dirty="0">
                          <a:solidFill>
                            <a:srgbClr val="000000"/>
                          </a:solidFill>
                          <a:latin typeface="Arial" pitchFamily="34" charset="0"/>
                          <a:cs typeface="Arial" pitchFamily="34" charset="0"/>
                        </a:rPr>
                        <a:t>0 </a:t>
                      </a:r>
                    </a:p>
                  </a:txBody>
                  <a:tcPr marL="4859" marR="4859" marT="4859" marB="0" anchor="ctr">
                    <a:lnL>
                      <a:noFill/>
                    </a:lnL>
                    <a:lnR>
                      <a:noFill/>
                    </a:lnR>
                    <a:lnT>
                      <a:noFill/>
                    </a:lnT>
                    <a:lnB>
                      <a:noFill/>
                    </a:lnB>
                    <a:solidFill>
                      <a:srgbClr val="D7E4BC"/>
                    </a:solidFill>
                  </a:tcPr>
                </a:tc>
                <a:extLst>
                  <a:ext uri="{0D108BD9-81ED-4DB2-BD59-A6C34878D82A}">
                    <a16:rowId xmlns:a16="http://schemas.microsoft.com/office/drawing/2014/main" val="10033"/>
                  </a:ext>
                </a:extLst>
              </a:tr>
            </a:tbl>
          </a:graphicData>
        </a:graphic>
      </p:graphicFrame>
      <p:pic>
        <p:nvPicPr>
          <p:cNvPr id="7170" name="Picture 95"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51425" y="2143125"/>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7" name="Obdélník 6"/>
          <p:cNvSpPr/>
          <p:nvPr/>
        </p:nvSpPr>
        <p:spPr>
          <a:xfrm>
            <a:off x="5647556" y="1747292"/>
            <a:ext cx="4495428" cy="5447645"/>
          </a:xfrm>
          <a:prstGeom prst="rect">
            <a:avLst/>
          </a:prstGeom>
        </p:spPr>
        <p:txBody>
          <a:bodyPr wrap="square">
            <a:spAutoFit/>
          </a:bodyPr>
          <a:lstStyle/>
          <a:p>
            <a:r>
              <a:rPr lang="cs-CZ" b="0" dirty="0" smtClean="0">
                <a:latin typeface="Arial" pitchFamily="34" charset="0"/>
                <a:cs typeface="Arial" pitchFamily="34" charset="0"/>
              </a:rPr>
              <a:t>V tomto utkání jsme na svém hřišti přivítali mužstvo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Utkání začala obě mužstva aktivně, hrál se rychlý pohledný fotbal, ale šance moc v první půli se neurodilo. Do první se dostali hosté, po naší chybné rozehrávce ve středu pole, postupoval ve 22.minutě hostující hráč sám na našeho brankáře </a:t>
            </a:r>
            <a:r>
              <a:rPr lang="cs-CZ" b="0" dirty="0" err="1" smtClean="0">
                <a:latin typeface="Arial" pitchFamily="34" charset="0"/>
                <a:cs typeface="Arial" pitchFamily="34" charset="0"/>
              </a:rPr>
              <a:t>Šubera</a:t>
            </a:r>
            <a:r>
              <a:rPr lang="cs-CZ" b="0" dirty="0" smtClean="0">
                <a:latin typeface="Arial" pitchFamily="34" charset="0"/>
                <a:cs typeface="Arial" pitchFamily="34" charset="0"/>
              </a:rPr>
              <a:t>, ten mu včasným vyběhnutím šanci zneškodnil. V 32.minutě se do dobré pozice dostal Viktora, ale </a:t>
            </a:r>
            <a:r>
              <a:rPr lang="cs-CZ" b="0" dirty="0" err="1" smtClean="0">
                <a:latin typeface="Arial" pitchFamily="34" charset="0"/>
                <a:cs typeface="Arial" pitchFamily="34" charset="0"/>
              </a:rPr>
              <a:t>prováhal</a:t>
            </a:r>
            <a:r>
              <a:rPr lang="cs-CZ" b="0" dirty="0" smtClean="0">
                <a:latin typeface="Arial" pitchFamily="34" charset="0"/>
                <a:cs typeface="Arial" pitchFamily="34" charset="0"/>
              </a:rPr>
              <a:t> vhodný okamžik ke střele. V 38.minutě jsme měli štěstí, když střela hostujícího hráče byla tečována a míč skončil na břevně naší branky. A tak se šlo v poločase do kabin bez branek. Do druhé půle jsme vstoupili aktivněji my, ve 48.minutě vybojoval Viktora na pravé straně míč na hranici velkého vápna našel Levého, jehož střela skončila těsně mimo levé pravé tyčky hostující branky. Z následujícího protiútoku mohli skórovat hosté, ale jejich šanci zmařili náš brankář </a:t>
            </a:r>
            <a:r>
              <a:rPr lang="cs-CZ" b="0" dirty="0" err="1" smtClean="0">
                <a:latin typeface="Arial" pitchFamily="34" charset="0"/>
                <a:cs typeface="Arial" pitchFamily="34" charset="0"/>
              </a:rPr>
              <a:t>Šuber</a:t>
            </a:r>
            <a:r>
              <a:rPr lang="cs-CZ" b="0" dirty="0" smtClean="0">
                <a:latin typeface="Arial" pitchFamily="34" charset="0"/>
                <a:cs typeface="Arial" pitchFamily="34" charset="0"/>
              </a:rPr>
              <a:t>. V 58.minutě postupoval sám na hostujícího brankáře Hlaváček, ale jeho střelu hostující brankář vyrazil. V době naší zvyšující se herní převahy , jsme v 66.minutě propadli ve svém pokutovém území a hosté se dostali do vedení 0:1. V 68.minutě po naší ztrátě míče na polovině hostí, přišla přihrávka na nabíhajícího hráče hostí, jenž ovšem stál před zraky asistenta rozhodčího </a:t>
            </a:r>
            <a:r>
              <a:rPr lang="cs-CZ" b="0" dirty="0" err="1" smtClean="0">
                <a:latin typeface="Arial" pitchFamily="34" charset="0"/>
                <a:cs typeface="Arial" pitchFamily="34" charset="0"/>
              </a:rPr>
              <a:t>p.Cvachouška</a:t>
            </a:r>
            <a:r>
              <a:rPr lang="cs-CZ" b="0" dirty="0" smtClean="0">
                <a:latin typeface="Arial" pitchFamily="34" charset="0"/>
                <a:cs typeface="Arial" pitchFamily="34" charset="0"/>
              </a:rPr>
              <a:t> v postavení mimo hru, ten nechal pokračovat ve hře, a my jsme prohrávali 0:2. Po této jemně řečeno sporné brance, jsme se snažili o zkorigování a popřípadě vyrovnání stavu utkání. To první se nám povedlo v 78.minutě, když </a:t>
            </a:r>
            <a:r>
              <a:rPr lang="cs-CZ" b="0" dirty="0" err="1" smtClean="0">
                <a:latin typeface="Arial" pitchFamily="34" charset="0"/>
                <a:cs typeface="Arial" pitchFamily="34" charset="0"/>
              </a:rPr>
              <a:t>Duran</a:t>
            </a:r>
            <a:r>
              <a:rPr lang="cs-CZ" b="0" dirty="0" smtClean="0">
                <a:latin typeface="Arial" pitchFamily="34" charset="0"/>
                <a:cs typeface="Arial" pitchFamily="34" charset="0"/>
              </a:rPr>
              <a:t> snížil na 1:2. Ale vyrovnat stav utkání se nám přes všechnu snahu již nepodařilo. A tak jsme nakonec v pohledném utkání, ke kterému svým výkonem přispěli hráči obou mužstev, což už se ovšem nedá říci o všech rozhodčích, prohráli 1:2. </a:t>
            </a:r>
            <a:endParaRPr lang="cs-CZ" b="0" dirty="0">
              <a:latin typeface="Arial" pitchFamily="34" charset="0"/>
              <a:cs typeface="Arial" pitchFamily="34" charset="0"/>
            </a:endParaRPr>
          </a:p>
        </p:txBody>
      </p:sp>
      <p:sp>
        <p:nvSpPr>
          <p:cNvPr id="8" name="TextovéPole 7"/>
          <p:cNvSpPr txBox="1"/>
          <p:nvPr/>
        </p:nvSpPr>
        <p:spPr>
          <a:xfrm>
            <a:off x="5719564" y="235124"/>
            <a:ext cx="4320480" cy="1323439"/>
          </a:xfrm>
          <a:prstGeom prst="rect">
            <a:avLst/>
          </a:prstGeom>
          <a:blipFill>
            <a:blip r:embed="rId3" cstate="print"/>
            <a:stretch>
              <a:fillRect/>
            </a:stretch>
          </a:blipFill>
        </p:spPr>
        <p:txBody>
          <a:bodyPr wrap="square" rtlCol="0">
            <a:spAutoFit/>
          </a:bodyPr>
          <a:lstStyle/>
          <a:p>
            <a:pPr algn="ctr"/>
            <a:r>
              <a:rPr lang="cs-CZ" sz="2000" dirty="0" smtClean="0">
                <a:solidFill>
                  <a:schemeClr val="accent2">
                    <a:lumMod val="75000"/>
                  </a:schemeClr>
                </a:solidFill>
                <a:latin typeface="Bookman Old Style" pitchFamily="18" charset="0"/>
              </a:rPr>
              <a:t>Jak byl zápas Sokol Horní </a:t>
            </a:r>
            <a:r>
              <a:rPr lang="cs-CZ" sz="2000" dirty="0" err="1" smtClean="0">
                <a:solidFill>
                  <a:schemeClr val="accent2">
                    <a:lumMod val="75000"/>
                  </a:schemeClr>
                </a:solidFill>
                <a:latin typeface="Bookman Old Style" pitchFamily="18" charset="0"/>
              </a:rPr>
              <a:t>Jiřetín</a:t>
            </a:r>
            <a:r>
              <a:rPr lang="cs-CZ" sz="2000" dirty="0" smtClean="0">
                <a:solidFill>
                  <a:schemeClr val="accent2">
                    <a:lumMod val="75000"/>
                  </a:schemeClr>
                </a:solidFill>
                <a:latin typeface="Bookman Old Style" pitchFamily="18" charset="0"/>
              </a:rPr>
              <a:t>- SK </a:t>
            </a:r>
            <a:r>
              <a:rPr lang="cs-CZ" sz="2000" dirty="0" err="1" smtClean="0">
                <a:solidFill>
                  <a:schemeClr val="accent2">
                    <a:lumMod val="75000"/>
                  </a:schemeClr>
                </a:solidFill>
                <a:latin typeface="Bookman Old Style" pitchFamily="18" charset="0"/>
              </a:rPr>
              <a:t>Štětí</a:t>
            </a:r>
            <a:r>
              <a:rPr lang="cs-CZ" sz="2000" dirty="0" smtClean="0">
                <a:solidFill>
                  <a:schemeClr val="accent2">
                    <a:lumMod val="75000"/>
                  </a:schemeClr>
                </a:solidFill>
                <a:latin typeface="Bookman Old Style" pitchFamily="18" charset="0"/>
              </a:rPr>
              <a:t>  </a:t>
            </a:r>
          </a:p>
          <a:p>
            <a:pPr algn="ctr"/>
            <a:r>
              <a:rPr lang="cs-CZ" sz="2000" dirty="0" smtClean="0">
                <a:solidFill>
                  <a:schemeClr val="accent2">
                    <a:lumMod val="75000"/>
                  </a:schemeClr>
                </a:solidFill>
                <a:latin typeface="Bookman Old Style" pitchFamily="18" charset="0"/>
              </a:rPr>
              <a:t>Referován na oficiálních stránkách  Horního </a:t>
            </a:r>
            <a:r>
              <a:rPr lang="cs-CZ" sz="2000" dirty="0" err="1" smtClean="0">
                <a:solidFill>
                  <a:schemeClr val="accent2">
                    <a:lumMod val="75000"/>
                  </a:schemeClr>
                </a:solidFill>
                <a:latin typeface="Bookman Old Style" pitchFamily="18" charset="0"/>
              </a:rPr>
              <a:t>Jiřetína</a:t>
            </a:r>
            <a:endParaRPr lang="cs-CZ" sz="2000" dirty="0">
              <a:solidFill>
                <a:schemeClr val="accent2">
                  <a:lumMod val="75000"/>
                </a:schemeClr>
              </a:solidFill>
              <a:latin typeface="Bookman Old Style" pitchFamily="18" charset="0"/>
            </a:endParaRPr>
          </a:p>
        </p:txBody>
      </p:sp>
      <p:sp>
        <p:nvSpPr>
          <p:cNvPr id="10" name="Rectangle 1"/>
          <p:cNvSpPr>
            <a:spLocks noChangeArrowheads="1"/>
          </p:cNvSpPr>
          <p:nvPr/>
        </p:nvSpPr>
        <p:spPr bwMode="auto">
          <a:xfrm>
            <a:off x="318964" y="1603276"/>
            <a:ext cx="4392488"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cs-CZ" sz="2000" u="sng" dirty="0" smtClean="0">
                <a:ln cap="sq" cmpd="thickThin">
                  <a:solidFill>
                    <a:srgbClr val="0033CC"/>
                  </a:solidFill>
                  <a:prstDash val="dashDot"/>
                  <a:miter lim="800000"/>
                </a:ln>
                <a:effectLst>
                  <a:outerShdw blurRad="50800" dist="38100" dir="10800000" algn="r" rotWithShape="0">
                    <a:prstClr val="black">
                      <a:alpha val="40000"/>
                    </a:prstClr>
                  </a:outerShdw>
                </a:effectLst>
                <a:latin typeface="David" pitchFamily="34" charset="-79"/>
                <a:cs typeface="David" pitchFamily="34" charset="-79"/>
              </a:rPr>
              <a:t>SK </a:t>
            </a:r>
            <a:r>
              <a:rPr lang="cs-CZ" sz="2000" u="sng" dirty="0" err="1" smtClean="0">
                <a:ln cap="sq" cmpd="thickThin">
                  <a:solidFill>
                    <a:srgbClr val="0033CC"/>
                  </a:solidFill>
                  <a:prstDash val="dashDot"/>
                  <a:miter lim="800000"/>
                </a:ln>
                <a:effectLst>
                  <a:outerShdw blurRad="50800" dist="38100" dir="10800000" algn="r" rotWithShape="0">
                    <a:prstClr val="black">
                      <a:alpha val="40000"/>
                    </a:prstClr>
                  </a:outerShdw>
                </a:effectLst>
                <a:latin typeface="David" pitchFamily="34" charset="-79"/>
                <a:cs typeface="David" pitchFamily="34" charset="-79"/>
              </a:rPr>
              <a:t>Štětí</a:t>
            </a:r>
            <a:r>
              <a:rPr lang="cs-CZ" sz="2000" u="sng" dirty="0" smtClean="0">
                <a:ln cap="sq" cmpd="thickThin">
                  <a:solidFill>
                    <a:srgbClr val="0033CC"/>
                  </a:solidFill>
                  <a:prstDash val="dashDot"/>
                  <a:miter lim="800000"/>
                </a:ln>
                <a:effectLst>
                  <a:outerShdw blurRad="50800" dist="38100" dir="10800000" algn="r" rotWithShape="0">
                    <a:prstClr val="black">
                      <a:alpha val="40000"/>
                    </a:prstClr>
                  </a:outerShdw>
                </a:effectLst>
                <a:latin typeface="David" pitchFamily="34" charset="-79"/>
                <a:cs typeface="David" pitchFamily="34" charset="-79"/>
              </a:rPr>
              <a:t> – FC Chomutov</a:t>
            </a:r>
            <a:endParaRPr lang="cs-CZ" sz="2000" dirty="0" smtClean="0">
              <a:ln cap="sq" cmpd="thickThin">
                <a:solidFill>
                  <a:srgbClr val="0033CC"/>
                </a:solidFill>
                <a:prstDash val="dashDot"/>
                <a:miter lim="800000"/>
              </a:ln>
              <a:effectLst>
                <a:outerShdw blurRad="50800" dist="38100" dir="10800000" algn="r" rotWithShape="0">
                  <a:prstClr val="black">
                    <a:alpha val="40000"/>
                  </a:prstClr>
                </a:outerShdw>
              </a:effectLst>
              <a:latin typeface="David" pitchFamily="34" charset="-79"/>
              <a:cs typeface="David" pitchFamily="34" charset="-79"/>
            </a:endParaRPr>
          </a:p>
          <a:p>
            <a:pPr algn="ctr"/>
            <a:r>
              <a:rPr lang="cs-CZ" sz="2000" u="sng" dirty="0" smtClean="0">
                <a:ln cap="sq" cmpd="thickThin">
                  <a:solidFill>
                    <a:srgbClr val="0033CC"/>
                  </a:solidFill>
                  <a:prstDash val="dashDot"/>
                  <a:miter lim="800000"/>
                </a:ln>
                <a:effectLst>
                  <a:outerShdw blurRad="50800" dist="38100" dir="10800000" algn="r" rotWithShape="0">
                    <a:prstClr val="black">
                      <a:alpha val="40000"/>
                    </a:prstClr>
                  </a:outerShdw>
                </a:effectLst>
                <a:latin typeface="David" pitchFamily="34" charset="-79"/>
                <a:cs typeface="David" pitchFamily="34" charset="-79"/>
              </a:rPr>
              <a:t>0:7(0:5)   12.10.2014</a:t>
            </a:r>
            <a:endParaRPr lang="cs-CZ" sz="2000" dirty="0" smtClean="0">
              <a:ln cap="sq" cmpd="thickThin">
                <a:solidFill>
                  <a:srgbClr val="0033CC"/>
                </a:solidFill>
                <a:prstDash val="dashDot"/>
                <a:miter lim="800000"/>
              </a:ln>
              <a:effectLst>
                <a:outerShdw blurRad="50800" dist="38100" dir="10800000" algn="r" rotWithShape="0">
                  <a:prstClr val="black">
                    <a:alpha val="40000"/>
                  </a:prstClr>
                </a:outerShdw>
              </a:effectLst>
              <a:latin typeface="David" pitchFamily="34" charset="-79"/>
              <a:cs typeface="David" pitchFamily="34" charset="-79"/>
            </a:endParaRPr>
          </a:p>
          <a:p>
            <a:r>
              <a:rPr lang="cs-CZ" sz="1100" b="0" dirty="0" smtClean="0">
                <a:latin typeface="Calibri" pitchFamily="34" charset="0"/>
              </a:rPr>
              <a:t>Dlouho jsme s čistým štítem nevydrželi. Hosté byli lepším týmem, který o sobě věděl a dokázal se střelecky prosadit. Hlavně v prvním poločase připomínal střed naší obrany vchod do nákupního centra, kde vyhlásily velké slevy. Ve 2. poločase už to bylo o něco lepší, ale i tak jsme v závěru ještě 2x inkasovali.</a:t>
            </a:r>
          </a:p>
          <a:p>
            <a:r>
              <a:rPr lang="cs-CZ" sz="1100" b="0" u="sng" dirty="0" smtClean="0">
                <a:latin typeface="Calibri" pitchFamily="34" charset="0"/>
              </a:rPr>
              <a:t>Sestava:</a:t>
            </a:r>
            <a:r>
              <a:rPr lang="cs-CZ" sz="1100" b="0" dirty="0" smtClean="0">
                <a:latin typeface="Calibri" pitchFamily="34" charset="0"/>
              </a:rPr>
              <a:t> </a:t>
            </a:r>
            <a:r>
              <a:rPr lang="cs-CZ" sz="1100" b="0" dirty="0" err="1" smtClean="0">
                <a:latin typeface="Calibri" pitchFamily="34" charset="0"/>
              </a:rPr>
              <a:t>Pabiška</a:t>
            </a:r>
            <a:r>
              <a:rPr lang="cs-CZ" sz="1100" b="0" dirty="0" smtClean="0">
                <a:latin typeface="Calibri" pitchFamily="34" charset="0"/>
              </a:rPr>
              <a:t>-</a:t>
            </a:r>
            <a:r>
              <a:rPr lang="cs-CZ" sz="1100" b="0" dirty="0" err="1" smtClean="0">
                <a:latin typeface="Calibri" pitchFamily="34" charset="0"/>
              </a:rPr>
              <a:t>Chaloupecký</a:t>
            </a:r>
            <a:r>
              <a:rPr lang="cs-CZ" sz="1100" b="0" dirty="0" smtClean="0">
                <a:latin typeface="Calibri" pitchFamily="34" charset="0"/>
              </a:rPr>
              <a:t>, </a:t>
            </a:r>
            <a:r>
              <a:rPr lang="cs-CZ" sz="1100" b="0" dirty="0" err="1" smtClean="0">
                <a:latin typeface="Calibri" pitchFamily="34" charset="0"/>
              </a:rPr>
              <a:t>Neméth</a:t>
            </a:r>
            <a:r>
              <a:rPr lang="cs-CZ" sz="1100" b="0" dirty="0" smtClean="0">
                <a:latin typeface="Calibri" pitchFamily="34" charset="0"/>
              </a:rPr>
              <a:t>, Macháček, </a:t>
            </a:r>
            <a:r>
              <a:rPr lang="cs-CZ" sz="1100" b="0" dirty="0" err="1" smtClean="0">
                <a:latin typeface="Calibri" pitchFamily="34" charset="0"/>
              </a:rPr>
              <a:t>Kacálek</a:t>
            </a:r>
            <a:r>
              <a:rPr lang="cs-CZ" sz="1100" b="0" dirty="0" smtClean="0">
                <a:latin typeface="Calibri" pitchFamily="34" charset="0"/>
              </a:rPr>
              <a:t>, </a:t>
            </a:r>
            <a:r>
              <a:rPr lang="cs-CZ" sz="1100" b="0" dirty="0" err="1" smtClean="0">
                <a:latin typeface="Calibri" pitchFamily="34" charset="0"/>
              </a:rPr>
              <a:t>Fleischmann</a:t>
            </a:r>
            <a:r>
              <a:rPr lang="cs-CZ" sz="1100" b="0" dirty="0" smtClean="0">
                <a:latin typeface="Calibri" pitchFamily="34" charset="0"/>
              </a:rPr>
              <a:t>, </a:t>
            </a:r>
          </a:p>
          <a:p>
            <a:r>
              <a:rPr lang="cs-CZ" sz="1100" b="0" dirty="0" smtClean="0">
                <a:latin typeface="Calibri" pitchFamily="34" charset="0"/>
              </a:rPr>
              <a:t>                   Zeman, Možný, Vejražka,   </a:t>
            </a:r>
            <a:r>
              <a:rPr lang="cs-CZ" sz="1100" b="0" dirty="0" err="1" smtClean="0">
                <a:latin typeface="Calibri" pitchFamily="34" charset="0"/>
              </a:rPr>
              <a:t>Kricner</a:t>
            </a:r>
            <a:r>
              <a:rPr lang="cs-CZ" sz="1100" b="0" dirty="0" smtClean="0">
                <a:latin typeface="Calibri" pitchFamily="34" charset="0"/>
              </a:rPr>
              <a:t>, </a:t>
            </a:r>
            <a:r>
              <a:rPr lang="cs-CZ" sz="1100" b="0" dirty="0" err="1" smtClean="0">
                <a:latin typeface="Calibri" pitchFamily="34" charset="0"/>
              </a:rPr>
              <a:t>Cap</a:t>
            </a:r>
            <a:r>
              <a:rPr lang="cs-CZ" sz="1100" b="0" dirty="0" smtClean="0">
                <a:latin typeface="Calibri" pitchFamily="34" charset="0"/>
              </a:rPr>
              <a:t> </a:t>
            </a:r>
            <a:r>
              <a:rPr lang="cs-CZ" sz="1100" b="0" dirty="0" err="1" smtClean="0">
                <a:latin typeface="Calibri" pitchFamily="34" charset="0"/>
              </a:rPr>
              <a:t>Ngoc</a:t>
            </a:r>
            <a:r>
              <a:rPr lang="cs-CZ" sz="1100" b="0" dirty="0" smtClean="0">
                <a:latin typeface="Calibri" pitchFamily="34" charset="0"/>
              </a:rPr>
              <a:t> </a:t>
            </a:r>
            <a:r>
              <a:rPr lang="cs-CZ" sz="1100" b="0" dirty="0" err="1" smtClean="0">
                <a:latin typeface="Calibri" pitchFamily="34" charset="0"/>
              </a:rPr>
              <a:t>Bao</a:t>
            </a:r>
            <a:endParaRPr lang="cs-CZ" sz="1100" b="0" dirty="0" smtClean="0">
              <a:latin typeface="Calibri" pitchFamily="34" charset="0"/>
            </a:endParaRPr>
          </a:p>
          <a:p>
            <a:r>
              <a:rPr lang="cs-CZ" sz="1100" b="0" u="sng" dirty="0" smtClean="0">
                <a:latin typeface="Calibri" pitchFamily="34" charset="0"/>
              </a:rPr>
              <a:t>Střídající:</a:t>
            </a:r>
            <a:r>
              <a:rPr lang="cs-CZ" sz="1100" b="0" dirty="0" smtClean="0">
                <a:latin typeface="Calibri" pitchFamily="34" charset="0"/>
              </a:rPr>
              <a:t> Šedivý,  Pilař, </a:t>
            </a:r>
            <a:r>
              <a:rPr lang="cs-CZ" sz="1100" b="0" dirty="0" err="1" smtClean="0">
                <a:latin typeface="Calibri" pitchFamily="34" charset="0"/>
              </a:rPr>
              <a:t>Bartko</a:t>
            </a:r>
            <a:r>
              <a:rPr lang="cs-CZ" sz="1100" b="0" dirty="0" smtClean="0">
                <a:latin typeface="Calibri" pitchFamily="34" charset="0"/>
              </a:rPr>
              <a:t>, </a:t>
            </a:r>
            <a:r>
              <a:rPr lang="cs-CZ" sz="1100" b="0" dirty="0" err="1" smtClean="0">
                <a:latin typeface="Calibri" pitchFamily="34" charset="0"/>
              </a:rPr>
              <a:t>Plicka</a:t>
            </a:r>
            <a:endParaRPr lang="cs-CZ" sz="1100" b="0" dirty="0" smtClean="0">
              <a:latin typeface="Calibri" pitchFamily="34" charset="0"/>
            </a:endParaRPr>
          </a:p>
          <a:p>
            <a:r>
              <a:rPr lang="cs-CZ" sz="1100" b="0" u="sng" dirty="0" smtClean="0">
                <a:latin typeface="Calibri" pitchFamily="34" charset="0"/>
              </a:rPr>
              <a:t>Trenéři:</a:t>
            </a:r>
            <a:r>
              <a:rPr lang="cs-CZ" sz="1100" b="0" dirty="0" smtClean="0">
                <a:latin typeface="Calibri" pitchFamily="34" charset="0"/>
              </a:rPr>
              <a:t> </a:t>
            </a:r>
            <a:r>
              <a:rPr lang="cs-CZ" sz="1100" b="0" dirty="0" err="1" smtClean="0">
                <a:latin typeface="Calibri" pitchFamily="34" charset="0"/>
              </a:rPr>
              <a:t>Z</a:t>
            </a:r>
            <a:r>
              <a:rPr lang="cs-CZ" sz="1100" b="0" dirty="0" smtClean="0">
                <a:latin typeface="Calibri" pitchFamily="34" charset="0"/>
              </a:rPr>
              <a:t>.</a:t>
            </a:r>
            <a:r>
              <a:rPr lang="cs-CZ" sz="1100" b="0" dirty="0" err="1" smtClean="0">
                <a:latin typeface="Calibri" pitchFamily="34" charset="0"/>
              </a:rPr>
              <a:t>Neméth</a:t>
            </a:r>
            <a:r>
              <a:rPr lang="cs-CZ" sz="1100" b="0" dirty="0" smtClean="0">
                <a:latin typeface="Calibri" pitchFamily="34" charset="0"/>
              </a:rPr>
              <a:t>, </a:t>
            </a:r>
            <a:r>
              <a:rPr lang="cs-CZ" sz="1100" b="0" dirty="0" err="1" smtClean="0">
                <a:latin typeface="Calibri" pitchFamily="34" charset="0"/>
              </a:rPr>
              <a:t>R.Hrdličla</a:t>
            </a:r>
            <a:endParaRPr lang="cs-CZ" sz="1100" b="0" dirty="0" smtClean="0">
              <a:latin typeface="Calibri" pitchFamily="34" charset="0"/>
            </a:endParaRPr>
          </a:p>
          <a:p>
            <a:r>
              <a:rPr lang="cs-CZ" sz="1100" b="0" u="sng" dirty="0" smtClean="0">
                <a:latin typeface="Calibri" pitchFamily="34" charset="0"/>
              </a:rPr>
              <a:t>Rozhodčí: </a:t>
            </a:r>
            <a:r>
              <a:rPr lang="cs-CZ" sz="1100" b="0" dirty="0" err="1" smtClean="0">
                <a:latin typeface="Calibri" pitchFamily="34" charset="0"/>
              </a:rPr>
              <a:t>Koždoň</a:t>
            </a:r>
            <a:r>
              <a:rPr lang="cs-CZ" sz="1100" b="0" dirty="0" smtClean="0">
                <a:latin typeface="Calibri" pitchFamily="34" charset="0"/>
              </a:rPr>
              <a:t>  </a:t>
            </a:r>
            <a:endParaRPr lang="cs-CZ" sz="1100" b="0" dirty="0">
              <a:latin typeface="Calibri" pitchFamily="34" charset="0"/>
            </a:endParaRPr>
          </a:p>
        </p:txBody>
      </p:sp>
      <p:sp>
        <p:nvSpPr>
          <p:cNvPr id="11" name="Rectangle 1"/>
          <p:cNvSpPr>
            <a:spLocks noChangeArrowheads="1"/>
          </p:cNvSpPr>
          <p:nvPr/>
        </p:nvSpPr>
        <p:spPr bwMode="auto">
          <a:xfrm>
            <a:off x="246956" y="163116"/>
            <a:ext cx="4320480" cy="1384995"/>
          </a:xfrm>
          <a:prstGeom prst="rect">
            <a:avLst/>
          </a:prstGeom>
          <a:gradFill flip="none" rotWithShape="1">
            <a:gsLst>
              <a:gs pos="0">
                <a:schemeClr val="accent1">
                  <a:lumMod val="40000"/>
                  <a:lumOff val="60000"/>
                </a:schemeClr>
              </a:gs>
              <a:gs pos="64999">
                <a:srgbClr val="F0EBD5"/>
              </a:gs>
              <a:gs pos="100000">
                <a:srgbClr val="D1C39F"/>
              </a:gs>
            </a:gsLst>
            <a:path path="rect">
              <a:fillToRect l="50000" t="50000" r="50000" b="50000"/>
            </a:path>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ln>
                  <a:noFill/>
                </a:ln>
                <a:effectLst/>
                <a:latin typeface="Gungsuh" pitchFamily="18" charset="-127"/>
                <a:ea typeface="Gungsuh" pitchFamily="18" charset="-127"/>
                <a:cs typeface="Times New Roman" pitchFamily="18" charset="0"/>
              </a:rPr>
              <a:t>Starší</a:t>
            </a:r>
            <a:r>
              <a:rPr kumimoji="0" lang="cs-CZ" sz="2800" b="1" i="0" u="sng" strike="noStrike" cap="none" normalizeH="0" baseline="0" dirty="0" smtClean="0">
                <a:ln>
                  <a:noFill/>
                </a:ln>
                <a:solidFill>
                  <a:srgbClr val="FF0066"/>
                </a:solidFill>
                <a:effectLst/>
                <a:latin typeface="Gungsuh" pitchFamily="18" charset="-127"/>
                <a:ea typeface="Gungsuh" pitchFamily="18" charset="-127"/>
                <a:cs typeface="Times New Roman" pitchFamily="18" charset="0"/>
              </a:rPr>
              <a:t> </a:t>
            </a:r>
            <a:r>
              <a:rPr kumimoji="0" lang="cs-CZ" sz="2800" b="1" i="0" u="sng" strike="noStrike" cap="none" normalizeH="0" baseline="0" dirty="0" smtClean="0">
                <a:ln>
                  <a:noFill/>
                </a:ln>
                <a:effectLst/>
                <a:latin typeface="Arial" pitchFamily="34" charset="0"/>
                <a:ea typeface="Gungsuh" pitchFamily="18" charset="-127"/>
                <a:cs typeface="Arial" pitchFamily="34" charset="0"/>
              </a:rPr>
              <a:t>žáci stále nevyhrávají a nedávají ani góly </a:t>
            </a:r>
            <a:endParaRPr kumimoji="0" lang="cs-CZ" sz="1000" b="0" i="0" u="none" strike="noStrike" cap="none" normalizeH="0" baseline="0" dirty="0" smtClean="0">
              <a:ln>
                <a:noFill/>
              </a:ln>
              <a:effectLst/>
              <a:latin typeface="Arial" pitchFamily="34" charset="0"/>
              <a:ea typeface="Gungsuh" pitchFamily="18" charset="-127"/>
              <a:cs typeface="Arial" pitchFamily="34" charset="0"/>
            </a:endParaRPr>
          </a:p>
        </p:txBody>
      </p:sp>
      <p:sp>
        <p:nvSpPr>
          <p:cNvPr id="12" name="Rectangle 1"/>
          <p:cNvSpPr>
            <a:spLocks noChangeArrowheads="1"/>
          </p:cNvSpPr>
          <p:nvPr/>
        </p:nvSpPr>
        <p:spPr bwMode="auto">
          <a:xfrm>
            <a:off x="390972" y="4278026"/>
            <a:ext cx="410445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solidFill>
                    <a:srgbClr val="CC3399"/>
                  </a:solidFill>
                </a:ln>
                <a:solidFill>
                  <a:schemeClr val="tx1"/>
                </a:solidFill>
                <a:latin typeface="Calibri" pitchFamily="34" charset="0"/>
                <a:ea typeface="Calibri" pitchFamily="34" charset="0"/>
                <a:cs typeface="Times New Roman" pitchFamily="18" charset="0"/>
              </a:rPr>
              <a:t>VČSA </a:t>
            </a:r>
            <a:r>
              <a:rPr kumimoji="0" lang="cs-CZ" sz="2000" i="0" u="sng" strike="noStrike" cap="none" normalizeH="0" baseline="0" dirty="0" err="1" smtClean="0">
                <a:ln>
                  <a:solidFill>
                    <a:srgbClr val="CC3399"/>
                  </a:solidFill>
                </a:ln>
                <a:solidFill>
                  <a:schemeClr val="tx1"/>
                </a:solidFill>
                <a:latin typeface="Calibri" pitchFamily="34" charset="0"/>
                <a:ea typeface="Calibri" pitchFamily="34" charset="0"/>
                <a:cs typeface="Times New Roman" pitchFamily="18" charset="0"/>
              </a:rPr>
              <a:t>Ervěnice</a:t>
            </a:r>
            <a:r>
              <a:rPr kumimoji="0" lang="cs-CZ" sz="2000" i="0" u="sng" strike="noStrike" cap="none" normalizeH="0" baseline="0" dirty="0" smtClean="0">
                <a:ln>
                  <a:solidFill>
                    <a:srgbClr val="CC3399"/>
                  </a:solidFill>
                </a:ln>
                <a:solidFill>
                  <a:schemeClr val="tx1"/>
                </a:solidFill>
                <a:latin typeface="Calibri" pitchFamily="34" charset="0"/>
                <a:ea typeface="Calibri" pitchFamily="34" charset="0"/>
                <a:cs typeface="Times New Roman" pitchFamily="18" charset="0"/>
              </a:rPr>
              <a:t> SK </a:t>
            </a:r>
            <a:r>
              <a:rPr kumimoji="0" lang="cs-CZ" sz="2000" i="0" u="sng" strike="noStrike" cap="none" normalizeH="0" baseline="0" dirty="0" err="1" smtClean="0">
                <a:ln>
                  <a:solidFill>
                    <a:srgbClr val="CC3399"/>
                  </a:solidFill>
                </a:ln>
                <a:solidFill>
                  <a:schemeClr val="tx1"/>
                </a:solidFill>
                <a:latin typeface="Calibri" pitchFamily="34" charset="0"/>
                <a:ea typeface="Calibri" pitchFamily="34" charset="0"/>
                <a:cs typeface="Times New Roman" pitchFamily="18" charset="0"/>
              </a:rPr>
              <a:t>Štětí</a:t>
            </a:r>
            <a:endParaRPr kumimoji="0" lang="cs-CZ" sz="1000" i="0" u="none" strike="noStrike" cap="none" normalizeH="0" baseline="0" dirty="0" smtClean="0">
              <a:ln>
                <a:solidFill>
                  <a:srgbClr val="CC3399"/>
                </a:solidFill>
              </a:ln>
              <a:solidFill>
                <a:schemeClr val="tx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solidFill>
                    <a:srgbClr val="CC3399"/>
                  </a:solidFill>
                </a:ln>
                <a:solidFill>
                  <a:schemeClr val="tx1"/>
                </a:solidFill>
                <a:latin typeface="Calibri" pitchFamily="34" charset="0"/>
                <a:ea typeface="Calibri" pitchFamily="34" charset="0"/>
                <a:cs typeface="Times New Roman" pitchFamily="18" charset="0"/>
              </a:rPr>
              <a:t>9:1(5:1)   5.10.2014  9.kolo</a:t>
            </a:r>
            <a:endParaRPr kumimoji="0" lang="cs-CZ" sz="1000" i="0" u="none" strike="noStrike" cap="none" normalizeH="0" baseline="0" dirty="0" smtClean="0">
              <a:ln>
                <a:solidFill>
                  <a:srgbClr val="CC3399"/>
                </a:solidFill>
              </a:ln>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Porážka vysoká, ale jedna věc oproti předchozím zápasů byla jiná. Za stavu 3:0 pro domácí jsme se konečně dočkali po dorážce gólu z </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kopačkym</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Patrika Možného na 1:3. Gól nás měl povzbudit, ale a místo toho jsme do poločasu ještě inkasovali dva góly.  Ve druhém poločase už domácí kralovali a přidali další čtyři góly na konečný stav  9:1.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Možný 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Pabiška</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Karel,</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Chaloupecký</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Josef,</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Németh</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Tomáš,</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Dopater</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Times New Roman" pitchFamily="18" charset="0"/>
                <a:cs typeface="Times New Roman" pitchFamily="18" charset="0"/>
              </a:rPr>
              <a:t>                </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Tomáš,</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Kacálek</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Josef,</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Cap</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NGOC </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Bao</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,Šedivý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Times New Roman" pitchFamily="18" charset="0"/>
                <a:cs typeface="Times New Roman" pitchFamily="18" charset="0"/>
              </a:rPr>
              <a:t>                 </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Julius,</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Fleischmann</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Patrik,</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Vámoši</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Jan,</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Kricner</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lukáš</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Suroka</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Jan(Šíma Roman)+ml.</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ž</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Plicka</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Štěpán,Špaček Adam</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Trenéři:</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Hrdlička René,</a:t>
            </a:r>
            <a:r>
              <a:rPr kumimoji="0" lang="cs-CZ" sz="11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Németh</a:t>
            </a:r>
            <a:r>
              <a:rPr kumimoji="0" lang="cs-CZ"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Zdeněk</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2" name="Obdélník 11"/>
          <p:cNvSpPr/>
          <p:nvPr/>
        </p:nvSpPr>
        <p:spPr>
          <a:xfrm>
            <a:off x="246956" y="1315244"/>
            <a:ext cx="4608512" cy="5878532"/>
          </a:xfrm>
          <a:prstGeom prst="rect">
            <a:avLst/>
          </a:prstGeom>
        </p:spPr>
        <p:txBody>
          <a:bodyPr wrap="square">
            <a:spAutoFit/>
          </a:bodyPr>
          <a:lstStyle/>
          <a:p>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Hrobce- </a:t>
            </a:r>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Modlany</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1:6(0:2)</a:t>
            </a:r>
          </a:p>
          <a:p>
            <a:r>
              <a:rPr lang="cs-CZ" sz="1100" dirty="0" smtClean="0">
                <a:solidFill>
                  <a:srgbClr val="FF0000"/>
                </a:solidFill>
                <a:latin typeface="Arial" pitchFamily="34" charset="0"/>
                <a:cs typeface="Arial" pitchFamily="34" charset="0"/>
              </a:rPr>
              <a:t>druhá vysoká porážka Hrobců v řadě na domácím hřišti.  Hosté do poločasu  vedli 2:0. Ve druhé přidali  další 3 branky. Kousal  sám vstřelil 4 góly.</a:t>
            </a:r>
          </a:p>
          <a:p>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Kadaň</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a:t>
            </a:r>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Vilémov</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0:3 (0:2)</a:t>
            </a:r>
          </a:p>
          <a:p>
            <a:r>
              <a:rPr lang="de-DE" sz="1100" dirty="0" smtClean="0">
                <a:solidFill>
                  <a:srgbClr val="FF0000"/>
                </a:solidFill>
                <a:latin typeface="Arial" pitchFamily="34" charset="0"/>
                <a:cs typeface="Arial" pitchFamily="34" charset="0"/>
              </a:rPr>
              <a:t>v</a:t>
            </a:r>
            <a:r>
              <a:rPr lang="cs-CZ" sz="1100" dirty="0" err="1" smtClean="0">
                <a:solidFill>
                  <a:srgbClr val="FF0000"/>
                </a:solidFill>
                <a:latin typeface="Arial" pitchFamily="34" charset="0"/>
                <a:cs typeface="Arial" pitchFamily="34" charset="0"/>
              </a:rPr>
              <a:t>ýkony</a:t>
            </a:r>
            <a:r>
              <a:rPr lang="cs-CZ" sz="1100" dirty="0" smtClean="0">
                <a:solidFill>
                  <a:srgbClr val="FF0000"/>
                </a:solidFill>
                <a:latin typeface="Arial" pitchFamily="34" charset="0"/>
                <a:cs typeface="Arial" pitchFamily="34" charset="0"/>
              </a:rPr>
              <a:t> domácích jsou jako na houpačce. Hosté měli ze zápasu obavy, ale nakonec ovládli dění od 1. minuty. </a:t>
            </a:r>
            <a:r>
              <a:rPr lang="cs-CZ" sz="1100" dirty="0" err="1" smtClean="0">
                <a:solidFill>
                  <a:srgbClr val="FF0000"/>
                </a:solidFill>
                <a:latin typeface="Arial" pitchFamily="34" charset="0"/>
                <a:cs typeface="Arial" pitchFamily="34" charset="0"/>
              </a:rPr>
              <a:t>Buryánek</a:t>
            </a:r>
            <a:r>
              <a:rPr lang="cs-CZ" sz="1100" dirty="0" smtClean="0">
                <a:solidFill>
                  <a:srgbClr val="FF0000"/>
                </a:solidFill>
                <a:latin typeface="Arial" pitchFamily="34" charset="0"/>
                <a:cs typeface="Arial" pitchFamily="34" charset="0"/>
              </a:rPr>
              <a:t>, J</a:t>
            </a:r>
            <a:r>
              <a:rPr lang="de-DE" sz="1100" dirty="0" smtClean="0">
                <a:solidFill>
                  <a:srgbClr val="FF0000"/>
                </a:solidFill>
                <a:latin typeface="Arial" pitchFamily="34" charset="0"/>
                <a:cs typeface="Arial" pitchFamily="34" charset="0"/>
              </a:rPr>
              <a:t>ä</a:t>
            </a:r>
            <a:r>
              <a:rPr lang="cs-CZ" sz="1100" dirty="0" err="1" smtClean="0">
                <a:solidFill>
                  <a:srgbClr val="FF0000"/>
                </a:solidFill>
                <a:latin typeface="Arial" pitchFamily="34" charset="0"/>
                <a:cs typeface="Arial" pitchFamily="34" charset="0"/>
              </a:rPr>
              <a:t>gr</a:t>
            </a:r>
            <a:r>
              <a:rPr lang="cs-CZ" sz="1100" dirty="0" smtClean="0">
                <a:solidFill>
                  <a:srgbClr val="FF0000"/>
                </a:solidFill>
                <a:latin typeface="Arial" pitchFamily="34" charset="0"/>
                <a:cs typeface="Arial" pitchFamily="34" charset="0"/>
              </a:rPr>
              <a:t> , </a:t>
            </a:r>
            <a:r>
              <a:rPr lang="cs-CZ" sz="1100" dirty="0" err="1" smtClean="0">
                <a:solidFill>
                  <a:srgbClr val="FF0000"/>
                </a:solidFill>
                <a:latin typeface="Arial" pitchFamily="34" charset="0"/>
                <a:cs typeface="Arial" pitchFamily="34" charset="0"/>
              </a:rPr>
              <a:t>Vavroušek</a:t>
            </a:r>
            <a:r>
              <a:rPr lang="cs-CZ" sz="1100" dirty="0" smtClean="0">
                <a:solidFill>
                  <a:srgbClr val="FF0000"/>
                </a:solidFill>
                <a:latin typeface="Arial" pitchFamily="34" charset="0"/>
                <a:cs typeface="Arial" pitchFamily="34" charset="0"/>
              </a:rPr>
              <a:t> byli střelci  Vilémova</a:t>
            </a:r>
            <a:endParaRPr lang="de-DE" sz="1100" dirty="0" smtClean="0">
              <a:solidFill>
                <a:srgbClr val="FF0000"/>
              </a:solidFill>
              <a:latin typeface="Arial" pitchFamily="34" charset="0"/>
              <a:cs typeface="Arial" pitchFamily="34" charset="0"/>
            </a:endParaRPr>
          </a:p>
          <a:p>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Bílina</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a:t>
            </a:r>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Blšany</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2:3 </a:t>
            </a:r>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n.p</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(1:1)</a:t>
            </a:r>
            <a:endParaRPr lang="cs-CZ"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a:p>
            <a:r>
              <a:rPr lang="cs-CZ" sz="1100" dirty="0" smtClean="0">
                <a:solidFill>
                  <a:srgbClr val="FF0000"/>
                </a:solidFill>
                <a:latin typeface="Arial" pitchFamily="34" charset="0"/>
                <a:cs typeface="Arial" pitchFamily="34" charset="0"/>
              </a:rPr>
              <a:t>domácí 2x vedli, nejprve v 1. poločase a  znova ve 2.poločase, obě branky vstřelil Tůma. 11 minut před koncem vyrovnal Pilař a penalty se vydařily lépe hostům.  </a:t>
            </a:r>
          </a:p>
          <a:p>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Neštěmice</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-Louny  0:1(0:0)</a:t>
            </a:r>
          </a:p>
          <a:p>
            <a:r>
              <a:rPr lang="cs-CZ" sz="1100" dirty="0" smtClean="0">
                <a:solidFill>
                  <a:srgbClr val="FF0000"/>
                </a:solidFill>
                <a:latin typeface="Arial" pitchFamily="34" charset="0"/>
                <a:cs typeface="Arial" pitchFamily="34" charset="0"/>
              </a:rPr>
              <a:t>jedinou branku zápasu vstřelil hostující Suchý po chybě domácího brankáře. Hosté bodovali poprvé na hřišti soupeře.</a:t>
            </a:r>
          </a:p>
          <a:p>
            <a:r>
              <a:rPr lang="cs-CZ" dirty="0" smtClean="0">
                <a:solidFill>
                  <a:schemeClr val="accent2">
                    <a:lumMod val="50000"/>
                  </a:schemeClr>
                </a:solidFill>
                <a:latin typeface="Arial" pitchFamily="34" charset="0"/>
                <a:cs typeface="Arial" pitchFamily="34" charset="0"/>
              </a:rPr>
              <a:t> </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Horní </a:t>
            </a:r>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Jiřetín</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a:t>
            </a:r>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Štětí</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1:2 (0:0)</a:t>
            </a:r>
            <a:endParaRPr lang="cs-CZ"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a:p>
            <a:r>
              <a:rPr lang="cs-CZ" sz="1100" dirty="0" smtClean="0">
                <a:solidFill>
                  <a:srgbClr val="FF0000"/>
                </a:solidFill>
                <a:latin typeface="Arial" pitchFamily="34" charset="0"/>
                <a:cs typeface="Arial" pitchFamily="34" charset="0"/>
              </a:rPr>
              <a:t>dramatické momenty přinesl zápas mužstev z vrchních příček tabulky. Hosté vedli už 2:0 brankami </a:t>
            </a:r>
            <a:r>
              <a:rPr lang="cs-CZ" sz="1100" dirty="0" err="1" smtClean="0">
                <a:solidFill>
                  <a:srgbClr val="FF0000"/>
                </a:solidFill>
                <a:latin typeface="Arial" pitchFamily="34" charset="0"/>
                <a:cs typeface="Arial" pitchFamily="34" charset="0"/>
              </a:rPr>
              <a:t>Beláka</a:t>
            </a:r>
            <a:r>
              <a:rPr lang="cs-CZ" sz="1100" dirty="0" smtClean="0">
                <a:solidFill>
                  <a:srgbClr val="FF0000"/>
                </a:solidFill>
                <a:latin typeface="Arial" pitchFamily="34" charset="0"/>
                <a:cs typeface="Arial" pitchFamily="34" charset="0"/>
              </a:rPr>
              <a:t> a </a:t>
            </a:r>
            <a:r>
              <a:rPr lang="cs-CZ" sz="1100" dirty="0" err="1" smtClean="0">
                <a:solidFill>
                  <a:srgbClr val="FF0000"/>
                </a:solidFill>
                <a:latin typeface="Arial" pitchFamily="34" charset="0"/>
                <a:cs typeface="Arial" pitchFamily="34" charset="0"/>
              </a:rPr>
              <a:t>Kuclera</a:t>
            </a:r>
            <a:r>
              <a:rPr lang="cs-CZ" sz="1100" dirty="0" smtClean="0">
                <a:solidFill>
                  <a:srgbClr val="FF0000"/>
                </a:solidFill>
                <a:latin typeface="Arial" pitchFamily="34" charset="0"/>
                <a:cs typeface="Arial" pitchFamily="34" charset="0"/>
              </a:rPr>
              <a:t>. Domácí snížili . </a:t>
            </a:r>
            <a:r>
              <a:rPr lang="cs-CZ" sz="1100" dirty="0" err="1" smtClean="0">
                <a:solidFill>
                  <a:srgbClr val="FF0000"/>
                </a:solidFill>
                <a:latin typeface="Arial" pitchFamily="34" charset="0"/>
                <a:cs typeface="Arial" pitchFamily="34" charset="0"/>
              </a:rPr>
              <a:t>Štětí</a:t>
            </a:r>
            <a:r>
              <a:rPr lang="cs-CZ" sz="1100" dirty="0" smtClean="0">
                <a:solidFill>
                  <a:srgbClr val="FF0000"/>
                </a:solidFill>
                <a:latin typeface="Arial" pitchFamily="34" charset="0"/>
                <a:cs typeface="Arial" pitchFamily="34" charset="0"/>
              </a:rPr>
              <a:t> přežilo i 4. minutové nastavení. </a:t>
            </a:r>
          </a:p>
          <a:p>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Litvínov –Junior Děčín   3:0 (3:0)</a:t>
            </a:r>
          </a:p>
          <a:p>
            <a:r>
              <a:rPr lang="cs-CZ" sz="1100" dirty="0" smtClean="0">
                <a:solidFill>
                  <a:srgbClr val="FF0000"/>
                </a:solidFill>
                <a:latin typeface="Arial" pitchFamily="34" charset="0"/>
                <a:cs typeface="Arial" pitchFamily="34" charset="0"/>
              </a:rPr>
              <a:t>mezi 35. až 42. minutou vstřelili domácí 3 branky. Jak se později ukázalo, byly to jediné branky zápasu. Překvapení se nekonalo a domácí drží 1. místo v tabulce</a:t>
            </a:r>
          </a:p>
          <a:p>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Proboštov</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–Modrá 1:4 (1:1)</a:t>
            </a:r>
          </a:p>
          <a:p>
            <a:r>
              <a:rPr lang="cs-CZ" sz="1100" dirty="0" smtClean="0">
                <a:solidFill>
                  <a:srgbClr val="FF0000"/>
                </a:solidFill>
                <a:latin typeface="Arial" pitchFamily="34" charset="0"/>
                <a:cs typeface="Arial" pitchFamily="34" charset="0"/>
              </a:rPr>
              <a:t>v prvním poločase mohli domácí zápas rozhodnout, měl šance , ale neuspěl, ve druhém poločase přišel jejich útlum a hosté do čeho kopli, to skončilo v brance, 2 branky dal </a:t>
            </a:r>
            <a:r>
              <a:rPr lang="cs-CZ" sz="1100" dirty="0" err="1" smtClean="0">
                <a:solidFill>
                  <a:srgbClr val="FF0000"/>
                </a:solidFill>
                <a:latin typeface="Arial" pitchFamily="34" charset="0"/>
                <a:cs typeface="Arial" pitchFamily="34" charset="0"/>
              </a:rPr>
              <a:t>Cimpl</a:t>
            </a:r>
            <a:endParaRPr lang="cs-CZ" sz="1100" dirty="0" smtClean="0">
              <a:solidFill>
                <a:srgbClr val="FF0000"/>
              </a:solidFill>
              <a:latin typeface="Arial" pitchFamily="34" charset="0"/>
              <a:cs typeface="Arial" pitchFamily="34" charset="0"/>
            </a:endParaRPr>
          </a:p>
          <a:p>
            <a:r>
              <a:rPr lang="cs-CZ" sz="1400" u="sng"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Spořice</a:t>
            </a:r>
            <a:r>
              <a:rPr lang="cs-CZ" sz="1400" u="sng"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Rumburk   3:1(3:0)</a:t>
            </a:r>
          </a:p>
          <a:p>
            <a:r>
              <a:rPr lang="cs-CZ" sz="1100" dirty="0" smtClean="0">
                <a:solidFill>
                  <a:srgbClr val="FF0000"/>
                </a:solidFill>
                <a:latin typeface="Arial" pitchFamily="34" charset="0"/>
                <a:cs typeface="Arial" pitchFamily="34" charset="0"/>
              </a:rPr>
              <a:t>ve 14. minutě domácí vedli už 3:0. Pak to bylo vcelku nuda a další gól diváci viděli až v 68. minutě, kdy Chlad snížil na 1:3. V závěru ještě  </a:t>
            </a:r>
            <a:r>
              <a:rPr lang="cs-CZ" sz="1100" dirty="0" err="1" smtClean="0">
                <a:solidFill>
                  <a:srgbClr val="FF0000"/>
                </a:solidFill>
                <a:latin typeface="Arial" pitchFamily="34" charset="0"/>
                <a:cs typeface="Arial" pitchFamily="34" charset="0"/>
              </a:rPr>
              <a:t>Spořice</a:t>
            </a:r>
            <a:r>
              <a:rPr lang="cs-CZ" sz="1100" dirty="0" smtClean="0">
                <a:solidFill>
                  <a:srgbClr val="FF0000"/>
                </a:solidFill>
                <a:latin typeface="Arial" pitchFamily="34" charset="0"/>
                <a:cs typeface="Arial" pitchFamily="34" charset="0"/>
              </a:rPr>
              <a:t> nedali penaltu.</a:t>
            </a:r>
          </a:p>
        </p:txBody>
      </p:sp>
      <p:sp>
        <p:nvSpPr>
          <p:cNvPr id="17" name="TextovéPole 16"/>
          <p:cNvSpPr txBox="1"/>
          <p:nvPr/>
        </p:nvSpPr>
        <p:spPr>
          <a:xfrm>
            <a:off x="174948" y="163116"/>
            <a:ext cx="4680520" cy="1107996"/>
          </a:xfrm>
          <a:prstGeom prst="rect">
            <a:avLst/>
          </a:prstGeom>
          <a:gradFill>
            <a:gsLst>
              <a:gs pos="0">
                <a:srgbClr val="5E9EFF">
                  <a:alpha val="72000"/>
                </a:srgbClr>
              </a:gs>
              <a:gs pos="39999">
                <a:srgbClr val="85C2FF"/>
              </a:gs>
              <a:gs pos="70000">
                <a:srgbClr val="C4D6EB"/>
              </a:gs>
              <a:gs pos="100000">
                <a:srgbClr val="FFEBFA"/>
              </a:gs>
            </a:gsLst>
            <a:lin ang="5400000" scaled="0"/>
          </a:gradFill>
        </p:spPr>
        <p:txBody>
          <a:bodyPr wrap="square" rtlCol="0">
            <a:spAutoFit/>
          </a:bodyPr>
          <a:lstStyle/>
          <a:p>
            <a:pPr algn="ctr"/>
            <a:r>
              <a:rPr lang="cs-CZ" sz="2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V 6 zápasech minulého kole v Severočeském přeboru vyhráli hosté</a:t>
            </a:r>
            <a:endParaRPr lang="cs-CZ" sz="2200" dirty="0">
              <a:solidFill>
                <a:srgbClr val="000000"/>
              </a:solidFill>
              <a:latin typeface="Arial" pitchFamily="34" charset="0"/>
              <a:cs typeface="Arial" pitchFamily="34" charset="0"/>
            </a:endParaRPr>
          </a:p>
        </p:txBody>
      </p:sp>
      <p:sp>
        <p:nvSpPr>
          <p:cNvPr id="15" name="Rectangle 1"/>
          <p:cNvSpPr>
            <a:spLocks noChangeArrowheads="1"/>
          </p:cNvSpPr>
          <p:nvPr/>
        </p:nvSpPr>
        <p:spPr bwMode="auto">
          <a:xfrm>
            <a:off x="5503540" y="1564804"/>
            <a:ext cx="4608512"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noFill/>
                </a:ln>
                <a:solidFill>
                  <a:schemeClr val="tx1"/>
                </a:solidFill>
                <a:effectLst>
                  <a:outerShdw blurRad="50800" dist="38100" dir="16200000" rotWithShape="0">
                    <a:srgbClr val="FF0000">
                      <a:alpha val="40000"/>
                    </a:srgbClr>
                  </a:outerShdw>
                </a:effectLst>
                <a:latin typeface="Calibri" pitchFamily="34" charset="0"/>
                <a:ea typeface="Calibri" pitchFamily="34" charset="0"/>
                <a:cs typeface="Times New Roman" pitchFamily="18" charset="0"/>
              </a:rPr>
              <a:t>TJ </a:t>
            </a:r>
            <a:r>
              <a:rPr kumimoji="0" lang="cs-CZ" sz="2400" b="1" i="0" u="sng" strike="noStrike" cap="none" normalizeH="0" baseline="0" dirty="0" err="1" smtClean="0">
                <a:ln>
                  <a:noFill/>
                </a:ln>
                <a:solidFill>
                  <a:schemeClr val="tx1"/>
                </a:solidFill>
                <a:effectLst>
                  <a:outerShdw blurRad="50800" dist="38100" dir="16200000" rotWithShape="0">
                    <a:srgbClr val="FF0000">
                      <a:alpha val="40000"/>
                    </a:srgbClr>
                  </a:outerShdw>
                </a:effectLst>
                <a:latin typeface="Calibri" pitchFamily="34" charset="0"/>
                <a:ea typeface="Calibri" pitchFamily="34" charset="0"/>
                <a:cs typeface="Times New Roman" pitchFamily="18" charset="0"/>
              </a:rPr>
              <a:t>Svádov</a:t>
            </a:r>
            <a:r>
              <a:rPr kumimoji="0" lang="cs-CZ" sz="2400" b="1" i="0" u="sng" strike="noStrike" cap="none" normalizeH="0" baseline="0" dirty="0" smtClean="0">
                <a:ln>
                  <a:noFill/>
                </a:ln>
                <a:solidFill>
                  <a:schemeClr val="tx1"/>
                </a:solidFill>
                <a:effectLst>
                  <a:outerShdw blurRad="50800" dist="38100" dir="16200000" rotWithShape="0">
                    <a:srgbClr val="FF0000">
                      <a:alpha val="40000"/>
                    </a:srgbClr>
                  </a:outerShdw>
                </a:effectLst>
                <a:latin typeface="Calibri" pitchFamily="34" charset="0"/>
                <a:ea typeface="Calibri" pitchFamily="34" charset="0"/>
                <a:cs typeface="Times New Roman" pitchFamily="18" charset="0"/>
              </a:rPr>
              <a:t> Olšinky - SK </a:t>
            </a:r>
            <a:r>
              <a:rPr kumimoji="0" lang="cs-CZ" sz="2400" b="1" i="0" u="sng" strike="noStrike" cap="none" normalizeH="0" baseline="0" dirty="0" err="1" smtClean="0">
                <a:ln>
                  <a:noFill/>
                </a:ln>
                <a:solidFill>
                  <a:schemeClr val="tx1"/>
                </a:solidFill>
                <a:effectLst>
                  <a:outerShdw blurRad="50800" dist="38100" dir="16200000" rotWithShape="0">
                    <a:srgbClr val="FF0000">
                      <a:alpha val="40000"/>
                    </a:srgbClr>
                  </a:outerShdw>
                </a:effectLst>
                <a:latin typeface="Calibri" pitchFamily="34" charset="0"/>
                <a:ea typeface="Calibri" pitchFamily="34" charset="0"/>
                <a:cs typeface="Times New Roman" pitchFamily="18" charset="0"/>
              </a:rPr>
              <a:t>Štětí</a:t>
            </a:r>
            <a:endParaRPr kumimoji="0" lang="cs-CZ" sz="900" b="0" i="0" u="none" strike="noStrike" cap="none" normalizeH="0" baseline="0" dirty="0" smtClean="0">
              <a:ln>
                <a:noFill/>
              </a:ln>
              <a:solidFill>
                <a:schemeClr val="tx1"/>
              </a:solidFill>
              <a:effectLst>
                <a:outerShdw blurRad="50800" dist="38100" dir="16200000" rotWithShape="0">
                  <a:srgbClr val="FF0000">
                    <a:alpha val="4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chemeClr val="tx1"/>
                </a:solidFill>
                <a:effectLst>
                  <a:outerShdw blurRad="50800" dist="38100" dir="16200000" rotWithShape="0">
                    <a:srgbClr val="FF0000">
                      <a:alpha val="40000"/>
                    </a:srgbClr>
                  </a:outerShdw>
                </a:effectLst>
                <a:latin typeface="Calibri" pitchFamily="34" charset="0"/>
                <a:ea typeface="Calibri" pitchFamily="34" charset="0"/>
                <a:cs typeface="Times New Roman" pitchFamily="18" charset="0"/>
              </a:rPr>
              <a:t>5:3(3:1)  5.10.2014   7.kolo</a:t>
            </a:r>
            <a:endParaRPr kumimoji="0" lang="cs-CZ" sz="1050" b="0" i="0" u="none" strike="noStrike" cap="none" normalizeH="0" baseline="0" dirty="0" smtClean="0">
              <a:ln>
                <a:noFill/>
              </a:ln>
              <a:solidFill>
                <a:schemeClr val="tx1"/>
              </a:solidFill>
              <a:effectLst>
                <a:outerShdw blurRad="50800" dist="38100" dir="16200000" rotWithShape="0">
                  <a:srgbClr val="FF0000">
                    <a:alpha val="4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Napravit reputaci toužili dorostenci na pravém břehu Labe nedaleko Ústí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kde leží a má své hřiště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Svádov</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Začali jsme také dobře a hned po úvodním hvizdu rozhodčího, kterému mu bylo 16 let a mnoho mladších hráčů než on samotný po hřišti neběhalo, jsme šli do vedení po střele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Koráně</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 větší vzdálenosti. Nutno ještě informovat, že jsme hráli proti soupeři, který do tohoto kola vždy vítězil. Domácím se podařilo vyrovnat po rohu , když míč proletěl přes celé malé vápno a nešťastně zasáhl Jakl, od kterého se odrazil do branky.  Domácí, kteří oproti našemu výběru měli věkový průměr vyšší, uplatňovali svou fyzickou kondici i ve hře. Dvěma branky do poločasové změny stran se jim také podařilo vstřelit 2 góly a do kabin jsme zrovna 2x veselí nešli. Nic ale ještě zdaleka ztraceno nebylo a domácí jsme zaskočili hned v 53. minutě, kdy na 2:3 snížil Jan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Grepl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Ještě lépe to s našimi dorostenci vypadalo v 68. minutě, když dokonce na 3:3 vyrovnal Marek. Rozhodnutí přinesla závěrečná fáze utkání. Souboj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Koráně</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 hráčem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Svádova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posoudil  úplně obráceně a z nařízeného volného přímého kopu šli domácí do vedení 4:3. Vrhli jsme se do útoku s cílem vyrovnat, ale místo vyrovnání přišel rychlý útok soupeř a  rozhodnutí v podobě branky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Svádova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 5:3. Naši dorostenci poslední 2 důležité zápasy s předními celky tabulky prohráli a na první místo musí nyní pošilhávat trochu z povzdálí. Do konce podzimu zbývá 6 zápasů a ve hře je ještě plno bodů, které celkové pořadí  může hodně zamotat.</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u="sng" dirty="0" smtClean="0">
                <a:latin typeface="Calibri" pitchFamily="34" charset="0"/>
                <a:ea typeface="Calibri" pitchFamily="34" charset="0"/>
                <a:cs typeface="Times New Roman" pitchFamily="18" charset="0"/>
              </a:rPr>
              <a:t>Branky</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Koráň</a:t>
            </a:r>
            <a:r>
              <a:rPr lang="cs-CZ" sz="1100" b="0" dirty="0" smtClean="0">
                <a:latin typeface="Calibri" pitchFamily="34" charset="0"/>
                <a:ea typeface="Calibri" pitchFamily="34" charset="0"/>
                <a:cs typeface="Times New Roman" pitchFamily="18" charset="0"/>
              </a:rPr>
              <a:t> 1, Jan </a:t>
            </a:r>
            <a:r>
              <a:rPr lang="cs-CZ" sz="1100" b="0" dirty="0" err="1" smtClean="0">
                <a:latin typeface="Calibri" pitchFamily="34" charset="0"/>
                <a:ea typeface="Calibri" pitchFamily="34" charset="0"/>
                <a:cs typeface="Times New Roman" pitchFamily="18" charset="0"/>
              </a:rPr>
              <a:t>Grepl</a:t>
            </a:r>
            <a:r>
              <a:rPr lang="cs-CZ" sz="1100" b="0" dirty="0" smtClean="0">
                <a:latin typeface="Calibri" pitchFamily="34" charset="0"/>
                <a:ea typeface="Calibri" pitchFamily="34" charset="0"/>
                <a:cs typeface="Times New Roman" pitchFamily="18" charset="0"/>
              </a:rPr>
              <a:t> 1,  Marek 1</a:t>
            </a:r>
          </a:p>
          <a:p>
            <a:r>
              <a:rPr lang="cs-CZ" sz="1100" b="0" u="sng" dirty="0" smtClean="0">
                <a:latin typeface="Calibri" pitchFamily="34" charset="0"/>
              </a:rPr>
              <a:t>Sestava:</a:t>
            </a:r>
            <a:r>
              <a:rPr lang="cs-CZ" sz="1100" b="0" dirty="0" err="1" smtClean="0">
                <a:latin typeface="Calibri" pitchFamily="34" charset="0"/>
              </a:rPr>
              <a:t>M</a:t>
            </a:r>
            <a:r>
              <a:rPr lang="cs-CZ" sz="1100" b="0" dirty="0" smtClean="0">
                <a:latin typeface="Calibri" pitchFamily="34" charset="0"/>
              </a:rPr>
              <a:t>.Svoboda-Jakl, </a:t>
            </a:r>
            <a:r>
              <a:rPr lang="cs-CZ" sz="1100" b="0" dirty="0" err="1" smtClean="0">
                <a:latin typeface="Calibri" pitchFamily="34" charset="0"/>
              </a:rPr>
              <a:t>Sviták</a:t>
            </a:r>
            <a:r>
              <a:rPr lang="cs-CZ" sz="1100" b="0" dirty="0" smtClean="0">
                <a:latin typeface="Calibri" pitchFamily="34" charset="0"/>
              </a:rPr>
              <a:t>, Jan </a:t>
            </a:r>
            <a:r>
              <a:rPr lang="cs-CZ" sz="1100" b="0" dirty="0" err="1" smtClean="0">
                <a:latin typeface="Calibri" pitchFamily="34" charset="0"/>
              </a:rPr>
              <a:t>Grepl</a:t>
            </a:r>
            <a:r>
              <a:rPr lang="cs-CZ" sz="1100" b="0" dirty="0" smtClean="0">
                <a:latin typeface="Calibri" pitchFamily="34" charset="0"/>
              </a:rPr>
              <a:t>, Beruška, Srba, </a:t>
            </a:r>
            <a:r>
              <a:rPr lang="cs-CZ" sz="1100" b="0" dirty="0" err="1" smtClean="0">
                <a:latin typeface="Calibri" pitchFamily="34" charset="0"/>
              </a:rPr>
              <a:t>Koráň</a:t>
            </a:r>
            <a:r>
              <a:rPr lang="cs-CZ" sz="1100" b="0" dirty="0" smtClean="0">
                <a:latin typeface="Calibri" pitchFamily="34" charset="0"/>
              </a:rPr>
              <a:t>, </a:t>
            </a:r>
            <a:r>
              <a:rPr lang="cs-CZ" sz="1100" b="0" dirty="0" err="1" smtClean="0">
                <a:latin typeface="Calibri" pitchFamily="34" charset="0"/>
              </a:rPr>
              <a:t>Balaštík</a:t>
            </a:r>
            <a:r>
              <a:rPr lang="cs-CZ" sz="1100" b="0" dirty="0" smtClean="0">
                <a:latin typeface="Calibri" pitchFamily="34" charset="0"/>
              </a:rPr>
              <a:t>, </a:t>
            </a:r>
          </a:p>
          <a:p>
            <a:r>
              <a:rPr lang="cs-CZ" sz="1100" b="0" dirty="0" smtClean="0">
                <a:latin typeface="Calibri" pitchFamily="34" charset="0"/>
              </a:rPr>
              <a:t>                Podhorský, </a:t>
            </a:r>
            <a:r>
              <a:rPr lang="cs-CZ" sz="1100" b="0" dirty="0" err="1" smtClean="0">
                <a:latin typeface="Calibri" pitchFamily="34" charset="0"/>
              </a:rPr>
              <a:t>Danč</a:t>
            </a:r>
            <a:r>
              <a:rPr lang="cs-CZ" sz="1100" b="0" dirty="0" smtClean="0">
                <a:latin typeface="Calibri" pitchFamily="34" charset="0"/>
              </a:rPr>
              <a:t>, Marek</a:t>
            </a:r>
          </a:p>
          <a:p>
            <a:r>
              <a:rPr lang="cs-CZ" sz="1100" b="0" u="sng" dirty="0" smtClean="0">
                <a:latin typeface="Calibri" pitchFamily="34" charset="0"/>
              </a:rPr>
              <a:t>Střídající:</a:t>
            </a:r>
            <a:r>
              <a:rPr lang="cs-CZ" sz="1100" b="0" dirty="0" smtClean="0">
                <a:latin typeface="Calibri" pitchFamily="34" charset="0"/>
              </a:rPr>
              <a:t> </a:t>
            </a:r>
            <a:r>
              <a:rPr lang="cs-CZ" sz="1100" b="0" dirty="0" err="1" smtClean="0">
                <a:latin typeface="Calibri" pitchFamily="34" charset="0"/>
              </a:rPr>
              <a:t>Horváth</a:t>
            </a:r>
            <a:r>
              <a:rPr lang="cs-CZ" sz="1100" b="0" dirty="0" smtClean="0">
                <a:latin typeface="Calibri" pitchFamily="34" charset="0"/>
              </a:rPr>
              <a:t>, Nedomlel</a:t>
            </a:r>
          </a:p>
          <a:p>
            <a:r>
              <a:rPr kumimoji="0" lang="cs-CZ" sz="1100" b="0" i="0" u="sng" strike="noStrike" cap="none" normalizeH="0" baseline="0" dirty="0" smtClean="0">
                <a:ln>
                  <a:noFill/>
                </a:ln>
                <a:solidFill>
                  <a:schemeClr val="tx1"/>
                </a:solidFill>
                <a:effectLst/>
                <a:latin typeface="Calibri" pitchFamily="34" charset="0"/>
                <a:cs typeface="Arial" pitchFamily="34" charset="0"/>
              </a:rPr>
              <a:t>Trenér:</a:t>
            </a:r>
            <a:r>
              <a:rPr kumimoji="0" lang="cs-CZ" sz="1100" b="0" i="0" u="none" strike="noStrike" cap="none" normalizeH="0" baseline="0" dirty="0" smtClean="0">
                <a:ln>
                  <a:noFill/>
                </a:ln>
                <a:solidFill>
                  <a:schemeClr val="tx1"/>
                </a:solidFill>
                <a:effectLst/>
                <a:latin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Calibri" pitchFamily="34" charset="0"/>
                <a:cs typeface="Arial" pitchFamily="34" charset="0"/>
              </a:rPr>
              <a:t>V</a:t>
            </a:r>
            <a:r>
              <a:rPr kumimoji="0" lang="cs-CZ" sz="1100" b="0" i="0" u="none" strike="noStrike" cap="none" normalizeH="0" baseline="0" dirty="0" smtClean="0">
                <a:ln>
                  <a:noFill/>
                </a:ln>
                <a:solidFill>
                  <a:schemeClr val="tx1"/>
                </a:solidFill>
                <a:effectLst/>
                <a:latin typeface="Calibri" pitchFamily="34" charset="0"/>
                <a:cs typeface="Arial" pitchFamily="34" charset="0"/>
              </a:rPr>
              <a:t>.Podhorský, </a:t>
            </a:r>
            <a:r>
              <a:rPr kumimoji="0" lang="cs-CZ" sz="1100" b="0" i="0" u="none" strike="noStrike" cap="none" normalizeH="0" baseline="0" dirty="0" err="1" smtClean="0">
                <a:ln>
                  <a:noFill/>
                </a:ln>
                <a:solidFill>
                  <a:schemeClr val="tx1"/>
                </a:solidFill>
                <a:effectLst/>
                <a:latin typeface="Calibri" pitchFamily="34" charset="0"/>
                <a:cs typeface="Arial" pitchFamily="34" charset="0"/>
              </a:rPr>
              <a:t>R.Švejdar</a:t>
            </a:r>
            <a:endParaRPr kumimoji="0" lang="cs-CZ" sz="18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6" name="TextovéPole 15"/>
          <p:cNvSpPr txBox="1"/>
          <p:nvPr/>
        </p:nvSpPr>
        <p:spPr>
          <a:xfrm>
            <a:off x="5503540" y="163116"/>
            <a:ext cx="4536504" cy="1323439"/>
          </a:xfrm>
          <a:prstGeom prst="rect">
            <a:avLst/>
          </a:prstGeom>
          <a:blipFill dpi="0" rotWithShape="1">
            <a:blip r:embed="rId3" cstate="print">
              <a:alphaModFix amt="48000"/>
            </a:blip>
            <a:srcRect/>
            <a:stretch>
              <a:fillRect/>
            </a:stretch>
          </a:blipFill>
        </p:spPr>
        <p:txBody>
          <a:bodyPr wrap="square" rtlCol="0">
            <a:spAutoFit/>
          </a:bodyPr>
          <a:lstStyle/>
          <a:p>
            <a:pPr algn="ctr"/>
            <a:r>
              <a:rPr lang="cs-CZ" sz="2000" dirty="0" smtClean="0">
                <a:blipFill>
                  <a:blip r:embed="rId4"/>
                  <a:tile tx="0" ty="0" sx="100000" sy="100000" flip="none" algn="tl"/>
                </a:blipFill>
                <a:effectLst>
                  <a:outerShdw blurRad="38100" dist="38100" dir="2700000" algn="tl">
                    <a:srgbClr val="000000">
                      <a:alpha val="43137"/>
                    </a:srgbClr>
                  </a:outerShdw>
                </a:effectLst>
                <a:latin typeface="Segoe UI" pitchFamily="34" charset="0"/>
                <a:ea typeface="Segoe UI" pitchFamily="34" charset="0"/>
                <a:cs typeface="Segoe UI" pitchFamily="34" charset="0"/>
              </a:rPr>
              <a:t>Rozhodnutí přišlo v závěru zápasu za stavu 3:3, kdy rozhodčí nařídil proti našim dorostencům sporný volný přímý kop.</a:t>
            </a:r>
            <a:endParaRPr lang="cs-CZ" sz="1600" dirty="0">
              <a:blipFill>
                <a:blip r:embed="rId4"/>
                <a:tile tx="0" ty="0" sx="100000" sy="100000" flip="none" algn="tl"/>
              </a:blip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5719564" y="163116"/>
            <a:ext cx="4392488" cy="2031325"/>
          </a:xfrm>
          <a:prstGeom prst="rect">
            <a:avLst/>
          </a:prstGeom>
          <a:blipFill>
            <a:blip r:embed="rId3" cstate="print"/>
            <a:stretch>
              <a:fillRect/>
            </a:stretch>
          </a:blipFill>
        </p:spPr>
        <p:txBody>
          <a:bodyPr wrap="square" rtlCol="0">
            <a:spAutoFit/>
          </a:bodyPr>
          <a:lstStyle/>
          <a:p>
            <a:pPr algn="ctr"/>
            <a:r>
              <a:rPr lang="cs-CZ" sz="1800" dirty="0" smtClean="0"/>
              <a:t>O tomto víkendu se nejzajímavější zápas hraje právě na našem stadionu. Zítra by jsme si přáli překvapení v </a:t>
            </a:r>
            <a:r>
              <a:rPr lang="cs-CZ" sz="1800" dirty="0" err="1" smtClean="0"/>
              <a:t>Blšanech</a:t>
            </a:r>
            <a:r>
              <a:rPr lang="cs-CZ" sz="1800" dirty="0" smtClean="0"/>
              <a:t>, kde hraje  Litvínov. Za týden se oči fanoušků budou upírat do Litvínova, kde hrajeme proti 1. mužstvu tabulky</a:t>
            </a:r>
            <a:endParaRPr lang="cs-CZ" sz="1800" dirty="0"/>
          </a:p>
        </p:txBody>
      </p:sp>
      <p:graphicFrame>
        <p:nvGraphicFramePr>
          <p:cNvPr id="14" name="Tabulka 13"/>
          <p:cNvGraphicFramePr>
            <a:graphicFrameLocks noGrp="1"/>
          </p:cNvGraphicFramePr>
          <p:nvPr/>
        </p:nvGraphicFramePr>
        <p:xfrm>
          <a:off x="5791573" y="2467379"/>
          <a:ext cx="4191123" cy="4246233"/>
        </p:xfrm>
        <a:graphic>
          <a:graphicData uri="http://schemas.openxmlformats.org/drawingml/2006/table">
            <a:tbl>
              <a:tblPr/>
              <a:tblGrid>
                <a:gridCol w="1033565">
                  <a:extLst>
                    <a:ext uri="{9D8B030D-6E8A-4147-A177-3AD203B41FA5}">
                      <a16:colId xmlns:a16="http://schemas.microsoft.com/office/drawing/2014/main" val="20000"/>
                    </a:ext>
                  </a:extLst>
                </a:gridCol>
                <a:gridCol w="1190774">
                  <a:extLst>
                    <a:ext uri="{9D8B030D-6E8A-4147-A177-3AD203B41FA5}">
                      <a16:colId xmlns:a16="http://schemas.microsoft.com/office/drawing/2014/main" val="20001"/>
                    </a:ext>
                  </a:extLst>
                </a:gridCol>
                <a:gridCol w="1043599">
                  <a:extLst>
                    <a:ext uri="{9D8B030D-6E8A-4147-A177-3AD203B41FA5}">
                      <a16:colId xmlns:a16="http://schemas.microsoft.com/office/drawing/2014/main" val="20002"/>
                    </a:ext>
                  </a:extLst>
                </a:gridCol>
                <a:gridCol w="923185">
                  <a:extLst>
                    <a:ext uri="{9D8B030D-6E8A-4147-A177-3AD203B41FA5}">
                      <a16:colId xmlns:a16="http://schemas.microsoft.com/office/drawing/2014/main" val="20003"/>
                    </a:ext>
                  </a:extLst>
                </a:gridCol>
              </a:tblGrid>
              <a:tr h="374668">
                <a:tc gridSpan="4">
                  <a:txBody>
                    <a:bodyPr/>
                    <a:lstStyle/>
                    <a:p>
                      <a:pPr algn="ctr" fontAlgn="ctr"/>
                      <a:r>
                        <a:rPr lang="cs-CZ" sz="1600" b="1" i="0" u="none" strike="noStrike" dirty="0">
                          <a:solidFill>
                            <a:srgbClr val="153E96"/>
                          </a:solidFill>
                          <a:latin typeface="Rockwell"/>
                        </a:rPr>
                        <a:t>11. kolo 18.10.2014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8556">
                <a:tc>
                  <a:txBody>
                    <a:bodyPr/>
                    <a:lstStyle/>
                    <a:p>
                      <a:pPr algn="ctr" fontAlgn="ctr"/>
                      <a:r>
                        <a:rPr lang="cs-CZ" sz="1200" b="1" i="0" u="none" strike="noStrike" dirty="0">
                          <a:solidFill>
                            <a:srgbClr val="000000"/>
                          </a:solidFill>
                          <a:latin typeface="Arial"/>
                        </a:rPr>
                        <a:t>Louny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Hrobce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19.10. 15:30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18556">
                <a:tc>
                  <a:txBody>
                    <a:bodyPr/>
                    <a:lstStyle/>
                    <a:p>
                      <a:pPr algn="ctr" fontAlgn="ctr"/>
                      <a:r>
                        <a:rPr lang="cs-CZ" sz="1200" b="1" i="0" u="none" strike="noStrike" dirty="0">
                          <a:solidFill>
                            <a:srgbClr val="000000"/>
                          </a:solidFill>
                          <a:latin typeface="Arial"/>
                        </a:rPr>
                        <a:t>Modrá</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err="1">
                          <a:solidFill>
                            <a:srgbClr val="000000"/>
                          </a:solidFill>
                          <a:latin typeface="Arial"/>
                        </a:rPr>
                        <a:t>Neštěmice</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19.10. 15:30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218556">
                <a:tc>
                  <a:txBody>
                    <a:bodyPr/>
                    <a:lstStyle/>
                    <a:p>
                      <a:pPr algn="ctr" fontAlgn="ctr"/>
                      <a:r>
                        <a:rPr lang="cs-CZ" sz="1200" b="1" i="0" u="none" strike="noStrike">
                          <a:solidFill>
                            <a:srgbClr val="000000"/>
                          </a:solidFill>
                          <a:latin typeface="Arial"/>
                        </a:rPr>
                        <a:t>Vilémov</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err="1">
                          <a:solidFill>
                            <a:srgbClr val="000000"/>
                          </a:solidFill>
                          <a:latin typeface="Arial"/>
                        </a:rPr>
                        <a:t>Proboštov</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18.10. 15:30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18556">
                <a:tc>
                  <a:txBody>
                    <a:bodyPr/>
                    <a:lstStyle/>
                    <a:p>
                      <a:pPr algn="ctr" fontAlgn="ctr"/>
                      <a:r>
                        <a:rPr lang="cs-CZ" sz="1200" b="1" i="0" u="none" strike="noStrike">
                          <a:solidFill>
                            <a:srgbClr val="000000"/>
                          </a:solidFill>
                          <a:latin typeface="Arial"/>
                        </a:rPr>
                        <a:t>Rumburk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err="1">
                          <a:solidFill>
                            <a:srgbClr val="000000"/>
                          </a:solidFill>
                          <a:latin typeface="Arial"/>
                        </a:rPr>
                        <a:t>T.Kadaň</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Arial"/>
                        </a:rPr>
                        <a:t>18.10.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218556">
                <a:tc>
                  <a:txBody>
                    <a:bodyPr/>
                    <a:lstStyle/>
                    <a:p>
                      <a:pPr algn="ctr" fontAlgn="ctr"/>
                      <a:r>
                        <a:rPr lang="cs-CZ" sz="1200" b="1" i="0" u="none" strike="noStrike">
                          <a:solidFill>
                            <a:srgbClr val="000000"/>
                          </a:solidFill>
                          <a:latin typeface="Arial"/>
                        </a:rPr>
                        <a:t>Jun.Děčín</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err="1">
                          <a:solidFill>
                            <a:srgbClr val="000000"/>
                          </a:solidFill>
                          <a:latin typeface="Arial"/>
                        </a:rPr>
                        <a:t>Spořice</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19.10. 15:30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18556">
                <a:tc>
                  <a:txBody>
                    <a:bodyPr/>
                    <a:lstStyle/>
                    <a:p>
                      <a:pPr algn="ctr" fontAlgn="ctr"/>
                      <a:r>
                        <a:rPr lang="cs-CZ" sz="1200" b="1" i="0" u="none" strike="noStrike">
                          <a:solidFill>
                            <a:srgbClr val="000000"/>
                          </a:solidFill>
                          <a:latin typeface="Arial"/>
                        </a:rPr>
                        <a:t>Blšany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Arial"/>
                        </a:rPr>
                        <a:t>19.10. 15:30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218556">
                <a:tc>
                  <a:txBody>
                    <a:bodyPr/>
                    <a:lstStyle/>
                    <a:p>
                      <a:pPr algn="ctr" fontAlgn="ctr"/>
                      <a:r>
                        <a:rPr lang="cs-CZ" sz="1200" b="1" i="0" u="none" strike="noStrike">
                          <a:solidFill>
                            <a:srgbClr val="000000"/>
                          </a:solidFill>
                          <a:latin typeface="Arial"/>
                        </a:rPr>
                        <a:t>Štětí</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18.10.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28964">
                <a:tc>
                  <a:txBody>
                    <a:bodyPr/>
                    <a:lstStyle/>
                    <a:p>
                      <a:pPr algn="ctr" fontAlgn="ctr"/>
                      <a:r>
                        <a:rPr lang="cs-CZ" sz="1200" b="1" i="0" u="none" strike="noStrike">
                          <a:solidFill>
                            <a:srgbClr val="000000"/>
                          </a:solidFill>
                          <a:latin typeface="Arial"/>
                        </a:rPr>
                        <a:t>Modlany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H.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18.10. 15:30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r h="353853">
                <a:tc gridSpan="4">
                  <a:txBody>
                    <a:bodyPr/>
                    <a:lstStyle/>
                    <a:p>
                      <a:pPr algn="ctr" fontAlgn="ctr"/>
                      <a:r>
                        <a:rPr lang="cs-CZ" sz="1600" b="1" i="0" u="none" strike="noStrike">
                          <a:solidFill>
                            <a:srgbClr val="153E96"/>
                          </a:solidFill>
                          <a:latin typeface="Rockwell"/>
                        </a:rPr>
                        <a:t>12. kolo 25.10.2014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18556">
                <a:tc>
                  <a:txBody>
                    <a:bodyPr/>
                    <a:lstStyle/>
                    <a:p>
                      <a:pPr algn="ctr" fontAlgn="ctr"/>
                      <a:r>
                        <a:rPr lang="cs-CZ" sz="1200" b="1" i="0" u="none" strike="noStrike">
                          <a:solidFill>
                            <a:srgbClr val="000000"/>
                          </a:solidFill>
                          <a:latin typeface="Arial"/>
                        </a:rPr>
                        <a:t>Hrobce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H.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25.10.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218556">
                <a:tc>
                  <a:txBody>
                    <a:bodyPr/>
                    <a:lstStyle/>
                    <a:p>
                      <a:pPr algn="ctr" fontAlgn="ctr"/>
                      <a:r>
                        <a:rPr lang="cs-CZ" sz="1200" b="1" i="0" u="none" strike="noStrike">
                          <a:solidFill>
                            <a:srgbClr val="000000"/>
                          </a:solidFill>
                          <a:latin typeface="Arial"/>
                        </a:rPr>
                        <a:t>Bílina</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25.10.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1"/>
                  </a:ext>
                </a:extLst>
              </a:tr>
              <a:tr h="218556">
                <a:tc>
                  <a:txBody>
                    <a:bodyPr/>
                    <a:lstStyle/>
                    <a:p>
                      <a:pPr algn="ctr" fontAlgn="ctr"/>
                      <a:r>
                        <a:rPr lang="cs-CZ" sz="1200" b="1" i="0" u="none" strike="noStrike">
                          <a:solidFill>
                            <a:srgbClr val="000000"/>
                          </a:solidFill>
                          <a:latin typeface="Arial"/>
                        </a:rPr>
                        <a:t>Litvínov</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25.10. 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218556">
                <a:tc>
                  <a:txBody>
                    <a:bodyPr/>
                    <a:lstStyle/>
                    <a:p>
                      <a:pPr algn="ctr" fontAlgn="ctr"/>
                      <a:r>
                        <a:rPr lang="cs-CZ" sz="1200" b="1" i="0" u="none" strike="noStrike">
                          <a:solidFill>
                            <a:srgbClr val="000000"/>
                          </a:solidFill>
                          <a:latin typeface="Arial"/>
                        </a:rPr>
                        <a:t>Spořice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Blšany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25.10. 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3"/>
                  </a:ext>
                </a:extLst>
              </a:tr>
              <a:tr h="218556">
                <a:tc>
                  <a:txBody>
                    <a:bodyPr/>
                    <a:lstStyle/>
                    <a:p>
                      <a:pPr algn="ctr" fontAlgn="ctr"/>
                      <a:r>
                        <a:rPr lang="cs-CZ" sz="1200" b="1" i="0" u="none" strike="noStrike">
                          <a:solidFill>
                            <a:srgbClr val="000000"/>
                          </a:solidFill>
                          <a:latin typeface="Arial"/>
                        </a:rPr>
                        <a:t>T.Kadaň</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25.10.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218556">
                <a:tc>
                  <a:txBody>
                    <a:bodyPr/>
                    <a:lstStyle/>
                    <a:p>
                      <a:pPr algn="ctr" fontAlgn="ctr"/>
                      <a:r>
                        <a:rPr lang="cs-CZ" sz="1200" b="1" i="0" u="none" strike="noStrike">
                          <a:solidFill>
                            <a:srgbClr val="000000"/>
                          </a:solidFill>
                          <a:latin typeface="Arial"/>
                        </a:rPr>
                        <a:t>Proboštov</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Rumburk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25.10. 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5"/>
                  </a:ext>
                </a:extLst>
              </a:tr>
              <a:tr h="218556">
                <a:tc>
                  <a:txBody>
                    <a:bodyPr/>
                    <a:lstStyle/>
                    <a:p>
                      <a:pPr algn="ctr" fontAlgn="ctr"/>
                      <a:r>
                        <a:rPr lang="cs-CZ" sz="1200" b="1" i="0" u="none" strike="noStrike">
                          <a:solidFill>
                            <a:srgbClr val="000000"/>
                          </a:solidFill>
                          <a:latin typeface="Arial"/>
                        </a:rPr>
                        <a:t>Neštěmice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Vilémov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26.10.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6"/>
                  </a:ext>
                </a:extLst>
              </a:tr>
              <a:tr h="228964">
                <a:tc>
                  <a:txBody>
                    <a:bodyPr/>
                    <a:lstStyle/>
                    <a:p>
                      <a:pPr algn="ctr" fontAlgn="ctr"/>
                      <a:r>
                        <a:rPr lang="cs-CZ" sz="1200" b="1" i="0" u="none" strike="noStrike">
                          <a:solidFill>
                            <a:srgbClr val="000000"/>
                          </a:solidFill>
                          <a:latin typeface="Arial"/>
                        </a:rPr>
                        <a:t>Louny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Arial"/>
                        </a:rPr>
                        <a:t>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Arial"/>
                        </a:rPr>
                        <a:t>26.10. 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7"/>
                  </a:ext>
                </a:extLst>
              </a:tr>
            </a:tbl>
          </a:graphicData>
        </a:graphic>
      </p:graphicFrame>
      <p:sp>
        <p:nvSpPr>
          <p:cNvPr id="9" name="TextovéPole 8"/>
          <p:cNvSpPr txBox="1"/>
          <p:nvPr/>
        </p:nvSpPr>
        <p:spPr>
          <a:xfrm>
            <a:off x="174948" y="163116"/>
            <a:ext cx="4536504" cy="830997"/>
          </a:xfrm>
          <a:prstGeom prst="rect">
            <a:avLst/>
          </a:prstGeom>
          <a:blipFill dpi="0" rotWithShape="1">
            <a:blip r:embed="rId4" cstate="print">
              <a:alphaModFix amt="33000"/>
            </a:blip>
            <a:srcRect/>
            <a:stretch>
              <a:fillRect/>
            </a:stretch>
          </a:blipFill>
        </p:spPr>
        <p:txBody>
          <a:bodyPr wrap="square" rtlCol="0">
            <a:spAutoFit/>
          </a:bodyPr>
          <a:lstStyle/>
          <a:p>
            <a:pPr algn="ctr"/>
            <a:r>
              <a:rPr lang="cs-CZ" sz="1600" dirty="0" smtClean="0">
                <a:solidFill>
                  <a:srgbClr val="000099"/>
                </a:solidFill>
                <a:latin typeface="Arial Black" pitchFamily="34" charset="0"/>
              </a:rPr>
              <a:t>Utkání, ve kterém dorostenci čekali na branku až do 30. minuty. Pak jsme se ale rozstříleli  a  jasně vyhráli</a:t>
            </a:r>
            <a:endParaRPr lang="cs-CZ" sz="1600" dirty="0">
              <a:solidFill>
                <a:srgbClr val="000099"/>
              </a:solidFill>
              <a:latin typeface="Arial Black" pitchFamily="34" charset="0"/>
            </a:endParaRPr>
          </a:p>
        </p:txBody>
      </p:sp>
      <p:sp>
        <p:nvSpPr>
          <p:cNvPr id="12" name="Rectangle 1"/>
          <p:cNvSpPr>
            <a:spLocks noChangeArrowheads="1"/>
          </p:cNvSpPr>
          <p:nvPr/>
        </p:nvSpPr>
        <p:spPr bwMode="auto">
          <a:xfrm>
            <a:off x="174948" y="1052691"/>
            <a:ext cx="46805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cs-CZ" sz="1800" u="sng" dirty="0" smtClean="0"/>
              <a:t>SK </a:t>
            </a:r>
            <a:r>
              <a:rPr lang="cs-CZ" sz="1800" u="sng" dirty="0" err="1" smtClean="0"/>
              <a:t>Štětí</a:t>
            </a:r>
            <a:r>
              <a:rPr lang="cs-CZ" sz="1800" u="sng" dirty="0" smtClean="0"/>
              <a:t> – SK Březiny</a:t>
            </a:r>
            <a:endParaRPr lang="cs-CZ" sz="1800" dirty="0" smtClean="0"/>
          </a:p>
          <a:p>
            <a:pPr algn="ctr"/>
            <a:r>
              <a:rPr lang="cs-CZ" sz="1800" u="sng" dirty="0" smtClean="0"/>
              <a:t>7:0(3:0</a:t>
            </a:r>
            <a:r>
              <a:rPr lang="cs-CZ" sz="1800" u="sng" smtClean="0"/>
              <a:t>)  11.10.2014  </a:t>
            </a:r>
            <a:r>
              <a:rPr lang="cs-CZ" sz="1800" u="sng" dirty="0" smtClean="0"/>
              <a:t>8.kolo</a:t>
            </a:r>
            <a:endParaRPr lang="cs-CZ" sz="1800" dirty="0" smtClean="0"/>
          </a:p>
          <a:p>
            <a:r>
              <a:rPr lang="cs-CZ" sz="1000" dirty="0" smtClean="0">
                <a:latin typeface="Arial" pitchFamily="34" charset="0"/>
                <a:cs typeface="Arial" pitchFamily="34" charset="0"/>
              </a:rPr>
              <a:t> </a:t>
            </a:r>
            <a:r>
              <a:rPr lang="cs-CZ" sz="1000" b="0" dirty="0" smtClean="0">
                <a:latin typeface="Arial" pitchFamily="34" charset="0"/>
                <a:cs typeface="Arial" pitchFamily="34" charset="0"/>
              </a:rPr>
              <a:t>Rozjeté dorostence z počátku sezóny zastavily 2 porážky v řadě. Pravda bylo to se soupeři z těch úplně nejvyšších pater tabulky, ale i tak to mrzelo, protože teď nezbývá než čekat na zaváhání soupeřů před nimi.  Březiny prochází I. A třídou nenápadně a nevedou si vůbec špatně. Na naše mužstvo před zápasem ztrácely pouhé 3 body. Začali jsme s vervou a vypracovali velké množství rohu, po nichž ale bohužel létaly míče před branku naprázdno. Po úvodním tlaku jsme nohu na plynu </a:t>
            </a:r>
            <a:r>
              <a:rPr lang="cs-CZ" sz="1000" b="0" dirty="0" err="1" smtClean="0">
                <a:latin typeface="Arial" pitchFamily="34" charset="0"/>
                <a:cs typeface="Arial" pitchFamily="34" charset="0"/>
              </a:rPr>
              <a:t>malinlo</a:t>
            </a:r>
            <a:r>
              <a:rPr lang="cs-CZ" sz="1000" b="0" dirty="0" smtClean="0">
                <a:latin typeface="Arial" pitchFamily="34" charset="0"/>
                <a:cs typeface="Arial" pitchFamily="34" charset="0"/>
              </a:rPr>
              <a:t> stáhli a do prostoru před naší branku se začal dostávat i soupeř. V jednom případě zachraňoval Svoboda v brance a ve druhé měl hráč Březin vychýlenou mušku.  I přes tuto snahu soupeře jsme nenechávali nic náhodě a opět zmáčkli protivníka na jeho polovině. Marek si v rozhodujícím okamžiku,ale balón ukopl daleko od nohy a jeho povedenou střelu z dálky vyrazil brankář Janda nad břevno. Až teprve po půlhodině hry to přišlo. Nedomlel poslal z rohu nadýchaný míč před branku, kde zůstal bez jakékoliv pozornosti Jan </a:t>
            </a:r>
            <a:r>
              <a:rPr lang="cs-CZ" sz="1000" b="0" dirty="0" err="1" smtClean="0">
                <a:latin typeface="Arial" pitchFamily="34" charset="0"/>
                <a:cs typeface="Arial" pitchFamily="34" charset="0"/>
              </a:rPr>
              <a:t>Grepl</a:t>
            </a:r>
            <a:r>
              <a:rPr lang="cs-CZ" sz="1000" b="0" dirty="0" smtClean="0">
                <a:latin typeface="Arial" pitchFamily="34" charset="0"/>
                <a:cs typeface="Arial" pitchFamily="34" charset="0"/>
              </a:rPr>
              <a:t> a hlavou nádherně rozvlnil síť na 1:0. Ucho se utrhlo, nervozita se vytratila a v 35. Minutě už Marek zvyšoval po samostatné akci na 2:0. Stejný hráč byl do poločasu i u třetí branky. Přes celou branku po anglicku předložil míč </a:t>
            </a:r>
            <a:r>
              <a:rPr lang="cs-CZ" sz="1000" b="0" dirty="0" err="1" smtClean="0">
                <a:latin typeface="Arial" pitchFamily="34" charset="0"/>
                <a:cs typeface="Arial" pitchFamily="34" charset="0"/>
              </a:rPr>
              <a:t>Dančovi</a:t>
            </a:r>
            <a:r>
              <a:rPr lang="cs-CZ" sz="1000" b="0" dirty="0" smtClean="0">
                <a:latin typeface="Arial" pitchFamily="34" charset="0"/>
                <a:cs typeface="Arial" pitchFamily="34" charset="0"/>
              </a:rPr>
              <a:t> a pak už stačilo jen správně nastavit nohu. Druhý poločas zahájil </a:t>
            </a:r>
            <a:r>
              <a:rPr lang="cs-CZ" sz="1000" b="0" dirty="0" err="1" smtClean="0">
                <a:latin typeface="Arial" pitchFamily="34" charset="0"/>
                <a:cs typeface="Arial" pitchFamily="34" charset="0"/>
              </a:rPr>
              <a:t>Sviták</a:t>
            </a:r>
            <a:r>
              <a:rPr lang="cs-CZ" sz="1000" b="0" dirty="0" smtClean="0">
                <a:latin typeface="Arial" pitchFamily="34" charset="0"/>
                <a:cs typeface="Arial" pitchFamily="34" charset="0"/>
              </a:rPr>
              <a:t> pěknou kolmicí na Marka a jeho brankové konto začalo po brance na 4:0 narůstat. Z výhodného střeleckého postavení, z 16,5 metrů zahrával stejný hráč volný přímý kop, ale trefil jenom dobře postaveného obránce. V 56. minutě se se ojedinělým střeleckým pokusem ozvali hosté, ale branku netrefili. To domácí si s obranou protivníka rady věděli. Nedomlel hned z první přihrál Janu </a:t>
            </a:r>
            <a:r>
              <a:rPr lang="cs-CZ" sz="1000" b="0" dirty="0" err="1" smtClean="0">
                <a:latin typeface="Arial" pitchFamily="34" charset="0"/>
                <a:cs typeface="Arial" pitchFamily="34" charset="0"/>
              </a:rPr>
              <a:t>Greplovi</a:t>
            </a:r>
            <a:r>
              <a:rPr lang="cs-CZ" sz="1000" b="0" dirty="0" smtClean="0">
                <a:latin typeface="Arial" pitchFamily="34" charset="0"/>
                <a:cs typeface="Arial" pitchFamily="34" charset="0"/>
              </a:rPr>
              <a:t> a ten sice na 3x, ale přeci upravil na 5:0.  Březiny už by se raději viděly v šatně, ale času do konce zbývalo ještě hodně. V 65. Minutě si </a:t>
            </a:r>
            <a:r>
              <a:rPr lang="cs-CZ" sz="1000" b="0" dirty="0" err="1" smtClean="0">
                <a:latin typeface="Arial" pitchFamily="34" charset="0"/>
                <a:cs typeface="Arial" pitchFamily="34" charset="0"/>
              </a:rPr>
              <a:t>Danč</a:t>
            </a:r>
            <a:r>
              <a:rPr lang="cs-CZ" sz="1000" b="0" dirty="0" smtClean="0">
                <a:latin typeface="Arial" pitchFamily="34" charset="0"/>
                <a:cs typeface="Arial" pitchFamily="34" charset="0"/>
              </a:rPr>
              <a:t> vyměnil s Markem a ten střelou k tyči zaokrouhlil výsledek na 6:0. Naposledy se míč do nebezpečné situace před branku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dostal v 72. minutě, kdy po volném přímém kopu míč proletěl </a:t>
            </a:r>
            <a:r>
              <a:rPr lang="cs-CZ" sz="1000" b="0" dirty="0" err="1" smtClean="0">
                <a:latin typeface="Arial" pitchFamily="34" charset="0"/>
                <a:cs typeface="Arial" pitchFamily="34" charset="0"/>
              </a:rPr>
              <a:t>štětskou</a:t>
            </a:r>
            <a:r>
              <a:rPr lang="cs-CZ" sz="1000" b="0" dirty="0" smtClean="0">
                <a:latin typeface="Arial" pitchFamily="34" charset="0"/>
                <a:cs typeface="Arial" pitchFamily="34" charset="0"/>
              </a:rPr>
              <a:t> šestnáctkou, ale nikdo ho trefit nedokázal. Povedenou </a:t>
            </a:r>
            <a:r>
              <a:rPr lang="cs-CZ" sz="1000" b="0" dirty="0" err="1" smtClean="0">
                <a:latin typeface="Arial" pitchFamily="34" charset="0"/>
                <a:cs typeface="Arial" pitchFamily="34" charset="0"/>
              </a:rPr>
              <a:t>těčku</a:t>
            </a:r>
            <a:r>
              <a:rPr lang="cs-CZ" sz="1000" b="0" dirty="0" smtClean="0">
                <a:latin typeface="Arial" pitchFamily="34" charset="0"/>
                <a:cs typeface="Arial" pitchFamily="34" charset="0"/>
              </a:rPr>
              <a:t> za mistrovským zápasem byla konečná branka zápasu na 7:0, jejímž autorem byl, kdo jiný, než Marek zakončující </a:t>
            </a:r>
            <a:r>
              <a:rPr lang="cs-CZ" sz="1000" b="0" dirty="0" err="1" smtClean="0">
                <a:latin typeface="Arial" pitchFamily="34" charset="0"/>
                <a:cs typeface="Arial" pitchFamily="34" charset="0"/>
              </a:rPr>
              <a:t>sv</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ým</a:t>
            </a:r>
            <a:r>
              <a:rPr lang="cs-CZ" sz="1000" b="0" dirty="0" smtClean="0">
                <a:latin typeface="Arial" pitchFamily="34" charset="0"/>
                <a:cs typeface="Arial" pitchFamily="34" charset="0"/>
              </a:rPr>
              <a:t> typickým způsobem. </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Marek 4, Jan </a:t>
            </a:r>
            <a:r>
              <a:rPr lang="cs-CZ" sz="1000" b="0" dirty="0" err="1" smtClean="0">
                <a:latin typeface="Arial" pitchFamily="34" charset="0"/>
                <a:cs typeface="Arial" pitchFamily="34" charset="0"/>
              </a:rPr>
              <a:t>Grepl</a:t>
            </a:r>
            <a:r>
              <a:rPr lang="cs-CZ" sz="1000" b="0" dirty="0" smtClean="0">
                <a:latin typeface="Arial" pitchFamily="34" charset="0"/>
                <a:cs typeface="Arial" pitchFamily="34" charset="0"/>
              </a:rPr>
              <a:t> 2, </a:t>
            </a:r>
            <a:r>
              <a:rPr lang="cs-CZ" sz="1000" b="0" dirty="0" err="1" smtClean="0">
                <a:latin typeface="Arial" pitchFamily="34" charset="0"/>
                <a:cs typeface="Arial" pitchFamily="34" charset="0"/>
              </a:rPr>
              <a:t>Danč</a:t>
            </a:r>
            <a:r>
              <a:rPr lang="cs-CZ" sz="1000" b="0" dirty="0" smtClean="0">
                <a:latin typeface="Arial" pitchFamily="34" charset="0"/>
                <a:cs typeface="Arial" pitchFamily="34" charset="0"/>
              </a:rPr>
              <a:t> 1</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.Svoboda-Bidlo, </a:t>
            </a:r>
            <a:r>
              <a:rPr lang="cs-CZ" sz="1000" b="0" dirty="0" err="1" smtClean="0">
                <a:latin typeface="Arial" pitchFamily="34" charset="0"/>
                <a:cs typeface="Arial" pitchFamily="34" charset="0"/>
              </a:rPr>
              <a:t>Sviták</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Koráň</a:t>
            </a:r>
            <a:r>
              <a:rPr lang="cs-CZ" sz="1000" b="0" dirty="0" smtClean="0">
                <a:latin typeface="Arial" pitchFamily="34" charset="0"/>
                <a:cs typeface="Arial" pitchFamily="34" charset="0"/>
              </a:rPr>
              <a:t>, Beruška, Srba, Jan </a:t>
            </a:r>
            <a:r>
              <a:rPr lang="cs-CZ" sz="1000" b="0" dirty="0" err="1" smtClean="0">
                <a:latin typeface="Arial" pitchFamily="34" charset="0"/>
                <a:cs typeface="Arial" pitchFamily="34" charset="0"/>
              </a:rPr>
              <a:t>Grepl</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Balaštík</a:t>
            </a:r>
            <a:r>
              <a:rPr lang="cs-CZ" sz="1000" b="0" dirty="0" smtClean="0">
                <a:latin typeface="Arial" pitchFamily="34" charset="0"/>
                <a:cs typeface="Arial" pitchFamily="34" charset="0"/>
              </a:rPr>
              <a:t>, </a:t>
            </a:r>
          </a:p>
          <a:p>
            <a:r>
              <a:rPr lang="cs-CZ" sz="1000" b="0" dirty="0" smtClean="0">
                <a:latin typeface="Arial" pitchFamily="34" charset="0"/>
                <a:cs typeface="Arial" pitchFamily="34" charset="0"/>
              </a:rPr>
              <a:t>                Podhorský, </a:t>
            </a:r>
            <a:r>
              <a:rPr lang="cs-CZ" sz="1000" b="0" dirty="0" err="1" smtClean="0">
                <a:latin typeface="Arial" pitchFamily="34" charset="0"/>
                <a:cs typeface="Arial" pitchFamily="34" charset="0"/>
              </a:rPr>
              <a:t>Danč</a:t>
            </a:r>
            <a:r>
              <a:rPr lang="cs-CZ" sz="1000" b="0" dirty="0" smtClean="0">
                <a:latin typeface="Arial" pitchFamily="34" charset="0"/>
                <a:cs typeface="Arial" pitchFamily="34" charset="0"/>
              </a:rPr>
              <a:t>, Marek</a:t>
            </a:r>
          </a:p>
          <a:p>
            <a:r>
              <a:rPr lang="cs-CZ" sz="1000" b="0" u="sng" dirty="0" smtClean="0">
                <a:latin typeface="Arial" pitchFamily="34" charset="0"/>
                <a:cs typeface="Arial" pitchFamily="34" charset="0"/>
              </a:rPr>
              <a:t>Střídající:</a:t>
            </a:r>
            <a:r>
              <a:rPr lang="cs-CZ" sz="1000" b="0" dirty="0" smtClean="0">
                <a:latin typeface="Arial" pitchFamily="34" charset="0"/>
                <a:cs typeface="Arial" pitchFamily="34" charset="0"/>
              </a:rPr>
              <a:t> Jakl, Horáček, Nedomlel</a:t>
            </a: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V</a:t>
            </a:r>
            <a:r>
              <a:rPr lang="cs-CZ" sz="1000" b="0" dirty="0" smtClean="0">
                <a:latin typeface="Arial" pitchFamily="34" charset="0"/>
                <a:cs typeface="Arial" pitchFamily="34" charset="0"/>
              </a:rPr>
              <a:t>.Podhorský, </a:t>
            </a:r>
            <a:r>
              <a:rPr lang="cs-CZ" sz="1000" b="0" dirty="0" err="1" smtClean="0">
                <a:latin typeface="Arial" pitchFamily="34" charset="0"/>
                <a:cs typeface="Arial" pitchFamily="34" charset="0"/>
              </a:rPr>
              <a:t>R.Švejdar</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J.Hořejší</a:t>
            </a:r>
            <a:endParaRPr lang="cs-CZ" sz="1000" b="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174948" y="163116"/>
            <a:ext cx="4680520" cy="1692771"/>
          </a:xfrm>
          <a:prstGeom prst="rect">
            <a:avLst/>
          </a:prstGeom>
          <a:blipFill dpi="0" rotWithShape="1">
            <a:blip r:embed="rId3" cstate="print">
              <a:alphaModFix amt="58000"/>
            </a:blip>
            <a:srcRect/>
            <a:stretch>
              <a:fillRect/>
            </a:stretch>
          </a:blipFill>
        </p:spPr>
        <p:txBody>
          <a:bodyPr wrap="square" rtlCol="0">
            <a:spAutoFit/>
          </a:bodyPr>
          <a:lstStyle/>
          <a:p>
            <a:pPr algn="ctr"/>
            <a:r>
              <a:rPr lang="cs-CZ" sz="2600" dirty="0" err="1" smtClean="0">
                <a:effectLst>
                  <a:outerShdw blurRad="38100" dist="38100" dir="2700000" algn="tl">
                    <a:srgbClr val="000000">
                      <a:alpha val="43137"/>
                    </a:srgbClr>
                  </a:outerShdw>
                </a:effectLst>
              </a:rPr>
              <a:t>Štětí</a:t>
            </a:r>
            <a:r>
              <a:rPr lang="cs-CZ" sz="2600" dirty="0" smtClean="0">
                <a:effectLst>
                  <a:outerShdw blurRad="38100" dist="38100" dir="2700000" algn="tl">
                    <a:srgbClr val="000000">
                      <a:alpha val="43137"/>
                    </a:srgbClr>
                  </a:outerShdw>
                </a:effectLst>
              </a:rPr>
              <a:t> nastřílelo o 10 gólů víc než Litvínov. Ty zase inkasovaly o 9 gólů méně než </a:t>
            </a:r>
            <a:r>
              <a:rPr lang="cs-CZ" sz="2600" dirty="0" err="1" smtClean="0">
                <a:effectLst>
                  <a:outerShdw blurRad="38100" dist="38100" dir="2700000" algn="tl">
                    <a:srgbClr val="000000">
                      <a:alpha val="43137"/>
                    </a:srgbClr>
                  </a:outerShdw>
                </a:effectLst>
              </a:rPr>
              <a:t>Štětí</a:t>
            </a:r>
            <a:endParaRPr lang="cs-CZ" sz="2600" dirty="0">
              <a:effectLst>
                <a:outerShdw blurRad="38100" dist="38100" dir="2700000" algn="tl">
                  <a:srgbClr val="000000">
                    <a:alpha val="43137"/>
                  </a:srgbClr>
                </a:outerShdw>
              </a:effectLst>
            </a:endParaRPr>
          </a:p>
        </p:txBody>
      </p:sp>
      <p:sp>
        <p:nvSpPr>
          <p:cNvPr id="11" name="TextovéPole 10"/>
          <p:cNvSpPr txBox="1"/>
          <p:nvPr/>
        </p:nvSpPr>
        <p:spPr>
          <a:xfrm>
            <a:off x="5431532" y="163116"/>
            <a:ext cx="4680520" cy="1384995"/>
          </a:xfrm>
          <a:prstGeom prst="rect">
            <a:avLst/>
          </a:prstGeom>
          <a:solidFill>
            <a:srgbClr val="33CCCC"/>
          </a:solidFill>
        </p:spPr>
        <p:txBody>
          <a:bodyPr wrap="square" rtlCol="0">
            <a:spAutoFit/>
          </a:bodyPr>
          <a:lstStyle/>
          <a:p>
            <a:pPr algn="ctr"/>
            <a:r>
              <a:rPr lang="cs-CZ" sz="2800" dirty="0" smtClean="0">
                <a:latin typeface="Arial" pitchFamily="34" charset="0"/>
                <a:cs typeface="Arial" pitchFamily="34" charset="0"/>
              </a:rPr>
              <a:t>Dorostenci mají za sebou 8 kol I.A třídy. Bez ztráty bodu je už jen </a:t>
            </a:r>
            <a:r>
              <a:rPr lang="cs-CZ" sz="2800" dirty="0" err="1" smtClean="0">
                <a:latin typeface="Arial" pitchFamily="34" charset="0"/>
                <a:cs typeface="Arial" pitchFamily="34" charset="0"/>
              </a:rPr>
              <a:t>Svádov</a:t>
            </a:r>
            <a:endParaRPr lang="cs-CZ" sz="2000" dirty="0">
              <a:latin typeface="Arial" pitchFamily="34" charset="0"/>
              <a:cs typeface="Arial" pitchFamily="34" charset="0"/>
            </a:endParaRPr>
          </a:p>
        </p:txBody>
      </p:sp>
      <p:graphicFrame>
        <p:nvGraphicFramePr>
          <p:cNvPr id="14" name="Tabulka 13"/>
          <p:cNvGraphicFramePr>
            <a:graphicFrameLocks noGrp="1"/>
          </p:cNvGraphicFramePr>
          <p:nvPr/>
        </p:nvGraphicFramePr>
        <p:xfrm>
          <a:off x="5503540" y="5131668"/>
          <a:ext cx="4608511" cy="1874520"/>
        </p:xfrm>
        <a:graphic>
          <a:graphicData uri="http://schemas.openxmlformats.org/drawingml/2006/table">
            <a:tbl>
              <a:tblPr/>
              <a:tblGrid>
                <a:gridCol w="1488463">
                  <a:extLst>
                    <a:ext uri="{9D8B030D-6E8A-4147-A177-3AD203B41FA5}">
                      <a16:colId xmlns:a16="http://schemas.microsoft.com/office/drawing/2014/main" val="20000"/>
                    </a:ext>
                  </a:extLst>
                </a:gridCol>
                <a:gridCol w="1703145">
                  <a:extLst>
                    <a:ext uri="{9D8B030D-6E8A-4147-A177-3AD203B41FA5}">
                      <a16:colId xmlns:a16="http://schemas.microsoft.com/office/drawing/2014/main" val="20001"/>
                    </a:ext>
                  </a:extLst>
                </a:gridCol>
                <a:gridCol w="1416903">
                  <a:extLst>
                    <a:ext uri="{9D8B030D-6E8A-4147-A177-3AD203B41FA5}">
                      <a16:colId xmlns:a16="http://schemas.microsoft.com/office/drawing/2014/main" val="20002"/>
                    </a:ext>
                  </a:extLst>
                </a:gridCol>
              </a:tblGrid>
              <a:tr h="252304">
                <a:tc gridSpan="3">
                  <a:txBody>
                    <a:bodyPr/>
                    <a:lstStyle/>
                    <a:p>
                      <a:pPr algn="ctr" fontAlgn="ctr"/>
                      <a:r>
                        <a:rPr lang="cs-CZ" sz="2000" b="1" i="0" u="none" strike="noStrike" dirty="0">
                          <a:solidFill>
                            <a:srgbClr val="000000"/>
                          </a:solidFill>
                          <a:latin typeface="Calibri"/>
                        </a:rPr>
                        <a:t>Výsledky </a:t>
                      </a:r>
                      <a:r>
                        <a:rPr lang="cs-CZ" sz="2000" b="1" i="0" u="none" strike="noStrike" dirty="0" smtClean="0">
                          <a:solidFill>
                            <a:srgbClr val="000000"/>
                          </a:solidFill>
                          <a:latin typeface="Calibri"/>
                        </a:rPr>
                        <a:t>8.kola </a:t>
                      </a:r>
                      <a:r>
                        <a:rPr lang="cs-CZ" sz="2000" b="1" i="0" u="none" strike="noStrike" dirty="0">
                          <a:solidFill>
                            <a:srgbClr val="000000"/>
                          </a:solidFill>
                          <a:latin typeface="Calibri"/>
                        </a:rPr>
                        <a:t>I.A třídy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78906">
                <a:tc>
                  <a:txBody>
                    <a:bodyPr/>
                    <a:lstStyle/>
                    <a:p>
                      <a:pPr algn="ctr" fontAlgn="ctr"/>
                      <a:r>
                        <a:rPr lang="cs-CZ" sz="1400" b="1" i="0" u="none" strike="noStrike" dirty="0" smtClean="0">
                          <a:solidFill>
                            <a:srgbClr val="000000"/>
                          </a:solidFill>
                          <a:latin typeface="Arial"/>
                        </a:rPr>
                        <a:t>ASK Lovosice</a:t>
                      </a:r>
                      <a:endParaRPr lang="cs-CZ"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smtClean="0">
                          <a:solidFill>
                            <a:srgbClr val="000000"/>
                          </a:solidFill>
                          <a:latin typeface="Arial"/>
                        </a:rPr>
                        <a:t>Benešov </a:t>
                      </a:r>
                      <a:r>
                        <a:rPr lang="cs-CZ" sz="1400" b="1" i="0" u="none" strike="noStrike" dirty="0" err="1" smtClean="0">
                          <a:solidFill>
                            <a:srgbClr val="000000"/>
                          </a:solidFill>
                          <a:latin typeface="Arial"/>
                        </a:rPr>
                        <a:t>n.Pl</a:t>
                      </a:r>
                      <a:r>
                        <a:rPr lang="cs-CZ" sz="1400" b="1" i="0" u="none" strike="noStrike" dirty="0" smtClean="0">
                          <a:solidFill>
                            <a:srgbClr val="000000"/>
                          </a:solidFill>
                          <a:latin typeface="Arial"/>
                        </a:rPr>
                        <a:t>.</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smtClean="0">
                          <a:solidFill>
                            <a:srgbClr val="000000"/>
                          </a:solidFill>
                          <a:latin typeface="Calibri"/>
                        </a:rPr>
                        <a:t>5:0(2:0)</a:t>
                      </a:r>
                      <a:endParaRPr lang="cs-CZ"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78906">
                <a:tc>
                  <a:txBody>
                    <a:bodyPr/>
                    <a:lstStyle/>
                    <a:p>
                      <a:pPr algn="ctr" fontAlgn="ctr"/>
                      <a:r>
                        <a:rPr lang="cs-CZ" sz="1400" b="1" i="0" u="none" strike="noStrike" dirty="0" err="1" smtClean="0">
                          <a:solidFill>
                            <a:srgbClr val="000000"/>
                          </a:solidFill>
                          <a:latin typeface="Arial"/>
                        </a:rPr>
                        <a:t>Štětí</a:t>
                      </a:r>
                      <a:endParaRPr lang="cs-CZ"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Arial"/>
                        </a:rPr>
                        <a:t>Březiny</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Calibri"/>
                        </a:rPr>
                        <a:t>7:0(3:0)</a:t>
                      </a:r>
                      <a:endParaRPr lang="cs-CZ"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134183">
                <a:tc>
                  <a:txBody>
                    <a:bodyPr/>
                    <a:lstStyle/>
                    <a:p>
                      <a:pPr algn="ctr" fontAlgn="ctr"/>
                      <a:r>
                        <a:rPr lang="cs-CZ" sz="1400" b="1" i="0" u="none" strike="noStrike" dirty="0" err="1" smtClean="0">
                          <a:solidFill>
                            <a:srgbClr val="000000"/>
                          </a:solidFill>
                          <a:latin typeface="Arial"/>
                        </a:rPr>
                        <a:t>Brozany</a:t>
                      </a:r>
                      <a:endParaRPr lang="cs-CZ"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err="1" smtClean="0">
                          <a:solidFill>
                            <a:srgbClr val="000000"/>
                          </a:solidFill>
                          <a:latin typeface="Arial"/>
                        </a:rPr>
                        <a:t>Novosedlice</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smtClean="0">
                          <a:solidFill>
                            <a:srgbClr val="000000"/>
                          </a:solidFill>
                          <a:latin typeface="Calibri"/>
                        </a:rPr>
                        <a:t>11:0(5:0)</a:t>
                      </a:r>
                      <a:endParaRPr lang="cs-CZ"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78906">
                <a:tc>
                  <a:txBody>
                    <a:bodyPr/>
                    <a:lstStyle/>
                    <a:p>
                      <a:pPr algn="ctr" fontAlgn="ctr"/>
                      <a:r>
                        <a:rPr lang="cs-CZ" sz="1400" b="1" i="0" u="none" strike="noStrike" dirty="0" err="1" smtClean="0">
                          <a:solidFill>
                            <a:srgbClr val="000000"/>
                          </a:solidFill>
                          <a:latin typeface="Arial"/>
                        </a:rPr>
                        <a:t>Boletice</a:t>
                      </a:r>
                      <a:endParaRPr lang="cs-CZ"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Arial"/>
                        </a:rPr>
                        <a:t>Velký </a:t>
                      </a:r>
                      <a:r>
                        <a:rPr lang="cs-CZ" sz="1400" b="1" i="0" u="none" strike="noStrike" dirty="0" err="1" smtClean="0">
                          <a:solidFill>
                            <a:srgbClr val="000000"/>
                          </a:solidFill>
                          <a:latin typeface="Arial"/>
                        </a:rPr>
                        <a:t>Šenov</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Calibri"/>
                        </a:rPr>
                        <a:t>5:6 </a:t>
                      </a:r>
                      <a:r>
                        <a:rPr lang="cs-CZ" sz="1400" b="1" i="0" u="none" strike="noStrike" dirty="0" err="1" smtClean="0">
                          <a:solidFill>
                            <a:srgbClr val="000000"/>
                          </a:solidFill>
                          <a:latin typeface="Calibri"/>
                        </a:rPr>
                        <a:t>n.p</a:t>
                      </a:r>
                      <a:r>
                        <a:rPr lang="cs-CZ" sz="1400" b="1" i="0" u="none" strike="noStrike" dirty="0" smtClean="0">
                          <a:solidFill>
                            <a:srgbClr val="000000"/>
                          </a:solidFill>
                          <a:latin typeface="Calibri"/>
                        </a:rPr>
                        <a:t>.</a:t>
                      </a:r>
                      <a:endParaRPr lang="cs-CZ"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178906">
                <a:tc>
                  <a:txBody>
                    <a:bodyPr/>
                    <a:lstStyle/>
                    <a:p>
                      <a:pPr algn="ctr" fontAlgn="ctr"/>
                      <a:r>
                        <a:rPr lang="cs-CZ" sz="1400" b="1" i="0" u="none" strike="noStrike" dirty="0" smtClean="0">
                          <a:solidFill>
                            <a:srgbClr val="000000"/>
                          </a:solidFill>
                          <a:latin typeface="Arial"/>
                        </a:rPr>
                        <a:t>Chlumec</a:t>
                      </a:r>
                      <a:endParaRPr lang="cs-CZ"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smtClean="0">
                          <a:solidFill>
                            <a:srgbClr val="000000"/>
                          </a:solidFill>
                          <a:latin typeface="Arial"/>
                        </a:rPr>
                        <a:t>Jílové</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smtClean="0">
                          <a:solidFill>
                            <a:srgbClr val="000000"/>
                          </a:solidFill>
                          <a:latin typeface="Calibri"/>
                        </a:rPr>
                        <a:t>4:1(1:0)</a:t>
                      </a:r>
                      <a:endParaRPr lang="cs-CZ"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78906">
                <a:tc>
                  <a:txBody>
                    <a:bodyPr/>
                    <a:lstStyle/>
                    <a:p>
                      <a:pPr algn="ctr" fontAlgn="ctr"/>
                      <a:r>
                        <a:rPr lang="cs-CZ" sz="1400" b="1" i="0" u="none" strike="noStrike" dirty="0" err="1" smtClean="0">
                          <a:solidFill>
                            <a:srgbClr val="000000"/>
                          </a:solidFill>
                          <a:latin typeface="Arial"/>
                        </a:rPr>
                        <a:t>Skorotice</a:t>
                      </a:r>
                      <a:endParaRPr lang="cs-CZ"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err="1" smtClean="0">
                          <a:solidFill>
                            <a:srgbClr val="000000"/>
                          </a:solidFill>
                          <a:latin typeface="Arial"/>
                        </a:rPr>
                        <a:t>Mšené</a:t>
                      </a:r>
                      <a:r>
                        <a:rPr lang="cs-CZ" sz="1400" b="1" i="0" u="none" strike="noStrike" dirty="0" smtClean="0">
                          <a:solidFill>
                            <a:srgbClr val="000000"/>
                          </a:solidFill>
                          <a:latin typeface="Arial"/>
                        </a:rPr>
                        <a:t> Lázně</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Calibri"/>
                        </a:rPr>
                        <a:t>6:0(2:0)</a:t>
                      </a:r>
                      <a:endParaRPr lang="cs-CZ"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r h="178906">
                <a:tc>
                  <a:txBody>
                    <a:bodyPr/>
                    <a:lstStyle/>
                    <a:p>
                      <a:pPr algn="ctr" fontAlgn="ctr"/>
                      <a:r>
                        <a:rPr lang="cs-CZ" sz="1400" b="1" i="0" u="none" strike="noStrike" dirty="0" err="1" smtClean="0">
                          <a:solidFill>
                            <a:srgbClr val="000000"/>
                          </a:solidFill>
                          <a:latin typeface="Arial"/>
                        </a:rPr>
                        <a:t>Mojžíř</a:t>
                      </a:r>
                      <a:r>
                        <a:rPr lang="cs-CZ" sz="1400" b="1" i="0" u="none" strike="noStrike" dirty="0" smtClean="0">
                          <a:solidFill>
                            <a:srgbClr val="000000"/>
                          </a:solidFill>
                          <a:latin typeface="Arial"/>
                        </a:rPr>
                        <a:t> </a:t>
                      </a:r>
                      <a:endParaRPr lang="cs-CZ"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err="1" smtClean="0">
                          <a:solidFill>
                            <a:srgbClr val="000000"/>
                          </a:solidFill>
                          <a:latin typeface="Arial"/>
                        </a:rPr>
                        <a:t>Svádov</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smtClean="0">
                          <a:solidFill>
                            <a:srgbClr val="000000"/>
                          </a:solidFill>
                          <a:latin typeface="Calibri"/>
                        </a:rPr>
                        <a:t>1:4(1:2)</a:t>
                      </a:r>
                      <a:endParaRPr lang="cs-CZ"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graphicFrame>
        <p:nvGraphicFramePr>
          <p:cNvPr id="17" name="Tabulka 16"/>
          <p:cNvGraphicFramePr>
            <a:graphicFrameLocks noGrp="1"/>
          </p:cNvGraphicFramePr>
          <p:nvPr/>
        </p:nvGraphicFramePr>
        <p:xfrm>
          <a:off x="5503540" y="1819300"/>
          <a:ext cx="4610100" cy="2885103"/>
        </p:xfrm>
        <a:graphic>
          <a:graphicData uri="http://schemas.openxmlformats.org/drawingml/2006/table">
            <a:tbl>
              <a:tblPr/>
              <a:tblGrid>
                <a:gridCol w="6096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204786">
                <a:tc>
                  <a:txBody>
                    <a:bodyPr/>
                    <a:lstStyle/>
                    <a:p>
                      <a:pPr algn="ctr" fontAlgn="ctr"/>
                      <a:r>
                        <a:rPr lang="cs-CZ" sz="1000" b="1" i="0" u="none" strike="noStrike">
                          <a:solidFill>
                            <a:srgbClr val="800080"/>
                          </a:solidFill>
                          <a:latin typeface="Arial Black"/>
                        </a:rPr>
                        <a:t>1.</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Svádov</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100" b="1" i="0" u="none" strike="noStrike">
                          <a:solidFill>
                            <a:srgbClr val="800080"/>
                          </a:solidFill>
                          <a:latin typeface="Arial Black"/>
                        </a:rPr>
                        <a:t>64:18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24</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0"/>
                  </a:ext>
                </a:extLst>
              </a:tr>
              <a:tr h="204786">
                <a:tc>
                  <a:txBody>
                    <a:bodyPr/>
                    <a:lstStyle/>
                    <a:p>
                      <a:pPr algn="ctr" fontAlgn="ctr"/>
                      <a:r>
                        <a:rPr lang="cs-CZ" sz="1000" b="1" i="0" u="none" strike="noStrike">
                          <a:solidFill>
                            <a:srgbClr val="800080"/>
                          </a:solidFill>
                          <a:latin typeface="Arial Black"/>
                        </a:rPr>
                        <a:t>2.</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Brozany</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7</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800080"/>
                          </a:solidFill>
                          <a:latin typeface="Arial Black"/>
                        </a:rPr>
                        <a:t>39:9</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21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204786">
                <a:tc>
                  <a:txBody>
                    <a:bodyPr/>
                    <a:lstStyle/>
                    <a:p>
                      <a:pPr algn="ctr" fontAlgn="ctr"/>
                      <a:r>
                        <a:rPr lang="cs-CZ" sz="1400" b="1" i="0" u="none" strike="noStrike">
                          <a:solidFill>
                            <a:srgbClr val="FF0000"/>
                          </a:solidFill>
                          <a:latin typeface="Arial Black"/>
                        </a:rPr>
                        <a:t>3.</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a:solidFill>
                            <a:srgbClr val="FF0000"/>
                          </a:solidFill>
                          <a:latin typeface="Arial Black"/>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a:solidFill>
                            <a:srgbClr val="FF000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a:solidFill>
                            <a:srgbClr val="FF0000"/>
                          </a:solidFill>
                          <a:latin typeface="Arial Black"/>
                        </a:rPr>
                        <a:t>6</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a:solidFill>
                            <a:srgbClr val="FF000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a:solidFill>
                            <a:srgbClr val="FF0000"/>
                          </a:solidFill>
                          <a:latin typeface="Arial Black"/>
                        </a:rPr>
                        <a:t>2</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a:solidFill>
                            <a:srgbClr val="FF0000"/>
                          </a:solidFill>
                          <a:latin typeface="Arial Black"/>
                        </a:rPr>
                        <a:t>57:15</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a:solidFill>
                            <a:srgbClr val="FF0000"/>
                          </a:solidFill>
                          <a:latin typeface="Arial Black"/>
                        </a:rPr>
                        <a:t>18</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2"/>
                  </a:ext>
                </a:extLst>
              </a:tr>
              <a:tr h="204786">
                <a:tc>
                  <a:txBody>
                    <a:bodyPr/>
                    <a:lstStyle/>
                    <a:p>
                      <a:pPr algn="ctr" fontAlgn="ctr"/>
                      <a:r>
                        <a:rPr lang="cs-CZ" sz="1000" b="1" i="0" u="none" strike="noStrike">
                          <a:solidFill>
                            <a:srgbClr val="800080"/>
                          </a:solidFill>
                          <a:latin typeface="Arial Black"/>
                        </a:rPr>
                        <a:t>4.</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V.Šenov</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5</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2</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800080"/>
                          </a:solidFill>
                          <a:latin typeface="Arial Black"/>
                        </a:rPr>
                        <a:t>50:27</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18</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3"/>
                  </a:ext>
                </a:extLst>
              </a:tr>
              <a:tr h="204786">
                <a:tc>
                  <a:txBody>
                    <a:bodyPr/>
                    <a:lstStyle/>
                    <a:p>
                      <a:pPr algn="ctr" fontAlgn="ctr"/>
                      <a:r>
                        <a:rPr lang="cs-CZ" sz="1000" b="1" i="0" u="none" strike="noStrike">
                          <a:solidFill>
                            <a:srgbClr val="800080"/>
                          </a:solidFill>
                          <a:latin typeface="Arial Black"/>
                        </a:rPr>
                        <a:t>5.</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Mojžíř</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6</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2</a:t>
                      </a:r>
                    </a:p>
                  </a:txBody>
                  <a:tcPr marL="9525" marR="9525" marT="9525" marB="0" anchor="ctr">
                    <a:lnL>
                      <a:noFill/>
                    </a:lnL>
                    <a:lnR>
                      <a:noFill/>
                    </a:lnR>
                    <a:lnT>
                      <a:noFill/>
                    </a:lnT>
                    <a:lnB>
                      <a:noFill/>
                    </a:lnB>
                    <a:solidFill>
                      <a:srgbClr val="99FFCC"/>
                    </a:solidFill>
                  </a:tcPr>
                </a:tc>
                <a:tc>
                  <a:txBody>
                    <a:bodyPr/>
                    <a:lstStyle/>
                    <a:p>
                      <a:pPr algn="ctr" fontAlgn="ctr"/>
                      <a:r>
                        <a:rPr lang="cs-CZ" sz="1100" b="1" i="0" u="none" strike="noStrike">
                          <a:solidFill>
                            <a:srgbClr val="800080"/>
                          </a:solidFill>
                          <a:latin typeface="Arial Black"/>
                        </a:rPr>
                        <a:t>29:15</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18</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4"/>
                  </a:ext>
                </a:extLst>
              </a:tr>
              <a:tr h="204786">
                <a:tc>
                  <a:txBody>
                    <a:bodyPr/>
                    <a:lstStyle/>
                    <a:p>
                      <a:pPr algn="ctr" fontAlgn="ctr"/>
                      <a:r>
                        <a:rPr lang="cs-CZ" sz="1000" b="1" i="0" u="none" strike="noStrike">
                          <a:solidFill>
                            <a:srgbClr val="800080"/>
                          </a:solidFill>
                          <a:latin typeface="Arial Black"/>
                        </a:rPr>
                        <a:t>6.</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Lovosice</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5</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3</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800080"/>
                          </a:solidFill>
                          <a:latin typeface="Arial Black"/>
                        </a:rPr>
                        <a:t>45:18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15</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5"/>
                  </a:ext>
                </a:extLst>
              </a:tr>
              <a:tr h="204786">
                <a:tc>
                  <a:txBody>
                    <a:bodyPr/>
                    <a:lstStyle/>
                    <a:p>
                      <a:pPr algn="ctr" fontAlgn="ctr"/>
                      <a:r>
                        <a:rPr lang="cs-CZ" sz="1000" b="1" i="0" u="none" strike="noStrike">
                          <a:solidFill>
                            <a:srgbClr val="800080"/>
                          </a:solidFill>
                          <a:latin typeface="Arial Black"/>
                        </a:rPr>
                        <a:t>7.</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Březiny</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4</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4</a:t>
                      </a:r>
                    </a:p>
                  </a:txBody>
                  <a:tcPr marL="9525" marR="9525" marT="9525" marB="0" anchor="ctr">
                    <a:lnL>
                      <a:noFill/>
                    </a:lnL>
                    <a:lnR>
                      <a:noFill/>
                    </a:lnR>
                    <a:lnT>
                      <a:noFill/>
                    </a:lnT>
                    <a:lnB>
                      <a:noFill/>
                    </a:lnB>
                    <a:solidFill>
                      <a:srgbClr val="99FFCC"/>
                    </a:solidFill>
                  </a:tcPr>
                </a:tc>
                <a:tc>
                  <a:txBody>
                    <a:bodyPr/>
                    <a:lstStyle/>
                    <a:p>
                      <a:pPr algn="ctr" fontAlgn="ctr"/>
                      <a:r>
                        <a:rPr lang="cs-CZ" sz="1100" b="1" i="0" u="none" strike="noStrike">
                          <a:solidFill>
                            <a:srgbClr val="800080"/>
                          </a:solidFill>
                          <a:latin typeface="Arial Black"/>
                        </a:rPr>
                        <a:t>31:31</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12</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6"/>
                  </a:ext>
                </a:extLst>
              </a:tr>
              <a:tr h="204786">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Mšené L.</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4</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4</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800080"/>
                          </a:solidFill>
                          <a:latin typeface="Arial Black"/>
                        </a:rPr>
                        <a:t>26:37</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12</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7"/>
                  </a:ext>
                </a:extLst>
              </a:tr>
              <a:tr h="204786">
                <a:tc>
                  <a:txBody>
                    <a:bodyPr/>
                    <a:lstStyle/>
                    <a:p>
                      <a:pPr algn="ctr" fontAlgn="ctr"/>
                      <a:r>
                        <a:rPr lang="cs-CZ" sz="1000" b="1" i="0" u="none" strike="noStrike">
                          <a:solidFill>
                            <a:srgbClr val="800080"/>
                          </a:solidFill>
                          <a:latin typeface="Arial Black"/>
                        </a:rPr>
                        <a:t>9.</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Skorotice</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3</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5</a:t>
                      </a:r>
                    </a:p>
                  </a:txBody>
                  <a:tcPr marL="9525" marR="9525" marT="9525" marB="0" anchor="ctr">
                    <a:lnL>
                      <a:noFill/>
                    </a:lnL>
                    <a:lnR>
                      <a:noFill/>
                    </a:lnR>
                    <a:lnT>
                      <a:noFill/>
                    </a:lnT>
                    <a:lnB>
                      <a:noFill/>
                    </a:lnB>
                    <a:solidFill>
                      <a:srgbClr val="99FFCC"/>
                    </a:solidFill>
                  </a:tcPr>
                </a:tc>
                <a:tc>
                  <a:txBody>
                    <a:bodyPr/>
                    <a:lstStyle/>
                    <a:p>
                      <a:pPr algn="ctr" fontAlgn="ctr"/>
                      <a:r>
                        <a:rPr lang="cs-CZ" sz="1100" b="1" i="0" u="none" strike="noStrike">
                          <a:solidFill>
                            <a:srgbClr val="800080"/>
                          </a:solidFill>
                          <a:latin typeface="Arial Black"/>
                        </a:rPr>
                        <a:t>25:41</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9</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8"/>
                  </a:ext>
                </a:extLst>
              </a:tr>
              <a:tr h="204786">
                <a:tc>
                  <a:txBody>
                    <a:bodyPr/>
                    <a:lstStyle/>
                    <a:p>
                      <a:pPr algn="ctr" fontAlgn="ctr"/>
                      <a:r>
                        <a:rPr lang="cs-CZ" sz="1000" b="1" i="0" u="none" strike="noStrike">
                          <a:solidFill>
                            <a:srgbClr val="800080"/>
                          </a:solidFill>
                          <a:latin typeface="Arial Black"/>
                        </a:rPr>
                        <a:t>10.</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Chlumec</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2</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5</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800080"/>
                          </a:solidFill>
                          <a:latin typeface="Arial Black"/>
                        </a:rPr>
                        <a:t>24:40</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7</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9"/>
                  </a:ext>
                </a:extLst>
              </a:tr>
              <a:tr h="204786">
                <a:tc>
                  <a:txBody>
                    <a:bodyPr/>
                    <a:lstStyle/>
                    <a:p>
                      <a:pPr algn="ctr" fontAlgn="ctr"/>
                      <a:r>
                        <a:rPr lang="cs-CZ" sz="1000" b="1" i="0" u="none" strike="noStrike">
                          <a:solidFill>
                            <a:srgbClr val="800080"/>
                          </a:solidFill>
                          <a:latin typeface="Arial Black"/>
                        </a:rPr>
                        <a:t>11.</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Novosedlice</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2</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6</a:t>
                      </a:r>
                    </a:p>
                  </a:txBody>
                  <a:tcPr marL="9525" marR="9525" marT="9525" marB="0" anchor="ctr">
                    <a:lnL>
                      <a:noFill/>
                    </a:lnL>
                    <a:lnR>
                      <a:noFill/>
                    </a:lnR>
                    <a:lnT>
                      <a:noFill/>
                    </a:lnT>
                    <a:lnB>
                      <a:noFill/>
                    </a:lnB>
                    <a:solidFill>
                      <a:srgbClr val="99FFCC"/>
                    </a:solidFill>
                  </a:tcPr>
                </a:tc>
                <a:tc>
                  <a:txBody>
                    <a:bodyPr/>
                    <a:lstStyle/>
                    <a:p>
                      <a:pPr algn="ctr" fontAlgn="ctr"/>
                      <a:r>
                        <a:rPr lang="cs-CZ" sz="1100" b="1" i="0" u="none" strike="noStrike">
                          <a:solidFill>
                            <a:srgbClr val="800080"/>
                          </a:solidFill>
                          <a:latin typeface="Arial Black"/>
                        </a:rPr>
                        <a:t>20:73</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6</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10"/>
                  </a:ext>
                </a:extLst>
              </a:tr>
              <a:tr h="204786">
                <a:tc>
                  <a:txBody>
                    <a:bodyPr/>
                    <a:lstStyle/>
                    <a:p>
                      <a:pPr algn="ctr" fontAlgn="ctr"/>
                      <a:r>
                        <a:rPr lang="cs-CZ" sz="1000" b="1" i="0" u="none" strike="noStrike">
                          <a:solidFill>
                            <a:srgbClr val="800080"/>
                          </a:solidFill>
                          <a:latin typeface="Arial Black"/>
                        </a:rPr>
                        <a:t>12.</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Jílové</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7</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800080"/>
                          </a:solidFill>
                          <a:latin typeface="Arial Black"/>
                        </a:rPr>
                        <a:t>26:42</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3</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1"/>
                  </a:ext>
                </a:extLst>
              </a:tr>
              <a:tr h="204786">
                <a:tc>
                  <a:txBody>
                    <a:bodyPr/>
                    <a:lstStyle/>
                    <a:p>
                      <a:pPr algn="ctr" fontAlgn="ctr"/>
                      <a:r>
                        <a:rPr lang="cs-CZ" sz="1000" b="1" i="0" u="none" strike="noStrike">
                          <a:solidFill>
                            <a:srgbClr val="800080"/>
                          </a:solidFill>
                          <a:latin typeface="Arial Black"/>
                        </a:rPr>
                        <a:t>13.</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Benešov</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1</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7</a:t>
                      </a:r>
                    </a:p>
                  </a:txBody>
                  <a:tcPr marL="9525" marR="9525" marT="9525" marB="0" anchor="ctr">
                    <a:lnL>
                      <a:noFill/>
                    </a:lnL>
                    <a:lnR>
                      <a:noFill/>
                    </a:lnR>
                    <a:lnT>
                      <a:noFill/>
                    </a:lnT>
                    <a:lnB>
                      <a:noFill/>
                    </a:lnB>
                    <a:solidFill>
                      <a:srgbClr val="99FFCC"/>
                    </a:solidFill>
                  </a:tcPr>
                </a:tc>
                <a:tc>
                  <a:txBody>
                    <a:bodyPr/>
                    <a:lstStyle/>
                    <a:p>
                      <a:pPr algn="ctr" fontAlgn="ctr"/>
                      <a:r>
                        <a:rPr lang="cs-CZ" sz="1100" b="1" i="0" u="none" strike="noStrike">
                          <a:solidFill>
                            <a:srgbClr val="800080"/>
                          </a:solidFill>
                          <a:latin typeface="Arial Black"/>
                        </a:rPr>
                        <a:t>12:33</a:t>
                      </a:r>
                    </a:p>
                  </a:txBody>
                  <a:tcPr marL="9525" marR="9525" marT="9525" marB="0" anchor="ctr">
                    <a:lnL>
                      <a:noFill/>
                    </a:lnL>
                    <a:lnR>
                      <a:noFill/>
                    </a:lnR>
                    <a:lnT>
                      <a:noFill/>
                    </a:lnT>
                    <a:lnB>
                      <a:noFill/>
                    </a:lnB>
                    <a:solidFill>
                      <a:srgbClr val="99FFCC"/>
                    </a:solidFill>
                  </a:tcPr>
                </a:tc>
                <a:tc>
                  <a:txBody>
                    <a:bodyPr/>
                    <a:lstStyle/>
                    <a:p>
                      <a:pPr algn="ctr" fontAlgn="ctr"/>
                      <a:r>
                        <a:rPr lang="cs-CZ" sz="1000" b="1" i="0" u="none" strike="noStrike">
                          <a:solidFill>
                            <a:srgbClr val="800080"/>
                          </a:solidFill>
                          <a:latin typeface="Arial Black"/>
                        </a:rPr>
                        <a:t>3</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12"/>
                  </a:ext>
                </a:extLst>
              </a:tr>
              <a:tr h="204786">
                <a:tc>
                  <a:txBody>
                    <a:bodyPr/>
                    <a:lstStyle/>
                    <a:p>
                      <a:pPr algn="ctr" fontAlgn="ctr"/>
                      <a:r>
                        <a:rPr lang="cs-CZ" sz="1000" b="1" i="0" u="none" strike="noStrike">
                          <a:solidFill>
                            <a:srgbClr val="800080"/>
                          </a:solidFill>
                          <a:latin typeface="Arial Black"/>
                        </a:rPr>
                        <a:t>14.</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Boletice/Modrá</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8</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0</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1</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800080"/>
                          </a:solidFill>
                          <a:latin typeface="Arial Black"/>
                        </a:rPr>
                        <a:t>7</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800080"/>
                          </a:solidFill>
                          <a:latin typeface="Arial Black"/>
                        </a:rPr>
                        <a:t>16:65</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dirty="0">
                          <a:solidFill>
                            <a:srgbClr val="800080"/>
                          </a:solidFill>
                          <a:latin typeface="Arial Black"/>
                        </a:rPr>
                        <a:t>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3"/>
                  </a:ext>
                </a:extLst>
              </a:tr>
            </a:tbl>
          </a:graphicData>
        </a:graphic>
      </p:graphicFrame>
      <p:graphicFrame>
        <p:nvGraphicFramePr>
          <p:cNvPr id="10" name="Tabulka 9"/>
          <p:cNvGraphicFramePr>
            <a:graphicFrameLocks noGrp="1"/>
          </p:cNvGraphicFramePr>
          <p:nvPr/>
        </p:nvGraphicFramePr>
        <p:xfrm>
          <a:off x="246956" y="1963316"/>
          <a:ext cx="4608514" cy="4968555"/>
        </p:xfrm>
        <a:graphic>
          <a:graphicData uri="http://schemas.openxmlformats.org/drawingml/2006/table">
            <a:tbl>
              <a:tblPr/>
              <a:tblGrid>
                <a:gridCol w="503892">
                  <a:extLst>
                    <a:ext uri="{9D8B030D-6E8A-4147-A177-3AD203B41FA5}">
                      <a16:colId xmlns:a16="http://schemas.microsoft.com/office/drawing/2014/main" val="20000"/>
                    </a:ext>
                  </a:extLst>
                </a:gridCol>
                <a:gridCol w="1312219">
                  <a:extLst>
                    <a:ext uri="{9D8B030D-6E8A-4147-A177-3AD203B41FA5}">
                      <a16:colId xmlns:a16="http://schemas.microsoft.com/office/drawing/2014/main" val="20001"/>
                    </a:ext>
                  </a:extLst>
                </a:gridCol>
                <a:gridCol w="314933">
                  <a:extLst>
                    <a:ext uri="{9D8B030D-6E8A-4147-A177-3AD203B41FA5}">
                      <a16:colId xmlns:a16="http://schemas.microsoft.com/office/drawing/2014/main" val="20002"/>
                    </a:ext>
                  </a:extLst>
                </a:gridCol>
                <a:gridCol w="314933">
                  <a:extLst>
                    <a:ext uri="{9D8B030D-6E8A-4147-A177-3AD203B41FA5}">
                      <a16:colId xmlns:a16="http://schemas.microsoft.com/office/drawing/2014/main" val="20003"/>
                    </a:ext>
                  </a:extLst>
                </a:gridCol>
                <a:gridCol w="314933">
                  <a:extLst>
                    <a:ext uri="{9D8B030D-6E8A-4147-A177-3AD203B41FA5}">
                      <a16:colId xmlns:a16="http://schemas.microsoft.com/office/drawing/2014/main" val="20004"/>
                    </a:ext>
                  </a:extLst>
                </a:gridCol>
                <a:gridCol w="314933">
                  <a:extLst>
                    <a:ext uri="{9D8B030D-6E8A-4147-A177-3AD203B41FA5}">
                      <a16:colId xmlns:a16="http://schemas.microsoft.com/office/drawing/2014/main" val="20005"/>
                    </a:ext>
                  </a:extLst>
                </a:gridCol>
                <a:gridCol w="314933">
                  <a:extLst>
                    <a:ext uri="{9D8B030D-6E8A-4147-A177-3AD203B41FA5}">
                      <a16:colId xmlns:a16="http://schemas.microsoft.com/office/drawing/2014/main" val="20006"/>
                    </a:ext>
                  </a:extLst>
                </a:gridCol>
                <a:gridCol w="713846">
                  <a:extLst>
                    <a:ext uri="{9D8B030D-6E8A-4147-A177-3AD203B41FA5}">
                      <a16:colId xmlns:a16="http://schemas.microsoft.com/office/drawing/2014/main" val="20007"/>
                    </a:ext>
                  </a:extLst>
                </a:gridCol>
                <a:gridCol w="503892">
                  <a:extLst>
                    <a:ext uri="{9D8B030D-6E8A-4147-A177-3AD203B41FA5}">
                      <a16:colId xmlns:a16="http://schemas.microsoft.com/office/drawing/2014/main" val="20008"/>
                    </a:ext>
                  </a:extLst>
                </a:gridCol>
              </a:tblGrid>
              <a:tr h="270755">
                <a:tc>
                  <a:txBody>
                    <a:bodyPr/>
                    <a:lstStyle/>
                    <a:p>
                      <a:pPr algn="ctr" rtl="0"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FK Litvínov</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alibri"/>
                        </a:rPr>
                        <a:t>22:05</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21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270755">
                <a:tc>
                  <a:txBody>
                    <a:bodyPr/>
                    <a:lstStyle/>
                    <a:p>
                      <a:pPr algn="ctr" rtl="0" fontAlgn="ctr"/>
                      <a:r>
                        <a:rPr lang="cs-CZ" sz="1600" b="1" i="0" u="none" strike="noStrike">
                          <a:solidFill>
                            <a:srgbClr val="FF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1600" b="1" i="0" u="none" strike="noStrike">
                          <a:solidFill>
                            <a:srgbClr val="FF0000"/>
                          </a:solidFill>
                          <a:latin typeface="Arial"/>
                        </a:rPr>
                        <a:t>SK Štětí A</a:t>
                      </a:r>
                    </a:p>
                  </a:txBody>
                  <a:tcPr marL="9525" marR="9525" marT="9525" marB="0" anchor="ctr">
                    <a:lnL>
                      <a:noFill/>
                    </a:lnL>
                    <a:lnR>
                      <a:noFill/>
                    </a:lnR>
                    <a:lnT>
                      <a:noFill/>
                    </a:lnT>
                    <a:lnB>
                      <a:noFill/>
                    </a:lnB>
                    <a:solidFill>
                      <a:srgbClr val="99FF99"/>
                    </a:solidFill>
                  </a:tcPr>
                </a:tc>
                <a:tc>
                  <a:txBody>
                    <a:bodyPr/>
                    <a:lstStyle/>
                    <a:p>
                      <a:pPr algn="ctr" rtl="0" fontAlgn="ctr"/>
                      <a:r>
                        <a:rPr lang="cs-CZ" sz="1600" b="1" i="0" u="none" strike="noStrike">
                          <a:solidFill>
                            <a:srgbClr val="FF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600" b="1" i="0" u="none" strike="noStrike">
                          <a:solidFill>
                            <a:srgbClr val="FF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rtl="0" fontAlgn="ctr"/>
                      <a:r>
                        <a:rPr lang="cs-CZ" sz="16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6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600" b="1" i="0" u="none" strike="noStrike">
                          <a:solidFill>
                            <a:srgbClr val="FF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600" b="0" i="0" u="none" strike="noStrike">
                          <a:solidFill>
                            <a:srgbClr val="000000"/>
                          </a:solidFill>
                          <a:latin typeface="Arial"/>
                        </a:rPr>
                        <a:t>32:14</a:t>
                      </a:r>
                    </a:p>
                  </a:txBody>
                  <a:tcPr marL="9525" marR="9525" marT="9525" marB="0" anchor="ctr">
                    <a:lnL>
                      <a:noFill/>
                    </a:lnL>
                    <a:lnR>
                      <a:noFill/>
                    </a:lnR>
                    <a:lnT>
                      <a:noFill/>
                    </a:lnT>
                    <a:lnB>
                      <a:noFill/>
                    </a:lnB>
                    <a:solidFill>
                      <a:srgbClr val="99FF99"/>
                    </a:solidFill>
                  </a:tcPr>
                </a:tc>
                <a:tc>
                  <a:txBody>
                    <a:bodyPr/>
                    <a:lstStyle/>
                    <a:p>
                      <a:pPr algn="ctr" rtl="0" fontAlgn="ctr"/>
                      <a:r>
                        <a:rPr lang="cs-CZ" sz="1600" b="1" i="0" u="none" strike="noStrike">
                          <a:solidFill>
                            <a:srgbClr val="FF0000"/>
                          </a:solidFill>
                          <a:latin typeface="Arial"/>
                        </a:rPr>
                        <a:t>18</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1"/>
                  </a:ext>
                </a:extLst>
              </a:tr>
              <a:tr h="398050">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Sokol Horní Jiřetín</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600" b="0" i="0" u="none" strike="noStrike">
                          <a:solidFill>
                            <a:srgbClr val="000000"/>
                          </a:solidFill>
                          <a:latin typeface="Arial"/>
                        </a:rPr>
                        <a:t>18:10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17</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70755">
                <a:tc>
                  <a:txBody>
                    <a:bodyPr/>
                    <a:lstStyle/>
                    <a:p>
                      <a:pPr algn="ctr" rtl="0"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FK Bílina</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600" b="0" i="0" u="none" strike="noStrike">
                          <a:solidFill>
                            <a:srgbClr val="000000"/>
                          </a:solidFill>
                          <a:latin typeface="Arial"/>
                        </a:rPr>
                        <a:t>25:9</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3"/>
                  </a:ext>
                </a:extLst>
              </a:tr>
              <a:tr h="270755">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Baník Modlany </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600" b="0" i="0" u="none" strike="noStrike">
                          <a:solidFill>
                            <a:srgbClr val="000000"/>
                          </a:solidFill>
                          <a:latin typeface="Arial"/>
                        </a:rPr>
                        <a:t>26:21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270755">
                <a:tc>
                  <a:txBody>
                    <a:bodyPr/>
                    <a:lstStyle/>
                    <a:p>
                      <a:pPr algn="ctr" rtl="0"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FK Louny</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Calibri"/>
                        </a:rPr>
                        <a:t>15:12</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5"/>
                  </a:ext>
                </a:extLst>
              </a:tr>
              <a:tr h="398050">
                <a:tc>
                  <a:txBody>
                    <a:bodyPr/>
                    <a:lstStyle/>
                    <a:p>
                      <a:pPr algn="ctr" rtl="0"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SK STAP-TRATEC Vilémov</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alibri"/>
                        </a:rPr>
                        <a:t>22:19</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398050">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Calibri"/>
                        </a:rPr>
                        <a:t>10:17</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7"/>
                  </a:ext>
                </a:extLst>
              </a:tr>
              <a:tr h="398050">
                <a:tc>
                  <a:txBody>
                    <a:bodyPr/>
                    <a:lstStyle/>
                    <a:p>
                      <a:pPr algn="ctr" rtl="0"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FK Tatran Kadaň o.s.</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Calibri"/>
                        </a:rPr>
                        <a:t>10:17</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270755">
                <a:tc>
                  <a:txBody>
                    <a:bodyPr/>
                    <a:lstStyle/>
                    <a:p>
                      <a:pPr algn="ctr" rtl="0" fontAlgn="ct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FC Jiskra Modrá</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dirty="0" smtClean="0">
                          <a:solidFill>
                            <a:srgbClr val="000000"/>
                          </a:solidFill>
                          <a:latin typeface="Arial"/>
                        </a:rPr>
                        <a:t>7</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Calibri"/>
                        </a:rPr>
                        <a:t>12:14</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9"/>
                  </a:ext>
                </a:extLst>
              </a:tr>
              <a:tr h="270755">
                <a:tc>
                  <a:txBody>
                    <a:bodyPr/>
                    <a:lstStyle/>
                    <a:p>
                      <a:pPr algn="ctr" rtl="0" fontAlgn="ctr"/>
                      <a:r>
                        <a:rPr lang="cs-CZ" sz="1200" b="1" i="0" u="none" strike="noStrike">
                          <a:solidFill>
                            <a:srgbClr val="000000"/>
                          </a:solidFill>
                          <a:latin typeface="Arial"/>
                        </a:rPr>
                        <a:t>11.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 FC Spořice</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alibri"/>
                        </a:rPr>
                        <a:t>18:16</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270755">
                <a:tc>
                  <a:txBody>
                    <a:bodyPr/>
                    <a:lstStyle/>
                    <a:p>
                      <a:pPr algn="ctr" rtl="0"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SK Hrobce</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Calibri"/>
                        </a:rPr>
                        <a:t>22:26</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11"/>
                  </a:ext>
                </a:extLst>
              </a:tr>
              <a:tr h="270755">
                <a:tc>
                  <a:txBody>
                    <a:bodyPr/>
                    <a:lstStyle/>
                    <a:p>
                      <a:pPr algn="ctr" rtl="0" fontAlgn="ctr"/>
                      <a:r>
                        <a:rPr lang="cs-CZ" sz="1200" b="1" i="0" u="none" strike="noStrike">
                          <a:solidFill>
                            <a:srgbClr val="000000"/>
                          </a:solidFill>
                          <a:latin typeface="Arial"/>
                        </a:rPr>
                        <a:t>13.</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TJ Proboštov</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alibri"/>
                        </a:rPr>
                        <a:t>14:24</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398050">
                <a:tc>
                  <a:txBody>
                    <a:bodyPr/>
                    <a:lstStyle/>
                    <a:p>
                      <a:pPr algn="ctr" rtl="0"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Fotbalový klub Rumburk</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Calibri"/>
                        </a:rPr>
                        <a:t>13:25</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13"/>
                  </a:ext>
                </a:extLst>
              </a:tr>
              <a:tr h="270755">
                <a:tc>
                  <a:txBody>
                    <a:bodyPr/>
                    <a:lstStyle/>
                    <a:p>
                      <a:pPr algn="ctr" rtl="0"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FK Junior Děčín</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alibri"/>
                        </a:rPr>
                        <a:t>12:27</a:t>
                      </a:r>
                    </a:p>
                  </a:txBody>
                  <a:tcPr marL="9525" marR="9525" marT="9525"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270755">
                <a:tc>
                  <a:txBody>
                    <a:bodyPr/>
                    <a:lstStyle/>
                    <a:p>
                      <a:pPr algn="ctr" rtl="0"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FK Chmel Blšany</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Calibri"/>
                        </a:rPr>
                        <a:t>14:29</a:t>
                      </a:r>
                    </a:p>
                  </a:txBody>
                  <a:tcPr marL="9525" marR="9525" marT="9525"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15"/>
                  </a:ext>
                </a:extLst>
              </a:tr>
            </a:tbl>
          </a:graphicData>
        </a:graphic>
      </p:graphicFrame>
      <p:pic>
        <p:nvPicPr>
          <p:cNvPr id="8194" name="Picture 52"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Obdélník 5"/>
          <p:cNvSpPr/>
          <p:nvPr/>
        </p:nvSpPr>
        <p:spPr>
          <a:xfrm>
            <a:off x="174948" y="667172"/>
            <a:ext cx="4968552" cy="2492990"/>
          </a:xfrm>
          <a:prstGeom prst="rect">
            <a:avLst/>
          </a:prstGeom>
        </p:spPr>
        <p:txBody>
          <a:bodyPr wrap="square">
            <a:spAutoFit/>
          </a:bodyPr>
          <a:lstStyle/>
          <a:p>
            <a:pPr lvl="0" eaLnBrk="0" hangingPunct="0"/>
            <a:r>
              <a:rPr lang="cs-CZ" b="0" dirty="0" smtClean="0">
                <a:latin typeface="Calibri" pitchFamily="34" charset="0"/>
                <a:ea typeface="Calibri" pitchFamily="34" charset="0"/>
                <a:cs typeface="Times New Roman" pitchFamily="18" charset="0"/>
              </a:rPr>
              <a:t>Bylo slyšet břevno štětské branky a v 65. minutě se měnilo skóre. Po centru z volného přímého kopu zakončoval hlavou Jan Srba na 1:5. V hledišti se začínalo ozývat “ Vyrovnat“. Přítrž tomu udělal Hamšík, který umístěnou střelou levou nohou stanovil výsledek 6:1. Nejaktivnější hráč hostujícího celku Srba pálil těsně vedle v 72. minutě. Odměny se dočkal až 2 minuty před koncem, když dorážel vyražený míč brankářem </a:t>
            </a:r>
            <a:r>
              <a:rPr lang="cs-CZ" b="0" dirty="0" err="1" smtClean="0">
                <a:latin typeface="Calibri" pitchFamily="34" charset="0"/>
                <a:ea typeface="Calibri" pitchFamily="34" charset="0"/>
                <a:cs typeface="Times New Roman" pitchFamily="18" charset="0"/>
              </a:rPr>
              <a:t>Müllerem</a:t>
            </a:r>
            <a:r>
              <a:rPr lang="cs-CZ" b="0" dirty="0" smtClean="0">
                <a:latin typeface="Calibri" pitchFamily="34" charset="0"/>
                <a:ea typeface="Calibri" pitchFamily="34" charset="0"/>
                <a:cs typeface="Times New Roman" pitchFamily="18" charset="0"/>
              </a:rPr>
              <a:t> na konečných 6:2 pro </a:t>
            </a:r>
            <a:r>
              <a:rPr lang="cs-CZ" b="0" dirty="0" err="1" smtClean="0">
                <a:latin typeface="Calibri" pitchFamily="34" charset="0"/>
                <a:ea typeface="Calibri" pitchFamily="34" charset="0"/>
                <a:cs typeface="Times New Roman" pitchFamily="18" charset="0"/>
              </a:rPr>
              <a:t>Štětí</a:t>
            </a:r>
            <a:r>
              <a:rPr lang="cs-CZ" b="0" dirty="0" smtClean="0">
                <a:latin typeface="Calibri" pitchFamily="34" charset="0"/>
                <a:ea typeface="Calibri" pitchFamily="34" charset="0"/>
                <a:cs typeface="Times New Roman" pitchFamily="18" charset="0"/>
              </a:rPr>
              <a:t>.  </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Branky:</a:t>
            </a:r>
            <a:r>
              <a:rPr lang="cs-CZ" b="0" dirty="0" smtClean="0">
                <a:latin typeface="Calibri" pitchFamily="34" charset="0"/>
                <a:ea typeface="Calibri" pitchFamily="34" charset="0"/>
                <a:cs typeface="Times New Roman" pitchFamily="18" charset="0"/>
              </a:rPr>
              <a:t> Hamšík 2, Janata 1, Vála 1, Jan </a:t>
            </a:r>
            <a:r>
              <a:rPr lang="cs-CZ" b="0" dirty="0" err="1" smtClean="0">
                <a:latin typeface="Calibri" pitchFamily="34" charset="0"/>
                <a:ea typeface="Calibri" pitchFamily="34" charset="0"/>
                <a:cs typeface="Times New Roman" pitchFamily="18" charset="0"/>
              </a:rPr>
              <a:t>Arazim</a:t>
            </a:r>
            <a:r>
              <a:rPr lang="cs-CZ" b="0" dirty="0" smtClean="0">
                <a:latin typeface="Calibri" pitchFamily="34" charset="0"/>
                <a:ea typeface="Calibri" pitchFamily="34" charset="0"/>
                <a:cs typeface="Times New Roman" pitchFamily="18" charset="0"/>
              </a:rPr>
              <a:t> 1, Svoboda 1</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Sestava:</a:t>
            </a:r>
            <a:r>
              <a:rPr lang="cs-CZ" b="0" dirty="0" smtClean="0">
                <a:latin typeface="Calibri" pitchFamily="34" charset="0"/>
                <a:ea typeface="Calibri" pitchFamily="34" charset="0"/>
                <a:cs typeface="Times New Roman" pitchFamily="18" charset="0"/>
              </a:rPr>
              <a:t>Müller-</a:t>
            </a:r>
            <a:r>
              <a:rPr lang="cs-CZ" b="0" dirty="0" err="1" smtClean="0">
                <a:latin typeface="Calibri" pitchFamily="34" charset="0"/>
                <a:ea typeface="Calibri" pitchFamily="34" charset="0"/>
                <a:cs typeface="Times New Roman" pitchFamily="18" charset="0"/>
              </a:rPr>
              <a:t>Švejdar</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J.Čermák</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V</a:t>
            </a:r>
            <a:r>
              <a:rPr lang="cs-CZ" b="0" dirty="0" smtClean="0">
                <a:latin typeface="Calibri" pitchFamily="34" charset="0"/>
                <a:ea typeface="Calibri" pitchFamily="34" charset="0"/>
                <a:cs typeface="Times New Roman" pitchFamily="18" charset="0"/>
              </a:rPr>
              <a:t>.Kubeš, Jakl, </a:t>
            </a:r>
            <a:r>
              <a:rPr lang="cs-CZ" b="0" dirty="0" err="1" smtClean="0">
                <a:latin typeface="Calibri" pitchFamily="34" charset="0"/>
                <a:ea typeface="Calibri" pitchFamily="34" charset="0"/>
                <a:cs typeface="Times New Roman" pitchFamily="18" charset="0"/>
              </a:rPr>
              <a:t>Jerman</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Gorol</a:t>
            </a:r>
            <a:r>
              <a:rPr lang="cs-CZ" b="0" dirty="0" smtClean="0">
                <a:latin typeface="Calibri" pitchFamily="34" charset="0"/>
                <a:ea typeface="Calibri" pitchFamily="34" charset="0"/>
                <a:cs typeface="Times New Roman" pitchFamily="18" charset="0"/>
              </a:rPr>
              <a:t>, F,Svoboda, </a:t>
            </a:r>
          </a:p>
          <a:p>
            <a:pPr lvl="0" eaLnBrk="0" hangingPunct="0"/>
            <a:r>
              <a:rPr lang="cs-CZ" b="0" dirty="0" smtClean="0">
                <a:latin typeface="Calibri" pitchFamily="34" charset="0"/>
                <a:ea typeface="Calibri" pitchFamily="34" charset="0"/>
                <a:cs typeface="Times New Roman" pitchFamily="18" charset="0"/>
              </a:rPr>
              <a:t>                Hamšík, Vála, J,</a:t>
            </a:r>
            <a:r>
              <a:rPr lang="cs-CZ" b="0" dirty="0" err="1" smtClean="0">
                <a:latin typeface="Calibri" pitchFamily="34" charset="0"/>
                <a:ea typeface="Calibri" pitchFamily="34" charset="0"/>
                <a:cs typeface="Times New Roman" pitchFamily="18" charset="0"/>
              </a:rPr>
              <a:t>Arazim</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Střídající:</a:t>
            </a:r>
            <a:r>
              <a:rPr lang="cs-CZ" b="0" dirty="0" smtClean="0">
                <a:latin typeface="Calibri" pitchFamily="34" charset="0"/>
                <a:ea typeface="Calibri" pitchFamily="34" charset="0"/>
                <a:cs typeface="Times New Roman" pitchFamily="18" charset="0"/>
              </a:rPr>
              <a:t> Pilař, </a:t>
            </a:r>
            <a:r>
              <a:rPr lang="cs-CZ" b="0" dirty="0" err="1" smtClean="0">
                <a:latin typeface="Calibri" pitchFamily="34" charset="0"/>
                <a:ea typeface="Calibri" pitchFamily="34" charset="0"/>
                <a:cs typeface="Times New Roman" pitchFamily="18" charset="0"/>
              </a:rPr>
              <a:t>Toráč</a:t>
            </a:r>
            <a:r>
              <a:rPr lang="cs-CZ" b="0" dirty="0" smtClean="0">
                <a:latin typeface="Calibri" pitchFamily="34" charset="0"/>
                <a:ea typeface="Calibri" pitchFamily="34" charset="0"/>
                <a:cs typeface="Times New Roman" pitchFamily="18" charset="0"/>
              </a:rPr>
              <a:t>, Schneider, </a:t>
            </a:r>
            <a:r>
              <a:rPr lang="cs-CZ" b="0" dirty="0" err="1" smtClean="0">
                <a:latin typeface="Calibri" pitchFamily="34" charset="0"/>
                <a:ea typeface="Calibri" pitchFamily="34" charset="0"/>
                <a:cs typeface="Times New Roman" pitchFamily="18" charset="0"/>
              </a:rPr>
              <a:t>J.Tyle</a:t>
            </a:r>
            <a:r>
              <a:rPr lang="cs-CZ" b="0" dirty="0" smtClean="0">
                <a:latin typeface="Calibri" pitchFamily="34" charset="0"/>
                <a:ea typeface="Calibri" pitchFamily="34" charset="0"/>
                <a:cs typeface="Times New Roman" pitchFamily="18" charset="0"/>
              </a:rPr>
              <a:t>, Janata, </a:t>
            </a:r>
            <a:r>
              <a:rPr lang="cs-CZ" b="0" dirty="0" err="1" smtClean="0">
                <a:latin typeface="Calibri" pitchFamily="34" charset="0"/>
                <a:ea typeface="Calibri" pitchFamily="34" charset="0"/>
                <a:cs typeface="Times New Roman" pitchFamily="18" charset="0"/>
              </a:rPr>
              <a:t>Božík</a:t>
            </a:r>
            <a:r>
              <a:rPr lang="cs-CZ" b="0" dirty="0" smtClean="0">
                <a:latin typeface="Calibri" pitchFamily="34" charset="0"/>
                <a:ea typeface="Calibri" pitchFamily="34" charset="0"/>
                <a:cs typeface="Times New Roman" pitchFamily="18" charset="0"/>
              </a:rPr>
              <a:t>, Záloha</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Vedoucí:</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J.Nedomlel</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Rozhodčí:</a:t>
            </a:r>
            <a:r>
              <a:rPr lang="cs-CZ" b="0" dirty="0" smtClean="0">
                <a:latin typeface="Calibri" pitchFamily="34" charset="0"/>
                <a:ea typeface="Calibri" pitchFamily="34" charset="0"/>
                <a:cs typeface="Times New Roman" pitchFamily="18" charset="0"/>
              </a:rPr>
              <a:t> Blažek</a:t>
            </a:r>
            <a:endParaRPr lang="cs-CZ" sz="2000" b="0" dirty="0" smtClean="0">
              <a:latin typeface="Arial" pitchFamily="34" charset="0"/>
              <a:cs typeface="Arial" pitchFamily="34" charset="0"/>
            </a:endParaRPr>
          </a:p>
        </p:txBody>
      </p:sp>
      <p:sp>
        <p:nvSpPr>
          <p:cNvPr id="7" name="TextovéPole 6"/>
          <p:cNvSpPr txBox="1"/>
          <p:nvPr/>
        </p:nvSpPr>
        <p:spPr>
          <a:xfrm>
            <a:off x="679004" y="235124"/>
            <a:ext cx="2736304" cy="276999"/>
          </a:xfrm>
          <a:prstGeom prst="rect">
            <a:avLst/>
          </a:prstGeom>
          <a:solidFill>
            <a:schemeClr val="accent1">
              <a:lumMod val="40000"/>
              <a:lumOff val="60000"/>
            </a:schemeClr>
          </a:solidFill>
        </p:spPr>
        <p:txBody>
          <a:bodyPr wrap="square" rtlCol="0">
            <a:spAutoFit/>
          </a:bodyPr>
          <a:lstStyle/>
          <a:p>
            <a:r>
              <a:rPr lang="cs-CZ" dirty="0" smtClean="0"/>
              <a:t>Pokračování </a:t>
            </a:r>
            <a:r>
              <a:rPr lang="cs-CZ" dirty="0" err="1" smtClean="0"/>
              <a:t>Štětí</a:t>
            </a:r>
            <a:r>
              <a:rPr lang="cs-CZ" dirty="0" smtClean="0"/>
              <a:t> - </a:t>
            </a:r>
            <a:r>
              <a:rPr lang="cs-CZ" dirty="0" err="1" smtClean="0"/>
              <a:t>Střížovice</a:t>
            </a:r>
            <a:endParaRPr lang="cs-CZ" dirty="0"/>
          </a:p>
        </p:txBody>
      </p:sp>
      <p:pic>
        <p:nvPicPr>
          <p:cNvPr id="8" name="Picture 1"/>
          <p:cNvPicPr>
            <a:picLocks noChangeAspect="1" noChangeArrowheads="1"/>
          </p:cNvPicPr>
          <p:nvPr/>
        </p:nvPicPr>
        <p:blipFill>
          <a:blip r:embed="rId3" cstate="print"/>
          <a:srcRect/>
          <a:stretch>
            <a:fillRect/>
          </a:stretch>
        </p:blipFill>
        <p:spPr bwMode="auto">
          <a:xfrm>
            <a:off x="462980" y="3547492"/>
            <a:ext cx="4246438" cy="2935412"/>
          </a:xfrm>
          <a:prstGeom prst="rect">
            <a:avLst/>
          </a:prstGeom>
          <a:noFill/>
          <a:ln w="9525">
            <a:noFill/>
            <a:miter lim="800000"/>
            <a:headEnd/>
            <a:tailEnd/>
          </a:ln>
        </p:spPr>
      </p:pic>
      <p:sp>
        <p:nvSpPr>
          <p:cNvPr id="10" name="TextovéPole 9"/>
          <p:cNvSpPr txBox="1"/>
          <p:nvPr/>
        </p:nvSpPr>
        <p:spPr>
          <a:xfrm>
            <a:off x="751012" y="6787852"/>
            <a:ext cx="3456384" cy="276999"/>
          </a:xfrm>
          <a:prstGeom prst="rect">
            <a:avLst/>
          </a:prstGeom>
          <a:solidFill>
            <a:schemeClr val="bg1">
              <a:lumMod val="95000"/>
            </a:schemeClr>
          </a:solidFill>
        </p:spPr>
        <p:txBody>
          <a:bodyPr wrap="square" rtlCol="0">
            <a:spAutoFit/>
          </a:bodyPr>
          <a:lstStyle/>
          <a:p>
            <a:pPr algn="ctr"/>
            <a:r>
              <a:rPr lang="cs-CZ" dirty="0" err="1" smtClean="0">
                <a:latin typeface="Arial" pitchFamily="34" charset="0"/>
                <a:cs typeface="Arial" pitchFamily="34" charset="0"/>
              </a:rPr>
              <a:t>Štětí</a:t>
            </a:r>
            <a:r>
              <a:rPr lang="cs-CZ" dirty="0" smtClean="0">
                <a:latin typeface="Arial" pitchFamily="34" charset="0"/>
                <a:cs typeface="Arial" pitchFamily="34" charset="0"/>
              </a:rPr>
              <a:t> – </a:t>
            </a:r>
            <a:r>
              <a:rPr lang="cs-CZ" dirty="0" err="1" smtClean="0">
                <a:latin typeface="Arial" pitchFamily="34" charset="0"/>
                <a:cs typeface="Arial" pitchFamily="34" charset="0"/>
              </a:rPr>
              <a:t>Střížovice</a:t>
            </a:r>
            <a:r>
              <a:rPr lang="cs-CZ" dirty="0" smtClean="0">
                <a:latin typeface="Arial" pitchFamily="34" charset="0"/>
                <a:cs typeface="Arial" pitchFamily="34" charset="0"/>
              </a:rPr>
              <a:t> 3.10.2014  staré gardy</a:t>
            </a:r>
            <a:endParaRPr lang="cs-CZ" dirty="0">
              <a:latin typeface="Arial" pitchFamily="34" charset="0"/>
              <a:cs typeface="Arial" pitchFamily="34" charset="0"/>
            </a:endParaRPr>
          </a:p>
        </p:txBody>
      </p:sp>
      <p:sp>
        <p:nvSpPr>
          <p:cNvPr id="15" name="TextovéPole 14"/>
          <p:cNvSpPr txBox="1"/>
          <p:nvPr/>
        </p:nvSpPr>
        <p:spPr>
          <a:xfrm>
            <a:off x="5534472" y="163116"/>
            <a:ext cx="4536504" cy="877163"/>
          </a:xfrm>
          <a:prstGeom prst="rect">
            <a:avLst/>
          </a:prstGeom>
          <a:blipFill>
            <a:blip r:embed="rId4" cstate="print"/>
            <a:tile tx="0" ty="0" sx="100000" sy="100000" flip="none" algn="tl"/>
          </a:blipFill>
        </p:spPr>
        <p:txBody>
          <a:bodyPr wrap="square" numCol="1" rtlCol="0">
            <a:spAutoFit/>
            <a:scene3d>
              <a:camera prst="orthographicFront"/>
              <a:lightRig rig="threePt" dir="t"/>
            </a:scene3d>
            <a:sp3d contourW="12700" prstMaterial="plastic">
              <a:bevelB w="69850" h="38100" prst="cross"/>
              <a:contourClr>
                <a:schemeClr val="bg1"/>
              </a:contourClr>
            </a:sp3d>
          </a:bodyPr>
          <a:lstStyle/>
          <a:p>
            <a:pPr algn="ctr"/>
            <a:r>
              <a:rPr lang="cs-CZ" sz="1700" dirty="0" smtClean="0">
                <a:ln w="3175">
                  <a:solidFill>
                    <a:schemeClr val="tx1"/>
                  </a:solidFill>
                </a:ln>
                <a:solidFill>
                  <a:srgbClr val="800000"/>
                </a:solidFill>
                <a:effectLst>
                  <a:outerShdw blurRad="38100" dist="38100" dir="2700000" algn="tl">
                    <a:srgbClr val="000000">
                      <a:alpha val="43137"/>
                    </a:srgbClr>
                  </a:outerShdw>
                </a:effectLst>
                <a:latin typeface="Arial Black" pitchFamily="34" charset="0"/>
              </a:rPr>
              <a:t>Základem pro vysoké vítězství bylo vyloučení hostujícího brankáře v závěru poločasu</a:t>
            </a:r>
            <a:endParaRPr lang="cs-CZ" sz="1700" dirty="0">
              <a:ln w="3175">
                <a:solidFill>
                  <a:schemeClr val="tx1"/>
                </a:solidFill>
              </a:ln>
              <a:solidFill>
                <a:srgbClr val="800000"/>
              </a:solidFill>
              <a:effectLst>
                <a:outerShdw blurRad="38100" dist="38100" dir="2700000" algn="tl">
                  <a:srgbClr val="000000">
                    <a:alpha val="43137"/>
                  </a:srgbClr>
                </a:outerShdw>
              </a:effectLst>
              <a:latin typeface="Arial Black" pitchFamily="34" charset="0"/>
            </a:endParaRPr>
          </a:p>
        </p:txBody>
      </p:sp>
      <p:sp>
        <p:nvSpPr>
          <p:cNvPr id="16" name="Rectangle 40"/>
          <p:cNvSpPr>
            <a:spLocks noChangeArrowheads="1"/>
          </p:cNvSpPr>
          <p:nvPr/>
        </p:nvSpPr>
        <p:spPr bwMode="auto">
          <a:xfrm>
            <a:off x="5534472" y="1181681"/>
            <a:ext cx="4752528"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SK </a:t>
            </a:r>
            <a:r>
              <a:rPr kumimoji="0" lang="cs-CZ" sz="1800" i="0" u="sng"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Štětí</a:t>
            </a:r>
            <a:r>
              <a:rPr kumimoji="0" lang="cs-CZ" sz="180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 TJ </a:t>
            </a:r>
            <a:r>
              <a:rPr kumimoji="0" lang="cs-CZ" sz="1800" i="0" u="sng"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Baník</a:t>
            </a:r>
            <a:r>
              <a:rPr kumimoji="0" lang="cs-CZ" sz="180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cs-CZ" sz="1800" i="0" u="sng"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Modlany</a:t>
            </a:r>
            <a:endParaRPr kumimoji="0" lang="cs-CZ" sz="10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8:1(3:1)  4.10.2014    9.kolo 7. hrací</a:t>
            </a:r>
            <a:endParaRPr kumimoji="0" lang="cs-CZ" sz="10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Před týdnem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nešetřilo Hrobce na jeho hřišti a po 2 venkovních zápasech je doma čekal soupeř z vrchních pater tabulky, v jehož sestavě nastoupilo několik bývalých ligových fotbalistů.  Byl to souboj 3. s 5.  Hned v 1. minutě zahrál na nervy domácích fanoušků nešťastnou malou domů Vaněk, ale skončilo to pro něj dobře. V 6. minutě se mezi 2 hostujícími obránci hezky protáhl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pak se skácel k zemi. Tribuny se dožadovaly penalty, ale hra pokračovala dále. I další možnost skórovat si po rohu Stejskala připravil domácí tým, ale hlava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zamířila nad břevno.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Modlanská</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taktika byla od úvodu zaměřena na rychlé protiútoky a v 9. minutě jeden z nich málem dotáhli až do konce. Skončilo to rohem. Nuda na hřišti nebyla a hlavně na kombinace domácích byla radost se dívat. Jenom ty branky nepřicházely.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přichystal balón Stejskalovi, který hlavou sám před brankářem přestřelil. Trestný kop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Belákovi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ve 14. minutě jako v Hrobcích nevyšel, ale moc nechybělo, aby hosté poprvé lovili ve vlastní síti. Do vedení se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dostalo v 18. minutě, když velkou zásluhu na brance měl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Rejman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který našel volného na 1:0 zakončujícího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Slaničku</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 minutu později už to mohlo být dokonce 2:0. Stejskal z výhodného postavení branku netrefil. Ve 27. minutě se připomněli i hosté nepřesnou hlavičkou Jana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Vavrince</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ale hned z protiútoku se míč dostal po hlavičce Stejskala na nohu současnému elitnímu střelci domácích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Belákovi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dvoubrankové vedení bylo na světě. Chmury na tvářích domácích fanoušků se objevily ve 35. minutě po nádherné střela Dušana Tesaříka mladšího, který vymetl pavučinku domácího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golmana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 1:2. Vrácení náskoku na 2 branky měl před otevřenou svatyní Šimral, ale nikým nehlídán naložil s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gólovkou</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nepřesně. Pak to přišlo. Rozhodující okamžik celého zápasu se odehrál 3 minuty před změnou stran.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byl sražen k zemi brankářem hostů, a protože to byl poslední bránící hráč, tak se musel vydat do sprchy. Pro hosty to byla , ale jenom půlka pohromy. Nejenom, že se do branky vydal hráč z pole, ale i po následném trestném kopu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síť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Modlan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zavlnila. Za stavu 1:3 nastupovali hosté do druhé poločasu pouze v 10 a chvilku to vypadalo, že to ještě zkusí otočit. Moc dlouho to ale netrvalo.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Přímá spojovací šipka 16"/>
          <p:cNvCxnSpPr/>
          <p:nvPr/>
        </p:nvCxnSpPr>
        <p:spPr bwMode="auto">
          <a:xfrm>
            <a:off x="8198768" y="6859860"/>
            <a:ext cx="1440160" cy="72008"/>
          </a:xfrm>
          <a:prstGeom prst="straightConnector1">
            <a:avLst/>
          </a:prstGeom>
          <a:noFill/>
          <a:ln w="0" cap="flat" cmpd="sng" algn="ctr">
            <a:solidFill>
              <a:schemeClr val="tx1"/>
            </a:solidFill>
            <a:prstDash val="solid"/>
            <a:round/>
            <a:headEnd type="none" w="med" len="med"/>
            <a:tailEnd type="arrow"/>
          </a:ln>
          <a:effectLst>
            <a:outerShdw dist="45791" dir="2021404" algn="ctr" rotWithShape="0">
              <a:srgbClr val="9999FF"/>
            </a:outerShdw>
          </a:effectLst>
        </p:spPr>
      </p:cxn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6" name="Rectangle 2"/>
          <p:cNvSpPr>
            <a:spLocks noChangeArrowheads="1"/>
          </p:cNvSpPr>
          <p:nvPr/>
        </p:nvSpPr>
        <p:spPr bwMode="auto">
          <a:xfrm>
            <a:off x="5719564" y="1387252"/>
            <a:ext cx="4423420" cy="56169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Sepap</a:t>
            </a: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 Dynamo </a:t>
            </a: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Střížovice</a:t>
            </a:r>
            <a:endParaRPr kumimoji="0" lang="cs-CZ"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6:2(4:0)  3.10.2014    7. kolo 6. hrací</a:t>
            </a:r>
            <a:endParaRPr kumimoji="0" lang="cs-CZ"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Pátek odpoledne patří v letošním roce fotbalistům starých pánů.  Fotbalový stadion ve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zaplnil nejenom fotbalisty, ale dostavila se i početná divácká kulisa, která byla zvědava, jak se bude vyvíjet utkání 2 předních mužstev okresní soutěže. Hosté již několik dní před zápasem zkusili psychologickou válku, když vypouštěli informace, že na hřiště vedoucího mužstva soutěže jedou vyhrát. To ale domácí spíše vyburcovalo k mnohem větší předzápasové přípravě a 18 hráčů, ze kterých mohli vybírat základní jedenáctku, toho bylo jenom důkazem. Začalo se opatrně a čekalo se s čím jedno nebo druhé mužstvo vyleze ze svého úkrytu. Přišlo to v 18. minutě, když se míč zpracoval Svoboda, zhodnotil situaci a předložil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gólovku</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Janatovi, který upravil na 1:0 pro domácí. Uběhlo snad 5 minut a své fotbalové zkušenosti uplatnil Hamšík a nechytatelnou navštívenkou zvýšil už na 2:0 pro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Sepap</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Favorit si vypracoval náskok a fanoušci hostů, kterých nebylo málo, začínali pomalu smutnit. Mohlo být i hůř, to když zkusil své štěstí z volného přímého kopu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Jerman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ale Václav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Lisec</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brance trochu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nebrankářským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ale účelným zákrokem míč zastavil. Pak se pravidlem, že v práci se má svým kolegům pomáhat řídil Hamšík, ale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Jerman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spolupráci v branku nezapsal. Pomalu se přibližoval konec první půle, když soupeři odebral míč Svoboda a umístěnou tvrdou střelou ho poslal k levé tyči na 3:0.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Střížovice</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nepoučily a těsně před změnou stran po samostatném průniku Vály inkasovaly počtvrté.  Ještě na větší debakl se skóre začalo rýsovat hned po změně stran. Jan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Arazim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s velkou lehkostí protáhl mezi 2 obránci a ještě lépe střelou přes celou obranu poslal domácí do vedení 5:0. Že ne každá střela domácích skončí v síti, se přesvědčil i Svoboda ve 47. minutě, když z několika kroků nezamířil dobře. Stejně tak v zakončení hazardoval Vála až míč odletěl k plotu. V těchto momentech se přátelská a poklidná atmosféra trochu přiostřila, jak na hřišti, tak i v hledišti, kde neukáznění diváci zapálili dýmovnici. Dynamo se dostávalo tempa, ale škoda pro něj, že to bylo docela pozdě.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ovéPole 16"/>
          <p:cNvSpPr txBox="1"/>
          <p:nvPr/>
        </p:nvSpPr>
        <p:spPr>
          <a:xfrm>
            <a:off x="5791572" y="163116"/>
            <a:ext cx="4320480" cy="1200329"/>
          </a:xfrm>
          <a:prstGeom prst="rect">
            <a:avLst/>
          </a:prstGeom>
          <a:blipFill dpi="0" rotWithShape="1">
            <a:blip r:embed="rId3" cstate="print">
              <a:alphaModFix amt="41000"/>
            </a:blip>
            <a:srcRect/>
            <a:stretch>
              <a:fillRect/>
            </a:stretch>
          </a:blipFill>
        </p:spPr>
        <p:txBody>
          <a:bodyPr wrap="square" rtlCol="0">
            <a:spAutoFit/>
          </a:bodyPr>
          <a:lstStyle/>
          <a:p>
            <a:pPr algn="ctr"/>
            <a:r>
              <a:rPr lang="cs-CZ" sz="1800" dirty="0" smtClean="0">
                <a:solidFill>
                  <a:srgbClr val="009900"/>
                </a:solidFill>
                <a:effectLst>
                  <a:outerShdw blurRad="38100" dist="38100" dir="2700000" algn="tl">
                    <a:srgbClr val="000000">
                      <a:alpha val="43137"/>
                    </a:srgbClr>
                  </a:outerShdw>
                </a:effectLst>
                <a:latin typeface="Arial Black" pitchFamily="34" charset="0"/>
              </a:rPr>
              <a:t>Staří páni si udělají náskok vždy v prvním poločase a ve druhém již odpočívají. Potvrdili to i v derby se </a:t>
            </a:r>
            <a:r>
              <a:rPr lang="cs-CZ" sz="1800" dirty="0" err="1" smtClean="0">
                <a:solidFill>
                  <a:srgbClr val="009900"/>
                </a:solidFill>
                <a:effectLst>
                  <a:outerShdw blurRad="38100" dist="38100" dir="2700000" algn="tl">
                    <a:srgbClr val="000000">
                      <a:alpha val="43137"/>
                    </a:srgbClr>
                  </a:outerShdw>
                </a:effectLst>
                <a:latin typeface="Arial Black" pitchFamily="34" charset="0"/>
              </a:rPr>
              <a:t>Střížovicemi</a:t>
            </a:r>
            <a:endParaRPr lang="cs-CZ" sz="1800" dirty="0">
              <a:solidFill>
                <a:srgbClr val="009900"/>
              </a:solidFill>
              <a:effectLst>
                <a:outerShdw blurRad="38100" dist="38100" dir="2700000" algn="tl">
                  <a:srgbClr val="000000">
                    <a:alpha val="43137"/>
                  </a:srgbClr>
                </a:outerShdw>
              </a:effectLst>
              <a:latin typeface="Arial Black" pitchFamily="34" charset="0"/>
            </a:endParaRPr>
          </a:p>
        </p:txBody>
      </p:sp>
      <p:sp>
        <p:nvSpPr>
          <p:cNvPr id="18" name="Obdélník 17"/>
          <p:cNvSpPr/>
          <p:nvPr/>
        </p:nvSpPr>
        <p:spPr>
          <a:xfrm>
            <a:off x="246956" y="163116"/>
            <a:ext cx="4639444" cy="4524315"/>
          </a:xfrm>
          <a:prstGeom prst="rect">
            <a:avLst/>
          </a:prstGeom>
        </p:spPr>
        <p:txBody>
          <a:bodyPr wrap="square">
            <a:spAutoFit/>
          </a:bodyPr>
          <a:lstStyle/>
          <a:p>
            <a:pPr lvl="0" eaLnBrk="0" hangingPunct="0"/>
            <a:r>
              <a:rPr lang="cs-CZ" b="0" dirty="0" smtClean="0">
                <a:latin typeface="Calibri" pitchFamily="34" charset="0"/>
                <a:ea typeface="Calibri" pitchFamily="34" charset="0"/>
                <a:cs typeface="Times New Roman" pitchFamily="18" charset="0"/>
              </a:rPr>
              <a:t>To když si míč v 53. minutě po rohu Stejskala poslal míč na 1:4 za vlastní záda hostující brankář. V 56. minutě si zase mohl vybrat </a:t>
            </a:r>
            <a:r>
              <a:rPr lang="cs-CZ" b="0" dirty="0" err="1" smtClean="0">
                <a:latin typeface="Calibri" pitchFamily="34" charset="0"/>
                <a:ea typeface="Calibri" pitchFamily="34" charset="0"/>
                <a:cs typeface="Times New Roman" pitchFamily="18" charset="0"/>
              </a:rPr>
              <a:t>Slanička</a:t>
            </a:r>
            <a:r>
              <a:rPr lang="cs-CZ" b="0" dirty="0" smtClean="0">
                <a:latin typeface="Calibri" pitchFamily="34" charset="0"/>
                <a:ea typeface="Calibri" pitchFamily="34" charset="0"/>
                <a:cs typeface="Times New Roman" pitchFamily="18" charset="0"/>
              </a:rPr>
              <a:t> komu přihraje, ale dobře to neudělal. Stejná situace, která předcházela gólu na 4:1, se odehrála v 57. minutě. Rozdíl tam byl akorát v tom, že míč se do branky na 5:1 odrazil od </a:t>
            </a:r>
            <a:r>
              <a:rPr lang="cs-CZ" b="0" dirty="0" err="1" smtClean="0">
                <a:latin typeface="Calibri" pitchFamily="34" charset="0"/>
                <a:ea typeface="Calibri" pitchFamily="34" charset="0"/>
                <a:cs typeface="Times New Roman" pitchFamily="18" charset="0"/>
              </a:rPr>
              <a:t>Slaničky</a:t>
            </a:r>
            <a:r>
              <a:rPr lang="cs-CZ" b="0" dirty="0" smtClean="0">
                <a:latin typeface="Calibri" pitchFamily="34" charset="0"/>
                <a:ea typeface="Calibri" pitchFamily="34" charset="0"/>
                <a:cs typeface="Times New Roman" pitchFamily="18" charset="0"/>
              </a:rPr>
              <a:t>. Po hodině hry zamával na pozdrav obráncům </a:t>
            </a:r>
            <a:r>
              <a:rPr lang="cs-CZ" b="0" dirty="0" err="1" smtClean="0">
                <a:latin typeface="Calibri" pitchFamily="34" charset="0"/>
                <a:ea typeface="Calibri" pitchFamily="34" charset="0"/>
                <a:cs typeface="Times New Roman" pitchFamily="18" charset="0"/>
              </a:rPr>
              <a:t>Modlan</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Belák</a:t>
            </a:r>
            <a:r>
              <a:rPr lang="cs-CZ" b="0" dirty="0" smtClean="0">
                <a:latin typeface="Calibri" pitchFamily="34" charset="0"/>
                <a:ea typeface="Calibri" pitchFamily="34" charset="0"/>
                <a:cs typeface="Times New Roman" pitchFamily="18" charset="0"/>
              </a:rPr>
              <a:t> a zvýšil na 6:1. Za tohoto stavu domácí polevili v koncentraci a hosté si vytvořili několik výborných šancí.  </a:t>
            </a:r>
            <a:r>
              <a:rPr lang="cs-CZ" b="0" dirty="0" err="1" smtClean="0">
                <a:latin typeface="Calibri" pitchFamily="34" charset="0"/>
                <a:ea typeface="Calibri" pitchFamily="34" charset="0"/>
                <a:cs typeface="Times New Roman" pitchFamily="18" charset="0"/>
              </a:rPr>
              <a:t>Džuban</a:t>
            </a:r>
            <a:r>
              <a:rPr lang="cs-CZ" b="0" dirty="0" smtClean="0">
                <a:latin typeface="Calibri" pitchFamily="34" charset="0"/>
                <a:ea typeface="Calibri" pitchFamily="34" charset="0"/>
                <a:cs typeface="Times New Roman" pitchFamily="18" charset="0"/>
              </a:rPr>
              <a:t> ale z několika metrů úplně osamocen branku netrefil. Lépe se dařilo na druhé straně. Chybu Tesaříka juniora nekompromisně potrestal </a:t>
            </a:r>
            <a:r>
              <a:rPr lang="cs-CZ" b="0" dirty="0" err="1" smtClean="0">
                <a:latin typeface="Calibri" pitchFamily="34" charset="0"/>
                <a:ea typeface="Calibri" pitchFamily="34" charset="0"/>
                <a:cs typeface="Times New Roman" pitchFamily="18" charset="0"/>
              </a:rPr>
              <a:t>Belák</a:t>
            </a:r>
            <a:r>
              <a:rPr lang="cs-CZ" b="0" dirty="0" smtClean="0">
                <a:latin typeface="Calibri" pitchFamily="34" charset="0"/>
                <a:ea typeface="Calibri" pitchFamily="34" charset="0"/>
                <a:cs typeface="Times New Roman" pitchFamily="18" charset="0"/>
              </a:rPr>
              <a:t> svojí 3. brankou v zápase na 7:1.  V 80. minutě chvilku přemýšlel Stejskal, komu nahraje, ale nakonec to vzal sám na sebe a udělal dobře. Na ukazateli skóre se rozsvítil stav 8:1. V závěru mohly ještě </a:t>
            </a:r>
            <a:r>
              <a:rPr lang="cs-CZ" b="0" dirty="0" err="1" smtClean="0">
                <a:latin typeface="Calibri" pitchFamily="34" charset="0"/>
                <a:ea typeface="Calibri" pitchFamily="34" charset="0"/>
                <a:cs typeface="Times New Roman" pitchFamily="18" charset="0"/>
              </a:rPr>
              <a:t>Modlany</a:t>
            </a:r>
            <a:r>
              <a:rPr lang="cs-CZ" b="0" dirty="0" smtClean="0">
                <a:latin typeface="Calibri" pitchFamily="34" charset="0"/>
                <a:ea typeface="Calibri" pitchFamily="34" charset="0"/>
                <a:cs typeface="Times New Roman" pitchFamily="18" charset="0"/>
              </a:rPr>
              <a:t> výsledek malinko korigovat, ale s přesnou střeleckou muškou se v sobotu dopoledne nepotkaly. Celý tým </a:t>
            </a:r>
            <a:r>
              <a:rPr lang="cs-CZ" b="0" dirty="0" err="1" smtClean="0">
                <a:latin typeface="Calibri" pitchFamily="34" charset="0"/>
                <a:ea typeface="Calibri" pitchFamily="34" charset="0"/>
                <a:cs typeface="Times New Roman" pitchFamily="18" charset="0"/>
              </a:rPr>
              <a:t>Štětí</a:t>
            </a:r>
            <a:r>
              <a:rPr lang="cs-CZ" b="0" dirty="0" smtClean="0">
                <a:latin typeface="Calibri" pitchFamily="34" charset="0"/>
                <a:ea typeface="Calibri" pitchFamily="34" charset="0"/>
                <a:cs typeface="Times New Roman" pitchFamily="18" charset="0"/>
              </a:rPr>
              <a:t> zaslouží za předvedený výkon pochvalu. Porazily mužstvo a ne málo, které od začátku sezóny dosahuje dobrých výsledků a patří k příjemným překvapením letošní soutěže.</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Branky:</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Belák</a:t>
            </a:r>
            <a:r>
              <a:rPr lang="cs-CZ" b="0" dirty="0" smtClean="0">
                <a:latin typeface="Calibri" pitchFamily="34" charset="0"/>
                <a:ea typeface="Calibri" pitchFamily="34" charset="0"/>
                <a:cs typeface="Times New Roman" pitchFamily="18" charset="0"/>
              </a:rPr>
              <a:t> 3, </a:t>
            </a:r>
            <a:r>
              <a:rPr lang="cs-CZ" b="0" dirty="0" err="1" smtClean="0">
                <a:latin typeface="Calibri" pitchFamily="34" charset="0"/>
                <a:ea typeface="Calibri" pitchFamily="34" charset="0"/>
                <a:cs typeface="Times New Roman" pitchFamily="18" charset="0"/>
              </a:rPr>
              <a:t>Slanička</a:t>
            </a:r>
            <a:r>
              <a:rPr lang="cs-CZ" b="0" dirty="0" smtClean="0">
                <a:latin typeface="Calibri" pitchFamily="34" charset="0"/>
                <a:ea typeface="Calibri" pitchFamily="34" charset="0"/>
                <a:cs typeface="Times New Roman" pitchFamily="18" charset="0"/>
              </a:rPr>
              <a:t> 3, Stejskal 2, </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Sestava:</a:t>
            </a:r>
            <a:r>
              <a:rPr lang="cs-CZ" b="0" dirty="0" smtClean="0">
                <a:latin typeface="Calibri" pitchFamily="34" charset="0"/>
                <a:ea typeface="Calibri" pitchFamily="34" charset="0"/>
                <a:cs typeface="Times New Roman" pitchFamily="18" charset="0"/>
              </a:rPr>
              <a:t> Michovský-Vaněk, Šimral, Ransdorf, Mencl(65.Blažek)-</a:t>
            </a:r>
          </a:p>
          <a:p>
            <a:pPr lvl="0" eaLnBrk="0" hangingPunct="0"/>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Poráč</a:t>
            </a:r>
            <a:r>
              <a:rPr lang="cs-CZ" b="0" dirty="0" smtClean="0">
                <a:latin typeface="Calibri" pitchFamily="34" charset="0"/>
                <a:ea typeface="Calibri" pitchFamily="34" charset="0"/>
                <a:cs typeface="Times New Roman" pitchFamily="18" charset="0"/>
              </a:rPr>
              <a:t>(65.Kucler), </a:t>
            </a:r>
            <a:r>
              <a:rPr lang="cs-CZ" b="0" dirty="0" err="1" smtClean="0">
                <a:latin typeface="Calibri" pitchFamily="34" charset="0"/>
                <a:ea typeface="Calibri" pitchFamily="34" charset="0"/>
                <a:cs typeface="Times New Roman" pitchFamily="18" charset="0"/>
              </a:rPr>
              <a:t>Malák</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Slanička</a:t>
            </a:r>
            <a:r>
              <a:rPr lang="cs-CZ" b="0" dirty="0" smtClean="0">
                <a:latin typeface="Calibri" pitchFamily="34" charset="0"/>
                <a:ea typeface="Calibri" pitchFamily="34" charset="0"/>
                <a:cs typeface="Times New Roman" pitchFamily="18" charset="0"/>
              </a:rPr>
              <a:t>(75.Tichý), Stejskal-</a:t>
            </a:r>
            <a:r>
              <a:rPr lang="cs-CZ" b="0" dirty="0" err="1" smtClean="0">
                <a:latin typeface="Calibri" pitchFamily="34" charset="0"/>
                <a:ea typeface="Calibri" pitchFamily="34" charset="0"/>
                <a:cs typeface="Times New Roman" pitchFamily="18" charset="0"/>
              </a:rPr>
              <a:t>Rejman</a:t>
            </a:r>
            <a:r>
              <a:rPr lang="cs-CZ" b="0" dirty="0" smtClean="0">
                <a:latin typeface="Calibri" pitchFamily="34" charset="0"/>
                <a:ea typeface="Calibri" pitchFamily="34" charset="0"/>
                <a:cs typeface="Times New Roman" pitchFamily="18" charset="0"/>
              </a:rPr>
              <a:t>,   </a:t>
            </a:r>
          </a:p>
          <a:p>
            <a:pPr lvl="0" eaLnBrk="0" hangingPunct="0"/>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Belák</a:t>
            </a:r>
            <a:r>
              <a:rPr lang="cs-CZ" b="0" dirty="0" smtClean="0">
                <a:latin typeface="Calibri" pitchFamily="34" charset="0"/>
                <a:ea typeface="Calibri" pitchFamily="34" charset="0"/>
                <a:cs typeface="Times New Roman" pitchFamily="18" charset="0"/>
              </a:rPr>
              <a:t>(74.Peterka)</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Připraveni:</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Šmidrkal</a:t>
            </a:r>
            <a:r>
              <a:rPr lang="cs-CZ" b="0" dirty="0" smtClean="0">
                <a:latin typeface="Calibri" pitchFamily="34" charset="0"/>
                <a:ea typeface="Calibri" pitchFamily="34" charset="0"/>
                <a:cs typeface="Times New Roman" pitchFamily="18" charset="0"/>
              </a:rPr>
              <a:t>, Matoušek, Doležal</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Trenér:</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J.Vinš</a:t>
            </a:r>
            <a:r>
              <a:rPr lang="cs-CZ" b="0" dirty="0" smtClean="0">
                <a:latin typeface="Calibri" pitchFamily="34" charset="0"/>
                <a:ea typeface="Calibri" pitchFamily="34" charset="0"/>
                <a:cs typeface="Times New Roman" pitchFamily="18" charset="0"/>
              </a:rPr>
              <a:t>  </a:t>
            </a:r>
            <a:r>
              <a:rPr lang="cs-CZ" b="0" u="sng" dirty="0" smtClean="0">
                <a:latin typeface="Calibri" pitchFamily="34" charset="0"/>
                <a:ea typeface="Calibri" pitchFamily="34" charset="0"/>
                <a:cs typeface="Times New Roman" pitchFamily="18" charset="0"/>
              </a:rPr>
              <a:t>Vedoucí:</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D.Németh</a:t>
            </a:r>
            <a:r>
              <a:rPr lang="cs-CZ" b="0" dirty="0" smtClean="0">
                <a:latin typeface="Calibri" pitchFamily="34" charset="0"/>
                <a:ea typeface="Calibri" pitchFamily="34" charset="0"/>
                <a:cs typeface="Times New Roman" pitchFamily="18" charset="0"/>
              </a:rPr>
              <a:t>  </a:t>
            </a:r>
            <a:r>
              <a:rPr lang="cs-CZ" b="0" u="sng" dirty="0" smtClean="0">
                <a:latin typeface="Calibri" pitchFamily="34" charset="0"/>
                <a:ea typeface="Calibri" pitchFamily="34" charset="0"/>
                <a:cs typeface="Times New Roman" pitchFamily="18" charset="0"/>
              </a:rPr>
              <a:t>Masér :</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J.Nedomlel</a:t>
            </a:r>
            <a:r>
              <a:rPr lang="cs-CZ" b="0" dirty="0" smtClean="0">
                <a:latin typeface="Calibri" pitchFamily="34" charset="0"/>
                <a:ea typeface="Calibri" pitchFamily="34" charset="0"/>
                <a:cs typeface="Times New Roman" pitchFamily="18" charset="0"/>
              </a:rPr>
              <a:t> </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Rozhodčí</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R.Krutina</a:t>
            </a:r>
            <a:r>
              <a:rPr lang="cs-CZ" b="0" dirty="0" smtClean="0">
                <a:latin typeface="Calibri" pitchFamily="34" charset="0"/>
                <a:ea typeface="Calibri" pitchFamily="34" charset="0"/>
                <a:cs typeface="Times New Roman" pitchFamily="18" charset="0"/>
              </a:rPr>
              <a:t>-</a:t>
            </a:r>
            <a:r>
              <a:rPr lang="cs-CZ" b="0" dirty="0" err="1" smtClean="0">
                <a:latin typeface="Calibri" pitchFamily="34" charset="0"/>
                <a:ea typeface="Calibri" pitchFamily="34" charset="0"/>
                <a:cs typeface="Times New Roman" pitchFamily="18" charset="0"/>
              </a:rPr>
              <a:t>P.Moder</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J.Holub</a:t>
            </a:r>
            <a:r>
              <a:rPr lang="cs-CZ" b="0" dirty="0" smtClean="0">
                <a:latin typeface="Calibri" pitchFamily="34" charset="0"/>
                <a:ea typeface="Calibri" pitchFamily="34" charset="0"/>
                <a:cs typeface="Times New Roman" pitchFamily="18" charset="0"/>
              </a:rPr>
              <a:t>   Delegát:  </a:t>
            </a:r>
            <a:r>
              <a:rPr lang="cs-CZ" b="0" dirty="0" err="1" smtClean="0">
                <a:latin typeface="Calibri" pitchFamily="34" charset="0"/>
                <a:ea typeface="Calibri" pitchFamily="34" charset="0"/>
                <a:cs typeface="Times New Roman" pitchFamily="18" charset="0"/>
              </a:rPr>
              <a:t>J.Kirilák</a:t>
            </a:r>
            <a:r>
              <a:rPr lang="cs-CZ" b="0" dirty="0" smtClean="0">
                <a:latin typeface="Calibri" pitchFamily="34" charset="0"/>
                <a:ea typeface="Calibri" pitchFamily="34" charset="0"/>
                <a:cs typeface="Times New Roman" pitchFamily="18" charset="0"/>
              </a:rPr>
              <a:t> </a:t>
            </a:r>
            <a:endParaRPr lang="cs-CZ" dirty="0"/>
          </a:p>
        </p:txBody>
      </p:sp>
      <p:pic>
        <p:nvPicPr>
          <p:cNvPr id="19" name="Picture 1"/>
          <p:cNvPicPr>
            <a:picLocks noChangeAspect="1" noChangeArrowheads="1"/>
          </p:cNvPicPr>
          <p:nvPr/>
        </p:nvPicPr>
        <p:blipFill>
          <a:blip r:embed="rId4" cstate="print"/>
          <a:srcRect/>
          <a:stretch>
            <a:fillRect/>
          </a:stretch>
        </p:blipFill>
        <p:spPr bwMode="auto">
          <a:xfrm>
            <a:off x="1255068" y="4771628"/>
            <a:ext cx="2016224" cy="1800200"/>
          </a:xfrm>
          <a:prstGeom prst="rect">
            <a:avLst/>
          </a:prstGeom>
          <a:noFill/>
          <a:ln w="9525">
            <a:noFill/>
            <a:miter lim="800000"/>
            <a:headEnd/>
            <a:tailEnd/>
          </a:ln>
        </p:spPr>
      </p:pic>
      <p:pic>
        <p:nvPicPr>
          <p:cNvPr id="9218" name="Picture 1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4948" y="163116"/>
            <a:ext cx="4824536" cy="769441"/>
          </a:xfrm>
          <a:prstGeom prst="rect">
            <a:avLst/>
          </a:prstGeom>
          <a:blipFill>
            <a:blip r:embed="rId2" cstate="print"/>
            <a:stretch>
              <a:fillRect/>
            </a:stretch>
          </a:blipFill>
        </p:spPr>
        <p:txBody>
          <a:bodyPr wrap="square" rtlCol="0">
            <a:spAutoFit/>
          </a:bodyPr>
          <a:lstStyle/>
          <a:p>
            <a:pPr algn="ctr"/>
            <a:r>
              <a:rPr lang="cs-CZ" sz="2200" dirty="0" smtClean="0">
                <a:solidFill>
                  <a:srgbClr val="003300"/>
                </a:solidFill>
                <a:effectLst>
                  <a:outerShdw blurRad="38100" dist="38100" dir="2700000" algn="tl">
                    <a:srgbClr val="000000">
                      <a:alpha val="43137"/>
                    </a:srgbClr>
                  </a:outerShdw>
                </a:effectLst>
                <a:latin typeface="Gungsuh" pitchFamily="18" charset="-127"/>
                <a:ea typeface="Gungsuh" pitchFamily="18" charset="-127"/>
              </a:rPr>
              <a:t>U staré gardy jsme si pomalu zvykli, že všechno vyhrává </a:t>
            </a:r>
            <a:endParaRPr lang="cs-CZ" sz="2200" dirty="0">
              <a:solidFill>
                <a:srgbClr val="003300"/>
              </a:solidFill>
              <a:effectLst>
                <a:outerShdw blurRad="38100" dist="38100" dir="2700000" algn="tl">
                  <a:srgbClr val="000000">
                    <a:alpha val="43137"/>
                  </a:srgbClr>
                </a:outerShdw>
              </a:effectLst>
              <a:latin typeface="Gungsuh" pitchFamily="18" charset="-127"/>
              <a:ea typeface="Gungsuh" pitchFamily="18" charset="-127"/>
            </a:endParaRPr>
          </a:p>
        </p:txBody>
      </p:sp>
      <p:graphicFrame>
        <p:nvGraphicFramePr>
          <p:cNvPr id="7" name="Tabulka 6"/>
          <p:cNvGraphicFramePr>
            <a:graphicFrameLocks noGrp="1"/>
          </p:cNvGraphicFramePr>
          <p:nvPr/>
        </p:nvGraphicFramePr>
        <p:xfrm>
          <a:off x="174949" y="4310156"/>
          <a:ext cx="4824535" cy="2810908"/>
        </p:xfrm>
        <a:graphic>
          <a:graphicData uri="http://schemas.openxmlformats.org/drawingml/2006/table">
            <a:tbl>
              <a:tblPr/>
              <a:tblGrid>
                <a:gridCol w="387559">
                  <a:extLst>
                    <a:ext uri="{9D8B030D-6E8A-4147-A177-3AD203B41FA5}">
                      <a16:colId xmlns:a16="http://schemas.microsoft.com/office/drawing/2014/main" val="20000"/>
                    </a:ext>
                  </a:extLst>
                </a:gridCol>
                <a:gridCol w="1974840">
                  <a:extLst>
                    <a:ext uri="{9D8B030D-6E8A-4147-A177-3AD203B41FA5}">
                      <a16:colId xmlns:a16="http://schemas.microsoft.com/office/drawing/2014/main" val="20001"/>
                    </a:ext>
                  </a:extLst>
                </a:gridCol>
                <a:gridCol w="341963">
                  <a:extLst>
                    <a:ext uri="{9D8B030D-6E8A-4147-A177-3AD203B41FA5}">
                      <a16:colId xmlns:a16="http://schemas.microsoft.com/office/drawing/2014/main" val="20002"/>
                    </a:ext>
                  </a:extLst>
                </a:gridCol>
                <a:gridCol w="341963">
                  <a:extLst>
                    <a:ext uri="{9D8B030D-6E8A-4147-A177-3AD203B41FA5}">
                      <a16:colId xmlns:a16="http://schemas.microsoft.com/office/drawing/2014/main" val="20003"/>
                    </a:ext>
                  </a:extLst>
                </a:gridCol>
                <a:gridCol w="341963">
                  <a:extLst>
                    <a:ext uri="{9D8B030D-6E8A-4147-A177-3AD203B41FA5}">
                      <a16:colId xmlns:a16="http://schemas.microsoft.com/office/drawing/2014/main" val="20004"/>
                    </a:ext>
                  </a:extLst>
                </a:gridCol>
                <a:gridCol w="341963">
                  <a:extLst>
                    <a:ext uri="{9D8B030D-6E8A-4147-A177-3AD203B41FA5}">
                      <a16:colId xmlns:a16="http://schemas.microsoft.com/office/drawing/2014/main" val="20005"/>
                    </a:ext>
                  </a:extLst>
                </a:gridCol>
                <a:gridCol w="547142">
                  <a:extLst>
                    <a:ext uri="{9D8B030D-6E8A-4147-A177-3AD203B41FA5}">
                      <a16:colId xmlns:a16="http://schemas.microsoft.com/office/drawing/2014/main" val="20006"/>
                    </a:ext>
                  </a:extLst>
                </a:gridCol>
                <a:gridCol w="547142">
                  <a:extLst>
                    <a:ext uri="{9D8B030D-6E8A-4147-A177-3AD203B41FA5}">
                      <a16:colId xmlns:a16="http://schemas.microsoft.com/office/drawing/2014/main" val="20007"/>
                    </a:ext>
                  </a:extLst>
                </a:gridCol>
              </a:tblGrid>
              <a:tr h="254423">
                <a:tc gridSpan="8">
                  <a:txBody>
                    <a:bodyPr/>
                    <a:lstStyle/>
                    <a:p>
                      <a:pPr algn="ctr" fontAlgn="ctr"/>
                      <a:r>
                        <a:rPr lang="pl-PL" sz="1800" b="1" i="0" u="none" strike="noStrike" dirty="0">
                          <a:solidFill>
                            <a:srgbClr val="000000"/>
                          </a:solidFill>
                          <a:latin typeface="Calibri"/>
                        </a:rPr>
                        <a:t>Pořadí staré gardy </a:t>
                      </a:r>
                      <a:r>
                        <a:rPr lang="pl-PL" sz="1800" b="1" i="0" u="none" strike="noStrike" dirty="0" smtClean="0">
                          <a:solidFill>
                            <a:srgbClr val="000000"/>
                          </a:solidFill>
                          <a:latin typeface="Calibri"/>
                        </a:rPr>
                        <a:t> po 7 </a:t>
                      </a:r>
                      <a:r>
                        <a:rPr lang="pl-PL" sz="1800" b="1" i="0" u="none" strike="noStrike" dirty="0">
                          <a:solidFill>
                            <a:srgbClr val="000000"/>
                          </a:solidFill>
                          <a:latin typeface="Calibri"/>
                        </a:rPr>
                        <a:t>kolech</a:t>
                      </a: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43133">
                <a:tc>
                  <a:txBody>
                    <a:bodyPr/>
                    <a:lstStyle/>
                    <a:p>
                      <a:pPr algn="ctr" fontAlgn="ctr"/>
                      <a:r>
                        <a:rPr lang="cs-CZ" sz="1400" b="1" i="0" u="none" strike="noStrike" dirty="0">
                          <a:solidFill>
                            <a:srgbClr val="3333CC"/>
                          </a:solidFill>
                          <a:latin typeface="Arial Black"/>
                        </a:rPr>
                        <a:t>1.</a:t>
                      </a:r>
                    </a:p>
                  </a:txBody>
                  <a:tcPr marL="9525" marR="9525" marT="9525" marB="0" anchor="ctr">
                    <a:lnL>
                      <a:noFill/>
                    </a:lnL>
                    <a:lnR>
                      <a:noFill/>
                    </a:lnR>
                    <a:lnT>
                      <a:noFill/>
                    </a:lnT>
                    <a:lnB>
                      <a:noFill/>
                    </a:lnB>
                    <a:solidFill>
                      <a:srgbClr val="00FF00"/>
                    </a:solidFill>
                  </a:tcPr>
                </a:tc>
                <a:tc>
                  <a:txBody>
                    <a:bodyPr/>
                    <a:lstStyle/>
                    <a:p>
                      <a:pPr algn="ctr" fontAlgn="ctr"/>
                      <a:r>
                        <a:rPr lang="cs-CZ" sz="1400" b="1" i="0" u="none" strike="noStrike">
                          <a:solidFill>
                            <a:srgbClr val="3333CC"/>
                          </a:solidFill>
                          <a:latin typeface="Aharoni"/>
                        </a:rPr>
                        <a:t>  Sepap Štětí</a:t>
                      </a:r>
                    </a:p>
                  </a:txBody>
                  <a:tcPr marL="9525" marR="9525" marT="9525" marB="0" anchor="ctr">
                    <a:lnL>
                      <a:noFill/>
                    </a:lnL>
                    <a:lnR>
                      <a:noFill/>
                    </a:lnR>
                    <a:lnT>
                      <a:noFill/>
                    </a:lnT>
                    <a:lnB>
                      <a:noFill/>
                    </a:lnB>
                    <a:solidFill>
                      <a:srgbClr val="00FF00"/>
                    </a:solidFill>
                  </a:tcPr>
                </a:tc>
                <a:tc>
                  <a:txBody>
                    <a:bodyPr/>
                    <a:lstStyle/>
                    <a:p>
                      <a:pPr algn="ctr" fontAlgn="ctr"/>
                      <a:r>
                        <a:rPr lang="cs-CZ" sz="1400" b="1" i="0" u="none" strike="noStrike">
                          <a:solidFill>
                            <a:srgbClr val="3333CC"/>
                          </a:solidFill>
                          <a:latin typeface="Arial Black"/>
                        </a:rPr>
                        <a:t>7</a:t>
                      </a:r>
                    </a:p>
                  </a:txBody>
                  <a:tcPr marL="9525" marR="9525" marT="9525" marB="0" anchor="ctr">
                    <a:lnL>
                      <a:noFill/>
                    </a:lnL>
                    <a:lnR>
                      <a:noFill/>
                    </a:lnR>
                    <a:lnT>
                      <a:noFill/>
                    </a:lnT>
                    <a:lnB>
                      <a:noFill/>
                    </a:lnB>
                    <a:solidFill>
                      <a:srgbClr val="00FF00"/>
                    </a:solidFill>
                  </a:tcPr>
                </a:tc>
                <a:tc>
                  <a:txBody>
                    <a:bodyPr/>
                    <a:lstStyle/>
                    <a:p>
                      <a:pPr algn="ctr" fontAlgn="ctr"/>
                      <a:r>
                        <a:rPr lang="cs-CZ" sz="1400" b="1" i="0" u="none" strike="noStrike">
                          <a:solidFill>
                            <a:srgbClr val="3333CC"/>
                          </a:solidFill>
                          <a:latin typeface="Arial Black"/>
                        </a:rPr>
                        <a:t>7</a:t>
                      </a:r>
                    </a:p>
                  </a:txBody>
                  <a:tcPr marL="9525" marR="9525" marT="9525" marB="0" anchor="ctr">
                    <a:lnL>
                      <a:noFill/>
                    </a:lnL>
                    <a:lnR>
                      <a:noFill/>
                    </a:lnR>
                    <a:lnT>
                      <a:noFill/>
                    </a:lnT>
                    <a:lnB>
                      <a:noFill/>
                    </a:lnB>
                    <a:solidFill>
                      <a:srgbClr val="00FF00"/>
                    </a:solidFill>
                  </a:tcPr>
                </a:tc>
                <a:tc>
                  <a:txBody>
                    <a:bodyPr/>
                    <a:lstStyle/>
                    <a:p>
                      <a:pPr algn="ctr" fontAlgn="ctr"/>
                      <a:r>
                        <a:rPr lang="cs-CZ" sz="1400" b="1" i="0" u="none" strike="noStrike">
                          <a:solidFill>
                            <a:srgbClr val="3333CC"/>
                          </a:solidFill>
                          <a:latin typeface="Arial Black"/>
                        </a:rPr>
                        <a:t>0</a:t>
                      </a:r>
                    </a:p>
                  </a:txBody>
                  <a:tcPr marL="9525" marR="9525" marT="9525" marB="0" anchor="ctr">
                    <a:lnL>
                      <a:noFill/>
                    </a:lnL>
                    <a:lnR>
                      <a:noFill/>
                    </a:lnR>
                    <a:lnT>
                      <a:noFill/>
                    </a:lnT>
                    <a:lnB>
                      <a:noFill/>
                    </a:lnB>
                    <a:solidFill>
                      <a:srgbClr val="00FF00"/>
                    </a:solidFill>
                  </a:tcPr>
                </a:tc>
                <a:tc>
                  <a:txBody>
                    <a:bodyPr/>
                    <a:lstStyle/>
                    <a:p>
                      <a:pPr algn="ctr" fontAlgn="ctr"/>
                      <a:r>
                        <a:rPr lang="cs-CZ" sz="1400" b="1" i="0" u="none" strike="noStrike">
                          <a:solidFill>
                            <a:srgbClr val="3333CC"/>
                          </a:solidFill>
                          <a:latin typeface="Arial Black"/>
                        </a:rPr>
                        <a:t>0</a:t>
                      </a:r>
                    </a:p>
                  </a:txBody>
                  <a:tcPr marL="9525" marR="9525" marT="9525" marB="0" anchor="ctr">
                    <a:lnL>
                      <a:noFill/>
                    </a:lnL>
                    <a:lnR>
                      <a:noFill/>
                    </a:lnR>
                    <a:lnT>
                      <a:noFill/>
                    </a:lnT>
                    <a:lnB>
                      <a:noFill/>
                    </a:lnB>
                    <a:solidFill>
                      <a:srgbClr val="00FF00"/>
                    </a:solidFill>
                  </a:tcPr>
                </a:tc>
                <a:tc>
                  <a:txBody>
                    <a:bodyPr/>
                    <a:lstStyle/>
                    <a:p>
                      <a:pPr algn="ctr" fontAlgn="ctr"/>
                      <a:r>
                        <a:rPr lang="cs-CZ" sz="1400" b="1" i="0" u="none" strike="noStrike">
                          <a:solidFill>
                            <a:srgbClr val="3333CC"/>
                          </a:solidFill>
                          <a:latin typeface="Arial Black"/>
                        </a:rPr>
                        <a:t>36:9</a:t>
                      </a:r>
                    </a:p>
                  </a:txBody>
                  <a:tcPr marL="9525" marR="9525" marT="9525" marB="0" anchor="ctr">
                    <a:lnL>
                      <a:noFill/>
                    </a:lnL>
                    <a:lnR>
                      <a:noFill/>
                    </a:lnR>
                    <a:lnT>
                      <a:noFill/>
                    </a:lnT>
                    <a:lnB>
                      <a:noFill/>
                    </a:lnB>
                    <a:solidFill>
                      <a:srgbClr val="00FF00"/>
                    </a:solidFill>
                  </a:tcPr>
                </a:tc>
                <a:tc>
                  <a:txBody>
                    <a:bodyPr/>
                    <a:lstStyle/>
                    <a:p>
                      <a:pPr algn="ctr" fontAlgn="ctr"/>
                      <a:r>
                        <a:rPr lang="cs-CZ" sz="1400" b="1" i="0" u="none" strike="noStrike">
                          <a:solidFill>
                            <a:srgbClr val="3333CC"/>
                          </a:solidFill>
                          <a:latin typeface="Arial Black"/>
                        </a:rPr>
                        <a:t>21</a:t>
                      </a:r>
                    </a:p>
                  </a:txBody>
                  <a:tcPr marL="9525" marR="9525" marT="9525" marB="0" anchor="ctr">
                    <a:lnL>
                      <a:noFill/>
                    </a:lnL>
                    <a:lnR>
                      <a:noFill/>
                    </a:lnR>
                    <a:lnT>
                      <a:noFill/>
                    </a:lnT>
                    <a:lnB>
                      <a:noFill/>
                    </a:lnB>
                    <a:solidFill>
                      <a:srgbClr val="00FF00"/>
                    </a:solidFill>
                  </a:tcPr>
                </a:tc>
                <a:extLst>
                  <a:ext uri="{0D108BD9-81ED-4DB2-BD59-A6C34878D82A}">
                    <a16:rowId xmlns:a16="http://schemas.microsoft.com/office/drawing/2014/main" val="10001"/>
                  </a:ext>
                </a:extLst>
              </a:tr>
              <a:tr h="238782">
                <a:tc>
                  <a:txBody>
                    <a:bodyPr/>
                    <a:lstStyle/>
                    <a:p>
                      <a:pPr algn="ctr" fontAlgn="ctr"/>
                      <a:r>
                        <a:rPr lang="cs-CZ" sz="1050" b="1" i="0" u="none" strike="noStrike" dirty="0">
                          <a:solidFill>
                            <a:srgbClr val="000000"/>
                          </a:solidFill>
                          <a:latin typeface="Arial Black"/>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haroni"/>
                        </a:rPr>
                        <a:t>  Dynamo </a:t>
                      </a:r>
                      <a:r>
                        <a:rPr lang="cs-CZ" sz="1100" b="1" i="0" u="none" strike="noStrike" dirty="0" err="1">
                          <a:solidFill>
                            <a:srgbClr val="000000"/>
                          </a:solidFill>
                          <a:latin typeface="Aharoni"/>
                        </a:rPr>
                        <a:t>Podlusky</a:t>
                      </a:r>
                      <a:endParaRPr lang="cs-CZ" sz="1100" b="1" i="0" u="none" strike="noStrike" dirty="0">
                        <a:solidFill>
                          <a:srgbClr val="000000"/>
                        </a:solidFill>
                        <a:latin typeface="Aharoni"/>
                      </a:endParaRP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26:13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18</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2"/>
                  </a:ext>
                </a:extLst>
              </a:tr>
              <a:tr h="238782">
                <a:tc>
                  <a:txBody>
                    <a:bodyPr/>
                    <a:lstStyle/>
                    <a:p>
                      <a:pPr algn="ctr" fontAlgn="ctr"/>
                      <a:r>
                        <a:rPr lang="cs-CZ" sz="1050" b="1" i="0" u="none" strike="noStrike">
                          <a:solidFill>
                            <a:srgbClr val="000000"/>
                          </a:solidFill>
                          <a:latin typeface="Arial Black"/>
                        </a:rPr>
                        <a:t>3.</a:t>
                      </a:r>
                    </a:p>
                  </a:txBody>
                  <a:tcPr marL="9525" marR="9525" marT="9525" marB="0" anchor="ctr">
                    <a:lnL>
                      <a:noFill/>
                    </a:lnL>
                    <a:lnR>
                      <a:noFill/>
                    </a:lnR>
                    <a:lnT>
                      <a:noFill/>
                    </a:lnT>
                    <a:lnB>
                      <a:noFill/>
                    </a:lnB>
                    <a:solidFill>
                      <a:srgbClr val="00FF00"/>
                    </a:solidFill>
                  </a:tcPr>
                </a:tc>
                <a:tc>
                  <a:txBody>
                    <a:bodyPr/>
                    <a:lstStyle/>
                    <a:p>
                      <a:pPr algn="ctr" fontAlgn="ctr"/>
                      <a:r>
                        <a:rPr lang="cs-CZ" sz="1100" b="1" i="0" u="none" strike="noStrike" dirty="0">
                          <a:solidFill>
                            <a:srgbClr val="000000"/>
                          </a:solidFill>
                          <a:latin typeface="Aharoni"/>
                        </a:rPr>
                        <a:t>  Dynamo </a:t>
                      </a:r>
                      <a:r>
                        <a:rPr lang="cs-CZ" sz="1100" b="1" i="0" u="none" strike="noStrike" dirty="0" err="1">
                          <a:solidFill>
                            <a:srgbClr val="000000"/>
                          </a:solidFill>
                          <a:latin typeface="Aharoni"/>
                        </a:rPr>
                        <a:t>Střížovice</a:t>
                      </a:r>
                      <a:endParaRPr lang="cs-CZ" sz="1100" b="1" i="0" u="none" strike="noStrike" dirty="0">
                        <a:solidFill>
                          <a:srgbClr val="000000"/>
                        </a:solidFill>
                        <a:latin typeface="Aharoni"/>
                      </a:endParaRP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7</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4</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0</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3</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31:19</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12</a:t>
                      </a:r>
                    </a:p>
                  </a:txBody>
                  <a:tcPr marL="9525" marR="9525" marT="9525" marB="0" anchor="ctr">
                    <a:lnL>
                      <a:noFill/>
                    </a:lnL>
                    <a:lnR>
                      <a:noFill/>
                    </a:lnR>
                    <a:lnT>
                      <a:noFill/>
                    </a:lnT>
                    <a:lnB>
                      <a:noFill/>
                    </a:lnB>
                    <a:solidFill>
                      <a:srgbClr val="00FF00"/>
                    </a:solidFill>
                  </a:tcPr>
                </a:tc>
                <a:extLst>
                  <a:ext uri="{0D108BD9-81ED-4DB2-BD59-A6C34878D82A}">
                    <a16:rowId xmlns:a16="http://schemas.microsoft.com/office/drawing/2014/main" val="10003"/>
                  </a:ext>
                </a:extLst>
              </a:tr>
              <a:tr h="238782">
                <a:tc>
                  <a:txBody>
                    <a:bodyPr/>
                    <a:lstStyle/>
                    <a:p>
                      <a:pPr algn="ctr" fontAlgn="ctr"/>
                      <a:r>
                        <a:rPr lang="cs-CZ" sz="1050" b="1" i="0" u="none" strike="noStrike">
                          <a:solidFill>
                            <a:srgbClr val="000000"/>
                          </a:solidFill>
                          <a:latin typeface="Arial Black"/>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haroni"/>
                        </a:rPr>
                        <a:t>  Sokol </a:t>
                      </a:r>
                      <a:r>
                        <a:rPr lang="cs-CZ" sz="1100" b="1" i="0" u="none" strike="noStrike" dirty="0" err="1">
                          <a:solidFill>
                            <a:srgbClr val="000000"/>
                          </a:solidFill>
                          <a:latin typeface="Aharoni"/>
                        </a:rPr>
                        <a:t>Černiv</a:t>
                      </a:r>
                      <a:endParaRPr lang="cs-CZ" sz="1100" b="1" i="0" u="none" strike="noStrike" dirty="0">
                        <a:solidFill>
                          <a:srgbClr val="000000"/>
                        </a:solidFill>
                        <a:latin typeface="Aharoni"/>
                      </a:endParaRP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23:17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4"/>
                  </a:ext>
                </a:extLst>
              </a:tr>
              <a:tr h="238782">
                <a:tc>
                  <a:txBody>
                    <a:bodyPr/>
                    <a:lstStyle/>
                    <a:p>
                      <a:pPr algn="ctr" fontAlgn="ctr"/>
                      <a:r>
                        <a:rPr lang="cs-CZ" sz="1050" b="1" i="0" u="none" strike="noStrike">
                          <a:solidFill>
                            <a:srgbClr val="000000"/>
                          </a:solidFill>
                          <a:latin typeface="Arial Black"/>
                        </a:rPr>
                        <a:t>5.</a:t>
                      </a:r>
                    </a:p>
                  </a:txBody>
                  <a:tcPr marL="9525" marR="9525" marT="9525" marB="0" anchor="ctr">
                    <a:lnL>
                      <a:noFill/>
                    </a:lnL>
                    <a:lnR>
                      <a:noFill/>
                    </a:lnR>
                    <a:lnT>
                      <a:noFill/>
                    </a:lnT>
                    <a:lnB>
                      <a:noFill/>
                    </a:lnB>
                    <a:solidFill>
                      <a:srgbClr val="00FF00"/>
                    </a:solidFill>
                  </a:tcPr>
                </a:tc>
                <a:tc>
                  <a:txBody>
                    <a:bodyPr/>
                    <a:lstStyle/>
                    <a:p>
                      <a:pPr algn="ctr" fontAlgn="ctr"/>
                      <a:r>
                        <a:rPr lang="cs-CZ" sz="1100" b="1" i="0" u="none" strike="noStrike">
                          <a:solidFill>
                            <a:srgbClr val="000000"/>
                          </a:solidFill>
                          <a:latin typeface="Aharoni"/>
                        </a:rPr>
                        <a:t>  FK Libochovice</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7</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4</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0</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3</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17:26</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12</a:t>
                      </a:r>
                    </a:p>
                  </a:txBody>
                  <a:tcPr marL="9525" marR="9525" marT="9525" marB="0" anchor="ctr">
                    <a:lnL>
                      <a:noFill/>
                    </a:lnL>
                    <a:lnR>
                      <a:noFill/>
                    </a:lnR>
                    <a:lnT>
                      <a:noFill/>
                    </a:lnT>
                    <a:lnB>
                      <a:noFill/>
                    </a:lnB>
                    <a:solidFill>
                      <a:srgbClr val="00FF00"/>
                    </a:solidFill>
                  </a:tcPr>
                </a:tc>
                <a:extLst>
                  <a:ext uri="{0D108BD9-81ED-4DB2-BD59-A6C34878D82A}">
                    <a16:rowId xmlns:a16="http://schemas.microsoft.com/office/drawing/2014/main" val="10005"/>
                  </a:ext>
                </a:extLst>
              </a:tr>
              <a:tr h="238782">
                <a:tc>
                  <a:txBody>
                    <a:bodyPr/>
                    <a:lstStyle/>
                    <a:p>
                      <a:pPr algn="ctr" fontAlgn="ctr"/>
                      <a:r>
                        <a:rPr lang="cs-CZ" sz="1050" b="1" i="0" u="none" strike="noStrike">
                          <a:solidFill>
                            <a:srgbClr val="000000"/>
                          </a:solidFill>
                          <a:latin typeface="Arial Black"/>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haroni"/>
                        </a:rPr>
                        <a:t>  Viktorie Kleneč</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18:20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6"/>
                  </a:ext>
                </a:extLst>
              </a:tr>
              <a:tr h="238782">
                <a:tc>
                  <a:txBody>
                    <a:bodyPr/>
                    <a:lstStyle/>
                    <a:p>
                      <a:pPr algn="ctr" fontAlgn="ctr"/>
                      <a:r>
                        <a:rPr lang="cs-CZ" sz="1050" b="1" i="0" u="none" strike="noStrike">
                          <a:solidFill>
                            <a:srgbClr val="000000"/>
                          </a:solidFill>
                          <a:latin typeface="Arial Black"/>
                        </a:rPr>
                        <a:t>7.</a:t>
                      </a:r>
                    </a:p>
                  </a:txBody>
                  <a:tcPr marL="9525" marR="9525" marT="9525" marB="0" anchor="ctr">
                    <a:lnL>
                      <a:noFill/>
                    </a:lnL>
                    <a:lnR>
                      <a:noFill/>
                    </a:lnR>
                    <a:lnT>
                      <a:noFill/>
                    </a:lnT>
                    <a:lnB>
                      <a:noFill/>
                    </a:lnB>
                    <a:solidFill>
                      <a:srgbClr val="00FF00"/>
                    </a:solidFill>
                  </a:tcPr>
                </a:tc>
                <a:tc>
                  <a:txBody>
                    <a:bodyPr/>
                    <a:lstStyle/>
                    <a:p>
                      <a:pPr algn="ctr" fontAlgn="ctr"/>
                      <a:r>
                        <a:rPr lang="cs-CZ" sz="1100" b="1" i="0" u="none" strike="noStrike" dirty="0">
                          <a:solidFill>
                            <a:srgbClr val="000000"/>
                          </a:solidFill>
                          <a:latin typeface="Aharoni"/>
                        </a:rPr>
                        <a:t>  Sokol </a:t>
                      </a:r>
                      <a:r>
                        <a:rPr lang="cs-CZ" sz="1100" b="1" i="0" u="none" strike="noStrike" dirty="0" err="1">
                          <a:solidFill>
                            <a:srgbClr val="000000"/>
                          </a:solidFill>
                          <a:latin typeface="Aharoni"/>
                        </a:rPr>
                        <a:t>Hoštka</a:t>
                      </a:r>
                      <a:endParaRPr lang="cs-CZ" sz="1100" b="1" i="0" u="none" strike="noStrike" dirty="0">
                        <a:solidFill>
                          <a:srgbClr val="000000"/>
                        </a:solidFill>
                        <a:latin typeface="Aharoni"/>
                      </a:endParaRP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6</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2</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0</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4</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20:23</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a:solidFill>
                            <a:srgbClr val="000000"/>
                          </a:solidFill>
                          <a:latin typeface="Arial Black"/>
                        </a:rPr>
                        <a:t>6</a:t>
                      </a:r>
                    </a:p>
                  </a:txBody>
                  <a:tcPr marL="9525" marR="9525" marT="9525" marB="0" anchor="ctr">
                    <a:lnL>
                      <a:noFill/>
                    </a:lnL>
                    <a:lnR>
                      <a:noFill/>
                    </a:lnR>
                    <a:lnT>
                      <a:noFill/>
                    </a:lnT>
                    <a:lnB>
                      <a:noFill/>
                    </a:lnB>
                    <a:solidFill>
                      <a:srgbClr val="00FF00"/>
                    </a:solidFill>
                  </a:tcPr>
                </a:tc>
                <a:extLst>
                  <a:ext uri="{0D108BD9-81ED-4DB2-BD59-A6C34878D82A}">
                    <a16:rowId xmlns:a16="http://schemas.microsoft.com/office/drawing/2014/main" val="10007"/>
                  </a:ext>
                </a:extLst>
              </a:tr>
              <a:tr h="238782">
                <a:tc>
                  <a:txBody>
                    <a:bodyPr/>
                    <a:lstStyle/>
                    <a:p>
                      <a:pPr algn="ctr" fontAlgn="ctr"/>
                      <a:r>
                        <a:rPr lang="cs-CZ" sz="1050" b="1" i="0" u="none" strike="noStrike">
                          <a:solidFill>
                            <a:srgbClr val="000000"/>
                          </a:solidFill>
                          <a:latin typeface="Arial Black"/>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haroni"/>
                        </a:rPr>
                        <a:t>  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Black"/>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26:37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6</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8"/>
                  </a:ext>
                </a:extLst>
              </a:tr>
              <a:tr h="373674">
                <a:tc>
                  <a:txBody>
                    <a:bodyPr/>
                    <a:lstStyle/>
                    <a:p>
                      <a:pPr algn="ctr" fontAlgn="ctr"/>
                      <a:r>
                        <a:rPr lang="cs-CZ" sz="1050" b="1" i="0" u="none" strike="noStrike">
                          <a:solidFill>
                            <a:srgbClr val="000000"/>
                          </a:solidFill>
                          <a:latin typeface="Arial Black"/>
                        </a:rPr>
                        <a:t>9.</a:t>
                      </a:r>
                    </a:p>
                  </a:txBody>
                  <a:tcPr marL="9525" marR="9525" marT="9525" marB="0" anchor="ctr">
                    <a:lnL>
                      <a:noFill/>
                    </a:lnL>
                    <a:lnR>
                      <a:noFill/>
                    </a:lnR>
                    <a:lnT>
                      <a:noFill/>
                    </a:lnT>
                    <a:lnB>
                      <a:noFill/>
                    </a:lnB>
                    <a:solidFill>
                      <a:srgbClr val="00FF00"/>
                    </a:solidFill>
                  </a:tcPr>
                </a:tc>
                <a:tc>
                  <a:txBody>
                    <a:bodyPr/>
                    <a:lstStyle/>
                    <a:p>
                      <a:pPr algn="ctr" fontAlgn="ctr"/>
                      <a:r>
                        <a:rPr lang="cs-CZ" sz="1100" b="1" i="0" u="none" strike="noStrike">
                          <a:solidFill>
                            <a:srgbClr val="000000"/>
                          </a:solidFill>
                          <a:latin typeface="Aharoni"/>
                        </a:rPr>
                        <a:t>  Slovan Horní Beřkovice</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dirty="0">
                          <a:solidFill>
                            <a:srgbClr val="000000"/>
                          </a:solidFill>
                          <a:latin typeface="Arial Black"/>
                        </a:rPr>
                        <a:t>7</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dirty="0">
                          <a:solidFill>
                            <a:srgbClr val="000000"/>
                          </a:solidFill>
                          <a:latin typeface="Arial Black"/>
                        </a:rPr>
                        <a:t>1</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dirty="0">
                          <a:solidFill>
                            <a:srgbClr val="000000"/>
                          </a:solidFill>
                          <a:latin typeface="Arial Black"/>
                        </a:rPr>
                        <a:t>1</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dirty="0">
                          <a:solidFill>
                            <a:srgbClr val="000000"/>
                          </a:solidFill>
                          <a:latin typeface="Arial Black"/>
                        </a:rPr>
                        <a:t>5</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dirty="0">
                          <a:solidFill>
                            <a:srgbClr val="000000"/>
                          </a:solidFill>
                          <a:latin typeface="Arial Black"/>
                        </a:rPr>
                        <a:t>14:23</a:t>
                      </a:r>
                    </a:p>
                  </a:txBody>
                  <a:tcPr marL="9525" marR="9525" marT="9525" marB="0" anchor="ctr">
                    <a:lnL>
                      <a:noFill/>
                    </a:lnL>
                    <a:lnR>
                      <a:noFill/>
                    </a:lnR>
                    <a:lnT>
                      <a:noFill/>
                    </a:lnT>
                    <a:lnB>
                      <a:noFill/>
                    </a:lnB>
                    <a:solidFill>
                      <a:srgbClr val="00FF00"/>
                    </a:solidFill>
                  </a:tcPr>
                </a:tc>
                <a:tc>
                  <a:txBody>
                    <a:bodyPr/>
                    <a:lstStyle/>
                    <a:p>
                      <a:pPr algn="ctr" fontAlgn="ctr"/>
                      <a:r>
                        <a:rPr lang="cs-CZ" sz="1050" b="1" i="0" u="none" strike="noStrike" dirty="0">
                          <a:solidFill>
                            <a:srgbClr val="000000"/>
                          </a:solidFill>
                          <a:latin typeface="Arial Black"/>
                        </a:rPr>
                        <a:t>4</a:t>
                      </a:r>
                    </a:p>
                  </a:txBody>
                  <a:tcPr marL="9525" marR="9525" marT="9525" marB="0" anchor="ctr">
                    <a:lnL>
                      <a:noFill/>
                    </a:lnL>
                    <a:lnR>
                      <a:noFill/>
                    </a:lnR>
                    <a:lnT>
                      <a:noFill/>
                    </a:lnT>
                    <a:lnB>
                      <a:noFill/>
                    </a:lnB>
                    <a:solidFill>
                      <a:srgbClr val="00FF00"/>
                    </a:solidFill>
                  </a:tcPr>
                </a:tc>
                <a:extLst>
                  <a:ext uri="{0D108BD9-81ED-4DB2-BD59-A6C34878D82A}">
                    <a16:rowId xmlns:a16="http://schemas.microsoft.com/office/drawing/2014/main" val="10009"/>
                  </a:ext>
                </a:extLst>
              </a:tr>
              <a:tr h="238782">
                <a:tc>
                  <a:txBody>
                    <a:bodyPr/>
                    <a:lstStyle/>
                    <a:p>
                      <a:pPr algn="ctr" fontAlgn="ctr"/>
                      <a:r>
                        <a:rPr lang="cs-CZ" sz="1050" b="1" i="0" u="none" strike="noStrike">
                          <a:solidFill>
                            <a:srgbClr val="000000"/>
                          </a:solidFill>
                          <a:latin typeface="Arial Black"/>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haroni"/>
                        </a:rPr>
                        <a:t>  SK Roudnice n.Labem</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14:38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Black"/>
                        </a:rPr>
                        <a:t>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0"/>
                  </a:ext>
                </a:extLst>
              </a:tr>
            </a:tbl>
          </a:graphicData>
        </a:graphic>
      </p:graphicFrame>
      <p:sp>
        <p:nvSpPr>
          <p:cNvPr id="8" name="Rectangle 1"/>
          <p:cNvSpPr>
            <a:spLocks noChangeArrowheads="1"/>
          </p:cNvSpPr>
          <p:nvPr/>
        </p:nvSpPr>
        <p:spPr bwMode="auto">
          <a:xfrm>
            <a:off x="174948" y="949761"/>
            <a:ext cx="4824536" cy="3254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i="0" u="sng" strike="noStrike" cap="none" normalizeH="0" baseline="0" dirty="0" smtClean="0">
                <a:ln>
                  <a:noFill/>
                </a:ln>
                <a:solidFill>
                  <a:srgbClr val="FF0066"/>
                </a:solidFill>
                <a:effectLst>
                  <a:outerShdw blurRad="50800" dist="38100" dir="2700000" algn="tl" rotWithShape="0">
                    <a:prstClr val="black">
                      <a:alpha val="40000"/>
                    </a:prstClr>
                  </a:outerShdw>
                </a:effectLst>
                <a:latin typeface="Calibri" pitchFamily="34" charset="0"/>
                <a:ea typeface="Calibri" pitchFamily="34" charset="0"/>
                <a:cs typeface="Times New Roman" pitchFamily="18" charset="0"/>
              </a:rPr>
              <a:t>FK Libochovice – SK </a:t>
            </a:r>
            <a:r>
              <a:rPr kumimoji="0" lang="cs-CZ" sz="2800" i="0" u="sng" strike="noStrike" cap="none" normalizeH="0" baseline="0" dirty="0" err="1" smtClean="0">
                <a:ln>
                  <a:noFill/>
                </a:ln>
                <a:solidFill>
                  <a:srgbClr val="FF0066"/>
                </a:solidFill>
                <a:effectLst>
                  <a:outerShdw blurRad="50800" dist="38100" dir="2700000" algn="tl" rotWithShape="0">
                    <a:prstClr val="black">
                      <a:alpha val="40000"/>
                    </a:prstClr>
                  </a:outerShdw>
                </a:effectLst>
                <a:latin typeface="Calibri" pitchFamily="34" charset="0"/>
                <a:ea typeface="Calibri" pitchFamily="34" charset="0"/>
                <a:cs typeface="Times New Roman" pitchFamily="18" charset="0"/>
              </a:rPr>
              <a:t>Štětí</a:t>
            </a:r>
            <a:endParaRPr kumimoji="0" lang="cs-CZ" sz="1100" i="0" u="none" strike="noStrike" cap="none" normalizeH="0" baseline="0" dirty="0" smtClean="0">
              <a:ln>
                <a:noFill/>
              </a:ln>
              <a:solidFill>
                <a:srgbClr val="FF0066"/>
              </a:solidFill>
              <a:effectLst>
                <a:outerShdw blurRad="50800" dist="38100" dir="2700000" algn="tl" rotWithShape="0">
                  <a:prstClr val="black">
                    <a:alpha val="40000"/>
                  </a:prst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FF0066"/>
                </a:solidFill>
                <a:effectLst>
                  <a:outerShdw blurRad="50800" dist="38100" dir="2700000" algn="tl" rotWithShape="0">
                    <a:prstClr val="black">
                      <a:alpha val="40000"/>
                    </a:prstClr>
                  </a:outerShdw>
                </a:effectLst>
                <a:latin typeface="Arial" pitchFamily="34" charset="0"/>
                <a:ea typeface="Calibri" pitchFamily="34" charset="0"/>
                <a:cs typeface="Arial" pitchFamily="34" charset="0"/>
              </a:rPr>
              <a:t>0:5(0:4) </a:t>
            </a:r>
            <a:r>
              <a:rPr kumimoji="0" lang="cs-CZ" i="0" u="sng" strike="noStrike" cap="none" normalizeH="0" baseline="0" dirty="0" smtClean="0">
                <a:ln>
                  <a:noFill/>
                </a:ln>
                <a:solidFill>
                  <a:srgbClr val="FF0066"/>
                </a:solidFill>
                <a:effectLst>
                  <a:outerShdw blurRad="50800" dist="38100" dir="2700000" algn="tl" rotWithShape="0">
                    <a:prstClr val="black">
                      <a:alpha val="40000"/>
                    </a:prstClr>
                  </a:outerShdw>
                </a:effectLst>
                <a:latin typeface="Arial" pitchFamily="34" charset="0"/>
                <a:ea typeface="Calibri" pitchFamily="34" charset="0"/>
                <a:cs typeface="Arial" pitchFamily="34" charset="0"/>
              </a:rPr>
              <a:t> </a:t>
            </a:r>
            <a:r>
              <a:rPr kumimoji="0" lang="cs-CZ" i="0" u="sng" strike="noStrike" cap="none" normalizeH="0" baseline="0" dirty="0" smtClean="0">
                <a:ln>
                  <a:noFill/>
                </a:ln>
                <a:solidFill>
                  <a:schemeClr val="tx1"/>
                </a:solidFill>
                <a:effectLst/>
                <a:latin typeface="Arial" pitchFamily="34" charset="0"/>
                <a:ea typeface="Calibri" pitchFamily="34" charset="0"/>
                <a:cs typeface="Arial" pitchFamily="34" charset="0"/>
              </a:rPr>
              <a:t>10.10.2014  8.kolo 7. hrané</a:t>
            </a:r>
            <a:endParaRPr kumimoji="0" lang="cs-CZ"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Staří páni nezaváhali ani ve svém 7. zápase a i nadále pokračují ve svém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spanilé</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jízdě podzimem. O všem se rozhodlo již v prvním poločase, kdy se trefili hned 4x. V sestavě se také poprvé objevila nová tvář Jan Fibich a hned se uvedl 2 brankami. Za stavu 4:0 po prvním poločase se domácí vzchopili a utkání bylo ve druhé části více než vyrovnané. Libochovice si vypracovaly 3 vyložené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gólovky</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ale ani po jedné z nich se neradovaly. Naopak musely překousnout ještě jeden gól ve své brance. Do zápasu se nenominoval pro zranění Michal Hamšík, ale úlohu asistenta zvládnul. Předpisovou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rozhodcovskou</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uniformu nahradil krásnými slušivými kalhoty, které upoutaly tak pozornost jednoho diváků, že to vypadalo, že zde probíhá kromě fotbalu i reklamní kampaň stanice video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fashion</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Jinak ale další jasné vítězství posunulo starou gardu těsně pod vrchol, kde bude probíhat oslava podzimního mistra okresního přeboru. V cestě stojí ještě Horní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Beřkovice</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Hoštka</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cs-CZ"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5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Vála 2, Fibich 2,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Božík</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a:t>
            </a:r>
            <a:endParaRPr kumimoji="0" lang="cs-CZ"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ovéPole 8"/>
          <p:cNvSpPr txBox="1"/>
          <p:nvPr/>
        </p:nvSpPr>
        <p:spPr>
          <a:xfrm>
            <a:off x="5503540" y="163116"/>
            <a:ext cx="4608512" cy="2800767"/>
          </a:xfrm>
          <a:prstGeom prst="rect">
            <a:avLst/>
          </a:prstGeom>
          <a:solidFill>
            <a:schemeClr val="accent1">
              <a:lumMod val="20000"/>
              <a:lumOff val="80000"/>
            </a:schemeClr>
          </a:solidFill>
        </p:spPr>
        <p:txBody>
          <a:bodyPr wrap="square" rtlCol="0">
            <a:spAutoFit/>
          </a:bodyPr>
          <a:lstStyle/>
          <a:p>
            <a:pPr algn="ctr"/>
            <a:r>
              <a:rPr lang="cs-CZ" sz="1800" u="sng" dirty="0" smtClean="0">
                <a:solidFill>
                  <a:srgbClr val="003366"/>
                </a:solidFill>
                <a:effectLst>
                  <a:outerShdw blurRad="38100" dist="38100" dir="2700000" algn="tl">
                    <a:srgbClr val="000000">
                      <a:alpha val="43137"/>
                    </a:srgbClr>
                  </a:outerShdw>
                </a:effectLst>
                <a:latin typeface="Arial Black" pitchFamily="34" charset="0"/>
              </a:rPr>
              <a:t>Michal </a:t>
            </a:r>
            <a:r>
              <a:rPr lang="cs-CZ" sz="1800" u="sng" dirty="0" err="1" smtClean="0">
                <a:solidFill>
                  <a:srgbClr val="003366"/>
                </a:solidFill>
                <a:effectLst>
                  <a:outerShdw blurRad="38100" dist="38100" dir="2700000" algn="tl">
                    <a:srgbClr val="000000">
                      <a:alpha val="43137"/>
                    </a:srgbClr>
                  </a:outerShdw>
                </a:effectLst>
                <a:latin typeface="Arial Black" pitchFamily="34" charset="0"/>
              </a:rPr>
              <a:t>Šmidrkal</a:t>
            </a:r>
            <a:r>
              <a:rPr lang="cs-CZ" sz="1800" u="sng" dirty="0" smtClean="0">
                <a:solidFill>
                  <a:srgbClr val="003366"/>
                </a:solidFill>
                <a:effectLst>
                  <a:outerShdw blurRad="38100" dist="38100" dir="2700000" algn="tl">
                    <a:srgbClr val="000000">
                      <a:alpha val="43137"/>
                    </a:srgbClr>
                  </a:outerShdw>
                </a:effectLst>
                <a:latin typeface="Arial Black" pitchFamily="34" charset="0"/>
              </a:rPr>
              <a:t>(vlevo)- </a:t>
            </a:r>
            <a:r>
              <a:rPr lang="cs-CZ" sz="1600" u="sng" dirty="0" smtClean="0">
                <a:solidFill>
                  <a:srgbClr val="003366"/>
                </a:solidFill>
                <a:effectLst>
                  <a:outerShdw blurRad="38100" dist="38100" dir="2700000" algn="tl">
                    <a:srgbClr val="000000">
                      <a:alpha val="43137"/>
                    </a:srgbClr>
                  </a:outerShdw>
                </a:effectLst>
                <a:latin typeface="Arial Black" pitchFamily="34" charset="0"/>
              </a:rPr>
              <a:t>obránce </a:t>
            </a:r>
            <a:r>
              <a:rPr lang="cs-CZ" sz="1600" u="sng" dirty="0" err="1" smtClean="0">
                <a:solidFill>
                  <a:srgbClr val="003366"/>
                </a:solidFill>
                <a:effectLst>
                  <a:outerShdw blurRad="38100" dist="38100" dir="2700000" algn="tl">
                    <a:srgbClr val="000000">
                      <a:alpha val="43137"/>
                    </a:srgbClr>
                  </a:outerShdw>
                </a:effectLst>
                <a:latin typeface="Arial Black" pitchFamily="34" charset="0"/>
              </a:rPr>
              <a:t>Štětí</a:t>
            </a:r>
            <a:r>
              <a:rPr lang="cs-CZ" sz="1600" u="sng" dirty="0" smtClean="0">
                <a:solidFill>
                  <a:srgbClr val="003366"/>
                </a:solidFill>
                <a:effectLst>
                  <a:outerShdw blurRad="38100" dist="38100" dir="2700000" algn="tl">
                    <a:srgbClr val="000000">
                      <a:alpha val="43137"/>
                    </a:srgbClr>
                  </a:outerShdw>
                </a:effectLst>
                <a:latin typeface="Arial Black" pitchFamily="34" charset="0"/>
              </a:rPr>
              <a:t> </a:t>
            </a:r>
            <a:r>
              <a:rPr lang="cs-CZ" sz="1600" dirty="0" smtClean="0">
                <a:solidFill>
                  <a:srgbClr val="003366"/>
                </a:solidFill>
                <a:effectLst>
                  <a:outerShdw blurRad="38100" dist="38100" dir="2700000" algn="tl">
                    <a:srgbClr val="000000">
                      <a:alpha val="43137"/>
                    </a:srgbClr>
                  </a:outerShdw>
                </a:effectLst>
                <a:latin typeface="Arial Black" pitchFamily="34" charset="0"/>
              </a:rPr>
              <a:t> </a:t>
            </a:r>
            <a:r>
              <a:rPr lang="cs-CZ" sz="1600" u="sng" dirty="0" smtClean="0">
                <a:solidFill>
                  <a:srgbClr val="003366"/>
                </a:solidFill>
                <a:effectLst>
                  <a:outerShdw blurRad="38100" dist="38100" dir="2700000" algn="tl">
                    <a:srgbClr val="000000">
                      <a:alpha val="43137"/>
                    </a:srgbClr>
                  </a:outerShdw>
                </a:effectLst>
                <a:latin typeface="Arial Black" pitchFamily="34" charset="0"/>
              </a:rPr>
              <a:t>zápas z důvodu zranění </a:t>
            </a:r>
            <a:r>
              <a:rPr lang="cs-CZ" sz="1600" u="sng" dirty="0" err="1" smtClean="0">
                <a:solidFill>
                  <a:srgbClr val="003366"/>
                </a:solidFill>
                <a:effectLst>
                  <a:outerShdw blurRad="38100" dist="38100" dir="2700000" algn="tl">
                    <a:srgbClr val="000000">
                      <a:alpha val="43137"/>
                    </a:srgbClr>
                  </a:outerShdw>
                </a:effectLst>
                <a:latin typeface="Arial Black" pitchFamily="34" charset="0"/>
              </a:rPr>
              <a:t>sledovaljenom</a:t>
            </a:r>
            <a:r>
              <a:rPr lang="cs-CZ" sz="1600" u="sng" dirty="0" smtClean="0">
                <a:solidFill>
                  <a:srgbClr val="003366"/>
                </a:solidFill>
                <a:effectLst>
                  <a:outerShdw blurRad="38100" dist="38100" dir="2700000" algn="tl">
                    <a:srgbClr val="000000">
                      <a:alpha val="43137"/>
                    </a:srgbClr>
                  </a:outerShdw>
                </a:effectLst>
                <a:latin typeface="Arial Black" pitchFamily="34" charset="0"/>
              </a:rPr>
              <a:t> z lavičky</a:t>
            </a:r>
            <a:endParaRPr lang="cs-CZ" sz="1800" u="sng" dirty="0" smtClean="0">
              <a:solidFill>
                <a:srgbClr val="003366"/>
              </a:solidFill>
              <a:effectLst>
                <a:outerShdw blurRad="38100" dist="38100" dir="2700000" algn="tl">
                  <a:srgbClr val="000000">
                    <a:alpha val="43137"/>
                  </a:srgbClr>
                </a:outerShdw>
              </a:effectLst>
              <a:latin typeface="Arial Black" pitchFamily="34" charset="0"/>
            </a:endParaRPr>
          </a:p>
          <a:p>
            <a:r>
              <a:rPr lang="cs-CZ" sz="1400" b="0" dirty="0" smtClean="0">
                <a:effectLst>
                  <a:outerShdw blurRad="38100" dist="38100" dir="2700000" algn="tl">
                    <a:srgbClr val="000000">
                      <a:alpha val="43137"/>
                    </a:srgbClr>
                  </a:outerShdw>
                </a:effectLst>
                <a:latin typeface="Bookman Old Style" pitchFamily="18" charset="0"/>
              </a:rPr>
              <a:t>Do zápasu jsme si přinesli sebevědomí ze zápasu v Hrobcích, kde jsme vyhráli 7:2. Povedl se nám začátek zápasu a vedli jsme 2:0. Kolem 30. minuty jsme přenechali otěže zápasu soupeři a ten nás potrestal překrásnou brankou na 1:2. Rozhodující moment přišel před přestávkou, když byl sražen </a:t>
            </a:r>
            <a:r>
              <a:rPr lang="cs-CZ" sz="1400" b="0" dirty="0" err="1" smtClean="0">
                <a:effectLst>
                  <a:outerShdw blurRad="38100" dist="38100" dir="2700000" algn="tl">
                    <a:srgbClr val="000000">
                      <a:alpha val="43137"/>
                    </a:srgbClr>
                  </a:outerShdw>
                </a:effectLst>
                <a:latin typeface="Bookman Old Style" pitchFamily="18" charset="0"/>
              </a:rPr>
              <a:t>Belák</a:t>
            </a:r>
            <a:r>
              <a:rPr lang="cs-CZ" sz="1400" b="0" dirty="0" smtClean="0">
                <a:effectLst>
                  <a:outerShdw blurRad="38100" dist="38100" dir="2700000" algn="tl">
                    <a:srgbClr val="000000">
                      <a:alpha val="43137"/>
                    </a:srgbClr>
                  </a:outerShdw>
                </a:effectLst>
                <a:latin typeface="Bookman Old Style" pitchFamily="18" charset="0"/>
              </a:rPr>
              <a:t>  a brankář  hostů byl vyloučen. </a:t>
            </a:r>
            <a:r>
              <a:rPr lang="cs-CZ" sz="1400" b="0" dirty="0" err="1" smtClean="0">
                <a:effectLst>
                  <a:outerShdw blurRad="38100" dist="38100" dir="2700000" algn="tl">
                    <a:srgbClr val="000000">
                      <a:alpha val="43137"/>
                    </a:srgbClr>
                  </a:outerShdw>
                </a:effectLst>
                <a:latin typeface="Bookman Old Style" pitchFamily="18" charset="0"/>
              </a:rPr>
              <a:t>Slanička</a:t>
            </a:r>
            <a:r>
              <a:rPr lang="cs-CZ" sz="1400" b="0" dirty="0" smtClean="0">
                <a:effectLst>
                  <a:outerShdw blurRad="38100" dist="38100" dir="2700000" algn="tl">
                    <a:srgbClr val="000000">
                      <a:alpha val="43137"/>
                    </a:srgbClr>
                  </a:outerShdw>
                </a:effectLst>
                <a:latin typeface="Bookman Old Style" pitchFamily="18" charset="0"/>
              </a:rPr>
              <a:t> hned zvýšil na 3:1 a druhý poločas už byl jenom o tom kolik dáme gólů.</a:t>
            </a:r>
            <a:endParaRPr lang="cs-CZ" sz="1400" b="0" dirty="0">
              <a:effectLst>
                <a:outerShdw blurRad="38100" dist="38100" dir="2700000" algn="tl">
                  <a:srgbClr val="000000">
                    <a:alpha val="43137"/>
                  </a:srgbClr>
                </a:outerShdw>
              </a:effectLst>
              <a:latin typeface="Bookman Old Style" pitchFamily="18" charset="0"/>
            </a:endParaRPr>
          </a:p>
        </p:txBody>
      </p:sp>
      <p:sp>
        <p:nvSpPr>
          <p:cNvPr id="12" name="TextovéPole 11"/>
          <p:cNvSpPr txBox="1"/>
          <p:nvPr/>
        </p:nvSpPr>
        <p:spPr>
          <a:xfrm>
            <a:off x="5503540" y="3835524"/>
            <a:ext cx="4608512" cy="2154436"/>
          </a:xfrm>
          <a:prstGeom prst="rect">
            <a:avLst/>
          </a:prstGeom>
          <a:solidFill>
            <a:srgbClr val="CCFFCC"/>
          </a:solidFill>
        </p:spPr>
        <p:txBody>
          <a:bodyPr wrap="square" rtlCol="0">
            <a:spAutoFit/>
          </a:bodyPr>
          <a:lstStyle/>
          <a:p>
            <a:pPr algn="ctr"/>
            <a:r>
              <a:rPr lang="cs-CZ" sz="1800" u="sng" dirty="0" smtClean="0">
                <a:solidFill>
                  <a:srgbClr val="FF0000"/>
                </a:solidFill>
                <a:effectLst>
                  <a:outerShdw blurRad="38100" dist="38100" dir="2700000" algn="tl">
                    <a:srgbClr val="000000">
                      <a:alpha val="43137"/>
                    </a:srgbClr>
                  </a:outerShdw>
                </a:effectLst>
                <a:latin typeface="Arial Black" pitchFamily="34" charset="0"/>
              </a:rPr>
              <a:t>Rudolf </a:t>
            </a:r>
            <a:r>
              <a:rPr lang="cs-CZ" sz="1800" u="sng" dirty="0" err="1" smtClean="0">
                <a:solidFill>
                  <a:srgbClr val="FF0000"/>
                </a:solidFill>
                <a:effectLst>
                  <a:outerShdw blurRad="38100" dist="38100" dir="2700000" algn="tl">
                    <a:srgbClr val="000000">
                      <a:alpha val="43137"/>
                    </a:srgbClr>
                  </a:outerShdw>
                </a:effectLst>
                <a:latin typeface="Arial Black" pitchFamily="34" charset="0"/>
              </a:rPr>
              <a:t>Polcar</a:t>
            </a:r>
            <a:r>
              <a:rPr lang="cs-CZ" sz="1800" u="sng" dirty="0" smtClean="0">
                <a:solidFill>
                  <a:srgbClr val="FF0000"/>
                </a:solidFill>
                <a:effectLst>
                  <a:outerShdw blurRad="38100" dist="38100" dir="2700000" algn="tl">
                    <a:srgbClr val="000000">
                      <a:alpha val="43137"/>
                    </a:srgbClr>
                  </a:outerShdw>
                </a:effectLst>
                <a:latin typeface="Arial Black" pitchFamily="34" charset="0"/>
              </a:rPr>
              <a:t> </a:t>
            </a:r>
            <a:r>
              <a:rPr lang="cs-CZ" sz="1600" u="sng" dirty="0" smtClean="0">
                <a:solidFill>
                  <a:srgbClr val="FF0000"/>
                </a:solidFill>
                <a:effectLst>
                  <a:outerShdw blurRad="38100" dist="38100" dir="2700000" algn="tl">
                    <a:srgbClr val="000000">
                      <a:alpha val="43137"/>
                    </a:srgbClr>
                  </a:outerShdw>
                </a:effectLst>
                <a:latin typeface="Arial Black" pitchFamily="34" charset="0"/>
              </a:rPr>
              <a:t>–vedoucí TJ </a:t>
            </a:r>
            <a:r>
              <a:rPr lang="cs-CZ" sz="1600" u="sng" dirty="0" err="1" smtClean="0">
                <a:solidFill>
                  <a:srgbClr val="FF0000"/>
                </a:solidFill>
                <a:effectLst>
                  <a:outerShdw blurRad="38100" dist="38100" dir="2700000" algn="tl">
                    <a:srgbClr val="000000">
                      <a:alpha val="43137"/>
                    </a:srgbClr>
                  </a:outerShdw>
                </a:effectLst>
                <a:latin typeface="Arial Black" pitchFamily="34" charset="0"/>
              </a:rPr>
              <a:t>Baník</a:t>
            </a:r>
            <a:r>
              <a:rPr lang="cs-CZ" sz="1600" u="sng" dirty="0" smtClean="0">
                <a:solidFill>
                  <a:srgbClr val="FF0000"/>
                </a:solidFill>
                <a:effectLst>
                  <a:outerShdw blurRad="38100" dist="38100" dir="2700000" algn="tl">
                    <a:srgbClr val="000000">
                      <a:alpha val="43137"/>
                    </a:srgbClr>
                  </a:outerShdw>
                </a:effectLst>
                <a:latin typeface="Arial Black" pitchFamily="34" charset="0"/>
              </a:rPr>
              <a:t> </a:t>
            </a:r>
            <a:r>
              <a:rPr lang="cs-CZ" sz="1600" u="sng" dirty="0" err="1" smtClean="0">
                <a:solidFill>
                  <a:srgbClr val="FF0000"/>
                </a:solidFill>
                <a:effectLst>
                  <a:outerShdw blurRad="38100" dist="38100" dir="2700000" algn="tl">
                    <a:srgbClr val="000000">
                      <a:alpha val="43137"/>
                    </a:srgbClr>
                  </a:outerShdw>
                </a:effectLst>
                <a:latin typeface="Arial Black" pitchFamily="34" charset="0"/>
              </a:rPr>
              <a:t>Modlany</a:t>
            </a:r>
            <a:r>
              <a:rPr lang="cs-CZ" sz="1600" b="0" dirty="0" smtClean="0">
                <a:solidFill>
                  <a:srgbClr val="FF0000"/>
                </a:solidFill>
                <a:effectLst>
                  <a:outerShdw blurRad="38100" dist="38100" dir="2700000" algn="tl">
                    <a:srgbClr val="000000">
                      <a:alpha val="43137"/>
                    </a:srgbClr>
                  </a:outerShdw>
                </a:effectLst>
                <a:latin typeface="Bookman Old Style" pitchFamily="18" charset="0"/>
              </a:rPr>
              <a:t> </a:t>
            </a:r>
          </a:p>
          <a:p>
            <a:r>
              <a:rPr lang="cs-CZ" sz="1400" b="0" dirty="0" smtClean="0">
                <a:effectLst>
                  <a:outerShdw blurRad="38100" dist="38100" dir="2700000" algn="tl">
                    <a:srgbClr val="000000">
                      <a:alpha val="43137"/>
                    </a:srgbClr>
                  </a:outerShdw>
                </a:effectLst>
                <a:latin typeface="Bookman Old Style" pitchFamily="18" charset="0"/>
              </a:rPr>
              <a:t>domácí byli </a:t>
            </a:r>
            <a:r>
              <a:rPr lang="cs-CZ" sz="1400" b="0" dirty="0" err="1" smtClean="0">
                <a:effectLst>
                  <a:outerShdw blurRad="38100" dist="38100" dir="2700000" algn="tl">
                    <a:srgbClr val="000000">
                      <a:alpha val="43137"/>
                    </a:srgbClr>
                  </a:outerShdw>
                </a:effectLst>
                <a:latin typeface="Bookman Old Style" pitchFamily="18" charset="0"/>
              </a:rPr>
              <a:t>rychleší</a:t>
            </a:r>
            <a:r>
              <a:rPr lang="cs-CZ" sz="1400" b="0" dirty="0" smtClean="0">
                <a:effectLst>
                  <a:outerShdw blurRad="38100" dist="38100" dir="2700000" algn="tl">
                    <a:srgbClr val="000000">
                      <a:alpha val="43137"/>
                    </a:srgbClr>
                  </a:outerShdw>
                </a:effectLst>
                <a:latin typeface="Bookman Old Style" pitchFamily="18" charset="0"/>
              </a:rPr>
              <a:t>, kombinačně lepší. My jsme si mysleli, že vlétneme na hřiště a rychle dáme </a:t>
            </a:r>
            <a:r>
              <a:rPr lang="cs-CZ" sz="1400" b="0" dirty="0" err="1" smtClean="0">
                <a:effectLst>
                  <a:outerShdw blurRad="38100" dist="38100" dir="2700000" algn="tl">
                    <a:srgbClr val="000000">
                      <a:alpha val="43137"/>
                    </a:srgbClr>
                  </a:outerShdw>
                </a:effectLst>
                <a:latin typeface="Bookman Old Style" pitchFamily="18" charset="0"/>
              </a:rPr>
              <a:t>góla</a:t>
            </a:r>
            <a:r>
              <a:rPr lang="cs-CZ" sz="1400" b="0" dirty="0" smtClean="0">
                <a:effectLst>
                  <a:outerShdw blurRad="38100" dist="38100" dir="2700000" algn="tl">
                    <a:srgbClr val="000000">
                      <a:alpha val="43137"/>
                    </a:srgbClr>
                  </a:outerShdw>
                </a:effectLst>
                <a:latin typeface="Bookman Old Style" pitchFamily="18" charset="0"/>
              </a:rPr>
              <a:t>. </a:t>
            </a:r>
            <a:r>
              <a:rPr lang="cs-CZ" sz="1400" b="0" dirty="0" err="1" smtClean="0">
                <a:effectLst>
                  <a:outerShdw blurRad="38100" dist="38100" dir="2700000" algn="tl">
                    <a:srgbClr val="000000">
                      <a:alpha val="43137"/>
                    </a:srgbClr>
                  </a:outerShdw>
                </a:effectLst>
                <a:latin typeface="Bookman Old Style" pitchFamily="18" charset="0"/>
              </a:rPr>
              <a:t>Štětí</a:t>
            </a:r>
            <a:r>
              <a:rPr lang="cs-CZ" sz="1400" b="0" dirty="0" smtClean="0">
                <a:effectLst>
                  <a:outerShdw blurRad="38100" dist="38100" dir="2700000" algn="tl">
                    <a:srgbClr val="000000">
                      <a:alpha val="43137"/>
                    </a:srgbClr>
                  </a:outerShdw>
                </a:effectLst>
                <a:latin typeface="Bookman Old Style" pitchFamily="18" charset="0"/>
              </a:rPr>
              <a:t> nás ale zaskočila rychlou kombinací a po zásluze vedlo v poločase 3:1. Na začátku druhé půle jsme měli šanci. Nedali jsme a domácí po chyb brankáře, kterým byl hráč z pole, zvýšili na 4:1, 5:1 a pak už to byla jen otázka skóre.</a:t>
            </a:r>
          </a:p>
        </p:txBody>
      </p:sp>
      <p:pic>
        <p:nvPicPr>
          <p:cNvPr id="13" name="Picture 3"/>
          <p:cNvPicPr>
            <a:picLocks noChangeAspect="1" noChangeArrowheads="1"/>
          </p:cNvPicPr>
          <p:nvPr/>
        </p:nvPicPr>
        <p:blipFill>
          <a:blip r:embed="rId3" cstate="print"/>
          <a:srcRect/>
          <a:stretch>
            <a:fillRect/>
          </a:stretch>
        </p:blipFill>
        <p:spPr bwMode="auto">
          <a:xfrm>
            <a:off x="7192641" y="6067772"/>
            <a:ext cx="1119210" cy="967383"/>
          </a:xfrm>
          <a:prstGeom prst="rect">
            <a:avLst/>
          </a:prstGeom>
          <a:noFill/>
          <a:ln w="9525">
            <a:noFill/>
            <a:miter lim="800000"/>
            <a:headEnd/>
            <a:tailEnd/>
          </a:ln>
        </p:spPr>
      </p:pic>
      <p:pic>
        <p:nvPicPr>
          <p:cNvPr id="14" name="Picture 1"/>
          <p:cNvPicPr>
            <a:picLocks noChangeAspect="1" noChangeArrowheads="1"/>
          </p:cNvPicPr>
          <p:nvPr/>
        </p:nvPicPr>
        <p:blipFill>
          <a:blip r:embed="rId4" cstate="print"/>
          <a:srcRect/>
          <a:stretch>
            <a:fillRect/>
          </a:stretch>
        </p:blipFill>
        <p:spPr bwMode="auto">
          <a:xfrm>
            <a:off x="7591772" y="2755404"/>
            <a:ext cx="1316718" cy="10081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318964" y="163116"/>
            <a:ext cx="4291211" cy="2736304"/>
          </a:xfrm>
          <a:prstGeom prst="rect">
            <a:avLst/>
          </a:prstGeom>
          <a:noFill/>
          <a:ln w="9525">
            <a:noFill/>
            <a:miter lim="800000"/>
            <a:headEnd/>
            <a:tailEnd/>
          </a:ln>
        </p:spPr>
      </p:pic>
      <p:sp>
        <p:nvSpPr>
          <p:cNvPr id="10" name="TextovéPole 9"/>
          <p:cNvSpPr txBox="1"/>
          <p:nvPr/>
        </p:nvSpPr>
        <p:spPr>
          <a:xfrm>
            <a:off x="606996" y="3043436"/>
            <a:ext cx="3744416" cy="307777"/>
          </a:xfrm>
          <a:prstGeom prst="rect">
            <a:avLst/>
          </a:prstGeom>
          <a:solidFill>
            <a:schemeClr val="accent1">
              <a:lumMod val="20000"/>
              <a:lumOff val="80000"/>
            </a:schemeClr>
          </a:solidFill>
        </p:spPr>
        <p:txBody>
          <a:bodyPr wrap="square" rtlCol="0">
            <a:spAutoFit/>
          </a:bodyPr>
          <a:lstStyle/>
          <a:p>
            <a:pPr algn="ctr"/>
            <a:r>
              <a:rPr lang="cs-CZ" sz="1400" dirty="0" err="1" smtClean="0">
                <a:latin typeface="David" pitchFamily="34" charset="-79"/>
                <a:cs typeface="David" pitchFamily="34" charset="-79"/>
              </a:rPr>
              <a:t>Štětí</a:t>
            </a:r>
            <a:r>
              <a:rPr lang="cs-CZ" sz="1400" dirty="0" smtClean="0">
                <a:latin typeface="David" pitchFamily="34" charset="-79"/>
                <a:cs typeface="David" pitchFamily="34" charset="-79"/>
              </a:rPr>
              <a:t> – </a:t>
            </a:r>
            <a:r>
              <a:rPr lang="cs-CZ" sz="1400" dirty="0" err="1" smtClean="0">
                <a:latin typeface="David" pitchFamily="34" charset="-79"/>
                <a:cs typeface="David" pitchFamily="34" charset="-79"/>
              </a:rPr>
              <a:t>Modlany</a:t>
            </a:r>
            <a:r>
              <a:rPr lang="cs-CZ" sz="1400" dirty="0" smtClean="0">
                <a:latin typeface="David" pitchFamily="34" charset="-79"/>
                <a:cs typeface="David" pitchFamily="34" charset="-79"/>
              </a:rPr>
              <a:t> 4.10.2014</a:t>
            </a:r>
            <a:endParaRPr lang="cs-CZ" sz="1400" dirty="0">
              <a:latin typeface="David" pitchFamily="34" charset="-79"/>
              <a:cs typeface="David" pitchFamily="34" charset="-79"/>
            </a:endParaRPr>
          </a:p>
        </p:txBody>
      </p:sp>
      <p:sp>
        <p:nvSpPr>
          <p:cNvPr id="11" name="TextovéPole 10"/>
          <p:cNvSpPr txBox="1"/>
          <p:nvPr/>
        </p:nvSpPr>
        <p:spPr>
          <a:xfrm>
            <a:off x="318964" y="3547492"/>
            <a:ext cx="4392488" cy="646331"/>
          </a:xfrm>
          <a:prstGeom prst="rect">
            <a:avLst/>
          </a:prstGeom>
          <a:solidFill>
            <a:srgbClr val="66FF33"/>
          </a:solidFill>
        </p:spPr>
        <p:txBody>
          <a:bodyPr wrap="square" rtlCol="0">
            <a:spAutoFit/>
          </a:bodyPr>
          <a:lstStyle/>
          <a:p>
            <a:pPr algn="ctr"/>
            <a:r>
              <a:rPr lang="cs-CZ" sz="1800" dirty="0" smtClean="0">
                <a:effectLst>
                  <a:outerShdw blurRad="38100" dist="38100" dir="2700000" algn="tl">
                    <a:srgbClr val="000000">
                      <a:alpha val="43137"/>
                    </a:srgbClr>
                  </a:outerShdw>
                </a:effectLst>
                <a:latin typeface="Bell MT" pitchFamily="18" charset="0"/>
              </a:rPr>
              <a:t>Od minulého vydání zpravodaje se </a:t>
            </a:r>
            <a:r>
              <a:rPr lang="cs-CZ" sz="1800" dirty="0" err="1" smtClean="0">
                <a:effectLst>
                  <a:outerShdw blurRad="38100" dist="38100" dir="2700000" algn="tl">
                    <a:srgbClr val="000000">
                      <a:alpha val="43137"/>
                    </a:srgbClr>
                  </a:outerShdw>
                </a:effectLst>
                <a:latin typeface="Bell MT" pitchFamily="18" charset="0"/>
              </a:rPr>
              <a:t>Belák</a:t>
            </a:r>
            <a:r>
              <a:rPr lang="cs-CZ" sz="1800" dirty="0" smtClean="0">
                <a:effectLst>
                  <a:outerShdw blurRad="38100" dist="38100" dir="2700000" algn="tl">
                    <a:srgbClr val="000000">
                      <a:alpha val="43137"/>
                    </a:srgbClr>
                  </a:outerShdw>
                </a:effectLst>
                <a:latin typeface="Bell MT" pitchFamily="18" charset="0"/>
              </a:rPr>
              <a:t> střelecky dotáhl na Stejskala</a:t>
            </a:r>
            <a:endParaRPr lang="cs-CZ" sz="1800" dirty="0">
              <a:effectLst>
                <a:outerShdw blurRad="38100" dist="38100" dir="2700000" algn="tl">
                  <a:srgbClr val="000000">
                    <a:alpha val="43137"/>
                  </a:srgbClr>
                </a:outerShdw>
              </a:effectLst>
              <a:latin typeface="Bell MT" pitchFamily="18" charset="0"/>
            </a:endParaRPr>
          </a:p>
        </p:txBody>
      </p:sp>
      <p:graphicFrame>
        <p:nvGraphicFramePr>
          <p:cNvPr id="12" name="Tabulka 11"/>
          <p:cNvGraphicFramePr>
            <a:graphicFrameLocks noGrp="1"/>
          </p:cNvGraphicFramePr>
          <p:nvPr/>
        </p:nvGraphicFramePr>
        <p:xfrm>
          <a:off x="390972" y="4411588"/>
          <a:ext cx="4320480" cy="2592288"/>
        </p:xfrm>
        <a:graphic>
          <a:graphicData uri="http://schemas.openxmlformats.org/drawingml/2006/table">
            <a:tbl>
              <a:tblPr/>
              <a:tblGrid>
                <a:gridCol w="2699852">
                  <a:extLst>
                    <a:ext uri="{9D8B030D-6E8A-4147-A177-3AD203B41FA5}">
                      <a16:colId xmlns:a16="http://schemas.microsoft.com/office/drawing/2014/main" val="20000"/>
                    </a:ext>
                  </a:extLst>
                </a:gridCol>
                <a:gridCol w="1620628">
                  <a:extLst>
                    <a:ext uri="{9D8B030D-6E8A-4147-A177-3AD203B41FA5}">
                      <a16:colId xmlns:a16="http://schemas.microsoft.com/office/drawing/2014/main" val="20001"/>
                    </a:ext>
                  </a:extLst>
                </a:gridCol>
              </a:tblGrid>
              <a:tr h="324036">
                <a:tc>
                  <a:txBody>
                    <a:bodyPr/>
                    <a:lstStyle/>
                    <a:p>
                      <a:pPr algn="ctr" rtl="0" fontAlgn="ctr"/>
                      <a:r>
                        <a:rPr lang="cs-CZ" sz="1600" b="1" i="0" u="none" strike="noStrike">
                          <a:solidFill>
                            <a:srgbClr val="000000"/>
                          </a:solidFill>
                          <a:latin typeface="Eras Demi ITC"/>
                        </a:rPr>
                        <a:t>Lukáš Stejskal</a:t>
                      </a:r>
                    </a:p>
                  </a:txBody>
                  <a:tcPr marL="9525" marR="9525" marT="9525" marB="0" anchor="ctr">
                    <a:lnL>
                      <a:noFill/>
                    </a:lnL>
                    <a:lnR>
                      <a:noFill/>
                    </a:lnR>
                    <a:lnT>
                      <a:noFill/>
                    </a:lnT>
                    <a:lnB>
                      <a:noFill/>
                    </a:lnB>
                    <a:solidFill>
                      <a:srgbClr val="FFFF00"/>
                    </a:solidFill>
                  </a:tcPr>
                </a:tc>
                <a:tc>
                  <a:txBody>
                    <a:bodyPr/>
                    <a:lstStyle/>
                    <a:p>
                      <a:pPr algn="ctr" rtl="0" fontAlgn="ctr"/>
                      <a:r>
                        <a:rPr lang="cs-CZ" sz="1600" b="1" i="0" u="none" strike="noStrike">
                          <a:solidFill>
                            <a:srgbClr val="000000"/>
                          </a:solidFill>
                          <a:latin typeface="Eras Demi ITC"/>
                        </a:rPr>
                        <a:t>10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324036">
                <a:tc>
                  <a:txBody>
                    <a:bodyPr/>
                    <a:lstStyle/>
                    <a:p>
                      <a:pPr algn="ctr" rtl="0" fontAlgn="ctr"/>
                      <a:r>
                        <a:rPr lang="cs-CZ" sz="1600" b="1" i="0" u="none" strike="noStrike">
                          <a:solidFill>
                            <a:srgbClr val="000000"/>
                          </a:solidFill>
                          <a:latin typeface="Eras Demi ITC"/>
                        </a:rPr>
                        <a:t>Tomáš Belák</a:t>
                      </a:r>
                    </a:p>
                  </a:txBody>
                  <a:tcPr marL="9525" marR="9525" marT="9525" marB="0" anchor="ctr">
                    <a:lnL>
                      <a:noFill/>
                    </a:lnL>
                    <a:lnR>
                      <a:noFill/>
                    </a:lnR>
                    <a:lnT>
                      <a:noFill/>
                    </a:lnT>
                    <a:lnB>
                      <a:noFill/>
                    </a:lnB>
                    <a:solidFill>
                      <a:srgbClr val="66FF66"/>
                    </a:solidFill>
                  </a:tcPr>
                </a:tc>
                <a:tc>
                  <a:txBody>
                    <a:bodyPr/>
                    <a:lstStyle/>
                    <a:p>
                      <a:pPr algn="ctr" rtl="0" fontAlgn="ctr"/>
                      <a:r>
                        <a:rPr lang="cs-CZ" sz="1600" b="1" i="0" u="none" strike="noStrike">
                          <a:solidFill>
                            <a:srgbClr val="000000"/>
                          </a:solidFill>
                          <a:latin typeface="Eras Demi ITC"/>
                        </a:rPr>
                        <a:t>10</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1"/>
                  </a:ext>
                </a:extLst>
              </a:tr>
              <a:tr h="324036">
                <a:tc>
                  <a:txBody>
                    <a:bodyPr/>
                    <a:lstStyle/>
                    <a:p>
                      <a:pPr algn="ctr" rtl="0" fontAlgn="ctr"/>
                      <a:r>
                        <a:rPr lang="cs-CZ" sz="1600" b="1" i="0" u="none" strike="noStrike">
                          <a:solidFill>
                            <a:srgbClr val="000000"/>
                          </a:solidFill>
                          <a:latin typeface="Eras Demi ITC"/>
                        </a:rPr>
                        <a:t>Rudolf Slanička </a:t>
                      </a:r>
                    </a:p>
                  </a:txBody>
                  <a:tcPr marL="9525" marR="9525" marT="9525" marB="0" anchor="ctr">
                    <a:lnL>
                      <a:noFill/>
                    </a:lnL>
                    <a:lnR>
                      <a:noFill/>
                    </a:lnR>
                    <a:lnT>
                      <a:noFill/>
                    </a:lnT>
                    <a:lnB>
                      <a:noFill/>
                    </a:lnB>
                    <a:solidFill>
                      <a:srgbClr val="FFFF00"/>
                    </a:solidFill>
                  </a:tcPr>
                </a:tc>
                <a:tc>
                  <a:txBody>
                    <a:bodyPr/>
                    <a:lstStyle/>
                    <a:p>
                      <a:pPr algn="ctr" rtl="0" fontAlgn="ctr"/>
                      <a:r>
                        <a:rPr lang="cs-CZ" sz="1600" b="1" i="0" u="none" strike="noStrike">
                          <a:solidFill>
                            <a:srgbClr val="000000"/>
                          </a:solidFill>
                          <a:latin typeface="Eras Demi ITC"/>
                        </a:rPr>
                        <a:t>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324036">
                <a:tc>
                  <a:txBody>
                    <a:bodyPr/>
                    <a:lstStyle/>
                    <a:p>
                      <a:pPr algn="ctr" rtl="0" fontAlgn="ctr"/>
                      <a:r>
                        <a:rPr lang="cs-CZ" sz="1600" b="1" i="0" u="none" strike="noStrike">
                          <a:solidFill>
                            <a:srgbClr val="000000"/>
                          </a:solidFill>
                          <a:latin typeface="Eras Demi ITC"/>
                        </a:rPr>
                        <a:t>Martin Rejman</a:t>
                      </a:r>
                    </a:p>
                  </a:txBody>
                  <a:tcPr marL="9525" marR="9525" marT="9525" marB="0" anchor="ctr">
                    <a:lnL>
                      <a:noFill/>
                    </a:lnL>
                    <a:lnR>
                      <a:noFill/>
                    </a:lnR>
                    <a:lnT>
                      <a:noFill/>
                    </a:lnT>
                    <a:lnB>
                      <a:noFill/>
                    </a:lnB>
                    <a:solidFill>
                      <a:srgbClr val="66FF66"/>
                    </a:solidFill>
                  </a:tcPr>
                </a:tc>
                <a:tc>
                  <a:txBody>
                    <a:bodyPr/>
                    <a:lstStyle/>
                    <a:p>
                      <a:pPr algn="ctr" rtl="0" fontAlgn="ctr"/>
                      <a:r>
                        <a:rPr lang="cs-CZ" sz="1600" b="1" i="0" u="none" strike="noStrike">
                          <a:solidFill>
                            <a:srgbClr val="000000"/>
                          </a:solidFill>
                          <a:latin typeface="Eras Demi ITC"/>
                        </a:rPr>
                        <a:t>2</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3"/>
                  </a:ext>
                </a:extLst>
              </a:tr>
              <a:tr h="324036">
                <a:tc>
                  <a:txBody>
                    <a:bodyPr/>
                    <a:lstStyle/>
                    <a:p>
                      <a:pPr algn="ctr" rtl="0" fontAlgn="ctr"/>
                      <a:r>
                        <a:rPr lang="cs-CZ" sz="1600" b="1" i="0" u="none" strike="noStrike">
                          <a:solidFill>
                            <a:srgbClr val="000000"/>
                          </a:solidFill>
                          <a:latin typeface="Eras Demi ITC"/>
                        </a:rPr>
                        <a:t>Vladimír Kucler</a:t>
                      </a:r>
                    </a:p>
                  </a:txBody>
                  <a:tcPr marL="9525" marR="9525" marT="9525" marB="0" anchor="ctr">
                    <a:lnL>
                      <a:noFill/>
                    </a:lnL>
                    <a:lnR>
                      <a:noFill/>
                    </a:lnR>
                    <a:lnT>
                      <a:noFill/>
                    </a:lnT>
                    <a:lnB>
                      <a:noFill/>
                    </a:lnB>
                    <a:solidFill>
                      <a:srgbClr val="FFFF00"/>
                    </a:solidFill>
                  </a:tcPr>
                </a:tc>
                <a:tc>
                  <a:txBody>
                    <a:bodyPr/>
                    <a:lstStyle/>
                    <a:p>
                      <a:pPr algn="ctr" rtl="0" fontAlgn="ctr"/>
                      <a:r>
                        <a:rPr lang="cs-CZ" sz="1600" b="1" i="0" u="none" strike="noStrike">
                          <a:solidFill>
                            <a:srgbClr val="000000"/>
                          </a:solidFill>
                          <a:latin typeface="Eras Demi ITC"/>
                        </a:rPr>
                        <a:t>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324036">
                <a:tc>
                  <a:txBody>
                    <a:bodyPr/>
                    <a:lstStyle/>
                    <a:p>
                      <a:pPr algn="ctr" rtl="0" fontAlgn="ctr"/>
                      <a:r>
                        <a:rPr lang="cs-CZ" sz="1600" b="1" i="0" u="none" strike="noStrike">
                          <a:solidFill>
                            <a:srgbClr val="000000"/>
                          </a:solidFill>
                          <a:latin typeface="Eras Demi ITC"/>
                        </a:rPr>
                        <a:t>Slavoj Tichý</a:t>
                      </a:r>
                    </a:p>
                  </a:txBody>
                  <a:tcPr marL="9525" marR="9525" marT="9525" marB="0" anchor="ctr">
                    <a:lnL>
                      <a:noFill/>
                    </a:lnL>
                    <a:lnR>
                      <a:noFill/>
                    </a:lnR>
                    <a:lnT>
                      <a:noFill/>
                    </a:lnT>
                    <a:lnB>
                      <a:noFill/>
                    </a:lnB>
                    <a:solidFill>
                      <a:srgbClr val="66FF66"/>
                    </a:solidFill>
                  </a:tcPr>
                </a:tc>
                <a:tc>
                  <a:txBody>
                    <a:bodyPr/>
                    <a:lstStyle/>
                    <a:p>
                      <a:pPr algn="ctr" rtl="0" fontAlgn="ctr"/>
                      <a:r>
                        <a:rPr lang="cs-CZ" sz="1600" b="1" i="0" u="none" strike="noStrike">
                          <a:solidFill>
                            <a:srgbClr val="000000"/>
                          </a:solidFill>
                          <a:latin typeface="Eras Demi ITC"/>
                        </a:rPr>
                        <a:t>1</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5"/>
                  </a:ext>
                </a:extLst>
              </a:tr>
              <a:tr h="324036">
                <a:tc>
                  <a:txBody>
                    <a:bodyPr/>
                    <a:lstStyle/>
                    <a:p>
                      <a:pPr algn="ctr" rtl="0" fontAlgn="ctr"/>
                      <a:r>
                        <a:rPr lang="cs-CZ" sz="1600" b="1" i="0" u="none" strike="noStrike">
                          <a:solidFill>
                            <a:srgbClr val="000000"/>
                          </a:solidFill>
                          <a:latin typeface="Eras Demi ITC"/>
                        </a:rPr>
                        <a:t>Michal Šmidrkal </a:t>
                      </a:r>
                    </a:p>
                  </a:txBody>
                  <a:tcPr marL="9525" marR="9525" marT="9525" marB="0" anchor="ctr">
                    <a:lnL>
                      <a:noFill/>
                    </a:lnL>
                    <a:lnR>
                      <a:noFill/>
                    </a:lnR>
                    <a:lnT>
                      <a:noFill/>
                    </a:lnT>
                    <a:lnB>
                      <a:noFill/>
                    </a:lnB>
                    <a:solidFill>
                      <a:srgbClr val="FFFF00"/>
                    </a:solidFill>
                  </a:tcPr>
                </a:tc>
                <a:tc>
                  <a:txBody>
                    <a:bodyPr/>
                    <a:lstStyle/>
                    <a:p>
                      <a:pPr algn="ctr" rtl="0" fontAlgn="ctr"/>
                      <a:r>
                        <a:rPr lang="cs-CZ" sz="1600" b="1" i="0" u="none" strike="noStrike">
                          <a:solidFill>
                            <a:srgbClr val="000000"/>
                          </a:solidFill>
                          <a:latin typeface="Eras Demi ITC"/>
                        </a:rPr>
                        <a:t>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324036">
                <a:tc>
                  <a:txBody>
                    <a:bodyPr/>
                    <a:lstStyle/>
                    <a:p>
                      <a:pPr algn="ctr" rtl="0" fontAlgn="ctr"/>
                      <a:r>
                        <a:rPr lang="cs-CZ" sz="1600" b="1" i="0" u="none" strike="noStrike">
                          <a:solidFill>
                            <a:srgbClr val="000000"/>
                          </a:solidFill>
                          <a:latin typeface="Eras Demi ITC"/>
                        </a:rPr>
                        <a:t>Jiří Šimral</a:t>
                      </a:r>
                    </a:p>
                  </a:txBody>
                  <a:tcPr marL="9525" marR="9525" marT="9525" marB="0" anchor="ctr">
                    <a:lnL>
                      <a:noFill/>
                    </a:lnL>
                    <a:lnR>
                      <a:noFill/>
                    </a:lnR>
                    <a:lnT>
                      <a:noFill/>
                    </a:lnT>
                    <a:lnB>
                      <a:noFill/>
                    </a:lnB>
                    <a:solidFill>
                      <a:srgbClr val="66FF66"/>
                    </a:solidFill>
                  </a:tcPr>
                </a:tc>
                <a:tc>
                  <a:txBody>
                    <a:bodyPr/>
                    <a:lstStyle/>
                    <a:p>
                      <a:pPr algn="ctr" rtl="0" fontAlgn="ctr"/>
                      <a:r>
                        <a:rPr lang="cs-CZ" sz="1600" b="1" i="0" u="none" strike="noStrike" dirty="0">
                          <a:solidFill>
                            <a:srgbClr val="000000"/>
                          </a:solidFill>
                          <a:latin typeface="Eras Demi ITC"/>
                        </a:rPr>
                        <a:t>1</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7"/>
                  </a:ext>
                </a:extLst>
              </a:tr>
            </a:tbl>
          </a:graphicData>
        </a:graphic>
      </p:graphicFrame>
      <p:sp>
        <p:nvSpPr>
          <p:cNvPr id="6" name="TextovéPole 5"/>
          <p:cNvSpPr txBox="1"/>
          <p:nvPr/>
        </p:nvSpPr>
        <p:spPr>
          <a:xfrm>
            <a:off x="5503540" y="1459260"/>
            <a:ext cx="4464496" cy="4493538"/>
          </a:xfrm>
          <a:prstGeom prst="rect">
            <a:avLst/>
          </a:prstGeom>
          <a:blipFill dpi="0" rotWithShape="1">
            <a:blip r:embed="rId4" cstate="print">
              <a:alphaModFix amt="69000"/>
            </a:blip>
            <a:srcRect/>
            <a:stretch>
              <a:fillRect/>
            </a:stretch>
          </a:blipFill>
        </p:spPr>
        <p:txBody>
          <a:bodyPr wrap="square" rtlCol="0">
            <a:spAutoFit/>
          </a:bodyPr>
          <a:lstStyle/>
          <a:p>
            <a:pPr algn="ctr"/>
            <a:r>
              <a:rPr lang="cs-CZ" sz="6600" dirty="0" smtClean="0">
                <a:solidFill>
                  <a:srgbClr val="D60093"/>
                </a:solidFill>
              </a:rPr>
              <a:t>JT-</a:t>
            </a:r>
            <a:r>
              <a:rPr lang="cs-CZ" sz="6600" dirty="0" err="1" smtClean="0">
                <a:solidFill>
                  <a:srgbClr val="D60093"/>
                </a:solidFill>
              </a:rPr>
              <a:t>Service</a:t>
            </a:r>
            <a:r>
              <a:rPr lang="cs-CZ" sz="6600" dirty="0" smtClean="0">
                <a:solidFill>
                  <a:srgbClr val="D60093"/>
                </a:solidFill>
              </a:rPr>
              <a:t> s.r.o.</a:t>
            </a:r>
          </a:p>
          <a:p>
            <a:pPr algn="ctr"/>
            <a:r>
              <a:rPr lang="cs-CZ" sz="6600" dirty="0" smtClean="0">
                <a:solidFill>
                  <a:srgbClr val="D60093"/>
                </a:solidFill>
              </a:rPr>
              <a:t>Praha</a:t>
            </a:r>
            <a:r>
              <a:rPr lang="cs-CZ" sz="8000" dirty="0" smtClean="0">
                <a:solidFill>
                  <a:srgbClr val="D60093"/>
                </a:solidFill>
              </a:rPr>
              <a:t> </a:t>
            </a:r>
            <a:endParaRPr lang="cs-CZ" sz="8800" dirty="0">
              <a:solidFill>
                <a:srgbClr val="D60093"/>
              </a:solidFill>
            </a:endParaRPr>
          </a:p>
        </p:txBody>
      </p:sp>
      <p:sp>
        <p:nvSpPr>
          <p:cNvPr id="7" name="TextovéPole 6"/>
          <p:cNvSpPr txBox="1"/>
          <p:nvPr/>
        </p:nvSpPr>
        <p:spPr>
          <a:xfrm>
            <a:off x="5431532" y="163116"/>
            <a:ext cx="4608512" cy="1015663"/>
          </a:xfrm>
          <a:prstGeom prst="rect">
            <a:avLst/>
          </a:prstGeom>
          <a:blipFill>
            <a:blip r:embed="rId5" cstate="print"/>
            <a:stretch>
              <a:fillRect/>
            </a:stretch>
          </a:blipFill>
        </p:spPr>
        <p:txBody>
          <a:bodyPr wrap="square" rtlCol="0">
            <a:spAutoFit/>
          </a:bodyPr>
          <a:lstStyle/>
          <a:p>
            <a:pPr algn="ctr"/>
            <a:r>
              <a:rPr lang="cs-CZ" sz="2000" dirty="0" smtClean="0">
                <a:effectLst>
                  <a:outerShdw blurRad="38100" dist="38100" dir="2700000" algn="tl">
                    <a:srgbClr val="000000">
                      <a:alpha val="43137"/>
                    </a:srgbClr>
                  </a:outerShdw>
                </a:effectLst>
                <a:latin typeface="Euphemia" pitchFamily="34" charset="0"/>
              </a:rPr>
              <a:t>Jedním z nevýznamnějších  partnerů našeho fotbalového oddílu  SK </a:t>
            </a:r>
            <a:r>
              <a:rPr lang="cs-CZ" sz="2000" dirty="0" err="1" smtClean="0">
                <a:effectLst>
                  <a:outerShdw blurRad="38100" dist="38100" dir="2700000" algn="tl">
                    <a:srgbClr val="000000">
                      <a:alpha val="43137"/>
                    </a:srgbClr>
                  </a:outerShdw>
                </a:effectLst>
                <a:latin typeface="Euphemia" pitchFamily="34" charset="0"/>
              </a:rPr>
              <a:t>Štětí</a:t>
            </a:r>
            <a:r>
              <a:rPr lang="cs-CZ" sz="2000" dirty="0" smtClean="0">
                <a:effectLst>
                  <a:outerShdw blurRad="38100" dist="38100" dir="2700000" algn="tl">
                    <a:srgbClr val="000000">
                      <a:alpha val="43137"/>
                    </a:srgbClr>
                  </a:outerShdw>
                </a:effectLst>
                <a:latin typeface="Euphemia" pitchFamily="34" charset="0"/>
              </a:rPr>
              <a:t> pro rok 2014 se stala firma</a:t>
            </a:r>
            <a:endParaRPr lang="cs-CZ" sz="2000" dirty="0">
              <a:effectLst>
                <a:outerShdw blurRad="38100" dist="38100" dir="2700000" algn="tl">
                  <a:srgbClr val="000000">
                    <a:alpha val="43137"/>
                  </a:srgbClr>
                </a:outerShdw>
              </a:effectLst>
              <a:latin typeface="Euphemia" pitchFamily="34" charset="0"/>
            </a:endParaRPr>
          </a:p>
        </p:txBody>
      </p:sp>
      <p:sp>
        <p:nvSpPr>
          <p:cNvPr id="9" name="Obdélník 8"/>
          <p:cNvSpPr/>
          <p:nvPr/>
        </p:nvSpPr>
        <p:spPr>
          <a:xfrm>
            <a:off x="6151612" y="6211788"/>
            <a:ext cx="2643737" cy="707886"/>
          </a:xfrm>
          <a:prstGeom prst="rect">
            <a:avLst/>
          </a:prstGeom>
          <a:blipFill>
            <a:blip r:embed="rId6" cstate="print"/>
            <a:tile tx="0" ty="0" sx="100000" sy="100000" flip="none" algn="tl"/>
          </a:blipFill>
        </p:spPr>
        <p:txBody>
          <a:bodyPr wrap="none" lIns="91440" tIns="45720" rIns="91440" bIns="45720">
            <a:spAutoFit/>
          </a:bodyPr>
          <a:lstStyle/>
          <a:p>
            <a:pPr algn="ctr"/>
            <a:r>
              <a:rPr lang="cs-CZ" sz="4000" b="1" cap="none" spc="0" dirty="0" smtClean="0">
                <a:ln w="24500" cmpd="dbl">
                  <a:solidFill>
                    <a:srgbClr val="0099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Děkujeme</a:t>
            </a:r>
            <a:endParaRPr lang="cs-CZ" sz="4000" b="1" cap="none" spc="0" dirty="0">
              <a:ln w="24500" cmpd="dbl">
                <a:solidFill>
                  <a:srgbClr val="0099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římá spojovací šipka 9"/>
          <p:cNvCxnSpPr/>
          <p:nvPr/>
        </p:nvCxnSpPr>
        <p:spPr bwMode="auto">
          <a:xfrm>
            <a:off x="8671892" y="7075884"/>
            <a:ext cx="122413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383860" y="7239000"/>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7" name="Přímá spojovací šipka 16"/>
          <p:cNvCxnSpPr/>
          <p:nvPr/>
        </p:nvCxnSpPr>
        <p:spPr bwMode="auto">
          <a:xfrm>
            <a:off x="8815908" y="7003876"/>
            <a:ext cx="93610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9" name="Přímá spojovací šipka 18"/>
          <p:cNvCxnSpPr/>
          <p:nvPr/>
        </p:nvCxnSpPr>
        <p:spPr bwMode="auto">
          <a:xfrm>
            <a:off x="8815908"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59524" y="4267572"/>
            <a:ext cx="4752528" cy="1569660"/>
          </a:xfrm>
          <a:prstGeom prst="rect">
            <a:avLst/>
          </a:prstGeom>
          <a:blipFill dpi="0" rotWithShape="1">
            <a:blip r:embed="rId3" cstate="print">
              <a:alphaModFix amt="50000"/>
            </a:blip>
            <a:srcRect/>
            <a:stretch>
              <a:fillRect/>
            </a:stretch>
          </a:blipFill>
        </p:spPr>
        <p:txBody>
          <a:bodyPr wrap="square" rtlCol="0">
            <a:spAutoFit/>
          </a:bodyPr>
          <a:lstStyle/>
          <a:p>
            <a:pPr algn="ctr"/>
            <a:r>
              <a:rPr lang="cs-CZ" sz="3200" dirty="0" smtClean="0">
                <a:solidFill>
                  <a:srgbClr val="0000CC"/>
                </a:solidFill>
                <a:latin typeface="Baskerville Old Face" pitchFamily="18" charset="0"/>
              </a:rPr>
              <a:t>V prvním poločase SK </a:t>
            </a:r>
            <a:r>
              <a:rPr lang="cs-CZ" sz="3200" dirty="0" err="1" smtClean="0">
                <a:solidFill>
                  <a:srgbClr val="0000CC"/>
                </a:solidFill>
                <a:latin typeface="Baskerville Old Face" pitchFamily="18" charset="0"/>
              </a:rPr>
              <a:t>Štětí</a:t>
            </a:r>
            <a:r>
              <a:rPr lang="cs-CZ" sz="3200" dirty="0" smtClean="0">
                <a:solidFill>
                  <a:srgbClr val="0000CC"/>
                </a:solidFill>
                <a:latin typeface="Baskerville Old Face" pitchFamily="18" charset="0"/>
              </a:rPr>
              <a:t> inkasovalo pouze jednu branku</a:t>
            </a:r>
            <a:endParaRPr lang="cs-CZ" sz="3200" dirty="0">
              <a:solidFill>
                <a:srgbClr val="0000CC"/>
              </a:solidFill>
              <a:latin typeface="Baskerville Old Face" pitchFamily="18" charset="0"/>
            </a:endParaRPr>
          </a:p>
        </p:txBody>
      </p:sp>
      <p:graphicFrame>
        <p:nvGraphicFramePr>
          <p:cNvPr id="9" name="Tabulka 8"/>
          <p:cNvGraphicFramePr>
            <a:graphicFrameLocks noGrp="1"/>
          </p:cNvGraphicFramePr>
          <p:nvPr/>
        </p:nvGraphicFramePr>
        <p:xfrm>
          <a:off x="5431532" y="955204"/>
          <a:ext cx="4608512" cy="3089895"/>
        </p:xfrm>
        <a:graphic>
          <a:graphicData uri="http://schemas.openxmlformats.org/drawingml/2006/table">
            <a:tbl>
              <a:tblPr/>
              <a:tblGrid>
                <a:gridCol w="727659">
                  <a:extLst>
                    <a:ext uri="{9D8B030D-6E8A-4147-A177-3AD203B41FA5}">
                      <a16:colId xmlns:a16="http://schemas.microsoft.com/office/drawing/2014/main" val="20000"/>
                    </a:ext>
                  </a:extLst>
                </a:gridCol>
                <a:gridCol w="979611">
                  <a:extLst>
                    <a:ext uri="{9D8B030D-6E8A-4147-A177-3AD203B41FA5}">
                      <a16:colId xmlns:a16="http://schemas.microsoft.com/office/drawing/2014/main" val="20001"/>
                    </a:ext>
                  </a:extLst>
                </a:gridCol>
                <a:gridCol w="825738">
                  <a:extLst>
                    <a:ext uri="{9D8B030D-6E8A-4147-A177-3AD203B41FA5}">
                      <a16:colId xmlns:a16="http://schemas.microsoft.com/office/drawing/2014/main" val="20002"/>
                    </a:ext>
                  </a:extLst>
                </a:gridCol>
                <a:gridCol w="658359">
                  <a:extLst>
                    <a:ext uri="{9D8B030D-6E8A-4147-A177-3AD203B41FA5}">
                      <a16:colId xmlns:a16="http://schemas.microsoft.com/office/drawing/2014/main" val="20003"/>
                    </a:ext>
                  </a:extLst>
                </a:gridCol>
                <a:gridCol w="1417145">
                  <a:extLst>
                    <a:ext uri="{9D8B030D-6E8A-4147-A177-3AD203B41FA5}">
                      <a16:colId xmlns:a16="http://schemas.microsoft.com/office/drawing/2014/main" val="20004"/>
                    </a:ext>
                  </a:extLst>
                </a:gridCol>
              </a:tblGrid>
              <a:tr h="381000">
                <a:tc>
                  <a:txBody>
                    <a:bodyPr/>
                    <a:lstStyle/>
                    <a:p>
                      <a:pPr algn="ctr" fontAlgn="ctr"/>
                      <a:r>
                        <a:rPr lang="cs-CZ" sz="900" b="1" i="0" u="none" strike="noStrike" dirty="0">
                          <a:solidFill>
                            <a:srgbClr val="000000"/>
                          </a:solidFill>
                          <a:latin typeface="Arial"/>
                        </a:rPr>
                        <a:t>24.8.2014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FC Jiskra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ctr"/>
                      <a:r>
                        <a:rPr lang="cs-CZ" sz="900" b="1" i="0" u="none" strike="noStrike">
                          <a:solidFill>
                            <a:srgbClr val="000000"/>
                          </a:solidFill>
                          <a:latin typeface="Arial"/>
                        </a:rPr>
                        <a:t>Stejskal 1 (z penalty), Slanička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381000">
                <a:tc>
                  <a:txBody>
                    <a:bodyPr/>
                    <a:lstStyle/>
                    <a:p>
                      <a:pPr algn="ctr" fontAlgn="ctr"/>
                      <a:r>
                        <a:rPr lang="cs-CZ" sz="900" b="1" i="0" u="none" strike="noStrike">
                          <a:solidFill>
                            <a:srgbClr val="000000"/>
                          </a:solidFill>
                          <a:latin typeface="Arial"/>
                        </a:rPr>
                        <a:t>30.8.2014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STAPVilémov</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3:2(2:0)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cs-CZ" sz="900" b="1" i="0" u="none" strike="noStrike">
                          <a:solidFill>
                            <a:srgbClr val="000000"/>
                          </a:solidFill>
                          <a:latin typeface="Arial"/>
                        </a:rPr>
                        <a:t>Stejskal 2, Tichý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18120">
                <a:tc>
                  <a:txBody>
                    <a:bodyPr/>
                    <a:lstStyle/>
                    <a:p>
                      <a:pPr algn="ctr" fontAlgn="ctr"/>
                      <a:r>
                        <a:rPr lang="cs-CZ" sz="900" b="1" i="0" u="none" strike="noStrike">
                          <a:solidFill>
                            <a:srgbClr val="000000"/>
                          </a:solidFill>
                          <a:latin typeface="Arial"/>
                        </a:rPr>
                        <a:t>6.9.2014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Fotbalový klub Rumburk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3:2(0:1)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ctr"/>
                      <a:r>
                        <a:rPr lang="cs-CZ" sz="900" b="1" i="0" u="none" strike="noStrike">
                          <a:solidFill>
                            <a:srgbClr val="000000"/>
                          </a:solidFill>
                          <a:latin typeface="Arial"/>
                        </a:rPr>
                        <a:t>Stejskal 1, Rejman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10002"/>
                  </a:ext>
                </a:extLst>
              </a:tr>
              <a:tr h="381000">
                <a:tc>
                  <a:txBody>
                    <a:bodyPr/>
                    <a:lstStyle/>
                    <a:p>
                      <a:pPr algn="ctr" fontAlgn="ctr"/>
                      <a:r>
                        <a:rPr lang="cs-CZ" sz="900" b="1" i="0" u="none" strike="noStrike">
                          <a:solidFill>
                            <a:srgbClr val="000000"/>
                          </a:solidFill>
                          <a:latin typeface="Arial"/>
                        </a:rPr>
                        <a:t>13.9.2014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FK Junior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5:0(1:0)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cs-CZ" sz="900" b="1" i="0" u="none" strike="noStrike">
                          <a:solidFill>
                            <a:srgbClr val="000000"/>
                          </a:solidFill>
                          <a:latin typeface="Arial"/>
                        </a:rPr>
                        <a:t>Belák 3, Stejskal 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81000">
                <a:tc>
                  <a:txBody>
                    <a:bodyPr/>
                    <a:lstStyle/>
                    <a:p>
                      <a:pPr algn="ctr" fontAlgn="ctr"/>
                      <a:r>
                        <a:rPr lang="cs-CZ" sz="900" b="1" i="0" u="none" strike="noStrike">
                          <a:solidFill>
                            <a:srgbClr val="000000"/>
                          </a:solidFill>
                          <a:latin typeface="Arial"/>
                        </a:rPr>
                        <a:t>21.9.2014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FK Chmel Blšany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dirty="0">
                          <a:solidFill>
                            <a:srgbClr val="000000"/>
                          </a:solidFill>
                          <a:latin typeface="Arial"/>
                        </a:rPr>
                        <a:t>2:3(0:1)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ctr"/>
                      <a:r>
                        <a:rPr lang="da-DK" sz="900" b="1" i="0" u="none" strike="noStrike">
                          <a:solidFill>
                            <a:srgbClr val="000000"/>
                          </a:solidFill>
                          <a:latin typeface="Arial"/>
                        </a:rPr>
                        <a:t>Rejman 1, Stejskal 1, Belák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10004"/>
                  </a:ext>
                </a:extLst>
              </a:tr>
              <a:tr h="485775">
                <a:tc>
                  <a:txBody>
                    <a:bodyPr/>
                    <a:lstStyle/>
                    <a:p>
                      <a:pPr algn="ctr" fontAlgn="ctr"/>
                      <a:r>
                        <a:rPr lang="cs-CZ" sz="900" b="1" i="0" u="none" strike="noStrike">
                          <a:solidFill>
                            <a:srgbClr val="000000"/>
                          </a:solidFill>
                          <a:latin typeface="Arial"/>
                        </a:rPr>
                        <a:t>27.9.2014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Hrobce-Roudnice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2:7(0:3)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cs-CZ" sz="900" b="1" i="0" u="none" strike="noStrike" dirty="0" err="1">
                          <a:solidFill>
                            <a:srgbClr val="000000"/>
                          </a:solidFill>
                          <a:latin typeface="Arial"/>
                        </a:rPr>
                        <a:t>Belák</a:t>
                      </a:r>
                      <a:r>
                        <a:rPr lang="cs-CZ" sz="900" b="1" i="0" u="none" strike="noStrike" dirty="0">
                          <a:solidFill>
                            <a:srgbClr val="000000"/>
                          </a:solidFill>
                          <a:latin typeface="Arial"/>
                        </a:rPr>
                        <a:t> 2, Stejskal 1, </a:t>
                      </a:r>
                      <a:r>
                        <a:rPr lang="cs-CZ" sz="900" b="1" i="0" u="none" strike="noStrike" dirty="0" err="1">
                          <a:solidFill>
                            <a:srgbClr val="000000"/>
                          </a:solidFill>
                          <a:latin typeface="Arial"/>
                        </a:rPr>
                        <a:t>Šmidrkal</a:t>
                      </a:r>
                      <a:r>
                        <a:rPr lang="cs-CZ" sz="900" b="1" i="0" u="none" strike="noStrike" dirty="0">
                          <a:solidFill>
                            <a:srgbClr val="000000"/>
                          </a:solidFill>
                          <a:latin typeface="Arial"/>
                        </a:rPr>
                        <a:t> 1,</a:t>
                      </a:r>
                      <a:r>
                        <a:rPr lang="cs-CZ" sz="900" b="1" i="0" u="none" strike="noStrike" dirty="0" err="1">
                          <a:solidFill>
                            <a:srgbClr val="000000"/>
                          </a:solidFill>
                          <a:latin typeface="Arial"/>
                        </a:rPr>
                        <a:t>Slanička</a:t>
                      </a:r>
                      <a:r>
                        <a:rPr lang="cs-CZ" sz="900" b="1" i="0" u="none" strike="noStrike" dirty="0">
                          <a:solidFill>
                            <a:srgbClr val="000000"/>
                          </a:solidFill>
                          <a:latin typeface="Arial"/>
                        </a:rPr>
                        <a:t> 1, </a:t>
                      </a:r>
                      <a:r>
                        <a:rPr lang="cs-CZ" sz="900" b="1" i="0" u="none" strike="noStrike" dirty="0" err="1">
                          <a:solidFill>
                            <a:srgbClr val="000000"/>
                          </a:solidFill>
                          <a:latin typeface="Arial"/>
                        </a:rPr>
                        <a:t>Kucler</a:t>
                      </a:r>
                      <a:r>
                        <a:rPr lang="cs-CZ" sz="900" b="1" i="0" u="none" strike="noStrike" dirty="0">
                          <a:solidFill>
                            <a:srgbClr val="000000"/>
                          </a:solidFill>
                          <a:latin typeface="Arial"/>
                        </a:rPr>
                        <a:t> 1, Šimral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81000">
                <a:tc>
                  <a:txBody>
                    <a:bodyPr/>
                    <a:lstStyle/>
                    <a:p>
                      <a:pPr algn="ctr" fontAlgn="ctr"/>
                      <a:r>
                        <a:rPr lang="cs-CZ" sz="900" b="1" i="0" u="none" strike="noStrike">
                          <a:solidFill>
                            <a:srgbClr val="000000"/>
                          </a:solidFill>
                          <a:latin typeface="Arial"/>
                        </a:rPr>
                        <a:t>4.10.2014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Baník 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cs-CZ" sz="900" b="1" i="0" u="none" strike="noStrike">
                          <a:solidFill>
                            <a:srgbClr val="000000"/>
                          </a:solidFill>
                          <a:latin typeface="Arial"/>
                        </a:rPr>
                        <a:t>8:1(3:1)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ctr"/>
                      <a:r>
                        <a:rPr lang="cs-CZ" sz="900" b="1" i="0" u="none" strike="noStrike">
                          <a:solidFill>
                            <a:srgbClr val="000000"/>
                          </a:solidFill>
                          <a:latin typeface="Arial"/>
                        </a:rPr>
                        <a:t>Belák 3, Slanička 3, Stejskal 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10006"/>
                  </a:ext>
                </a:extLst>
              </a:tr>
              <a:tr h="381000">
                <a:tc>
                  <a:txBody>
                    <a:bodyPr/>
                    <a:lstStyle/>
                    <a:p>
                      <a:pPr algn="ctr" fontAlgn="ctr"/>
                      <a:r>
                        <a:rPr lang="cs-CZ" sz="900" b="1" i="0" u="none" strike="noStrike">
                          <a:solidFill>
                            <a:srgbClr val="000000"/>
                          </a:solidFill>
                          <a:latin typeface="Arial"/>
                        </a:rPr>
                        <a:t>11.10.2014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Sokol Horní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cs-CZ" sz="900" b="1" i="0" u="none" strike="noStrike" dirty="0" err="1">
                          <a:solidFill>
                            <a:srgbClr val="000000"/>
                          </a:solidFill>
                          <a:latin typeface="Arial"/>
                        </a:rPr>
                        <a:t>Belák</a:t>
                      </a:r>
                      <a:r>
                        <a:rPr lang="cs-CZ" sz="900" b="1" i="0" u="none" strike="noStrike" dirty="0">
                          <a:solidFill>
                            <a:srgbClr val="000000"/>
                          </a:solidFill>
                          <a:latin typeface="Arial"/>
                        </a:rPr>
                        <a:t> 1, </a:t>
                      </a:r>
                      <a:r>
                        <a:rPr lang="cs-CZ" sz="900" b="1" i="0" u="none" strike="noStrike" dirty="0" err="1">
                          <a:solidFill>
                            <a:srgbClr val="000000"/>
                          </a:solidFill>
                          <a:latin typeface="Arial"/>
                        </a:rPr>
                        <a:t>Kucler</a:t>
                      </a:r>
                      <a:r>
                        <a:rPr lang="cs-CZ" sz="900" b="1" i="0" u="none" strike="noStrike" dirty="0">
                          <a:solidFill>
                            <a:srgbClr val="000000"/>
                          </a:solidFill>
                          <a:latin typeface="Arial"/>
                        </a:rPr>
                        <a:t>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graphicFrame>
        <p:nvGraphicFramePr>
          <p:cNvPr id="11" name="Tabulka 10"/>
          <p:cNvGraphicFramePr>
            <a:graphicFrameLocks noGrp="1"/>
          </p:cNvGraphicFramePr>
          <p:nvPr/>
        </p:nvGraphicFramePr>
        <p:xfrm>
          <a:off x="5359523" y="5995764"/>
          <a:ext cx="4752526" cy="936104"/>
        </p:xfrm>
        <a:graphic>
          <a:graphicData uri="http://schemas.openxmlformats.org/drawingml/2006/table">
            <a:tbl>
              <a:tblPr/>
              <a:tblGrid>
                <a:gridCol w="974269">
                  <a:extLst>
                    <a:ext uri="{9D8B030D-6E8A-4147-A177-3AD203B41FA5}">
                      <a16:colId xmlns:a16="http://schemas.microsoft.com/office/drawing/2014/main" val="20000"/>
                    </a:ext>
                  </a:extLst>
                </a:gridCol>
                <a:gridCol w="570303">
                  <a:extLst>
                    <a:ext uri="{9D8B030D-6E8A-4147-A177-3AD203B41FA5}">
                      <a16:colId xmlns:a16="http://schemas.microsoft.com/office/drawing/2014/main" val="20001"/>
                    </a:ext>
                  </a:extLst>
                </a:gridCol>
                <a:gridCol w="570303">
                  <a:extLst>
                    <a:ext uri="{9D8B030D-6E8A-4147-A177-3AD203B41FA5}">
                      <a16:colId xmlns:a16="http://schemas.microsoft.com/office/drawing/2014/main" val="20002"/>
                    </a:ext>
                  </a:extLst>
                </a:gridCol>
                <a:gridCol w="570303">
                  <a:extLst>
                    <a:ext uri="{9D8B030D-6E8A-4147-A177-3AD203B41FA5}">
                      <a16:colId xmlns:a16="http://schemas.microsoft.com/office/drawing/2014/main" val="20003"/>
                    </a:ext>
                  </a:extLst>
                </a:gridCol>
                <a:gridCol w="1021793">
                  <a:extLst>
                    <a:ext uri="{9D8B030D-6E8A-4147-A177-3AD203B41FA5}">
                      <a16:colId xmlns:a16="http://schemas.microsoft.com/office/drawing/2014/main" val="20004"/>
                    </a:ext>
                  </a:extLst>
                </a:gridCol>
                <a:gridCol w="1045555">
                  <a:extLst>
                    <a:ext uri="{9D8B030D-6E8A-4147-A177-3AD203B41FA5}">
                      <a16:colId xmlns:a16="http://schemas.microsoft.com/office/drawing/2014/main" val="20005"/>
                    </a:ext>
                  </a:extLst>
                </a:gridCol>
              </a:tblGrid>
              <a:tr h="454286">
                <a:tc>
                  <a:txBody>
                    <a:bodyPr/>
                    <a:lstStyle/>
                    <a:p>
                      <a:pPr algn="ctr" fontAlgn="b"/>
                      <a:r>
                        <a:rPr lang="cs-CZ" sz="1800" b="1" i="0" u="none" strike="noStrike" dirty="0">
                          <a:solidFill>
                            <a:srgbClr val="000000"/>
                          </a:solidFill>
                          <a:latin typeface="Calibri"/>
                        </a:rPr>
                        <a:t>1.poločas</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dirty="0">
                          <a:solidFill>
                            <a:srgbClr val="000000"/>
                          </a:solidFill>
                          <a:latin typeface="Calibri"/>
                        </a:rPr>
                        <a:t>6</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dirty="0">
                          <a:solidFill>
                            <a:srgbClr val="000000"/>
                          </a:solidFill>
                          <a:latin typeface="Calibri"/>
                        </a:rPr>
                        <a:t>2</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a:solidFill>
                            <a:srgbClr val="000000"/>
                          </a:solidFill>
                          <a:latin typeface="Calibri"/>
                        </a:rPr>
                        <a:t>0</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a:solidFill>
                            <a:srgbClr val="000000"/>
                          </a:solidFill>
                          <a:latin typeface="Calibri"/>
                        </a:rPr>
                        <a:t>11:01</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dirty="0">
                          <a:solidFill>
                            <a:srgbClr val="000000"/>
                          </a:solidFill>
                          <a:latin typeface="Calibri"/>
                        </a:rPr>
                        <a:t>20 bodů</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481818">
                <a:tc>
                  <a:txBody>
                    <a:bodyPr/>
                    <a:lstStyle/>
                    <a:p>
                      <a:pPr algn="ctr" fontAlgn="b"/>
                      <a:r>
                        <a:rPr lang="cs-CZ" sz="1800" b="1" i="0" u="none" strike="noStrike" dirty="0">
                          <a:solidFill>
                            <a:srgbClr val="000000"/>
                          </a:solidFill>
                          <a:latin typeface="Calibri"/>
                        </a:rPr>
                        <a:t>2.poločas</a:t>
                      </a:r>
                    </a:p>
                  </a:txBody>
                  <a:tcPr marL="9525" marR="9525" marT="9525" marB="0" anchor="b">
                    <a:lnL>
                      <a:noFill/>
                    </a:lnL>
                    <a:lnR>
                      <a:noFill/>
                    </a:lnR>
                    <a:lnT>
                      <a:noFill/>
                    </a:lnT>
                    <a:lnB>
                      <a:noFill/>
                    </a:lnB>
                    <a:solidFill>
                      <a:srgbClr val="66FF66"/>
                    </a:solidFill>
                  </a:tcPr>
                </a:tc>
                <a:tc>
                  <a:txBody>
                    <a:bodyPr/>
                    <a:lstStyle/>
                    <a:p>
                      <a:pPr algn="ctr" fontAlgn="b"/>
                      <a:r>
                        <a:rPr lang="cs-CZ" sz="1800" b="1" i="0" u="none" strike="noStrike" dirty="0">
                          <a:solidFill>
                            <a:srgbClr val="000000"/>
                          </a:solidFill>
                          <a:latin typeface="Calibri"/>
                        </a:rPr>
                        <a:t>4</a:t>
                      </a:r>
                    </a:p>
                  </a:txBody>
                  <a:tcPr marL="9525" marR="9525" marT="9525" marB="0" anchor="b">
                    <a:lnL>
                      <a:noFill/>
                    </a:lnL>
                    <a:lnR>
                      <a:noFill/>
                    </a:lnR>
                    <a:lnT>
                      <a:noFill/>
                    </a:lnT>
                    <a:lnB>
                      <a:noFill/>
                    </a:lnB>
                    <a:solidFill>
                      <a:srgbClr val="66FF66"/>
                    </a:solidFill>
                  </a:tcPr>
                </a:tc>
                <a:tc>
                  <a:txBody>
                    <a:bodyPr/>
                    <a:lstStyle/>
                    <a:p>
                      <a:pPr algn="ctr" fontAlgn="b"/>
                      <a:r>
                        <a:rPr lang="cs-CZ" sz="1800" b="1" i="0" u="none" strike="noStrike" dirty="0">
                          <a:solidFill>
                            <a:srgbClr val="000000"/>
                          </a:solidFill>
                          <a:latin typeface="Calibri"/>
                        </a:rPr>
                        <a:t>1</a:t>
                      </a:r>
                    </a:p>
                  </a:txBody>
                  <a:tcPr marL="9525" marR="9525" marT="9525" marB="0" anchor="b">
                    <a:lnL>
                      <a:noFill/>
                    </a:lnL>
                    <a:lnR>
                      <a:noFill/>
                    </a:lnR>
                    <a:lnT>
                      <a:noFill/>
                    </a:lnT>
                    <a:lnB>
                      <a:noFill/>
                    </a:lnB>
                    <a:solidFill>
                      <a:srgbClr val="66FF66"/>
                    </a:solidFill>
                  </a:tcPr>
                </a:tc>
                <a:tc>
                  <a:txBody>
                    <a:bodyPr/>
                    <a:lstStyle/>
                    <a:p>
                      <a:pPr algn="ctr" fontAlgn="b"/>
                      <a:r>
                        <a:rPr lang="cs-CZ" sz="1800" b="1" i="0" u="none" strike="noStrike" dirty="0">
                          <a:solidFill>
                            <a:srgbClr val="000000"/>
                          </a:solidFill>
                          <a:latin typeface="Calibri"/>
                        </a:rPr>
                        <a:t>3</a:t>
                      </a:r>
                    </a:p>
                  </a:txBody>
                  <a:tcPr marL="9525" marR="9525" marT="9525" marB="0" anchor="b">
                    <a:lnL>
                      <a:noFill/>
                    </a:lnL>
                    <a:lnR>
                      <a:noFill/>
                    </a:lnR>
                    <a:lnT>
                      <a:noFill/>
                    </a:lnT>
                    <a:lnB>
                      <a:noFill/>
                    </a:lnB>
                    <a:solidFill>
                      <a:srgbClr val="66FF66"/>
                    </a:solidFill>
                  </a:tcPr>
                </a:tc>
                <a:tc>
                  <a:txBody>
                    <a:bodyPr/>
                    <a:lstStyle/>
                    <a:p>
                      <a:pPr algn="ctr" fontAlgn="b"/>
                      <a:r>
                        <a:rPr lang="cs-CZ" sz="1800" b="1" i="0" u="none" strike="noStrike" dirty="0">
                          <a:solidFill>
                            <a:srgbClr val="000000"/>
                          </a:solidFill>
                          <a:latin typeface="Calibri"/>
                        </a:rPr>
                        <a:t>21:13</a:t>
                      </a:r>
                    </a:p>
                  </a:txBody>
                  <a:tcPr marL="9525" marR="9525" marT="9525" marB="0" anchor="b">
                    <a:lnL>
                      <a:noFill/>
                    </a:lnL>
                    <a:lnR>
                      <a:noFill/>
                    </a:lnR>
                    <a:lnT>
                      <a:noFill/>
                    </a:lnT>
                    <a:lnB>
                      <a:noFill/>
                    </a:lnB>
                    <a:solidFill>
                      <a:srgbClr val="66FF66"/>
                    </a:solidFill>
                  </a:tcPr>
                </a:tc>
                <a:tc>
                  <a:txBody>
                    <a:bodyPr/>
                    <a:lstStyle/>
                    <a:p>
                      <a:pPr algn="ctr" fontAlgn="b"/>
                      <a:r>
                        <a:rPr lang="cs-CZ" sz="1800" b="1" i="0" u="none" strike="noStrike" dirty="0">
                          <a:solidFill>
                            <a:srgbClr val="000000"/>
                          </a:solidFill>
                          <a:latin typeface="Calibri"/>
                        </a:rPr>
                        <a:t>13 bodů</a:t>
                      </a:r>
                    </a:p>
                  </a:txBody>
                  <a:tcPr marL="9525" marR="9525" marT="9525" marB="0" anchor="b">
                    <a:lnL>
                      <a:noFill/>
                    </a:lnL>
                    <a:lnR>
                      <a:noFill/>
                    </a:lnR>
                    <a:lnT>
                      <a:noFill/>
                    </a:lnT>
                    <a:lnB>
                      <a:noFill/>
                    </a:lnB>
                    <a:solidFill>
                      <a:srgbClr val="66FF66"/>
                    </a:solidFill>
                  </a:tcPr>
                </a:tc>
                <a:extLst>
                  <a:ext uri="{0D108BD9-81ED-4DB2-BD59-A6C34878D82A}">
                    <a16:rowId xmlns:a16="http://schemas.microsoft.com/office/drawing/2014/main" val="10001"/>
                  </a:ext>
                </a:extLst>
              </a:tr>
            </a:tbl>
          </a:graphicData>
        </a:graphic>
      </p:graphicFrame>
      <p:sp>
        <p:nvSpPr>
          <p:cNvPr id="12" name="TextovéPole 11"/>
          <p:cNvSpPr txBox="1"/>
          <p:nvPr/>
        </p:nvSpPr>
        <p:spPr>
          <a:xfrm>
            <a:off x="5503540" y="163116"/>
            <a:ext cx="4608512" cy="677108"/>
          </a:xfrm>
          <a:prstGeom prst="rect">
            <a:avLst/>
          </a:prstGeom>
          <a:blipFill dpi="0" rotWithShape="1">
            <a:blip r:embed="rId4" cstate="print">
              <a:alphaModFix amt="72000"/>
            </a:blip>
            <a:srcRect/>
            <a:stretch>
              <a:fillRect/>
            </a:stretch>
          </a:blipFill>
        </p:spPr>
        <p:txBody>
          <a:bodyPr wrap="square" rtlCol="0">
            <a:spAutoFit/>
          </a:bodyPr>
          <a:lstStyle/>
          <a:p>
            <a:pPr algn="ctr"/>
            <a:r>
              <a:rPr lang="cs-CZ" sz="1900" dirty="0" smtClean="0"/>
              <a:t>Dosavadní výsledky mužstva dospělých   v severočeském přeboru</a:t>
            </a:r>
            <a:endParaRPr lang="cs-CZ" sz="1900" dirty="0"/>
          </a:p>
        </p:txBody>
      </p:sp>
      <p:sp>
        <p:nvSpPr>
          <p:cNvPr id="13" name="Obdélník 12"/>
          <p:cNvSpPr/>
          <p:nvPr/>
        </p:nvSpPr>
        <p:spPr>
          <a:xfrm>
            <a:off x="174948" y="163116"/>
            <a:ext cx="4824536" cy="1754326"/>
          </a:xfrm>
          <a:prstGeom prst="rect">
            <a:avLst/>
          </a:prstGeom>
          <a:blipFill dpi="0" rotWithShape="1">
            <a:blip r:embed="rId5" cstate="print">
              <a:alphaModFix amt="45000"/>
            </a:blip>
            <a:srcRect/>
            <a:stretch>
              <a:fillRect/>
            </a:stretch>
          </a:blipFill>
        </p:spPr>
        <p:txBody>
          <a:bodyPr wrap="square" lIns="91440" tIns="45720" rIns="91440" bIns="45720">
            <a:spAutoFit/>
          </a:bodyPr>
          <a:lstStyle/>
          <a:p>
            <a:pPr algn="ctr"/>
            <a:r>
              <a:rPr lang="cs-CZ" sz="3600" b="1" cap="none" spc="0" dirty="0" smtClean="0">
                <a:ln w="1905"/>
                <a:solidFill>
                  <a:srgbClr val="0C4711"/>
                </a:solidFill>
                <a:effectLst>
                  <a:outerShdw blurRad="38100" dist="38100" dir="2700000" algn="tl">
                    <a:srgbClr val="000000">
                      <a:alpha val="43137"/>
                    </a:srgbClr>
                  </a:outerShdw>
                </a:effectLst>
              </a:rPr>
              <a:t>První listopadový</a:t>
            </a:r>
          </a:p>
          <a:p>
            <a:pPr algn="ctr"/>
            <a:r>
              <a:rPr lang="cs-CZ" sz="3600" b="1" cap="none" spc="0" dirty="0" smtClean="0">
                <a:ln w="1905"/>
                <a:solidFill>
                  <a:srgbClr val="0C4711"/>
                </a:solidFill>
                <a:effectLst>
                  <a:outerShdw blurRad="38100" dist="38100" dir="2700000" algn="tl">
                    <a:srgbClr val="000000">
                      <a:alpha val="43137"/>
                    </a:srgbClr>
                  </a:outerShdw>
                </a:effectLst>
              </a:rPr>
              <a:t> den přijede do </a:t>
            </a:r>
            <a:r>
              <a:rPr lang="cs-CZ" sz="3600" b="1" cap="none" spc="0" dirty="0" err="1" smtClean="0">
                <a:ln w="1905"/>
                <a:solidFill>
                  <a:srgbClr val="0C4711"/>
                </a:solidFill>
                <a:effectLst>
                  <a:outerShdw blurRad="38100" dist="38100" dir="2700000" algn="tl">
                    <a:srgbClr val="000000">
                      <a:alpha val="43137"/>
                    </a:srgbClr>
                  </a:outerShdw>
                </a:effectLst>
              </a:rPr>
              <a:t>Štětí</a:t>
            </a:r>
            <a:r>
              <a:rPr lang="cs-CZ" sz="3600" b="1" cap="none" spc="0" dirty="0" smtClean="0">
                <a:ln w="1905"/>
                <a:solidFill>
                  <a:srgbClr val="0C4711"/>
                </a:solidFill>
                <a:effectLst>
                  <a:outerShdw blurRad="38100" dist="38100" dir="2700000" algn="tl">
                    <a:srgbClr val="000000">
                      <a:alpha val="43137"/>
                    </a:srgbClr>
                  </a:outerShdw>
                </a:effectLst>
              </a:rPr>
              <a:t> </a:t>
            </a:r>
          </a:p>
          <a:p>
            <a:pPr algn="ctr"/>
            <a:r>
              <a:rPr lang="cs-CZ" sz="3600" b="1" cap="none" spc="0" dirty="0" smtClean="0">
                <a:ln w="1905"/>
                <a:solidFill>
                  <a:srgbClr val="0C4711"/>
                </a:solidFill>
                <a:effectLst>
                  <a:outerShdw blurRad="38100" dist="38100" dir="2700000" algn="tl">
                    <a:srgbClr val="000000">
                      <a:alpha val="43137"/>
                    </a:srgbClr>
                  </a:outerShdw>
                </a:effectLst>
              </a:rPr>
              <a:t>nováček soutěže</a:t>
            </a:r>
            <a:endParaRPr lang="cs-CZ" sz="5400" b="1" cap="none" spc="0" dirty="0">
              <a:ln w="1905"/>
              <a:solidFill>
                <a:srgbClr val="0C4711"/>
              </a:solidFill>
              <a:effectLst>
                <a:outerShdw blurRad="38100" dist="38100" dir="2700000" algn="tl">
                  <a:srgbClr val="000000">
                    <a:alpha val="43137"/>
                  </a:srgbClr>
                </a:outerShdw>
              </a:effectLst>
            </a:endParaRPr>
          </a:p>
        </p:txBody>
      </p:sp>
      <p:sp>
        <p:nvSpPr>
          <p:cNvPr id="15" name="TextovéPole 14"/>
          <p:cNvSpPr txBox="1"/>
          <p:nvPr/>
        </p:nvSpPr>
        <p:spPr>
          <a:xfrm>
            <a:off x="174948" y="2251348"/>
            <a:ext cx="4824536" cy="1877437"/>
          </a:xfrm>
          <a:prstGeom prst="rect">
            <a:avLst/>
          </a:prstGeom>
          <a:blipFill>
            <a:blip r:embed="rId6" cstate="print"/>
            <a:stretch>
              <a:fillRect/>
            </a:stretch>
          </a:blipFill>
        </p:spPr>
        <p:txBody>
          <a:bodyPr wrap="square" rtlCol="0">
            <a:spAutoFit/>
          </a:bodyPr>
          <a:lstStyle/>
          <a:p>
            <a:pPr algn="ctr"/>
            <a:r>
              <a:rPr lang="cs-CZ" sz="4400" dirty="0" smtClean="0">
                <a:effectLst>
                  <a:outerShdw blurRad="38100" dist="38100" dir="2700000" algn="tl">
                    <a:srgbClr val="000000">
                      <a:alpha val="43137"/>
                    </a:srgbClr>
                  </a:outerShdw>
                </a:effectLst>
                <a:latin typeface="Stencil" pitchFamily="82" charset="0"/>
              </a:rPr>
              <a:t>SK </a:t>
            </a:r>
            <a:r>
              <a:rPr lang="cs-CZ" sz="4400" dirty="0" err="1" smtClean="0">
                <a:effectLst>
                  <a:outerShdw blurRad="38100" dist="38100" dir="2700000" algn="tl">
                    <a:srgbClr val="000000">
                      <a:alpha val="43137"/>
                    </a:srgbClr>
                  </a:outerShdw>
                </a:effectLst>
                <a:latin typeface="Stencil" pitchFamily="82" charset="0"/>
              </a:rPr>
              <a:t>Štětí</a:t>
            </a:r>
            <a:endParaRPr lang="cs-CZ" sz="4400" dirty="0" smtClean="0">
              <a:effectLst>
                <a:outerShdw blurRad="38100" dist="38100" dir="2700000" algn="tl">
                  <a:srgbClr val="000000">
                    <a:alpha val="43137"/>
                  </a:srgbClr>
                </a:outerShdw>
              </a:effectLst>
              <a:latin typeface="Stencil" pitchFamily="82" charset="0"/>
            </a:endParaRPr>
          </a:p>
          <a:p>
            <a:pPr algn="ctr"/>
            <a:r>
              <a:rPr lang="cs-CZ" sz="4400" dirty="0" smtClean="0">
                <a:effectLst>
                  <a:outerShdw blurRad="38100" dist="38100" dir="2700000" algn="tl">
                    <a:srgbClr val="000000">
                      <a:alpha val="43137"/>
                    </a:srgbClr>
                  </a:outerShdw>
                </a:effectLst>
                <a:latin typeface="Stencil" pitchFamily="82" charset="0"/>
              </a:rPr>
              <a:t>1.FC </a:t>
            </a:r>
            <a:r>
              <a:rPr lang="cs-CZ" sz="4400" dirty="0" err="1" smtClean="0">
                <a:effectLst>
                  <a:outerShdw blurRad="38100" dist="38100" dir="2700000" algn="tl">
                    <a:srgbClr val="000000">
                      <a:alpha val="43137"/>
                    </a:srgbClr>
                  </a:outerShdw>
                </a:effectLst>
                <a:latin typeface="Stencil" pitchFamily="82" charset="0"/>
              </a:rPr>
              <a:t>Spořice</a:t>
            </a:r>
            <a:endParaRPr lang="cs-CZ" sz="4400" dirty="0" smtClean="0">
              <a:effectLst>
                <a:outerShdw blurRad="38100" dist="38100" dir="2700000" algn="tl">
                  <a:srgbClr val="000000">
                    <a:alpha val="43137"/>
                  </a:srgbClr>
                </a:outerShdw>
              </a:effectLst>
              <a:latin typeface="Stencil" pitchFamily="82" charset="0"/>
            </a:endParaRPr>
          </a:p>
          <a:p>
            <a:pPr algn="ctr"/>
            <a:r>
              <a:rPr lang="cs-CZ" sz="2800" dirty="0" smtClean="0">
                <a:effectLst>
                  <a:outerShdw blurRad="38100" dist="38100" dir="2700000" algn="tl">
                    <a:srgbClr val="000000">
                      <a:alpha val="43137"/>
                    </a:srgbClr>
                  </a:outerShdw>
                </a:effectLst>
              </a:rPr>
              <a:t>sobota 1.11.2014  10:15</a:t>
            </a:r>
            <a:endParaRPr lang="cs-CZ" sz="2800" dirty="0">
              <a:effectLst>
                <a:outerShdw blurRad="38100" dist="38100" dir="2700000" algn="tl">
                  <a:srgbClr val="000000">
                    <a:alpha val="43137"/>
                  </a:srgbClr>
                </a:outerShdw>
              </a:effectLst>
            </a:endParaRPr>
          </a:p>
        </p:txBody>
      </p:sp>
      <p:pic>
        <p:nvPicPr>
          <p:cNvPr id="51201" name="Picture 1"/>
          <p:cNvPicPr>
            <a:picLocks noChangeAspect="1" noChangeArrowheads="1"/>
          </p:cNvPicPr>
          <p:nvPr/>
        </p:nvPicPr>
        <p:blipFill>
          <a:blip r:embed="rId7" cstate="print"/>
          <a:srcRect/>
          <a:stretch>
            <a:fillRect/>
          </a:stretch>
        </p:blipFill>
        <p:spPr bwMode="auto">
          <a:xfrm>
            <a:off x="462980" y="4411588"/>
            <a:ext cx="4248472" cy="25922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39798"/>
            <a:ext cx="4896544" cy="1015663"/>
          </a:xfrm>
          <a:prstGeom prst="rect">
            <a:avLst/>
          </a:prstGeom>
          <a:blipFill dpi="0" rotWithShape="1">
            <a:blip r:embed="rId5" cstate="print">
              <a:alphaModFix amt="34000"/>
            </a:blip>
            <a:srcRec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woPt" dir="t"/>
            </a:scene3d>
            <a:sp3d extrusionH="57150" contourW="38100">
              <a:bevelT w="38100" h="38100" prst="convex"/>
              <a:bevelB w="57150" h="38100" prst="artDeco"/>
              <a:extrusionClr>
                <a:schemeClr val="accent2">
                  <a:lumMod val="75000"/>
                </a:schemeClr>
              </a:extrusionClr>
              <a:contourClr>
                <a:srgbClr val="3333FF"/>
              </a:contourClr>
            </a:sp3d>
          </a:bodyPr>
          <a:lstStyle/>
          <a:p>
            <a:pPr algn="ctr" eaLnBrk="0" hangingPunct="0">
              <a:defRPr/>
            </a:pPr>
            <a:r>
              <a:rPr lang="cs-CZ" sz="6600" dirty="0">
                <a:ln>
                  <a:solidFill>
                    <a:schemeClr val="accent6">
                      <a:lumMod val="60000"/>
                      <a:lumOff val="40000"/>
                    </a:schemeClr>
                  </a:solidFill>
                </a:ln>
                <a:blipFill>
                  <a:blip r:embed="rId6"/>
                  <a:tile tx="0" ty="0" sx="100000" sy="100000" flip="none" algn="tl"/>
                </a:blipFill>
                <a:effectLst>
                  <a:outerShdw blurRad="50800" dist="50800" dir="5400000" algn="ctr" rotWithShape="0">
                    <a:srgbClr val="FFCC00"/>
                  </a:outerShdw>
                </a:effectLst>
                <a:latin typeface="KodchiangUPC" pitchFamily="18" charset="-34"/>
                <a:cs typeface="KodchiangUPC" pitchFamily="18" charset="-34"/>
              </a:rPr>
              <a:t> </a:t>
            </a:r>
            <a:r>
              <a:rPr lang="cs-CZ" sz="6600" dirty="0">
                <a:ln w="25400">
                  <a:solidFill>
                    <a:srgbClr val="669900"/>
                  </a:solidFill>
                </a:ln>
                <a:solidFill>
                  <a:srgbClr val="CC0099"/>
                </a:solidFill>
                <a:effectLst>
                  <a:outerShdw blurRad="50800" dist="38100" dir="10800000" algn="r" rotWithShape="0">
                    <a:prstClr val="black">
                      <a:alpha val="40000"/>
                    </a:prstClr>
                  </a:outerShdw>
                </a:effectLst>
                <a:latin typeface="KodchiangUPC" pitchFamily="18" charset="-34"/>
                <a:ea typeface="MS PGothic" pitchFamily="34" charset="-128"/>
                <a:cs typeface="KodchiangUPC" pitchFamily="18" charset="-34"/>
              </a:rPr>
              <a:t>V Í T Á M E </a:t>
            </a:r>
            <a:endParaRPr lang="cs-CZ" sz="8000" b="0" dirty="0">
              <a:ln w="25400">
                <a:solidFill>
                  <a:srgbClr val="669900"/>
                </a:solidFill>
              </a:ln>
              <a:solidFill>
                <a:srgbClr val="CC0099"/>
              </a:solidFill>
              <a:effectLst>
                <a:outerShdw blurRad="50800" dist="38100" dir="10800000" algn="r" rotWithShape="0">
                  <a:prstClr val="black">
                    <a:alpha val="40000"/>
                  </a:prstClr>
                </a:outerShdw>
              </a:effectLst>
              <a:latin typeface="KodchiangUPC" pitchFamily="18" charset="-34"/>
              <a:ea typeface="MS PGothic" pitchFamily="34" charset="-128"/>
              <a:cs typeface="KodchiangUPC" pitchFamily="18" charset="-34"/>
            </a:endParaRPr>
          </a:p>
        </p:txBody>
      </p:sp>
      <p:sp>
        <p:nvSpPr>
          <p:cNvPr id="16" name="Text Box 128"/>
          <p:cNvSpPr txBox="1">
            <a:spLocks noChangeArrowheads="1"/>
          </p:cNvSpPr>
          <p:nvPr/>
        </p:nvSpPr>
        <p:spPr bwMode="auto">
          <a:xfrm>
            <a:off x="174948" y="1171228"/>
            <a:ext cx="4824536" cy="584761"/>
          </a:xfrm>
          <a:prstGeom prst="rect">
            <a:avLst/>
          </a:prstGeom>
          <a:blipFill>
            <a:blip r:embed="rId7" cstate="print"/>
            <a:stretch>
              <a:fillRect/>
            </a:stretch>
          </a:blipFill>
          <a:ln w="9525" cmpd="thinThick">
            <a:solidFill>
              <a:schemeClr val="bg1"/>
            </a:solidFill>
            <a:round/>
            <a:headEnd/>
            <a:tailEnd/>
          </a:ln>
          <a:effectLst>
            <a:outerShdw blurRad="50800" dist="38100" dir="16200000" rotWithShape="0">
              <a:schemeClr val="accent6">
                <a:lumMod val="75000"/>
                <a:alpha val="40000"/>
              </a:schemeClr>
            </a:outerShdw>
          </a:effectLst>
          <a:scene3d>
            <a:camera prst="orthographicFront">
              <a:rot lat="0" lon="21599968" rev="0"/>
            </a:camera>
            <a:lightRig rig="threePt" dir="t"/>
          </a:scene3d>
          <a:sp3d z="50800" extrusionH="76200" contourW="12700" prstMaterial="plastic">
            <a:bevelT/>
            <a:bevelB prst="angle"/>
            <a:extrusionClr>
              <a:schemeClr val="accent1">
                <a:lumMod val="75000"/>
              </a:schemeClr>
            </a:extrusionClr>
            <a:contourClr>
              <a:schemeClr val="accent1">
                <a:lumMod val="75000"/>
              </a:schemeClr>
            </a:contourClr>
          </a:sp3d>
        </p:spPr>
        <p:txBody>
          <a:bodyPr wrap="square" lIns="91425" tIns="45713" rIns="91425" bIns="45713">
            <a:spAutoFit/>
            <a:sp3d contourW="12700">
              <a:bevelB w="38100" h="38100"/>
              <a:contourClr>
                <a:schemeClr val="tx1"/>
              </a:contourClr>
            </a:sp3d>
          </a:bodyPr>
          <a:lstStyle/>
          <a:p>
            <a:pPr algn="ctr" eaLnBrk="0" hangingPunct="0">
              <a:defRPr/>
            </a:pPr>
            <a:r>
              <a:rPr lang="cs-CZ" sz="1600" dirty="0">
                <a:ln w="0">
                  <a:solidFill>
                    <a:schemeClr val="tx1"/>
                  </a:solidFill>
                </a:ln>
                <a:latin typeface="Eras Light ITC" pitchFamily="34" charset="0"/>
                <a:cs typeface="KodchiangUPC" pitchFamily="18" charset="-34"/>
              </a:rPr>
              <a:t>Při příležitosti dnešního utkání </a:t>
            </a:r>
            <a:r>
              <a:rPr lang="cs-CZ" sz="1600" dirty="0" smtClean="0">
                <a:ln w="0">
                  <a:solidFill>
                    <a:schemeClr val="tx1"/>
                  </a:solidFill>
                </a:ln>
                <a:latin typeface="Eras Light ITC" pitchFamily="34" charset="0"/>
                <a:cs typeface="KodchiangUPC" pitchFamily="18" charset="-34"/>
              </a:rPr>
              <a:t>Ústeckého přeboru </a:t>
            </a:r>
            <a:r>
              <a:rPr lang="cs-CZ" sz="1600" dirty="0">
                <a:ln w="0">
                  <a:solidFill>
                    <a:schemeClr val="tx1"/>
                  </a:solidFill>
                </a:ln>
                <a:latin typeface="Eras Light ITC" pitchFamily="34" charset="0"/>
                <a:cs typeface="KodchiangUPC" pitchFamily="18" charset="-34"/>
              </a:rPr>
              <a:t>funkcionáře, hráče a příznivce</a:t>
            </a:r>
          </a:p>
        </p:txBody>
      </p:sp>
      <p:sp>
        <p:nvSpPr>
          <p:cNvPr id="7178" name="Rectangle 129"/>
          <p:cNvSpPr>
            <a:spLocks noChangeArrowheads="1"/>
          </p:cNvSpPr>
          <p:nvPr/>
        </p:nvSpPr>
        <p:spPr bwMode="auto">
          <a:xfrm>
            <a:off x="174948" y="1819299"/>
            <a:ext cx="4824859" cy="828000"/>
          </a:xfrm>
          <a:prstGeom prst="rect">
            <a:avLst/>
          </a:prstGeom>
          <a:blipFill>
            <a:blip r:embed="rId8"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6000" dirty="0" smtClean="0">
                <a:effectLst>
                  <a:outerShdw blurRad="38100" dist="38100" dir="2700000" algn="tl">
                    <a:srgbClr val="000000">
                      <a:alpha val="43137"/>
                    </a:srgbClr>
                  </a:outerShdw>
                </a:effectLst>
                <a:latin typeface="SimHei" pitchFamily="49" charset="-122"/>
                <a:ea typeface="SimHei" pitchFamily="49" charset="-122"/>
                <a:cs typeface="ISOCP" pitchFamily="2" charset="0"/>
              </a:rPr>
              <a:t>SK </a:t>
            </a:r>
            <a:r>
              <a:rPr lang="cs-CZ" sz="6000" dirty="0">
                <a:effectLst>
                  <a:outerShdw blurRad="38100" dist="38100" dir="2700000" algn="tl">
                    <a:srgbClr val="000000">
                      <a:alpha val="43137"/>
                    </a:srgbClr>
                  </a:outerShdw>
                </a:effectLst>
                <a:latin typeface="SimHei" pitchFamily="49" charset="-122"/>
                <a:ea typeface="SimHei" pitchFamily="49" charset="-122"/>
                <a:cs typeface="ISOCP" pitchFamily="2" charset="0"/>
              </a:rPr>
              <a:t>Štětí</a:t>
            </a:r>
          </a:p>
        </p:txBody>
      </p:sp>
      <p:sp>
        <p:nvSpPr>
          <p:cNvPr id="7179" name="Rectangle 146"/>
          <p:cNvSpPr>
            <a:spLocks noChangeArrowheads="1"/>
          </p:cNvSpPr>
          <p:nvPr/>
        </p:nvSpPr>
        <p:spPr bwMode="auto">
          <a:xfrm>
            <a:off x="174948" y="2971428"/>
            <a:ext cx="4824536" cy="900000"/>
          </a:xfrm>
          <a:prstGeom prst="rect">
            <a:avLst/>
          </a:prstGeom>
          <a:blipFill>
            <a:blip r:embed="rId9"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5400" dirty="0" smtClean="0">
                <a:effectLst>
                  <a:outerShdw blurRad="38100" dist="38100" dir="2700000" algn="tl">
                    <a:srgbClr val="000000"/>
                  </a:outerShdw>
                </a:effectLst>
                <a:latin typeface="SimHei" pitchFamily="49" charset="-122"/>
                <a:ea typeface="SimHei" pitchFamily="49" charset="-122"/>
                <a:cs typeface="FrankRuehl" pitchFamily="34" charset="-79"/>
              </a:rPr>
              <a:t>FK Bílina</a:t>
            </a:r>
          </a:p>
        </p:txBody>
      </p:sp>
      <p:sp>
        <p:nvSpPr>
          <p:cNvPr id="12298" name="Text Box 147"/>
          <p:cNvSpPr txBox="1">
            <a:spLocks noChangeArrowheads="1"/>
          </p:cNvSpPr>
          <p:nvPr/>
        </p:nvSpPr>
        <p:spPr bwMode="auto">
          <a:xfrm>
            <a:off x="2335188" y="2539380"/>
            <a:ext cx="339725" cy="460375"/>
          </a:xfrm>
          <a:prstGeom prst="rect">
            <a:avLst/>
          </a:prstGeom>
          <a:noFill/>
          <a:ln w="9525">
            <a:noFill/>
            <a:miter lim="800000"/>
            <a:headEnd/>
            <a:tailEnd/>
          </a:ln>
        </p:spPr>
        <p:txBody>
          <a:bodyPr lIns="91425" tIns="45713" rIns="91425" bIns="45713">
            <a:spAutoFit/>
          </a:bodyPr>
          <a:lstStyle/>
          <a:p>
            <a:pPr algn="ctr" eaLnBrk="0" hangingPunct="0"/>
            <a:r>
              <a:rPr lang="cs-CZ" sz="2400" dirty="0">
                <a:latin typeface="Albertus MT" pitchFamily="18" charset="0"/>
              </a:rPr>
              <a:t>a</a:t>
            </a:r>
          </a:p>
        </p:txBody>
      </p:sp>
      <p:sp>
        <p:nvSpPr>
          <p:cNvPr id="7181" name="Text Box 148"/>
          <p:cNvSpPr txBox="1">
            <a:spLocks noChangeArrowheads="1"/>
          </p:cNvSpPr>
          <p:nvPr/>
        </p:nvSpPr>
        <p:spPr bwMode="auto">
          <a:xfrm>
            <a:off x="174948" y="3907532"/>
            <a:ext cx="4824536" cy="2800753"/>
          </a:xfrm>
          <a:prstGeom prst="rect">
            <a:avLst/>
          </a:prstGeom>
          <a:blipFill>
            <a:blip r:embed="rId10" cstate="print"/>
            <a:stretch>
              <a:fillRect/>
            </a:stretch>
          </a:blipFill>
          <a:ln w="9525">
            <a:no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200" i="1" u="sng" dirty="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Hlavního rozhodčího</a:t>
            </a:r>
            <a:endParaRPr lang="cs-CZ" sz="2800" i="1" u="sng" dirty="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eaLnBrk="0" hangingPunct="0">
              <a:defRPr/>
            </a:pPr>
            <a:r>
              <a:rPr lang="cs-CZ" sz="2800" i="1" dirty="0" smtClean="0">
                <a:ln w="3175">
                  <a:noFill/>
                </a:ln>
                <a:effectLst>
                  <a:outerShdw blurRad="38100" dist="38100" dir="2700000" algn="tl">
                    <a:srgbClr val="000000">
                      <a:alpha val="43137"/>
                    </a:srgbClr>
                  </a:outerShdw>
                </a:effectLst>
                <a:latin typeface="Candara" pitchFamily="34" charset="0"/>
                <a:ea typeface="Segoe UI" pitchFamily="34" charset="0"/>
                <a:cs typeface="Segoe UI" pitchFamily="34" charset="0"/>
              </a:rPr>
              <a:t> Pavla </a:t>
            </a:r>
            <a:r>
              <a:rPr lang="cs-CZ" sz="2800" i="1" dirty="0" err="1" smtClean="0">
                <a:ln w="3175">
                  <a:noFill/>
                </a:ln>
                <a:effectLst>
                  <a:outerShdw blurRad="38100" dist="38100" dir="2700000" algn="tl">
                    <a:srgbClr val="000000">
                      <a:alpha val="43137"/>
                    </a:srgbClr>
                  </a:outerShdw>
                </a:effectLst>
                <a:latin typeface="Candara" pitchFamily="34" charset="0"/>
                <a:ea typeface="Segoe UI" pitchFamily="34" charset="0"/>
                <a:cs typeface="Segoe UI" pitchFamily="34" charset="0"/>
              </a:rPr>
              <a:t>Sejkoru</a:t>
            </a:r>
            <a:r>
              <a:rPr lang="cs-CZ" sz="2800" i="1" dirty="0" smtClean="0">
                <a:ln w="3175">
                  <a:noFill/>
                </a:ln>
                <a:effectLst>
                  <a:outerShdw blurRad="38100" dist="38100" dir="2700000" algn="tl">
                    <a:srgbClr val="000000">
                      <a:alpha val="43137"/>
                    </a:srgbClr>
                  </a:outerShdw>
                </a:effectLst>
                <a:latin typeface="Candara" pitchFamily="34" charset="0"/>
                <a:ea typeface="Segoe UI" pitchFamily="34" charset="0"/>
                <a:cs typeface="Segoe UI" pitchFamily="34" charset="0"/>
              </a:rPr>
              <a:t> z Děčína</a:t>
            </a:r>
            <a:endParaRPr lang="cs-CZ" sz="2800" i="1" dirty="0" smtClean="0">
              <a:effectLst>
                <a:outerShdw blurRad="38100" dist="38100" dir="2700000" algn="tl">
                  <a:srgbClr val="000000">
                    <a:alpha val="43137"/>
                  </a:srgbClr>
                </a:outerShdw>
              </a:effectLst>
              <a:latin typeface="Candara" pitchFamily="34" charset="0"/>
              <a:ea typeface="Segoe UI" pitchFamily="34" charset="0"/>
              <a:cs typeface="Segoe UI" pitchFamily="34" charset="0"/>
            </a:endParaRPr>
          </a:p>
          <a:p>
            <a:pPr marL="457126" lvl="1" indent="0" algn="ctr" eaLnBrk="0" hangingPunct="0">
              <a:defRPr/>
            </a:pPr>
            <a:r>
              <a:rPr lang="cs-CZ" sz="2000" i="1" u="sng" dirty="0" smtClean="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Asistenty </a:t>
            </a:r>
            <a:r>
              <a:rPr lang="cs-CZ" sz="2000" i="1" u="sng" dirty="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hlavního </a:t>
            </a:r>
            <a:r>
              <a:rPr lang="cs-CZ" sz="2000" i="1" u="sng" dirty="0" smtClean="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rozhodčího</a:t>
            </a:r>
            <a:endParaRPr lang="cs-CZ" sz="2000" i="1" u="sng" dirty="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defRPr/>
            </a:pPr>
            <a:r>
              <a:rPr lang="cs-CZ" sz="2800" i="1" dirty="0" smtClean="0">
                <a:effectLst>
                  <a:outerShdw blurRad="38100" dist="38100" dir="2700000" algn="tl">
                    <a:srgbClr val="000000">
                      <a:alpha val="43137"/>
                    </a:srgbClr>
                  </a:outerShdw>
                </a:effectLst>
                <a:latin typeface="Candara" pitchFamily="34" charset="0"/>
                <a:ea typeface="Segoe UI" pitchFamily="34" charset="0"/>
                <a:cs typeface="Segoe UI" pitchFamily="34" charset="0"/>
              </a:rPr>
              <a:t>Jaroslava Oborníka z Děčína</a:t>
            </a:r>
            <a:endParaRPr lang="cs-CZ" sz="2800" i="1" dirty="0" smtClean="0">
              <a:effectLst>
                <a:outerShdw blurRad="38100" dist="38100" dir="2700000" algn="tl">
                  <a:srgbClr val="000000">
                    <a:alpha val="43137"/>
                  </a:srgbClr>
                </a:outerShdw>
              </a:effectLst>
              <a:latin typeface="Candara" pitchFamily="34" charset="0"/>
              <a:ea typeface="Segoe UI" pitchFamily="34" charset="0"/>
              <a:cs typeface="Kartika" pitchFamily="18" charset="0"/>
            </a:endParaRPr>
          </a:p>
          <a:p>
            <a:pPr lvl="1" algn="ctr">
              <a:defRPr/>
            </a:pPr>
            <a:r>
              <a:rPr lang="cs-CZ" sz="2800" i="1" dirty="0" smtClean="0">
                <a:ln w="3175">
                  <a:noFill/>
                </a:ln>
                <a:effectLst>
                  <a:outerShdw blurRad="38100" dist="38100" dir="2700000" algn="tl">
                    <a:srgbClr val="000000">
                      <a:alpha val="43137"/>
                    </a:srgbClr>
                  </a:outerShdw>
                </a:effectLst>
                <a:latin typeface="Candara" pitchFamily="34" charset="0"/>
                <a:ea typeface="Segoe UI" pitchFamily="34" charset="0"/>
                <a:cs typeface="Kartika" pitchFamily="18" charset="0"/>
              </a:rPr>
              <a:t>Václava </a:t>
            </a:r>
            <a:r>
              <a:rPr lang="cs-CZ" sz="2800" i="1" dirty="0" err="1" smtClean="0">
                <a:ln w="3175">
                  <a:noFill/>
                </a:ln>
                <a:effectLst>
                  <a:outerShdw blurRad="38100" dist="38100" dir="2700000" algn="tl">
                    <a:srgbClr val="000000">
                      <a:alpha val="43137"/>
                    </a:srgbClr>
                  </a:outerShdw>
                </a:effectLst>
                <a:latin typeface="Candara" pitchFamily="34" charset="0"/>
                <a:ea typeface="Segoe UI" pitchFamily="34" charset="0"/>
                <a:cs typeface="Kartika" pitchFamily="18" charset="0"/>
              </a:rPr>
              <a:t>Trégra</a:t>
            </a:r>
            <a:r>
              <a:rPr lang="cs-CZ" sz="2800" i="1" dirty="0" smtClean="0">
                <a:ln w="3175">
                  <a:noFill/>
                </a:ln>
                <a:effectLst>
                  <a:outerShdw blurRad="38100" dist="38100" dir="2700000" algn="tl">
                    <a:srgbClr val="000000">
                      <a:alpha val="43137"/>
                    </a:srgbClr>
                  </a:outerShdw>
                </a:effectLst>
                <a:latin typeface="Candara" pitchFamily="34" charset="0"/>
                <a:ea typeface="Segoe UI" pitchFamily="34" charset="0"/>
                <a:cs typeface="Kartika" pitchFamily="18" charset="0"/>
              </a:rPr>
              <a:t> z </a:t>
            </a:r>
            <a:r>
              <a:rPr lang="cs-CZ" sz="2800" i="1" dirty="0" err="1" smtClean="0">
                <a:ln w="3175">
                  <a:noFill/>
                </a:ln>
                <a:effectLst>
                  <a:outerShdw blurRad="38100" dist="38100" dir="2700000" algn="tl">
                    <a:srgbClr val="000000">
                      <a:alpha val="43137"/>
                    </a:srgbClr>
                  </a:outerShdw>
                </a:effectLst>
                <a:latin typeface="Candara" pitchFamily="34" charset="0"/>
                <a:ea typeface="Segoe UI" pitchFamily="34" charset="0"/>
                <a:cs typeface="Kartika" pitchFamily="18" charset="0"/>
              </a:rPr>
              <a:t>Žandova</a:t>
            </a:r>
            <a:endParaRPr lang="cs-CZ" sz="2800" i="1" dirty="0" smtClean="0">
              <a:ln w="3175">
                <a:noFill/>
              </a:ln>
              <a:effectLst>
                <a:outerShdw blurRad="38100" dist="38100" dir="2700000" algn="tl">
                  <a:srgbClr val="000000">
                    <a:alpha val="43137"/>
                  </a:srgbClr>
                </a:outerShdw>
              </a:effectLst>
              <a:latin typeface="Candara" pitchFamily="34" charset="0"/>
              <a:ea typeface="Segoe UI" pitchFamily="34" charset="0"/>
              <a:cs typeface="Kartika" pitchFamily="18" charset="0"/>
            </a:endParaRPr>
          </a:p>
          <a:p>
            <a:pPr lvl="1" algn="ctr">
              <a:defRPr/>
            </a:pPr>
            <a:r>
              <a:rPr lang="cs-CZ" sz="2200" i="1" u="sng" dirty="0" smtClean="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Delegáta </a:t>
            </a:r>
            <a:r>
              <a:rPr lang="cs-CZ" sz="2200" i="1" u="sng" dirty="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FAČR</a:t>
            </a:r>
            <a:endParaRPr lang="cs-CZ" sz="2800" i="1" u="sng" dirty="0">
              <a:ln w="3175">
                <a:noFill/>
              </a:ln>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1" algn="ctr">
              <a:defRPr/>
            </a:pPr>
            <a:r>
              <a:rPr lang="cs-CZ" sz="2800" i="1" dirty="0" smtClean="0">
                <a:effectLst>
                  <a:outerShdw blurRad="38100" dist="38100" dir="2700000" algn="tl">
                    <a:srgbClr val="000000">
                      <a:alpha val="43137"/>
                    </a:srgbClr>
                  </a:outerShdw>
                </a:effectLst>
                <a:latin typeface="Candara" pitchFamily="34" charset="0"/>
                <a:ea typeface="Segoe UI" pitchFamily="34" charset="0"/>
                <a:cs typeface="Segoe UI" pitchFamily="34" charset="0"/>
              </a:rPr>
              <a:t>Karel Vrba </a:t>
            </a:r>
            <a:r>
              <a:rPr lang="cs-CZ" sz="2800" i="1" smtClean="0">
                <a:effectLst>
                  <a:outerShdw blurRad="38100" dist="38100" dir="2700000" algn="tl">
                    <a:srgbClr val="000000">
                      <a:alpha val="43137"/>
                    </a:srgbClr>
                  </a:outerShdw>
                </a:effectLst>
                <a:latin typeface="Candara" pitchFamily="34" charset="0"/>
                <a:ea typeface="Segoe UI" pitchFamily="34" charset="0"/>
                <a:cs typeface="Segoe UI" pitchFamily="34" charset="0"/>
              </a:rPr>
              <a:t>z Kozel</a:t>
            </a:r>
            <a:endParaRPr lang="cs-CZ" sz="2800" i="1" dirty="0">
              <a:effectLst>
                <a:outerShdw blurRad="38100" dist="38100" dir="2700000" algn="tl">
                  <a:srgbClr val="000000">
                    <a:alpha val="43137"/>
                  </a:srgbClr>
                </a:outerShdw>
              </a:effectLst>
              <a:latin typeface="Candara" pitchFamily="34" charset="0"/>
              <a:ea typeface="Segoe UI" pitchFamily="34" charset="0"/>
              <a:cs typeface="Segoe UI" pitchFamily="34" charset="0"/>
            </a:endParaRPr>
          </a:p>
        </p:txBody>
      </p:sp>
      <p:pic>
        <p:nvPicPr>
          <p:cNvPr id="31745" name="Picture 1"/>
          <p:cNvPicPr>
            <a:picLocks noChangeAspect="1" noChangeArrowheads="1"/>
          </p:cNvPicPr>
          <p:nvPr/>
        </p:nvPicPr>
        <p:blipFill>
          <a:blip r:embed="rId11" cstate="print"/>
          <a:srcRect/>
          <a:stretch>
            <a:fillRect/>
          </a:stretch>
        </p:blipFill>
        <p:spPr bwMode="auto">
          <a:xfrm>
            <a:off x="3199284" y="6806952"/>
            <a:ext cx="594000" cy="396000"/>
          </a:xfrm>
          <a:prstGeom prst="rect">
            <a:avLst/>
          </a:prstGeom>
          <a:noFill/>
          <a:ln w="9525">
            <a:noFill/>
            <a:miter lim="800000"/>
            <a:headEnd/>
            <a:tailEnd/>
          </a:ln>
        </p:spPr>
      </p:pic>
      <p:pic>
        <p:nvPicPr>
          <p:cNvPr id="31746" name="Picture 2"/>
          <p:cNvPicPr>
            <a:picLocks noChangeAspect="1" noChangeArrowheads="1"/>
          </p:cNvPicPr>
          <p:nvPr/>
        </p:nvPicPr>
        <p:blipFill>
          <a:blip r:embed="rId12" cstate="print"/>
          <a:srcRect/>
          <a:stretch>
            <a:fillRect/>
          </a:stretch>
        </p:blipFill>
        <p:spPr bwMode="auto">
          <a:xfrm>
            <a:off x="679004" y="6715845"/>
            <a:ext cx="1368152" cy="360039"/>
          </a:xfrm>
          <a:prstGeom prst="rect">
            <a:avLst/>
          </a:prstGeom>
          <a:noFill/>
          <a:ln w="9525">
            <a:noFill/>
            <a:miter lim="800000"/>
            <a:headEnd/>
            <a:tailEnd/>
          </a:ln>
        </p:spPr>
      </p:pic>
      <p:sp>
        <p:nvSpPr>
          <p:cNvPr id="13" name="TextovéPole 12"/>
          <p:cNvSpPr txBox="1"/>
          <p:nvPr/>
        </p:nvSpPr>
        <p:spPr>
          <a:xfrm>
            <a:off x="5647556" y="163116"/>
            <a:ext cx="3024336" cy="707886"/>
          </a:xfrm>
          <a:prstGeom prst="rect">
            <a:avLst/>
          </a:prstGeom>
          <a:blipFill>
            <a:blip r:embed="rId13" cstate="print"/>
            <a:stretch>
              <a:fillRect/>
            </a:stretch>
          </a:blipFill>
        </p:spPr>
        <p:txBody>
          <a:bodyPr wrap="square" rtlCol="0">
            <a:spAutoFit/>
          </a:bodyPr>
          <a:lstStyle/>
          <a:p>
            <a:pPr algn="ctr"/>
            <a:r>
              <a:rPr lang="cs-CZ" sz="2000" dirty="0" smtClean="0">
                <a:ln>
                  <a:solidFill>
                    <a:srgbClr val="006600"/>
                  </a:solidFill>
                </a:ln>
                <a:effectLst>
                  <a:outerShdw blurRad="50800" dist="38100" dir="8100000" algn="tr" rotWithShape="0">
                    <a:srgbClr val="FFFF00">
                      <a:alpha val="40000"/>
                    </a:srgbClr>
                  </a:outerShdw>
                </a:effectLst>
                <a:latin typeface="Bookman Old Style" pitchFamily="18" charset="0"/>
              </a:rPr>
              <a:t>Těšíme se na další fotbalové zápasy</a:t>
            </a:r>
            <a:endParaRPr lang="cs-CZ" sz="2000" dirty="0">
              <a:ln>
                <a:solidFill>
                  <a:srgbClr val="006600"/>
                </a:solidFill>
              </a:ln>
              <a:effectLst>
                <a:outerShdw blurRad="50800" dist="38100" dir="8100000" algn="tr" rotWithShape="0">
                  <a:srgbClr val="FFFF00">
                    <a:alpha val="40000"/>
                  </a:srgbClr>
                </a:outerShdw>
              </a:effectLst>
              <a:latin typeface="Bookman Old Style" pitchFamily="18" charset="0"/>
            </a:endParaRPr>
          </a:p>
        </p:txBody>
      </p:sp>
      <p:pic>
        <p:nvPicPr>
          <p:cNvPr id="30721" name="Picture 1"/>
          <p:cNvPicPr>
            <a:picLocks noChangeAspect="1" noChangeArrowheads="1"/>
          </p:cNvPicPr>
          <p:nvPr/>
        </p:nvPicPr>
        <p:blipFill>
          <a:blip r:embed="rId14" cstate="print"/>
          <a:srcRect/>
          <a:stretch>
            <a:fillRect/>
          </a:stretch>
        </p:blipFill>
        <p:spPr bwMode="auto">
          <a:xfrm>
            <a:off x="8959924" y="163116"/>
            <a:ext cx="1080120" cy="720080"/>
          </a:xfrm>
          <a:prstGeom prst="rect">
            <a:avLst/>
          </a:prstGeom>
          <a:noFill/>
          <a:ln w="9525">
            <a:noFill/>
            <a:miter lim="800000"/>
            <a:headEnd/>
            <a:tailEnd/>
          </a:ln>
        </p:spPr>
      </p:pic>
      <p:graphicFrame>
        <p:nvGraphicFramePr>
          <p:cNvPr id="17" name="Tabulka 16"/>
          <p:cNvGraphicFramePr>
            <a:graphicFrameLocks noGrp="1"/>
          </p:cNvGraphicFramePr>
          <p:nvPr/>
        </p:nvGraphicFramePr>
        <p:xfrm>
          <a:off x="5719564" y="955204"/>
          <a:ext cx="4318360" cy="6078371"/>
        </p:xfrm>
        <a:graphic>
          <a:graphicData uri="http://schemas.openxmlformats.org/drawingml/2006/table">
            <a:tbl>
              <a:tblPr/>
              <a:tblGrid>
                <a:gridCol w="671853">
                  <a:extLst>
                    <a:ext uri="{9D8B030D-6E8A-4147-A177-3AD203B41FA5}">
                      <a16:colId xmlns:a16="http://schemas.microsoft.com/office/drawing/2014/main" val="20000"/>
                    </a:ext>
                  </a:extLst>
                </a:gridCol>
                <a:gridCol w="467376">
                  <a:extLst>
                    <a:ext uri="{9D8B030D-6E8A-4147-A177-3AD203B41FA5}">
                      <a16:colId xmlns:a16="http://schemas.microsoft.com/office/drawing/2014/main" val="20001"/>
                    </a:ext>
                  </a:extLst>
                </a:gridCol>
                <a:gridCol w="372939">
                  <a:extLst>
                    <a:ext uri="{9D8B030D-6E8A-4147-A177-3AD203B41FA5}">
                      <a16:colId xmlns:a16="http://schemas.microsoft.com/office/drawing/2014/main" val="20002"/>
                    </a:ext>
                  </a:extLst>
                </a:gridCol>
                <a:gridCol w="144016">
                  <a:extLst>
                    <a:ext uri="{9D8B030D-6E8A-4147-A177-3AD203B41FA5}">
                      <a16:colId xmlns:a16="http://schemas.microsoft.com/office/drawing/2014/main" val="20003"/>
                    </a:ext>
                  </a:extLst>
                </a:gridCol>
                <a:gridCol w="748855">
                  <a:extLst>
                    <a:ext uri="{9D8B030D-6E8A-4147-A177-3AD203B41FA5}">
                      <a16:colId xmlns:a16="http://schemas.microsoft.com/office/drawing/2014/main" val="20004"/>
                    </a:ext>
                  </a:extLst>
                </a:gridCol>
                <a:gridCol w="1015082">
                  <a:extLst>
                    <a:ext uri="{9D8B030D-6E8A-4147-A177-3AD203B41FA5}">
                      <a16:colId xmlns:a16="http://schemas.microsoft.com/office/drawing/2014/main" val="20005"/>
                    </a:ext>
                  </a:extLst>
                </a:gridCol>
                <a:gridCol w="898239">
                  <a:extLst>
                    <a:ext uri="{9D8B030D-6E8A-4147-A177-3AD203B41FA5}">
                      <a16:colId xmlns:a16="http://schemas.microsoft.com/office/drawing/2014/main" val="20006"/>
                    </a:ext>
                  </a:extLst>
                </a:gridCol>
              </a:tblGrid>
              <a:tr h="249648">
                <a:tc gridSpan="7">
                  <a:txBody>
                    <a:bodyPr/>
                    <a:lstStyle/>
                    <a:p>
                      <a:pPr algn="ctr" rtl="0" fontAlgn="ctr"/>
                      <a:r>
                        <a:rPr lang="cs-CZ" sz="1400" b="1" i="0" u="none" strike="noStrike" dirty="0">
                          <a:solidFill>
                            <a:srgbClr val="000000"/>
                          </a:solidFill>
                          <a:latin typeface="Calibri"/>
                        </a:rPr>
                        <a:t>Nejbližší zápasy na hřišti ve </a:t>
                      </a:r>
                      <a:r>
                        <a:rPr lang="cs-CZ" sz="1400" b="1" i="0" u="none" strike="noStrike" dirty="0" err="1">
                          <a:solidFill>
                            <a:srgbClr val="000000"/>
                          </a:solidFill>
                          <a:latin typeface="Calibri"/>
                        </a:rPr>
                        <a:t>Štětí</a:t>
                      </a:r>
                      <a:r>
                        <a:rPr lang="cs-CZ" sz="1400" b="1" i="0" u="none" strike="noStrike" dirty="0">
                          <a:solidFill>
                            <a:srgbClr val="000000"/>
                          </a:solidFill>
                          <a:latin typeface="Calibri"/>
                        </a:rPr>
                        <a:t> </a:t>
                      </a:r>
                    </a:p>
                  </a:txBody>
                  <a:tcPr marL="6458" marR="6458" marT="645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20739">
                <a:tc>
                  <a:txBody>
                    <a:bodyPr/>
                    <a:lstStyle/>
                    <a:p>
                      <a:pPr algn="ctr" rtl="0" fontAlgn="ctr"/>
                      <a:r>
                        <a:rPr lang="cs-CZ" sz="800" b="1" i="0" u="none" strike="noStrike" dirty="0">
                          <a:solidFill>
                            <a:srgbClr val="000000"/>
                          </a:solidFill>
                          <a:latin typeface="Arial"/>
                        </a:rPr>
                        <a:t>18.10.2014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dirty="0">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800" b="1" i="0" u="none" strike="noStrike" dirty="0">
                          <a:solidFill>
                            <a:srgbClr val="000000"/>
                          </a:solidFill>
                          <a:latin typeface="Arial"/>
                        </a:rPr>
                        <a:t>14:00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dirty="0">
                          <a:solidFill>
                            <a:srgbClr val="000000"/>
                          </a:solidFill>
                          <a:latin typeface="Arial"/>
                        </a:rPr>
                        <a:t>SK Štět/Roudnice </a:t>
                      </a:r>
                      <a:r>
                        <a:rPr lang="cs-CZ" sz="1000" b="1" i="0" u="none" strike="noStrike" dirty="0" err="1">
                          <a:solidFill>
                            <a:srgbClr val="000000"/>
                          </a:solidFill>
                          <a:latin typeface="Arial"/>
                        </a:rPr>
                        <a:t>n.L.</a:t>
                      </a:r>
                      <a:endParaRPr lang="cs-CZ" sz="1000" b="1" i="0" u="none" strike="noStrike" dirty="0">
                        <a:solidFill>
                          <a:srgbClr val="000000"/>
                        </a:solidFill>
                        <a:latin typeface="Arial"/>
                      </a:endParaRP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FK Ústí n.L.</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Starší přípravka 2004, 2005</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32863">
                <a:tc>
                  <a:txBody>
                    <a:bodyPr/>
                    <a:lstStyle/>
                    <a:p>
                      <a:pPr algn="ctr" rtl="0" fontAlgn="ctr"/>
                      <a:r>
                        <a:rPr lang="cs-CZ" sz="800" b="1" i="0" u="none" strike="noStrike">
                          <a:solidFill>
                            <a:srgbClr val="000000"/>
                          </a:solidFill>
                          <a:latin typeface="Arial"/>
                        </a:rPr>
                        <a:t>19.10.2014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a:solidFill>
                            <a:srgbClr val="000000"/>
                          </a:solidFill>
                          <a:latin typeface="Arial"/>
                        </a:rPr>
                        <a:t>neděle</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800" b="1" i="0" u="none" strike="noStrike" dirty="0">
                          <a:solidFill>
                            <a:srgbClr val="000000"/>
                          </a:solidFill>
                          <a:latin typeface="Arial"/>
                        </a:rPr>
                        <a:t>13:00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SK Štětí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a:rPr>
                        <a:t>Sokol Malé </a:t>
                      </a:r>
                      <a:r>
                        <a:rPr lang="cs-CZ" sz="1000" b="1" i="0" u="none" strike="noStrike" dirty="0" err="1">
                          <a:solidFill>
                            <a:srgbClr val="000000"/>
                          </a:solidFill>
                          <a:latin typeface="Arial"/>
                        </a:rPr>
                        <a:t>žernoseky</a:t>
                      </a:r>
                      <a:endParaRPr lang="cs-CZ" sz="1000" b="1" i="0" u="none" strike="noStrike" dirty="0">
                        <a:solidFill>
                          <a:srgbClr val="000000"/>
                        </a:solidFill>
                        <a:latin typeface="Arial"/>
                      </a:endParaRP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Mladší žáci B</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2863">
                <a:tc>
                  <a:txBody>
                    <a:bodyPr/>
                    <a:lstStyle/>
                    <a:p>
                      <a:pPr algn="ctr" rtl="0" fontAlgn="ctr"/>
                      <a:r>
                        <a:rPr lang="cs-CZ" sz="800" b="1" i="0" u="none" strike="noStrike">
                          <a:solidFill>
                            <a:srgbClr val="000000"/>
                          </a:solidFill>
                          <a:latin typeface="Arial"/>
                        </a:rPr>
                        <a:t>25.10.2014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800" b="1" i="0" u="none" strike="noStrike" dirty="0">
                          <a:solidFill>
                            <a:srgbClr val="000000"/>
                          </a:solidFill>
                          <a:latin typeface="Arial"/>
                        </a:rPr>
                        <a:t>10:15</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FK Jílové</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latin typeface="Arial"/>
                        </a:rPr>
                        <a:t>Dorost</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332863">
                <a:tc>
                  <a:txBody>
                    <a:bodyPr/>
                    <a:lstStyle/>
                    <a:p>
                      <a:pPr algn="ctr" rtl="0" fontAlgn="ctr"/>
                      <a:r>
                        <a:rPr lang="cs-CZ" sz="800" b="1" i="0" u="none" strike="noStrike">
                          <a:solidFill>
                            <a:srgbClr val="000000"/>
                          </a:solidFill>
                          <a:latin typeface="Arial"/>
                        </a:rPr>
                        <a:t>25.10.2014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800" b="1" i="0" u="none" strike="noStrike" dirty="0">
                          <a:solidFill>
                            <a:srgbClr val="000000"/>
                          </a:solidFill>
                          <a:latin typeface="Arial"/>
                        </a:rPr>
                        <a:t>13:00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dirty="0">
                          <a:solidFill>
                            <a:srgbClr val="000000"/>
                          </a:solidFill>
                          <a:latin typeface="Arial"/>
                        </a:rPr>
                        <a:t>Turnaj</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err="1">
                          <a:solidFill>
                            <a:srgbClr val="000000"/>
                          </a:solidFill>
                          <a:latin typeface="Arial"/>
                        </a:rPr>
                        <a:t>Štětí</a:t>
                      </a:r>
                      <a:r>
                        <a:rPr lang="cs-CZ" sz="1000" b="1" i="0" u="none" strike="noStrike" dirty="0">
                          <a:solidFill>
                            <a:srgbClr val="000000"/>
                          </a:solidFill>
                          <a:latin typeface="Arial"/>
                        </a:rPr>
                        <a:t> 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latin typeface="Arial"/>
                        </a:rPr>
                        <a:t>Mladší  přípravka A</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4"/>
                  </a:ext>
                </a:extLst>
              </a:tr>
              <a:tr h="332863">
                <a:tc>
                  <a:txBody>
                    <a:bodyPr/>
                    <a:lstStyle/>
                    <a:p>
                      <a:pPr algn="ctr" rtl="0" fontAlgn="ctr"/>
                      <a:r>
                        <a:rPr lang="cs-CZ" sz="800" b="1" i="0" u="none" strike="noStrike">
                          <a:solidFill>
                            <a:srgbClr val="000000"/>
                          </a:solidFill>
                          <a:latin typeface="Arial"/>
                        </a:rPr>
                        <a:t>26.10.2014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a:solidFill>
                            <a:srgbClr val="000000"/>
                          </a:solidFill>
                          <a:latin typeface="Arial"/>
                        </a:rPr>
                        <a:t>neděle</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800" b="1" i="0" u="none" strike="noStrike" dirty="0">
                          <a:solidFill>
                            <a:srgbClr val="000000"/>
                          </a:solidFill>
                          <a:latin typeface="Arial"/>
                        </a:rPr>
                        <a:t>10:00, 12:00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SK Štětí</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TJ Krupka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Star.,</a:t>
                      </a:r>
                      <a:r>
                        <a:rPr lang="cs-CZ" sz="1000" b="1" i="0" u="none" strike="noStrike" dirty="0" err="1">
                          <a:solidFill>
                            <a:srgbClr val="000000"/>
                          </a:solidFill>
                          <a:latin typeface="Arial"/>
                        </a:rPr>
                        <a:t>mlad.žáci</a:t>
                      </a:r>
                      <a:r>
                        <a:rPr lang="cs-CZ" sz="1000" b="1" i="0" u="none" strike="noStrike" dirty="0">
                          <a:solidFill>
                            <a:srgbClr val="000000"/>
                          </a:solidFill>
                          <a:latin typeface="Arial"/>
                        </a:rPr>
                        <a:t> </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332863">
                <a:tc>
                  <a:txBody>
                    <a:bodyPr/>
                    <a:lstStyle/>
                    <a:p>
                      <a:pPr algn="ctr" rtl="0" fontAlgn="ctr"/>
                      <a:r>
                        <a:rPr lang="cs-CZ" sz="800" b="1" i="0" u="none" strike="noStrike">
                          <a:solidFill>
                            <a:srgbClr val="000000"/>
                          </a:solidFill>
                          <a:latin typeface="Arial"/>
                        </a:rPr>
                        <a:t>28.10.2014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a:solidFill>
                            <a:srgbClr val="000000"/>
                          </a:solidFill>
                          <a:latin typeface="Arial"/>
                        </a:rPr>
                        <a:t>úterý</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800" b="1" i="0" u="none" strike="noStrike" dirty="0">
                          <a:solidFill>
                            <a:srgbClr val="000000"/>
                          </a:solidFill>
                          <a:latin typeface="Arial"/>
                        </a:rPr>
                        <a:t>10:00, 12:00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SK Štětí</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a:rPr>
                        <a:t>SK Roudnice </a:t>
                      </a:r>
                      <a:r>
                        <a:rPr lang="cs-CZ" sz="1000" b="1" i="0" u="none" strike="noStrike" dirty="0" err="1">
                          <a:solidFill>
                            <a:srgbClr val="000000"/>
                          </a:solidFill>
                          <a:latin typeface="Arial"/>
                        </a:rPr>
                        <a:t>n.L.</a:t>
                      </a:r>
                      <a:endParaRPr lang="cs-CZ" sz="1000" b="1" i="0" u="none" strike="noStrike" dirty="0">
                        <a:solidFill>
                          <a:srgbClr val="000000"/>
                        </a:solidFill>
                        <a:latin typeface="Arial"/>
                      </a:endParaRP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a:rPr>
                        <a:t>Star.,</a:t>
                      </a:r>
                      <a:r>
                        <a:rPr lang="cs-CZ" sz="1000" b="1" i="0" u="none" strike="noStrike" dirty="0" err="1">
                          <a:solidFill>
                            <a:srgbClr val="000000"/>
                          </a:solidFill>
                          <a:latin typeface="Arial"/>
                        </a:rPr>
                        <a:t>mlad.žáci</a:t>
                      </a:r>
                      <a:r>
                        <a:rPr lang="cs-CZ" sz="1000" b="1" i="0" u="none" strike="noStrike" dirty="0">
                          <a:solidFill>
                            <a:srgbClr val="000000"/>
                          </a:solidFill>
                          <a:latin typeface="Arial"/>
                        </a:rPr>
                        <a:t> </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32863">
                <a:tc>
                  <a:txBody>
                    <a:bodyPr/>
                    <a:lstStyle/>
                    <a:p>
                      <a:pPr algn="ctr" rtl="0" fontAlgn="ctr"/>
                      <a:r>
                        <a:rPr lang="cs-CZ" sz="800" b="1" i="0" u="none" strike="noStrike">
                          <a:solidFill>
                            <a:srgbClr val="000000"/>
                          </a:solidFill>
                          <a:latin typeface="Arial"/>
                        </a:rPr>
                        <a:t>1.11.2014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800" b="1" i="0" u="none" strike="noStrike" dirty="0">
                          <a:solidFill>
                            <a:srgbClr val="000000"/>
                          </a:solidFill>
                          <a:latin typeface="Arial"/>
                        </a:rPr>
                        <a:t>10:15</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SK Štětí 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1.FC Spořice</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a:rPr>
                        <a:t>Dospělí A</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41325">
                <a:tc gridSpan="7">
                  <a:txBody>
                    <a:bodyPr/>
                    <a:lstStyle/>
                    <a:p>
                      <a:pPr algn="ctr" rtl="0" fontAlgn="ctr"/>
                      <a:r>
                        <a:rPr lang="cs-CZ" sz="1400" b="1" i="0" u="none" strike="noStrike" dirty="0">
                          <a:solidFill>
                            <a:srgbClr val="000000"/>
                          </a:solidFill>
                          <a:latin typeface="Calibri"/>
                        </a:rPr>
                        <a:t>Venkovní zápasová nabídka </a:t>
                      </a:r>
                    </a:p>
                  </a:txBody>
                  <a:tcPr marL="6458" marR="6458" marT="645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8"/>
                  </a:ext>
                </a:extLst>
              </a:tr>
              <a:tr h="332863">
                <a:tc>
                  <a:txBody>
                    <a:bodyPr/>
                    <a:lstStyle/>
                    <a:p>
                      <a:pPr algn="ctr" rtl="0" fontAlgn="ctr"/>
                      <a:r>
                        <a:rPr lang="cs-CZ" sz="800" b="1" i="0" u="none" strike="noStrike" dirty="0">
                          <a:solidFill>
                            <a:srgbClr val="000000"/>
                          </a:solidFill>
                          <a:latin typeface="Arial"/>
                        </a:rPr>
                        <a:t>18.10.2014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a:rPr>
                        <a:t>10:00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1000" b="1" i="0" u="none" strike="noStrike" dirty="0">
                          <a:solidFill>
                            <a:srgbClr val="000000"/>
                          </a:solidFill>
                          <a:latin typeface="Arial"/>
                        </a:rPr>
                        <a:t>FK Junior Děčín</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Star.,mlad.žáci </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32863">
                <a:tc>
                  <a:txBody>
                    <a:bodyPr/>
                    <a:lstStyle/>
                    <a:p>
                      <a:pPr algn="ctr" rtl="0" fontAlgn="ctr"/>
                      <a:r>
                        <a:rPr lang="cs-CZ" sz="800" b="1" i="0" u="none" strike="noStrike" dirty="0">
                          <a:solidFill>
                            <a:srgbClr val="000000"/>
                          </a:solidFill>
                          <a:latin typeface="Arial"/>
                        </a:rPr>
                        <a:t>18.10.2014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dirty="0">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10:00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1000" b="1" i="0" u="none" strike="noStrike" dirty="0">
                          <a:solidFill>
                            <a:srgbClr val="000000"/>
                          </a:solidFill>
                          <a:latin typeface="Arial"/>
                        </a:rPr>
                        <a:t>Turnaj</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dirty="0" err="1">
                          <a:solidFill>
                            <a:srgbClr val="000000"/>
                          </a:solidFill>
                          <a:latin typeface="Arial"/>
                        </a:rPr>
                        <a:t>Čížkovice</a:t>
                      </a:r>
                      <a:endParaRPr lang="cs-CZ" sz="1000" b="1" i="0" u="none" strike="noStrike" dirty="0">
                        <a:solidFill>
                          <a:srgbClr val="000000"/>
                        </a:solidFill>
                        <a:latin typeface="Arial"/>
                      </a:endParaRP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Mladší  přípravka A</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32863">
                <a:tc>
                  <a:txBody>
                    <a:bodyPr/>
                    <a:lstStyle/>
                    <a:p>
                      <a:pPr algn="ctr" rtl="0" fontAlgn="ctr"/>
                      <a:r>
                        <a:rPr lang="cs-CZ" sz="800" b="1" i="0" u="none" strike="noStrike">
                          <a:solidFill>
                            <a:srgbClr val="000000"/>
                          </a:solidFill>
                          <a:latin typeface="Arial"/>
                        </a:rPr>
                        <a:t>19.10.2014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dirty="0">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10:00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1000" b="1" i="0" u="none" strike="noStrike">
                          <a:solidFill>
                            <a:srgbClr val="000000"/>
                          </a:solidFill>
                          <a:latin typeface="Arial"/>
                        </a:rPr>
                        <a:t>Turnaj</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dirty="0">
                          <a:solidFill>
                            <a:srgbClr val="000000"/>
                          </a:solidFill>
                          <a:latin typeface="Arial"/>
                        </a:rPr>
                        <a:t>Libochovice</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Mladší  přípravka B</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332863">
                <a:tc>
                  <a:txBody>
                    <a:bodyPr/>
                    <a:lstStyle/>
                    <a:p>
                      <a:pPr algn="ctr" rtl="0" fontAlgn="ctr"/>
                      <a:r>
                        <a:rPr lang="cs-CZ" sz="800" b="1" i="0" u="none" strike="noStrike">
                          <a:solidFill>
                            <a:srgbClr val="000000"/>
                          </a:solidFill>
                          <a:latin typeface="Arial"/>
                        </a:rPr>
                        <a:t>19.10.2014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800" b="1" i="0" u="none" strike="noStrike" dirty="0">
                          <a:solidFill>
                            <a:srgbClr val="000000"/>
                          </a:solidFill>
                          <a:latin typeface="Arial"/>
                        </a:rPr>
                        <a:t>neděle</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10:00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1000" b="1" i="0" u="none" strike="noStrike">
                          <a:solidFill>
                            <a:srgbClr val="000000"/>
                          </a:solidFill>
                          <a:latin typeface="Arial"/>
                        </a:rPr>
                        <a:t>SK Velký šenov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Dorost</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332863">
                <a:tc>
                  <a:txBody>
                    <a:bodyPr/>
                    <a:lstStyle/>
                    <a:p>
                      <a:pPr algn="ctr" rtl="0" fontAlgn="ctr"/>
                      <a:r>
                        <a:rPr lang="cs-CZ" sz="800" b="1" i="0" u="none" strike="noStrike">
                          <a:solidFill>
                            <a:srgbClr val="000000"/>
                          </a:solidFill>
                          <a:latin typeface="Arial"/>
                        </a:rPr>
                        <a:t>24.10.2014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dirty="0">
                          <a:solidFill>
                            <a:srgbClr val="000000"/>
                          </a:solidFill>
                          <a:latin typeface="Arial"/>
                        </a:rPr>
                        <a:t>pátek</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latin typeface="Arial"/>
                        </a:rPr>
                        <a:t>16:30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1000" b="1" i="0" u="none" strike="noStrike">
                          <a:solidFill>
                            <a:srgbClr val="000000"/>
                          </a:solidFill>
                          <a:latin typeface="Arial"/>
                        </a:rPr>
                        <a:t>Sokol Hoštka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dirty="0" err="1">
                          <a:solidFill>
                            <a:srgbClr val="000000"/>
                          </a:solidFill>
                          <a:latin typeface="Arial"/>
                        </a:rPr>
                        <a:t>Sepap</a:t>
                      </a:r>
                      <a:r>
                        <a:rPr lang="cs-CZ" sz="1000" b="1" i="0" u="none" strike="noStrike" dirty="0">
                          <a:solidFill>
                            <a:srgbClr val="000000"/>
                          </a:solidFill>
                          <a:latin typeface="Arial"/>
                        </a:rPr>
                        <a:t>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Stará garda</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3"/>
                  </a:ext>
                </a:extLst>
              </a:tr>
              <a:tr h="332863">
                <a:tc>
                  <a:txBody>
                    <a:bodyPr/>
                    <a:lstStyle/>
                    <a:p>
                      <a:pPr algn="ctr" rtl="0" fontAlgn="ctr"/>
                      <a:r>
                        <a:rPr lang="cs-CZ" sz="800" b="1" i="0" u="none" strike="noStrike">
                          <a:solidFill>
                            <a:srgbClr val="000000"/>
                          </a:solidFill>
                          <a:latin typeface="Arial"/>
                        </a:rPr>
                        <a:t>25.10.204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dirty="0">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latin typeface="Arial"/>
                        </a:rPr>
                        <a:t>10:00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1000" b="1" i="0" u="none" strike="noStrike">
                          <a:solidFill>
                            <a:srgbClr val="000000"/>
                          </a:solidFill>
                          <a:latin typeface="Arial"/>
                        </a:rPr>
                        <a:t>Fotbalový klub Peruc</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SK Štětí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Mladší žáci B</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4"/>
                  </a:ext>
                </a:extLst>
              </a:tr>
              <a:tr h="332863">
                <a:tc>
                  <a:txBody>
                    <a:bodyPr/>
                    <a:lstStyle/>
                    <a:p>
                      <a:pPr algn="ctr" rtl="0" fontAlgn="ctr"/>
                      <a:r>
                        <a:rPr lang="cs-CZ" sz="800" b="1" i="0" u="none" strike="noStrike">
                          <a:solidFill>
                            <a:srgbClr val="000000"/>
                          </a:solidFill>
                          <a:latin typeface="Arial"/>
                        </a:rPr>
                        <a:t>25.10.2014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dirty="0">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latin typeface="Arial"/>
                        </a:rPr>
                        <a:t>10:00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1000" b="1" i="0" u="none" strike="noStrike">
                          <a:solidFill>
                            <a:srgbClr val="000000"/>
                          </a:solidFill>
                          <a:latin typeface="Arial"/>
                        </a:rPr>
                        <a:t>Turnaj</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Slavoj Roudnice n.L.</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Mladší  přípravka B</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5"/>
                  </a:ext>
                </a:extLst>
              </a:tr>
              <a:tr h="332863">
                <a:tc>
                  <a:txBody>
                    <a:bodyPr/>
                    <a:lstStyle/>
                    <a:p>
                      <a:pPr algn="ctr" rtl="0" fontAlgn="ctr"/>
                      <a:r>
                        <a:rPr lang="cs-CZ" sz="800" b="1" i="0" u="none" strike="noStrike">
                          <a:solidFill>
                            <a:srgbClr val="000000"/>
                          </a:solidFill>
                          <a:latin typeface="Arial"/>
                        </a:rPr>
                        <a:t>25.10.2014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dirty="0">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latin typeface="Arial"/>
                        </a:rPr>
                        <a:t>14:30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1000" b="1" i="0" u="none" strike="noStrike">
                          <a:solidFill>
                            <a:srgbClr val="000000"/>
                          </a:solidFill>
                          <a:latin typeface="Arial"/>
                        </a:rPr>
                        <a:t>FK Litvínov </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SK Štět</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Dospělí </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6"/>
                  </a:ext>
                </a:extLst>
              </a:tr>
              <a:tr h="332863">
                <a:tc>
                  <a:txBody>
                    <a:bodyPr/>
                    <a:lstStyle/>
                    <a:p>
                      <a:pPr algn="ctr" rtl="0" fontAlgn="ctr"/>
                      <a:r>
                        <a:rPr lang="cs-CZ" sz="800" b="1" i="0" u="none" strike="noStrike">
                          <a:solidFill>
                            <a:srgbClr val="000000"/>
                          </a:solidFill>
                          <a:latin typeface="Arial"/>
                        </a:rPr>
                        <a:t>25.10.2014</a:t>
                      </a:r>
                    </a:p>
                  </a:txBody>
                  <a:tcPr marL="6458" marR="6458" marT="64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800" b="1" i="0" u="none" strike="noStrike" dirty="0">
                          <a:solidFill>
                            <a:srgbClr val="000000"/>
                          </a:solidFill>
                          <a:latin typeface="Arial"/>
                        </a:rPr>
                        <a:t>sobota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latin typeface="Arial"/>
                        </a:rPr>
                        <a:t>10:00</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1000" b="1" i="0" u="none" strike="noStrike">
                          <a:solidFill>
                            <a:srgbClr val="000000"/>
                          </a:solidFill>
                          <a:latin typeface="Arial"/>
                        </a:rPr>
                        <a:t>FA P.Voříška</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a:solidFill>
                            <a:srgbClr val="000000"/>
                          </a:solidFill>
                          <a:latin typeface="Arial"/>
                        </a:rPr>
                        <a:t>SK Štět/Roudnice n.L.</a:t>
                      </a:r>
                    </a:p>
                  </a:txBody>
                  <a:tcPr marL="6458" marR="6458" marT="6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latin typeface="Arial"/>
                        </a:rPr>
                        <a:t>Starší přípravka 2004, 2005</a:t>
                      </a:r>
                    </a:p>
                  </a:txBody>
                  <a:tcPr marL="6458" marR="6458" marT="64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503540" y="163116"/>
            <a:ext cx="4586264" cy="1323439"/>
          </a:xfrm>
          <a:prstGeom prst="rect">
            <a:avLst/>
          </a:prstGeom>
          <a:solidFill>
            <a:srgbClr val="CCFF99"/>
          </a:solidFill>
        </p:spPr>
        <p:txBody>
          <a:bodyPr wrap="square" lIns="91440" tIns="45720" rIns="91440" bIns="45720">
            <a:spAutoFit/>
          </a:bodyPr>
          <a:lstStyle/>
          <a:p>
            <a:pPr algn="ctr"/>
            <a:r>
              <a:rPr lang="cs-CZ" sz="4000" b="1" cap="none" spc="0" dirty="0" smtClean="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Aharoni" pitchFamily="2" charset="-79"/>
                <a:cs typeface="Aharoni" pitchFamily="2" charset="-79"/>
              </a:rPr>
              <a:t>POZVÁNKA</a:t>
            </a:r>
          </a:p>
          <a:p>
            <a:pPr algn="ctr"/>
            <a:r>
              <a:rPr lang="cs-CZ" sz="4000" dirty="0" smtClean="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Aharoni" pitchFamily="2" charset="-79"/>
                <a:cs typeface="Aharoni" pitchFamily="2" charset="-79"/>
              </a:rPr>
              <a:t>DO LITVÍNOVA</a:t>
            </a:r>
            <a:r>
              <a:rPr lang="cs-CZ" sz="4000" b="1" cap="none" spc="0" dirty="0" smtClean="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Aharoni" pitchFamily="2" charset="-79"/>
                <a:cs typeface="Aharoni" pitchFamily="2" charset="-79"/>
              </a:rPr>
              <a:t> </a:t>
            </a:r>
            <a:endParaRPr lang="cs-CZ" sz="4000" b="1" cap="none" spc="0" dirty="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Aharoni" pitchFamily="2" charset="-79"/>
              <a:cs typeface="Aharoni" pitchFamily="2" charset="-79"/>
            </a:endParaRPr>
          </a:p>
        </p:txBody>
      </p:sp>
      <p:sp>
        <p:nvSpPr>
          <p:cNvPr id="6" name="TextovéPole 5"/>
          <p:cNvSpPr txBox="1"/>
          <p:nvPr/>
        </p:nvSpPr>
        <p:spPr>
          <a:xfrm>
            <a:off x="5503540" y="1819300"/>
            <a:ext cx="4608512" cy="3539430"/>
          </a:xfrm>
          <a:prstGeom prst="rect">
            <a:avLst/>
          </a:prstGeom>
          <a:blipFill>
            <a:blip r:embed="rId3" cstate="print"/>
            <a:stretch>
              <a:fillRect/>
            </a:stretch>
          </a:blipFill>
        </p:spPr>
        <p:txBody>
          <a:bodyPr wrap="square" rtlCol="0">
            <a:spAutoFit/>
          </a:bodyPr>
          <a:lstStyle/>
          <a:p>
            <a:pPr algn="ctr"/>
            <a:r>
              <a:rPr lang="cs-CZ" sz="4800" dirty="0" smtClean="0">
                <a:solidFill>
                  <a:srgbClr val="990033"/>
                </a:solidFill>
                <a:latin typeface="Eras Bold ITC" pitchFamily="34" charset="0"/>
              </a:rPr>
              <a:t>SK </a:t>
            </a:r>
            <a:r>
              <a:rPr lang="cs-CZ" sz="4800" dirty="0" err="1" smtClean="0">
                <a:solidFill>
                  <a:srgbClr val="990033"/>
                </a:solidFill>
                <a:latin typeface="Eras Bold ITC" pitchFamily="34" charset="0"/>
              </a:rPr>
              <a:t>Štětí</a:t>
            </a:r>
            <a:endParaRPr lang="cs-CZ" sz="4800" dirty="0" smtClean="0">
              <a:solidFill>
                <a:srgbClr val="990033"/>
              </a:solidFill>
              <a:latin typeface="Eras Bold ITC" pitchFamily="34" charset="0"/>
            </a:endParaRPr>
          </a:p>
          <a:p>
            <a:pPr algn="ctr"/>
            <a:r>
              <a:rPr lang="cs-CZ" sz="4800" dirty="0" smtClean="0">
                <a:solidFill>
                  <a:srgbClr val="008000"/>
                </a:solidFill>
                <a:latin typeface="Eras Bold ITC" pitchFamily="34" charset="0"/>
              </a:rPr>
              <a:t>FK Litvínov</a:t>
            </a:r>
          </a:p>
          <a:p>
            <a:pPr algn="ctr"/>
            <a:r>
              <a:rPr lang="cs-CZ" sz="3200" dirty="0" smtClean="0">
                <a:latin typeface="Eras Bold ITC" pitchFamily="34" charset="0"/>
              </a:rPr>
              <a:t>Sobota 25.10.2014   14:30  hod </a:t>
            </a:r>
          </a:p>
          <a:p>
            <a:pPr algn="ctr"/>
            <a:r>
              <a:rPr lang="cs-CZ" sz="3200" dirty="0" smtClean="0">
                <a:latin typeface="Eras Bold ITC" pitchFamily="34" charset="0"/>
              </a:rPr>
              <a:t>Odjezd autobusu 11:45  hod</a:t>
            </a:r>
            <a:endParaRPr lang="cs-CZ" sz="3200" dirty="0">
              <a:latin typeface="Eras Bold ITC" pitchFamily="34" charset="0"/>
            </a:endParaRPr>
          </a:p>
        </p:txBody>
      </p:sp>
      <p:pic>
        <p:nvPicPr>
          <p:cNvPr id="49153" name="Picture 1"/>
          <p:cNvPicPr>
            <a:picLocks noChangeAspect="1" noChangeArrowheads="1"/>
          </p:cNvPicPr>
          <p:nvPr/>
        </p:nvPicPr>
        <p:blipFill>
          <a:blip r:embed="rId4" cstate="print"/>
          <a:srcRect/>
          <a:stretch>
            <a:fillRect/>
          </a:stretch>
        </p:blipFill>
        <p:spPr bwMode="auto">
          <a:xfrm>
            <a:off x="7087716" y="5491708"/>
            <a:ext cx="1521916" cy="1368152"/>
          </a:xfrm>
          <a:prstGeom prst="rect">
            <a:avLst/>
          </a:prstGeom>
          <a:noFill/>
          <a:ln w="9525">
            <a:noFill/>
            <a:miter lim="800000"/>
            <a:headEnd/>
            <a:tailEnd/>
          </a:ln>
        </p:spPr>
      </p:pic>
      <p:graphicFrame>
        <p:nvGraphicFramePr>
          <p:cNvPr id="7" name="Tabulka 6"/>
          <p:cNvGraphicFramePr>
            <a:graphicFrameLocks noGrp="1"/>
          </p:cNvGraphicFramePr>
          <p:nvPr/>
        </p:nvGraphicFramePr>
        <p:xfrm>
          <a:off x="174948" y="1603276"/>
          <a:ext cx="4464496" cy="5524962"/>
        </p:xfrm>
        <a:graphic>
          <a:graphicData uri="http://schemas.openxmlformats.org/drawingml/2006/table">
            <a:tbl>
              <a:tblPr/>
              <a:tblGrid>
                <a:gridCol w="569557">
                  <a:extLst>
                    <a:ext uri="{9D8B030D-6E8A-4147-A177-3AD203B41FA5}">
                      <a16:colId xmlns:a16="http://schemas.microsoft.com/office/drawing/2014/main" val="20000"/>
                    </a:ext>
                  </a:extLst>
                </a:gridCol>
                <a:gridCol w="881032">
                  <a:extLst>
                    <a:ext uri="{9D8B030D-6E8A-4147-A177-3AD203B41FA5}">
                      <a16:colId xmlns:a16="http://schemas.microsoft.com/office/drawing/2014/main" val="20001"/>
                    </a:ext>
                  </a:extLst>
                </a:gridCol>
                <a:gridCol w="418269">
                  <a:extLst>
                    <a:ext uri="{9D8B030D-6E8A-4147-A177-3AD203B41FA5}">
                      <a16:colId xmlns:a16="http://schemas.microsoft.com/office/drawing/2014/main" val="20002"/>
                    </a:ext>
                  </a:extLst>
                </a:gridCol>
                <a:gridCol w="418269">
                  <a:extLst>
                    <a:ext uri="{9D8B030D-6E8A-4147-A177-3AD203B41FA5}">
                      <a16:colId xmlns:a16="http://schemas.microsoft.com/office/drawing/2014/main" val="20003"/>
                    </a:ext>
                  </a:extLst>
                </a:gridCol>
                <a:gridCol w="418269">
                  <a:extLst>
                    <a:ext uri="{9D8B030D-6E8A-4147-A177-3AD203B41FA5}">
                      <a16:colId xmlns:a16="http://schemas.microsoft.com/office/drawing/2014/main" val="20004"/>
                    </a:ext>
                  </a:extLst>
                </a:gridCol>
                <a:gridCol w="418269">
                  <a:extLst>
                    <a:ext uri="{9D8B030D-6E8A-4147-A177-3AD203B41FA5}">
                      <a16:colId xmlns:a16="http://schemas.microsoft.com/office/drawing/2014/main" val="20005"/>
                    </a:ext>
                  </a:extLst>
                </a:gridCol>
                <a:gridCol w="569557">
                  <a:extLst>
                    <a:ext uri="{9D8B030D-6E8A-4147-A177-3AD203B41FA5}">
                      <a16:colId xmlns:a16="http://schemas.microsoft.com/office/drawing/2014/main" val="20006"/>
                    </a:ext>
                  </a:extLst>
                </a:gridCol>
                <a:gridCol w="771274">
                  <a:extLst>
                    <a:ext uri="{9D8B030D-6E8A-4147-A177-3AD203B41FA5}">
                      <a16:colId xmlns:a16="http://schemas.microsoft.com/office/drawing/2014/main" val="20007"/>
                    </a:ext>
                  </a:extLst>
                </a:gridCol>
              </a:tblGrid>
              <a:tr h="208410">
                <a:tc gridSpan="8">
                  <a:txBody>
                    <a:bodyPr/>
                    <a:lstStyle/>
                    <a:p>
                      <a:pPr algn="ctr" fontAlgn="ctr"/>
                      <a:r>
                        <a:rPr lang="cs-CZ" sz="1400" b="1" i="0" u="none" strike="noStrike" dirty="0">
                          <a:solidFill>
                            <a:srgbClr val="000000"/>
                          </a:solidFill>
                          <a:latin typeface="Arial"/>
                        </a:rPr>
                        <a:t>Tabulka doma</a:t>
                      </a:r>
                    </a:p>
                  </a:txBody>
                  <a:tcPr marL="6513" marR="6513" marT="6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30256">
                <a:tc>
                  <a:txBody>
                    <a:bodyPr/>
                    <a:lstStyle/>
                    <a:p>
                      <a:pPr algn="ctr" fontAlgn="ctr"/>
                      <a:r>
                        <a:rPr lang="cs-CZ" sz="1000" b="1" i="0" u="none" strike="noStrike" dirty="0">
                          <a:solidFill>
                            <a:srgbClr val="000000"/>
                          </a:solidFill>
                          <a:latin typeface="Arial" pitchFamily="34" charset="0"/>
                          <a:cs typeface="Arial" pitchFamily="34" charset="0"/>
                        </a:rPr>
                        <a:t>1.</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Litvínov</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13:2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12</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30256">
                <a:tc>
                  <a:txBody>
                    <a:bodyPr/>
                    <a:lstStyle/>
                    <a:p>
                      <a:pPr algn="ctr" fontAlgn="ctr"/>
                      <a:r>
                        <a:rPr lang="cs-CZ" sz="1000" b="1" i="0" u="none" strike="noStrike" dirty="0">
                          <a:solidFill>
                            <a:srgbClr val="000000"/>
                          </a:solidFill>
                          <a:latin typeface="Arial" pitchFamily="34" charset="0"/>
                          <a:cs typeface="Arial" pitchFamily="34" charset="0"/>
                        </a:rPr>
                        <a:t>2.</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Louny</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14:5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12</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2"/>
                  </a:ext>
                </a:extLst>
              </a:tr>
              <a:tr h="136769">
                <a:tc>
                  <a:txBody>
                    <a:bodyPr/>
                    <a:lstStyle/>
                    <a:p>
                      <a:pPr algn="ctr" fontAlgn="ctr"/>
                      <a:r>
                        <a:rPr lang="cs-CZ" sz="1000" b="1" i="0" u="none" strike="noStrike">
                          <a:solidFill>
                            <a:srgbClr val="FF0000"/>
                          </a:solidFill>
                          <a:latin typeface="Arial" pitchFamily="34" charset="0"/>
                          <a:cs typeface="Arial" pitchFamily="34" charset="0"/>
                        </a:rPr>
                        <a:t>3.</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err="1">
                          <a:solidFill>
                            <a:srgbClr val="FF0000"/>
                          </a:solidFill>
                          <a:latin typeface="Arial" pitchFamily="34" charset="0"/>
                          <a:cs typeface="Arial" pitchFamily="34" charset="0"/>
                        </a:rPr>
                        <a:t>Štětí</a:t>
                      </a:r>
                      <a:endParaRPr lang="cs-CZ" sz="1000" b="1" i="0" u="none" strike="noStrike" dirty="0">
                        <a:solidFill>
                          <a:srgbClr val="FF0000"/>
                        </a:solidFill>
                        <a:latin typeface="Arial" pitchFamily="34" charset="0"/>
                        <a:cs typeface="Arial" pitchFamily="34" charset="0"/>
                      </a:endParaRP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latin typeface="Arial" pitchFamily="34" charset="0"/>
                          <a:cs typeface="Arial" pitchFamily="34" charset="0"/>
                        </a:rPr>
                        <a:t>16:3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latin typeface="Arial" pitchFamily="34" charset="0"/>
                          <a:cs typeface="Arial" pitchFamily="34" charset="0"/>
                        </a:rPr>
                        <a:t>9</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30256">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Modlany</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12:6</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4"/>
                  </a:ext>
                </a:extLst>
              </a:tr>
              <a:tr h="130256">
                <a:tc>
                  <a:txBody>
                    <a:bodyPr/>
                    <a:lstStyle/>
                    <a:p>
                      <a:pPr algn="ctr" fontAlgn="ctr"/>
                      <a:r>
                        <a:rPr lang="cs-CZ" sz="1000" b="1" i="0" u="none" strike="noStrike">
                          <a:solidFill>
                            <a:srgbClr val="000000"/>
                          </a:solidFill>
                          <a:latin typeface="Arial" pitchFamily="34" charset="0"/>
                          <a:cs typeface="Arial" pitchFamily="34" charset="0"/>
                        </a:rPr>
                        <a:t>5.</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Spořice</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14:6</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30256">
                <a:tc>
                  <a:txBody>
                    <a:bodyPr/>
                    <a:lstStyle/>
                    <a:p>
                      <a:pPr algn="ctr" fontAlgn="ctr"/>
                      <a:r>
                        <a:rPr lang="cs-CZ" sz="1000" b="1" i="0" u="none" strike="noStrike">
                          <a:solidFill>
                            <a:srgbClr val="000000"/>
                          </a:solidFill>
                          <a:latin typeface="Arial" pitchFamily="34" charset="0"/>
                          <a:cs typeface="Arial" pitchFamily="34" charset="0"/>
                        </a:rPr>
                        <a:t>6.</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Vilémov</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13:8</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6"/>
                  </a:ext>
                </a:extLst>
              </a:tr>
              <a:tr h="130256">
                <a:tc>
                  <a:txBody>
                    <a:bodyPr/>
                    <a:lstStyle/>
                    <a:p>
                      <a:pPr algn="ctr" fontAlgn="ctr"/>
                      <a:r>
                        <a:rPr lang="cs-CZ" sz="1000" b="1" i="0" u="none" strike="noStrike">
                          <a:solidFill>
                            <a:srgbClr val="000000"/>
                          </a:solidFill>
                          <a:latin typeface="Arial" pitchFamily="34" charset="0"/>
                          <a:cs typeface="Arial" pitchFamily="34" charset="0"/>
                        </a:rPr>
                        <a:t>7.</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T.Kadaň</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5:7</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30256">
                <a:tc>
                  <a:txBody>
                    <a:bodyPr/>
                    <a:lstStyle/>
                    <a:p>
                      <a:pPr algn="ctr" fontAlgn="ctr"/>
                      <a:r>
                        <a:rPr lang="cs-CZ" sz="1000" b="1" i="0" u="none" strike="noStrike">
                          <a:solidFill>
                            <a:srgbClr val="000000"/>
                          </a:solidFill>
                          <a:latin typeface="Arial" pitchFamily="34" charset="0"/>
                          <a:cs typeface="Arial" pitchFamily="34" charset="0"/>
                        </a:rPr>
                        <a:t>8.</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Proboštov</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12:13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8"/>
                  </a:ext>
                </a:extLst>
              </a:tr>
              <a:tr h="130256">
                <a:tc>
                  <a:txBody>
                    <a:bodyPr/>
                    <a:lstStyle/>
                    <a:p>
                      <a:pPr algn="ctr" fontAlgn="ctr"/>
                      <a:r>
                        <a:rPr lang="cs-CZ" sz="1000" b="1" i="0" u="none" strike="noStrike">
                          <a:solidFill>
                            <a:srgbClr val="000000"/>
                          </a:solidFill>
                          <a:latin typeface="Arial" pitchFamily="34" charset="0"/>
                          <a:cs typeface="Arial" pitchFamily="34" charset="0"/>
                        </a:rPr>
                        <a:t>9.</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Bílina</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15:4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30256">
                <a:tc>
                  <a:txBody>
                    <a:bodyPr/>
                    <a:lstStyle/>
                    <a:p>
                      <a:pPr algn="ctr" fontAlgn="ctr"/>
                      <a:r>
                        <a:rPr lang="cs-CZ" sz="1000" b="1" i="0" u="none" strike="noStrike">
                          <a:solidFill>
                            <a:srgbClr val="000000"/>
                          </a:solidFill>
                          <a:latin typeface="Arial" pitchFamily="34" charset="0"/>
                          <a:cs typeface="Arial" pitchFamily="34" charset="0"/>
                        </a:rPr>
                        <a:t>10.</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Modrá</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7:5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0"/>
                  </a:ext>
                </a:extLst>
              </a:tr>
              <a:tr h="130256">
                <a:tc>
                  <a:txBody>
                    <a:bodyPr/>
                    <a:lstStyle/>
                    <a:p>
                      <a:pPr algn="ctr" fontAlgn="ctr"/>
                      <a:r>
                        <a:rPr lang="cs-CZ" sz="1000" b="1" i="0" u="none" strike="noStrike">
                          <a:solidFill>
                            <a:srgbClr val="000000"/>
                          </a:solidFill>
                          <a:latin typeface="Arial" pitchFamily="34" charset="0"/>
                          <a:cs typeface="Arial" pitchFamily="34" charset="0"/>
                        </a:rPr>
                        <a:t>11.</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H. Jiřetín</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8:6</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30256">
                <a:tc>
                  <a:txBody>
                    <a:bodyPr/>
                    <a:lstStyle/>
                    <a:p>
                      <a:pPr algn="ctr" fontAlgn="ctr"/>
                      <a:r>
                        <a:rPr lang="cs-CZ" sz="1000" b="1" i="0" u="none" strike="noStrike">
                          <a:solidFill>
                            <a:srgbClr val="000000"/>
                          </a:solidFill>
                          <a:latin typeface="Arial" pitchFamily="34" charset="0"/>
                          <a:cs typeface="Arial" pitchFamily="34" charset="0"/>
                        </a:rPr>
                        <a:t>12.</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Hrobce</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13:16</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2"/>
                  </a:ext>
                </a:extLst>
              </a:tr>
              <a:tr h="130256">
                <a:tc>
                  <a:txBody>
                    <a:bodyPr/>
                    <a:lstStyle/>
                    <a:p>
                      <a:pPr algn="ctr" fontAlgn="ctr"/>
                      <a:r>
                        <a:rPr lang="cs-CZ" sz="1000" b="1" i="0" u="none" strike="noStrike">
                          <a:solidFill>
                            <a:srgbClr val="000000"/>
                          </a:solidFill>
                          <a:latin typeface="Arial" pitchFamily="34" charset="0"/>
                          <a:cs typeface="Arial" pitchFamily="34" charset="0"/>
                        </a:rPr>
                        <a:t>13.</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Neštěmice</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5:12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30256">
                <a:tc>
                  <a:txBody>
                    <a:bodyPr/>
                    <a:lstStyle/>
                    <a:p>
                      <a:pPr algn="ctr" fontAlgn="ctr"/>
                      <a:r>
                        <a:rPr lang="cs-CZ" sz="1000" b="1" i="0" u="none" strike="noStrike">
                          <a:solidFill>
                            <a:srgbClr val="000000"/>
                          </a:solidFill>
                          <a:latin typeface="Arial" pitchFamily="34" charset="0"/>
                          <a:cs typeface="Arial" pitchFamily="34" charset="0"/>
                        </a:rPr>
                        <a:t>14.</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Rumburk</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7:10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4"/>
                  </a:ext>
                </a:extLst>
              </a:tr>
              <a:tr h="130256">
                <a:tc>
                  <a:txBody>
                    <a:bodyPr/>
                    <a:lstStyle/>
                    <a:p>
                      <a:pPr algn="ctr" fontAlgn="ctr"/>
                      <a:r>
                        <a:rPr lang="cs-CZ" sz="1000" b="1" i="0" u="none" strike="noStrike">
                          <a:solidFill>
                            <a:srgbClr val="000000"/>
                          </a:solidFill>
                          <a:latin typeface="Arial" pitchFamily="34" charset="0"/>
                          <a:cs typeface="Arial" pitchFamily="34" charset="0"/>
                        </a:rPr>
                        <a:t>15.</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Jun.Děčín</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7:7</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30256">
                <a:tc>
                  <a:txBody>
                    <a:bodyPr/>
                    <a:lstStyle/>
                    <a:p>
                      <a:pPr algn="ctr" fontAlgn="ctr"/>
                      <a:r>
                        <a:rPr lang="cs-CZ" sz="1000" b="1" i="0" u="none" strike="noStrike">
                          <a:solidFill>
                            <a:srgbClr val="000000"/>
                          </a:solidFill>
                          <a:latin typeface="Arial" pitchFamily="34" charset="0"/>
                          <a:cs typeface="Arial" pitchFamily="34" charset="0"/>
                        </a:rPr>
                        <a:t>16.</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Blšany</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6:8</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6"/>
                  </a:ext>
                </a:extLst>
              </a:tr>
              <a:tr h="175846">
                <a:tc gridSpan="8">
                  <a:txBody>
                    <a:bodyPr/>
                    <a:lstStyle/>
                    <a:p>
                      <a:pPr algn="ctr" fontAlgn="ctr"/>
                      <a:r>
                        <a:rPr lang="cs-CZ" sz="1400" b="1" i="0" u="none" strike="noStrike" dirty="0">
                          <a:solidFill>
                            <a:srgbClr val="000000"/>
                          </a:solidFill>
                          <a:latin typeface="Calibri"/>
                        </a:rPr>
                        <a:t>Tabulka venku</a:t>
                      </a:r>
                    </a:p>
                  </a:txBody>
                  <a:tcPr marL="6513" marR="6513" marT="6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7"/>
                  </a:ext>
                </a:extLst>
              </a:tr>
              <a:tr h="130256">
                <a:tc>
                  <a:txBody>
                    <a:bodyPr/>
                    <a:lstStyle/>
                    <a:p>
                      <a:pPr algn="ctr" fontAlgn="ctr"/>
                      <a:r>
                        <a:rPr lang="cs-CZ" sz="1000" b="1" i="0" u="none" strike="noStrike" dirty="0">
                          <a:solidFill>
                            <a:srgbClr val="000000"/>
                          </a:solidFill>
                          <a:latin typeface="Arial" pitchFamily="34" charset="0"/>
                          <a:cs typeface="Arial" pitchFamily="34" charset="0"/>
                        </a:rPr>
                        <a:t>1.</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H. Jiřetín</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10:4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11</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36769">
                <a:tc>
                  <a:txBody>
                    <a:bodyPr/>
                    <a:lstStyle/>
                    <a:p>
                      <a:pPr algn="ctr" fontAlgn="ctr"/>
                      <a:r>
                        <a:rPr lang="cs-CZ" sz="1000" b="1" i="0" u="none" strike="noStrike" dirty="0">
                          <a:solidFill>
                            <a:srgbClr val="FF0000"/>
                          </a:solidFill>
                          <a:latin typeface="Arial" pitchFamily="34" charset="0"/>
                          <a:cs typeface="Arial" pitchFamily="34" charset="0"/>
                        </a:rPr>
                        <a:t>2.</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err="1">
                          <a:solidFill>
                            <a:srgbClr val="FF0000"/>
                          </a:solidFill>
                          <a:latin typeface="Arial" pitchFamily="34" charset="0"/>
                          <a:cs typeface="Arial" pitchFamily="34" charset="0"/>
                        </a:rPr>
                        <a:t>Štětí</a:t>
                      </a:r>
                      <a:endParaRPr lang="cs-CZ" sz="1000" b="1" i="0" u="none" strike="noStrike" dirty="0">
                        <a:solidFill>
                          <a:srgbClr val="FF0000"/>
                        </a:solidFill>
                        <a:latin typeface="Arial" pitchFamily="34" charset="0"/>
                        <a:cs typeface="Arial" pitchFamily="34" charset="0"/>
                      </a:endParaRP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Arial" pitchFamily="34" charset="0"/>
                          <a:cs typeface="Arial" pitchFamily="34" charset="0"/>
                        </a:rPr>
                        <a:t>16:11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Arial" pitchFamily="34" charset="0"/>
                          <a:cs typeface="Arial" pitchFamily="34" charset="0"/>
                        </a:rPr>
                        <a:t>9</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9"/>
                  </a:ext>
                </a:extLst>
              </a:tr>
              <a:tr h="130256">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Litvínov</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9:3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30256">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Bílina</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10:5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21"/>
                  </a:ext>
                </a:extLst>
              </a:tr>
              <a:tr h="130256">
                <a:tc>
                  <a:txBody>
                    <a:bodyPr/>
                    <a:lstStyle/>
                    <a:p>
                      <a:pPr algn="ctr" fontAlgn="ctr"/>
                      <a:r>
                        <a:rPr lang="cs-CZ" sz="1000" b="1" i="0" u="none" strike="noStrike">
                          <a:solidFill>
                            <a:srgbClr val="000000"/>
                          </a:solidFill>
                          <a:latin typeface="Arial" pitchFamily="34" charset="0"/>
                          <a:cs typeface="Arial" pitchFamily="34" charset="0"/>
                        </a:rPr>
                        <a:t>5.</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Modlany</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14:15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30256">
                <a:tc>
                  <a:txBody>
                    <a:bodyPr/>
                    <a:lstStyle/>
                    <a:p>
                      <a:pPr algn="ctr" fontAlgn="ctr"/>
                      <a:r>
                        <a:rPr lang="cs-CZ" sz="1000" b="1" i="0" u="none" strike="noStrike">
                          <a:solidFill>
                            <a:srgbClr val="000000"/>
                          </a:solidFill>
                          <a:latin typeface="Arial" pitchFamily="34" charset="0"/>
                          <a:cs typeface="Arial" pitchFamily="34" charset="0"/>
                        </a:rPr>
                        <a:t>6.</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Vilémov</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9:11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23"/>
                  </a:ext>
                </a:extLst>
              </a:tr>
              <a:tr h="130256">
                <a:tc>
                  <a:txBody>
                    <a:bodyPr/>
                    <a:lstStyle/>
                    <a:p>
                      <a:pPr algn="ctr" fontAlgn="ctr"/>
                      <a:r>
                        <a:rPr lang="cs-CZ" sz="1000" b="1" i="0" u="none" strike="noStrike">
                          <a:solidFill>
                            <a:srgbClr val="000000"/>
                          </a:solidFill>
                          <a:latin typeface="Arial" pitchFamily="34" charset="0"/>
                          <a:cs typeface="Arial" pitchFamily="34" charset="0"/>
                        </a:rPr>
                        <a:t>7.</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Neštěmice</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5:5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130256">
                <a:tc>
                  <a:txBody>
                    <a:bodyPr/>
                    <a:lstStyle/>
                    <a:p>
                      <a:pPr algn="ctr" fontAlgn="ctr"/>
                      <a:r>
                        <a:rPr lang="cs-CZ" sz="1000" b="1" i="0" u="none" strike="noStrike">
                          <a:solidFill>
                            <a:srgbClr val="000000"/>
                          </a:solidFill>
                          <a:latin typeface="Arial" pitchFamily="34" charset="0"/>
                          <a:cs typeface="Arial" pitchFamily="34" charset="0"/>
                        </a:rPr>
                        <a:t>8.</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Louny</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1:7</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25"/>
                  </a:ext>
                </a:extLst>
              </a:tr>
              <a:tr h="130256">
                <a:tc>
                  <a:txBody>
                    <a:bodyPr/>
                    <a:lstStyle/>
                    <a:p>
                      <a:pPr algn="ctr" fontAlgn="ctr"/>
                      <a:r>
                        <a:rPr lang="cs-CZ" sz="1000" b="1" i="0" u="none" strike="noStrike">
                          <a:solidFill>
                            <a:srgbClr val="000000"/>
                          </a:solidFill>
                          <a:latin typeface="Arial" pitchFamily="34" charset="0"/>
                          <a:cs typeface="Arial" pitchFamily="34" charset="0"/>
                        </a:rPr>
                        <a:t>9.</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Modrá</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5:9</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130256">
                <a:tc>
                  <a:txBody>
                    <a:bodyPr/>
                    <a:lstStyle/>
                    <a:p>
                      <a:pPr algn="ctr" fontAlgn="ctr"/>
                      <a:r>
                        <a:rPr lang="cs-CZ" sz="1000" b="1" i="0" u="none" strike="noStrike">
                          <a:solidFill>
                            <a:srgbClr val="000000"/>
                          </a:solidFill>
                          <a:latin typeface="Arial" pitchFamily="34" charset="0"/>
                          <a:cs typeface="Arial" pitchFamily="34" charset="0"/>
                        </a:rPr>
                        <a:t>10.</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Hrobce</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9:10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27"/>
                  </a:ext>
                </a:extLst>
              </a:tr>
              <a:tr h="130256">
                <a:tc>
                  <a:txBody>
                    <a:bodyPr/>
                    <a:lstStyle/>
                    <a:p>
                      <a:pPr algn="ctr" fontAlgn="ctr"/>
                      <a:r>
                        <a:rPr lang="cs-CZ" sz="1000" b="1" i="0" u="none" strike="noStrike">
                          <a:solidFill>
                            <a:srgbClr val="000000"/>
                          </a:solidFill>
                          <a:latin typeface="Arial" pitchFamily="34" charset="0"/>
                          <a:cs typeface="Arial" pitchFamily="34" charset="0"/>
                        </a:rPr>
                        <a:t>11.</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T.Kadaň</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5:10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130256">
                <a:tc>
                  <a:txBody>
                    <a:bodyPr/>
                    <a:lstStyle/>
                    <a:p>
                      <a:pPr algn="ctr" fontAlgn="ctr"/>
                      <a:r>
                        <a:rPr lang="cs-CZ" sz="1000" b="1" i="0" u="none" strike="noStrike">
                          <a:solidFill>
                            <a:srgbClr val="000000"/>
                          </a:solidFill>
                          <a:latin typeface="Arial" pitchFamily="34" charset="0"/>
                          <a:cs typeface="Arial" pitchFamily="34" charset="0"/>
                        </a:rPr>
                        <a:t>12.</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Blšany</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8:21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29"/>
                  </a:ext>
                </a:extLst>
              </a:tr>
              <a:tr h="130256">
                <a:tc>
                  <a:txBody>
                    <a:bodyPr/>
                    <a:lstStyle/>
                    <a:p>
                      <a:pPr algn="ctr" fontAlgn="ctr"/>
                      <a:r>
                        <a:rPr lang="cs-CZ" sz="1000" b="1" i="0" u="none" strike="noStrike">
                          <a:solidFill>
                            <a:srgbClr val="000000"/>
                          </a:solidFill>
                          <a:latin typeface="Arial" pitchFamily="34" charset="0"/>
                          <a:cs typeface="Arial" pitchFamily="34" charset="0"/>
                        </a:rPr>
                        <a:t>13.</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Jun.Děčín</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5:20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r h="130256">
                <a:tc>
                  <a:txBody>
                    <a:bodyPr/>
                    <a:lstStyle/>
                    <a:p>
                      <a:pPr algn="ctr" fontAlgn="ctr"/>
                      <a:r>
                        <a:rPr lang="cs-CZ" sz="1000" b="1" i="0" u="none" strike="noStrike">
                          <a:solidFill>
                            <a:srgbClr val="000000"/>
                          </a:solidFill>
                          <a:latin typeface="Arial" pitchFamily="34" charset="0"/>
                          <a:cs typeface="Arial" pitchFamily="34" charset="0"/>
                        </a:rPr>
                        <a:t>14.</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Rumburk</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6:15</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31"/>
                  </a:ext>
                </a:extLst>
              </a:tr>
              <a:tr h="130256">
                <a:tc>
                  <a:txBody>
                    <a:bodyPr/>
                    <a:lstStyle/>
                    <a:p>
                      <a:pPr algn="ctr" fontAlgn="ctr"/>
                      <a:r>
                        <a:rPr lang="cs-CZ" sz="1000" b="1" i="0" u="none" strike="noStrike">
                          <a:solidFill>
                            <a:srgbClr val="000000"/>
                          </a:solidFill>
                          <a:latin typeface="Arial" pitchFamily="34" charset="0"/>
                          <a:cs typeface="Arial" pitchFamily="34" charset="0"/>
                        </a:rPr>
                        <a:t>15.</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Spořice</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4:10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2"/>
                  </a:ext>
                </a:extLst>
              </a:tr>
              <a:tr h="136769">
                <a:tc>
                  <a:txBody>
                    <a:bodyPr/>
                    <a:lstStyle/>
                    <a:p>
                      <a:pPr algn="ctr" fontAlgn="ctr"/>
                      <a:r>
                        <a:rPr lang="cs-CZ" sz="1000" b="1" i="0" u="none" strike="noStrike">
                          <a:solidFill>
                            <a:srgbClr val="000000"/>
                          </a:solidFill>
                          <a:latin typeface="Arial" pitchFamily="34" charset="0"/>
                          <a:cs typeface="Arial" pitchFamily="34" charset="0"/>
                        </a:rPr>
                        <a:t>16.</a:t>
                      </a:r>
                    </a:p>
                  </a:txBody>
                  <a:tcPr marL="6513" marR="6513" marT="6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Proboštov</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pitchFamily="34" charset="0"/>
                          <a:cs typeface="Arial" pitchFamily="34" charset="0"/>
                        </a:rPr>
                        <a:t>2:11</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pitchFamily="34" charset="0"/>
                          <a:cs typeface="Arial" pitchFamily="34" charset="0"/>
                        </a:rPr>
                        <a:t>0</a:t>
                      </a:r>
                    </a:p>
                  </a:txBody>
                  <a:tcPr marL="6513" marR="6513" marT="6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33"/>
                  </a:ext>
                </a:extLst>
              </a:tr>
            </a:tbl>
          </a:graphicData>
        </a:graphic>
      </p:graphicFrame>
      <p:sp>
        <p:nvSpPr>
          <p:cNvPr id="8" name="Obdélník 7"/>
          <p:cNvSpPr/>
          <p:nvPr/>
        </p:nvSpPr>
        <p:spPr>
          <a:xfrm>
            <a:off x="174948" y="163116"/>
            <a:ext cx="4464496" cy="1200329"/>
          </a:xfrm>
          <a:prstGeom prst="rect">
            <a:avLst/>
          </a:prstGeom>
          <a:blipFill dpi="0" rotWithShape="1">
            <a:blip r:embed="rId5" cstate="print">
              <a:alphaModFix amt="59000"/>
            </a:blip>
            <a:srcRect/>
            <a:stretch>
              <a:fillRect/>
            </a:stretch>
          </a:blipFill>
        </p:spPr>
        <p:txBody>
          <a:bodyPr wrap="square" lIns="91440" tIns="45720" rIns="91440" bIns="45720">
            <a:spAutoFit/>
          </a:bodyPr>
          <a:lstStyle/>
          <a:p>
            <a:pPr algn="ctr"/>
            <a:r>
              <a:rPr lang="cs-CZ" sz="3600" b="1" cap="none" spc="0" dirty="0" smtClean="0">
                <a:ln w="1905"/>
                <a:solidFill>
                  <a:srgbClr val="FF0000"/>
                </a:solidFill>
                <a:effectLst>
                  <a:innerShdw blurRad="69850" dist="43180" dir="5400000">
                    <a:srgbClr val="000000">
                      <a:alpha val="65000"/>
                    </a:srgbClr>
                  </a:innerShdw>
                </a:effectLst>
              </a:rPr>
              <a:t>Trocha čísel po polovině podzimu</a:t>
            </a:r>
            <a:endParaRPr lang="cs-CZ" sz="36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03540" y="163116"/>
            <a:ext cx="4608512" cy="6912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algn="ctr" eaLnBrk="0" hangingPunct="0">
              <a:defRPr/>
            </a:pPr>
            <a:r>
              <a:rPr lang="cs-CZ" sz="2800" u="sng" dirty="0">
                <a:ln cap="sq">
                  <a:solidFill>
                    <a:srgbClr val="336600"/>
                  </a:solidFill>
                  <a:prstDash val="solid"/>
                  <a:miter lim="800000"/>
                </a:ln>
                <a:solidFill>
                  <a:srgbClr val="6600CC"/>
                </a:solidFill>
                <a:effectLst>
                  <a:outerShdw blurRad="60007" dist="200025" dir="15000000" sy="30000" kx="-1800000" algn="bl" rotWithShape="0">
                    <a:srgbClr val="FF0066">
                      <a:alpha val="31765"/>
                    </a:srgbClr>
                  </a:outerShdw>
                </a:effectLst>
                <a:latin typeface="Centaur" pitchFamily="18" charset="0"/>
                <a:cs typeface="Arial" pitchFamily="34" charset="0"/>
              </a:rPr>
              <a:t>Vážení sportovní přátelé</a:t>
            </a:r>
          </a:p>
          <a:p>
            <a:pPr eaLnBrk="0" hangingPunct="0">
              <a:defRPr/>
            </a:pPr>
            <a:r>
              <a:rPr lang="cs-CZ" sz="1100" i="1" dirty="0" smtClean="0">
                <a:latin typeface="Arial" pitchFamily="34" charset="0"/>
                <a:cs typeface="Arial" pitchFamily="34" charset="0"/>
              </a:rPr>
              <a:t>    příprava dalšího vydání  zpravodaje  probíhala s příjemným pocitem vítězné série mužstva dospělých. Před 14 dny jste mohli na zdejším stadionu vidět  naše vysoké vítězství na tehdy před námi v tabulce postavenými </a:t>
            </a:r>
            <a:r>
              <a:rPr lang="cs-CZ" sz="1100" i="1" dirty="0" err="1" smtClean="0">
                <a:latin typeface="Arial" pitchFamily="34" charset="0"/>
                <a:cs typeface="Arial" pitchFamily="34" charset="0"/>
              </a:rPr>
              <a:t>Modlany</a:t>
            </a:r>
            <a:r>
              <a:rPr lang="cs-CZ" sz="1100" i="1" dirty="0" smtClean="0">
                <a:latin typeface="Arial" pitchFamily="34" charset="0"/>
                <a:cs typeface="Arial" pitchFamily="34" charset="0"/>
              </a:rPr>
              <a:t> 8:1. Před týdnem v Horním </a:t>
            </a:r>
            <a:r>
              <a:rPr lang="cs-CZ" sz="1100" i="1" dirty="0" err="1" smtClean="0">
                <a:latin typeface="Arial" pitchFamily="34" charset="0"/>
                <a:cs typeface="Arial" pitchFamily="34" charset="0"/>
              </a:rPr>
              <a:t>Jiřetíně</a:t>
            </a:r>
            <a:r>
              <a:rPr lang="cs-CZ" sz="1100" i="1" dirty="0" smtClean="0">
                <a:latin typeface="Arial" pitchFamily="34" charset="0"/>
                <a:cs typeface="Arial" pitchFamily="34" charset="0"/>
              </a:rPr>
              <a:t>  to byl boj, a jak se ve válce říká ,na život a na smrt. Domácí  byli  před námi o 2 body a toužili po našem skalpu. Škoda jen, že se to přeneslo v nesportovním duchu přeneslo i na hřiště  a do hlediště.  Zápas to byl vyrovnaný a vyhrát mohlo jedno i druhé mužstvo.  Naši hráči prokázali, že se po sestupu z divize i přes určitou  nestabilitu kádru před začátkem podzimu semkli a táhli za jeden provaz.  Vyhráli jsme zde 2:1 a hráčům přejeme, aby se vítězství  stalo tím správným sportovním dopingem do dalších kol.  Dnes  nás ale čeká Bílina, před jejímiž dosavadními výsledky ,musíme mír respekt a podle toho také k zápasu přistoupit . Kádr mužstva se stabilizoval , hráči poctivě trénují a výsledky se dostavily.  Teď jde hlavně o to nepolevit a nevypadnout z rytmu. Trenér  Vinš základní sestavu nemění, nemá také až na některá zranění důvod.  Té chvály už ale bylo dost. Soutěž má do konce ještě hodně daleko a každé  malé zaváhání se může vymstít. V plném  tempu hrají  i ostatní mužstva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Dorostenci  neporazitelnost neudrželi a ve </a:t>
            </a:r>
            <a:r>
              <a:rPr lang="cs-CZ" sz="1100" i="1" dirty="0" err="1" smtClean="0">
                <a:latin typeface="Arial" pitchFamily="34" charset="0"/>
                <a:cs typeface="Arial" pitchFamily="34" charset="0"/>
              </a:rPr>
              <a:t>Svádově</a:t>
            </a:r>
            <a:r>
              <a:rPr lang="cs-CZ" sz="1100" i="1" dirty="0" smtClean="0">
                <a:latin typeface="Arial" pitchFamily="34" charset="0"/>
                <a:cs typeface="Arial" pitchFamily="34" charset="0"/>
              </a:rPr>
              <a:t> si do rejstříku připsali  druhou letošní porážku. Náladu vylepšili sobě a fanouškům před týdnem doma s Březinami, které přestříleli  7:0 a trochu si vylepšili skóre. Na čele tabulky začíná být tlačenice a naději na úspěch  v boji o příčku nejvyšší má hned několik mužstev. Starší žáci? Zde nás tlačí bota a asi ještě chvilku to bude bolet. Kádr  není věkem zrovna na tuto soutěž odpovídající a v každém kole vysoko prohrává . Branky nestřílí. Mladší žáci  už nějaké ty body v Ústeckém přeboru posbírali ,ale od posledního zpravodaje bohužel 2x prohráli.  Mladší žáci B podruhé  v sezóně vyhráli. Odnesla to </a:t>
            </a:r>
            <a:r>
              <a:rPr lang="cs-CZ" sz="1100" i="1" dirty="0" err="1" smtClean="0">
                <a:latin typeface="Arial" pitchFamily="34" charset="0"/>
                <a:cs typeface="Arial" pitchFamily="34" charset="0"/>
              </a:rPr>
              <a:t>Budyň</a:t>
            </a:r>
            <a:r>
              <a:rPr lang="cs-CZ" sz="1100" i="1" dirty="0" smtClean="0">
                <a:latin typeface="Arial" pitchFamily="34" charset="0"/>
                <a:cs typeface="Arial" pitchFamily="34" charset="0"/>
              </a:rPr>
              <a:t> 3:1.  2 mužstva starších přípravek  hrají se střídavými </a:t>
            </a:r>
            <a:r>
              <a:rPr lang="cs-CZ" sz="1100" i="1" dirty="0" err="1" smtClean="0">
                <a:latin typeface="Arial" pitchFamily="34" charset="0"/>
                <a:cs typeface="Arial" pitchFamily="34" charset="0"/>
              </a:rPr>
              <a:t>úspěchny</a:t>
            </a:r>
            <a:r>
              <a:rPr lang="cs-CZ" sz="1100" i="1" dirty="0" smtClean="0">
                <a:latin typeface="Arial" pitchFamily="34" charset="0"/>
                <a:cs typeface="Arial" pitchFamily="34" charset="0"/>
              </a:rPr>
              <a:t> a v řadách trenérů vládne spokojenost. Mladší přípravky si také moc neodpočinou a v současné době hrají pohárové turnaje okresu Litoměřice. O jejich výsledcích se dočtete v závěru zpravodaje. Staré gardy </a:t>
            </a:r>
            <a:r>
              <a:rPr lang="cs-CZ" sz="1100" i="1" dirty="0" err="1" smtClean="0">
                <a:latin typeface="Arial" pitchFamily="34" charset="0"/>
                <a:cs typeface="Arial" pitchFamily="34" charset="0"/>
              </a:rPr>
              <a:t>Sepapu</a:t>
            </a:r>
            <a:r>
              <a:rPr lang="cs-CZ" sz="1100" i="1" dirty="0" smtClean="0">
                <a:latin typeface="Arial" pitchFamily="34" charset="0"/>
                <a:cs typeface="Arial" pitchFamily="34" charset="0"/>
              </a:rPr>
              <a:t>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už pomalu začínají pomýšlet na oslavy podzimního mistra  v okresní soutěži. V posledních 2 kolech stačí porazit  Horní </a:t>
            </a:r>
            <a:r>
              <a:rPr lang="cs-CZ" sz="1100" i="1" dirty="0" err="1" smtClean="0">
                <a:latin typeface="Arial" pitchFamily="34" charset="0"/>
                <a:cs typeface="Arial" pitchFamily="34" charset="0"/>
              </a:rPr>
              <a:t>Beřkovice</a:t>
            </a:r>
            <a:r>
              <a:rPr lang="cs-CZ" sz="1100" i="1" dirty="0" smtClean="0">
                <a:latin typeface="Arial" pitchFamily="34" charset="0"/>
                <a:cs typeface="Arial" pitchFamily="34" charset="0"/>
              </a:rPr>
              <a:t>. Hrálo se včera a výsledek byl znám až po uzávěrce zpravodaje.</a:t>
            </a:r>
          </a:p>
          <a:p>
            <a:pPr eaLnBrk="0" hangingPunct="0">
              <a:defRPr/>
            </a:pPr>
            <a:endParaRPr lang="cs-CZ" sz="1100" i="1" dirty="0" smtClean="0">
              <a:latin typeface="Arial" pitchFamily="34" charset="0"/>
              <a:cs typeface="Arial" pitchFamily="34" charset="0"/>
            </a:endParaRPr>
          </a:p>
          <a:p>
            <a:pPr eaLnBrk="0" hangingPunct="0">
              <a:defRPr/>
            </a:pPr>
            <a:r>
              <a:rPr lang="cs-CZ" sz="1100" i="1" dirty="0" smtClean="0">
                <a:latin typeface="Arial" pitchFamily="34" charset="0"/>
                <a:cs typeface="Arial" pitchFamily="34" charset="0"/>
              </a:rPr>
              <a:t> </a:t>
            </a:r>
          </a:p>
        </p:txBody>
      </p:sp>
      <p:sp>
        <p:nvSpPr>
          <p:cNvPr id="6" name="TextovéPole 5"/>
          <p:cNvSpPr txBox="1"/>
          <p:nvPr/>
        </p:nvSpPr>
        <p:spPr>
          <a:xfrm>
            <a:off x="174948" y="163116"/>
            <a:ext cx="4536504" cy="523220"/>
          </a:xfrm>
          <a:prstGeom prst="rect">
            <a:avLst/>
          </a:prstGeom>
          <a:blipFill>
            <a:blip r:embed="rId3" cstate="print"/>
            <a:stretch>
              <a:fillRect/>
            </a:stretch>
          </a:blipFill>
        </p:spPr>
        <p:txBody>
          <a:bodyPr wrap="square" rtlCol="0">
            <a:spAutoFit/>
          </a:bodyPr>
          <a:lstStyle/>
          <a:p>
            <a:pPr algn="ctr"/>
            <a:r>
              <a:rPr lang="cs-CZ" sz="1400" dirty="0" smtClean="0">
                <a:effectLst>
                  <a:outerShdw blurRad="38100" dist="38100" dir="2700000" algn="tl">
                    <a:srgbClr val="000000">
                      <a:alpha val="43137"/>
                    </a:srgbClr>
                  </a:outerShdw>
                </a:effectLst>
                <a:latin typeface="Georgia" pitchFamily="18" charset="0"/>
                <a:ea typeface="BatangChe" pitchFamily="49" charset="-127"/>
              </a:rPr>
              <a:t>Přehled turnajů  poháru mladší přípravky B  skupina B podzim 2014</a:t>
            </a:r>
            <a:endParaRPr lang="cs-CZ" sz="1400" dirty="0">
              <a:effectLst>
                <a:outerShdw blurRad="38100" dist="38100" dir="2700000" algn="tl">
                  <a:srgbClr val="000000">
                    <a:alpha val="43137"/>
                  </a:srgbClr>
                </a:outerShdw>
              </a:effectLst>
              <a:latin typeface="Georgia" pitchFamily="18" charset="0"/>
              <a:ea typeface="BatangChe" pitchFamily="49" charset="-127"/>
            </a:endParaRPr>
          </a:p>
        </p:txBody>
      </p:sp>
      <p:graphicFrame>
        <p:nvGraphicFramePr>
          <p:cNvPr id="7" name="Tabulka 6"/>
          <p:cNvGraphicFramePr>
            <a:graphicFrameLocks noGrp="1"/>
          </p:cNvGraphicFramePr>
          <p:nvPr/>
        </p:nvGraphicFramePr>
        <p:xfrm>
          <a:off x="246956" y="955204"/>
          <a:ext cx="4536504" cy="3213996"/>
        </p:xfrm>
        <a:graphic>
          <a:graphicData uri="http://schemas.openxmlformats.org/drawingml/2006/table">
            <a:tbl>
              <a:tblPr/>
              <a:tblGrid>
                <a:gridCol w="785280">
                  <a:extLst>
                    <a:ext uri="{9D8B030D-6E8A-4147-A177-3AD203B41FA5}">
                      <a16:colId xmlns:a16="http://schemas.microsoft.com/office/drawing/2014/main" val="20000"/>
                    </a:ext>
                  </a:extLst>
                </a:gridCol>
                <a:gridCol w="633000">
                  <a:extLst>
                    <a:ext uri="{9D8B030D-6E8A-4147-A177-3AD203B41FA5}">
                      <a16:colId xmlns:a16="http://schemas.microsoft.com/office/drawing/2014/main" val="20001"/>
                    </a:ext>
                  </a:extLst>
                </a:gridCol>
                <a:gridCol w="684755">
                  <a:extLst>
                    <a:ext uri="{9D8B030D-6E8A-4147-A177-3AD203B41FA5}">
                      <a16:colId xmlns:a16="http://schemas.microsoft.com/office/drawing/2014/main" val="20002"/>
                    </a:ext>
                  </a:extLst>
                </a:gridCol>
                <a:gridCol w="617076">
                  <a:extLst>
                    <a:ext uri="{9D8B030D-6E8A-4147-A177-3AD203B41FA5}">
                      <a16:colId xmlns:a16="http://schemas.microsoft.com/office/drawing/2014/main" val="20003"/>
                    </a:ext>
                  </a:extLst>
                </a:gridCol>
                <a:gridCol w="546411">
                  <a:extLst>
                    <a:ext uri="{9D8B030D-6E8A-4147-A177-3AD203B41FA5}">
                      <a16:colId xmlns:a16="http://schemas.microsoft.com/office/drawing/2014/main" val="20004"/>
                    </a:ext>
                  </a:extLst>
                </a:gridCol>
                <a:gridCol w="386170">
                  <a:extLst>
                    <a:ext uri="{9D8B030D-6E8A-4147-A177-3AD203B41FA5}">
                      <a16:colId xmlns:a16="http://schemas.microsoft.com/office/drawing/2014/main" val="20005"/>
                    </a:ext>
                  </a:extLst>
                </a:gridCol>
                <a:gridCol w="453849">
                  <a:extLst>
                    <a:ext uri="{9D8B030D-6E8A-4147-A177-3AD203B41FA5}">
                      <a16:colId xmlns:a16="http://schemas.microsoft.com/office/drawing/2014/main" val="20006"/>
                    </a:ext>
                  </a:extLst>
                </a:gridCol>
                <a:gridCol w="429963">
                  <a:extLst>
                    <a:ext uri="{9D8B030D-6E8A-4147-A177-3AD203B41FA5}">
                      <a16:colId xmlns:a16="http://schemas.microsoft.com/office/drawing/2014/main" val="20007"/>
                    </a:ext>
                  </a:extLst>
                </a:gridCol>
              </a:tblGrid>
              <a:tr h="288032">
                <a:tc gridSpan="8">
                  <a:txBody>
                    <a:bodyPr/>
                    <a:lstStyle/>
                    <a:p>
                      <a:pPr algn="ctr" fontAlgn="ctr"/>
                      <a:r>
                        <a:rPr lang="cs-CZ" sz="1100" b="1" i="0" u="none" strike="noStrike" dirty="0">
                          <a:solidFill>
                            <a:srgbClr val="000000"/>
                          </a:solidFill>
                          <a:latin typeface="Kartika"/>
                        </a:rPr>
                        <a:t>Turnaj mladší přípravky </a:t>
                      </a:r>
                      <a:r>
                        <a:rPr lang="cs-CZ" sz="1100" b="1" i="0" u="none" strike="noStrike" dirty="0" err="1">
                          <a:solidFill>
                            <a:srgbClr val="000000"/>
                          </a:solidFill>
                          <a:latin typeface="Kartika"/>
                        </a:rPr>
                        <a:t>Štětí</a:t>
                      </a:r>
                      <a:r>
                        <a:rPr lang="cs-CZ" sz="1100" b="1" i="0" u="none" strike="noStrike" dirty="0">
                          <a:solidFill>
                            <a:srgbClr val="000000"/>
                          </a:solidFill>
                          <a:latin typeface="Kartika"/>
                        </a:rPr>
                        <a:t> 11.10.2014</a:t>
                      </a:r>
                    </a:p>
                  </a:txBody>
                  <a:tcPr marL="4516" marR="4516" marT="451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4626">
                <a:tc>
                  <a:txBody>
                    <a:bodyPr/>
                    <a:lstStyle/>
                    <a:p>
                      <a:pPr algn="ctr" fontAlgn="ctr"/>
                      <a:r>
                        <a:rPr lang="cs-CZ" sz="900" b="0" i="0" u="none" strike="noStrike" dirty="0">
                          <a:solidFill>
                            <a:srgbClr val="000000"/>
                          </a:solidFill>
                          <a:latin typeface="Snap ITC"/>
                        </a:rPr>
                        <a:t> </a:t>
                      </a:r>
                    </a:p>
                  </a:txBody>
                  <a:tcPr marL="4516" marR="4516" marT="45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dirty="0">
                          <a:solidFill>
                            <a:srgbClr val="FF0000"/>
                          </a:solidFill>
                          <a:latin typeface="Arial"/>
                        </a:rPr>
                        <a:t> SK </a:t>
                      </a:r>
                      <a:r>
                        <a:rPr lang="cs-CZ" sz="900" b="1" i="0" u="none" strike="noStrike" dirty="0" err="1">
                          <a:solidFill>
                            <a:srgbClr val="FF0000"/>
                          </a:solidFill>
                          <a:latin typeface="Arial"/>
                        </a:rPr>
                        <a:t>Štětí</a:t>
                      </a:r>
                      <a:r>
                        <a:rPr lang="cs-CZ" sz="900" b="1" i="0" u="none" strike="noStrike" dirty="0">
                          <a:solidFill>
                            <a:srgbClr val="FF0000"/>
                          </a:solidFill>
                          <a:latin typeface="Arial"/>
                        </a:rPr>
                        <a:t> B</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FF0000"/>
                          </a:solidFill>
                          <a:latin typeface="Arial"/>
                        </a:rPr>
                        <a:t>SK Předonín</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FF0000"/>
                          </a:solidFill>
                          <a:latin typeface="Arial"/>
                        </a:rPr>
                        <a:t>FK Libochovice</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FF0000"/>
                          </a:solidFill>
                          <a:latin typeface="Arial"/>
                        </a:rPr>
                        <a:t>Slavoj Roudnice n.L.</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0" i="0" u="none" strike="noStrike">
                          <a:solidFill>
                            <a:srgbClr val="FF0000"/>
                          </a:solidFill>
                          <a:latin typeface="Snap ITC"/>
                        </a:rPr>
                        <a:t>Body</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0" i="0" u="none" strike="noStrike">
                          <a:solidFill>
                            <a:srgbClr val="FF0000"/>
                          </a:solidFill>
                          <a:latin typeface="Snap ITC"/>
                        </a:rPr>
                        <a:t>Skóre</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0" i="0" u="none" strike="noStrike">
                          <a:solidFill>
                            <a:srgbClr val="FF0000"/>
                          </a:solidFill>
                          <a:latin typeface="Snap ITC"/>
                        </a:rPr>
                        <a:t>Pořadí</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80632">
                <a:tc>
                  <a:txBody>
                    <a:bodyPr/>
                    <a:lstStyle/>
                    <a:p>
                      <a:pPr algn="ctr" fontAlgn="ctr"/>
                      <a:r>
                        <a:rPr lang="cs-CZ" sz="900" b="1" i="0" u="none" strike="noStrike">
                          <a:solidFill>
                            <a:srgbClr val="FF0000"/>
                          </a:solidFill>
                          <a:latin typeface="Arial"/>
                        </a:rPr>
                        <a:t> SK Štětí B</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a:solidFill>
                            <a:srgbClr val="000000"/>
                          </a:solidFill>
                          <a:latin typeface="Arial"/>
                        </a:rPr>
                        <a:t>0:2</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15:0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4:4</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4</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19:6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3</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632">
                <a:tc>
                  <a:txBody>
                    <a:bodyPr/>
                    <a:lstStyle/>
                    <a:p>
                      <a:pPr algn="ctr" fontAlgn="ctr"/>
                      <a:r>
                        <a:rPr lang="cs-CZ" sz="900" b="1" i="0" u="none" strike="noStrike">
                          <a:solidFill>
                            <a:srgbClr val="FF0000"/>
                          </a:solidFill>
                          <a:latin typeface="Arial"/>
                        </a:rPr>
                        <a:t>SK Předonín</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2:0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a:solidFill>
                            <a:srgbClr val="000000"/>
                          </a:solidFill>
                          <a:latin typeface="Arial"/>
                        </a:rPr>
                        <a:t>6:0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3:5</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11:5</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2</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632">
                <a:tc>
                  <a:txBody>
                    <a:bodyPr/>
                    <a:lstStyle/>
                    <a:p>
                      <a:pPr algn="ctr" fontAlgn="ctr"/>
                      <a:r>
                        <a:rPr lang="cs-CZ" sz="900" b="1" i="0" u="none" strike="noStrike">
                          <a:solidFill>
                            <a:srgbClr val="FF0000"/>
                          </a:solidFill>
                          <a:latin typeface="Arial"/>
                        </a:rPr>
                        <a:t>FK Libochovice</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0:15</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0:6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a:solidFill>
                            <a:srgbClr val="000000"/>
                          </a:solidFill>
                          <a:latin typeface="Arial"/>
                        </a:rPr>
                        <a:t>3:9</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3:30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4</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632">
                <a:tc>
                  <a:txBody>
                    <a:bodyPr/>
                    <a:lstStyle/>
                    <a:p>
                      <a:pPr algn="ctr" fontAlgn="ctr"/>
                      <a:r>
                        <a:rPr lang="cs-CZ" sz="900" b="1" i="0" u="none" strike="noStrike">
                          <a:solidFill>
                            <a:srgbClr val="FF0000"/>
                          </a:solidFill>
                          <a:latin typeface="Arial"/>
                        </a:rPr>
                        <a:t>Slavoj Roudnice n.L.</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4:4</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5:3</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9:3</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dirty="0">
                          <a:solidFill>
                            <a:srgbClr val="000000"/>
                          </a:solidFill>
                          <a:latin typeface="Arial"/>
                        </a:rPr>
                        <a:t>7</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18:10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1</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6100">
                <a:tc gridSpan="8">
                  <a:txBody>
                    <a:bodyPr/>
                    <a:lstStyle/>
                    <a:p>
                      <a:pPr algn="ctr" fontAlgn="ctr"/>
                      <a:r>
                        <a:rPr lang="cs-CZ" sz="1200" b="1" i="0" u="none" strike="noStrike" dirty="0">
                          <a:solidFill>
                            <a:srgbClr val="000000"/>
                          </a:solidFill>
                          <a:latin typeface="Kartika"/>
                        </a:rPr>
                        <a:t>Turnaj mladší přípravky </a:t>
                      </a:r>
                      <a:r>
                        <a:rPr lang="cs-CZ" sz="1200" b="1" i="0" u="none" strike="noStrike" dirty="0" err="1">
                          <a:solidFill>
                            <a:srgbClr val="000000"/>
                          </a:solidFill>
                          <a:latin typeface="Kartika"/>
                        </a:rPr>
                        <a:t>Předonín</a:t>
                      </a:r>
                      <a:r>
                        <a:rPr lang="cs-CZ" sz="1200" b="1" i="0" u="none" strike="noStrike" dirty="0">
                          <a:solidFill>
                            <a:srgbClr val="000000"/>
                          </a:solidFill>
                          <a:latin typeface="Kartika"/>
                        </a:rPr>
                        <a:t> 4.10.2014</a:t>
                      </a:r>
                    </a:p>
                  </a:txBody>
                  <a:tcPr marL="4516" marR="4516" marT="451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6"/>
                  </a:ext>
                </a:extLst>
              </a:tr>
              <a:tr h="264626">
                <a:tc>
                  <a:txBody>
                    <a:bodyPr/>
                    <a:lstStyle/>
                    <a:p>
                      <a:pPr algn="ctr" fontAlgn="ctr"/>
                      <a:r>
                        <a:rPr lang="cs-CZ" sz="900" b="0" i="0" u="none" strike="noStrike">
                          <a:solidFill>
                            <a:srgbClr val="000000"/>
                          </a:solidFill>
                          <a:latin typeface="Snap ITC"/>
                        </a:rPr>
                        <a:t> </a:t>
                      </a:r>
                    </a:p>
                  </a:txBody>
                  <a:tcPr marL="4516" marR="4516" marT="45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a:solidFill>
                            <a:srgbClr val="FF0000"/>
                          </a:solidFill>
                          <a:latin typeface="Arial"/>
                        </a:rPr>
                        <a:t> SK Štětí B</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FF0000"/>
                          </a:solidFill>
                          <a:latin typeface="Arial"/>
                        </a:rPr>
                        <a:t>SK </a:t>
                      </a:r>
                      <a:r>
                        <a:rPr lang="cs-CZ" sz="900" b="1" i="0" u="none" strike="noStrike" dirty="0" err="1">
                          <a:solidFill>
                            <a:srgbClr val="FF0000"/>
                          </a:solidFill>
                          <a:latin typeface="Arial"/>
                        </a:rPr>
                        <a:t>Předonín</a:t>
                      </a:r>
                      <a:endParaRPr lang="cs-CZ" sz="900" b="1" i="0" u="none" strike="noStrike" dirty="0">
                        <a:solidFill>
                          <a:srgbClr val="FF0000"/>
                        </a:solidFill>
                        <a:latin typeface="Arial"/>
                      </a:endParaRP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FF0000"/>
                          </a:solidFill>
                          <a:latin typeface="Arial"/>
                        </a:rPr>
                        <a:t>FK Libochovice</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FF0000"/>
                          </a:solidFill>
                          <a:latin typeface="Arial"/>
                        </a:rPr>
                        <a:t>Slavoj Roudnice </a:t>
                      </a:r>
                      <a:r>
                        <a:rPr lang="cs-CZ" sz="900" b="1" i="0" u="none" strike="noStrike" dirty="0" err="1">
                          <a:solidFill>
                            <a:srgbClr val="FF0000"/>
                          </a:solidFill>
                          <a:latin typeface="Arial"/>
                        </a:rPr>
                        <a:t>n.L.</a:t>
                      </a:r>
                      <a:endParaRPr lang="cs-CZ" sz="900" b="1" i="0" u="none" strike="noStrike" dirty="0">
                        <a:solidFill>
                          <a:srgbClr val="FF0000"/>
                        </a:solidFill>
                        <a:latin typeface="Arial"/>
                      </a:endParaRP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0" i="0" u="none" strike="noStrike">
                          <a:solidFill>
                            <a:srgbClr val="FF0000"/>
                          </a:solidFill>
                          <a:latin typeface="Snap ITC"/>
                        </a:rPr>
                        <a:t>Body</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0" i="0" u="none" strike="noStrike">
                          <a:solidFill>
                            <a:srgbClr val="FF0000"/>
                          </a:solidFill>
                          <a:latin typeface="Snap ITC"/>
                        </a:rPr>
                        <a:t>Skóre</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0" i="0" u="none" strike="noStrike">
                          <a:solidFill>
                            <a:srgbClr val="FF0000"/>
                          </a:solidFill>
                          <a:latin typeface="Snap ITC"/>
                        </a:rPr>
                        <a:t>Pořadí</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7"/>
                  </a:ext>
                </a:extLst>
              </a:tr>
              <a:tr h="180632">
                <a:tc>
                  <a:txBody>
                    <a:bodyPr/>
                    <a:lstStyle/>
                    <a:p>
                      <a:pPr algn="ctr" fontAlgn="ctr"/>
                      <a:r>
                        <a:rPr lang="cs-CZ" sz="900" b="1" i="0" u="none" strike="noStrike" dirty="0">
                          <a:solidFill>
                            <a:srgbClr val="FF0000"/>
                          </a:solidFill>
                          <a:latin typeface="Arial"/>
                        </a:rPr>
                        <a:t> SK </a:t>
                      </a:r>
                      <a:r>
                        <a:rPr lang="cs-CZ" sz="900" b="1" i="0" u="none" strike="noStrike" dirty="0" err="1">
                          <a:solidFill>
                            <a:srgbClr val="FF0000"/>
                          </a:solidFill>
                          <a:latin typeface="Arial"/>
                        </a:rPr>
                        <a:t>Štětí</a:t>
                      </a:r>
                      <a:r>
                        <a:rPr lang="cs-CZ" sz="900" b="1" i="0" u="none" strike="noStrike" dirty="0">
                          <a:solidFill>
                            <a:srgbClr val="FF0000"/>
                          </a:solidFill>
                          <a:latin typeface="Arial"/>
                        </a:rPr>
                        <a:t> B</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dirty="0">
                          <a:solidFill>
                            <a:srgbClr val="000000"/>
                          </a:solidFill>
                          <a:latin typeface="Arial"/>
                        </a:rPr>
                        <a:t>3:7</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2:4</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2:10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0</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7:21</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0</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632">
                <a:tc>
                  <a:txBody>
                    <a:bodyPr/>
                    <a:lstStyle/>
                    <a:p>
                      <a:pPr algn="ctr" fontAlgn="ctr"/>
                      <a:r>
                        <a:rPr lang="cs-CZ" sz="900" b="1" i="0" u="none" strike="noStrike" dirty="0">
                          <a:solidFill>
                            <a:srgbClr val="FF0000"/>
                          </a:solidFill>
                          <a:latin typeface="Arial"/>
                        </a:rPr>
                        <a:t>SK </a:t>
                      </a:r>
                      <a:r>
                        <a:rPr lang="cs-CZ" sz="900" b="1" i="0" u="none" strike="noStrike" dirty="0" err="1">
                          <a:solidFill>
                            <a:srgbClr val="FF0000"/>
                          </a:solidFill>
                          <a:latin typeface="Arial"/>
                        </a:rPr>
                        <a:t>Předonín</a:t>
                      </a:r>
                      <a:endParaRPr lang="cs-CZ" sz="900" b="1" i="0" u="none" strike="noStrike" dirty="0">
                        <a:solidFill>
                          <a:srgbClr val="FF0000"/>
                        </a:solidFill>
                        <a:latin typeface="Arial"/>
                      </a:endParaRP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7:3</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a:solidFill>
                            <a:srgbClr val="000000"/>
                          </a:solidFill>
                          <a:latin typeface="Arial"/>
                        </a:rPr>
                        <a:t>8:1</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6:2</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9</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21:6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9</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632">
                <a:tc>
                  <a:txBody>
                    <a:bodyPr/>
                    <a:lstStyle/>
                    <a:p>
                      <a:pPr algn="ctr" fontAlgn="ctr"/>
                      <a:r>
                        <a:rPr lang="cs-CZ" sz="900" b="1" i="0" u="none" strike="noStrike" dirty="0">
                          <a:solidFill>
                            <a:srgbClr val="FF0000"/>
                          </a:solidFill>
                          <a:latin typeface="Arial"/>
                        </a:rPr>
                        <a:t>FK Libochovice</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2:4</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1:8</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a:solidFill>
                            <a:srgbClr val="000000"/>
                          </a:solidFill>
                          <a:latin typeface="Arial"/>
                        </a:rPr>
                        <a:t>5:2</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10:12</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6</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632">
                <a:tc>
                  <a:txBody>
                    <a:bodyPr/>
                    <a:lstStyle/>
                    <a:p>
                      <a:pPr algn="ctr" fontAlgn="ctr"/>
                      <a:r>
                        <a:rPr lang="cs-CZ" sz="900" b="1" i="0" u="none" strike="noStrike" dirty="0">
                          <a:solidFill>
                            <a:srgbClr val="FF0000"/>
                          </a:solidFill>
                          <a:latin typeface="Arial"/>
                        </a:rPr>
                        <a:t>Slavoj Roudnice </a:t>
                      </a:r>
                      <a:r>
                        <a:rPr lang="cs-CZ" sz="900" b="1" i="0" u="none" strike="noStrike" dirty="0" err="1">
                          <a:solidFill>
                            <a:srgbClr val="FF0000"/>
                          </a:solidFill>
                          <a:latin typeface="Arial"/>
                        </a:rPr>
                        <a:t>n.L.</a:t>
                      </a:r>
                      <a:endParaRPr lang="cs-CZ" sz="900" b="1" i="0" u="none" strike="noStrike" dirty="0">
                        <a:solidFill>
                          <a:srgbClr val="FF0000"/>
                        </a:solidFill>
                        <a:latin typeface="Arial"/>
                      </a:endParaRP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10:2</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2:6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2:5</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 </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000" b="1" i="0" u="none" strike="noStrike" dirty="0">
                          <a:solidFill>
                            <a:srgbClr val="000000"/>
                          </a:solidFill>
                          <a:latin typeface="Arial"/>
                        </a:rPr>
                        <a:t>3</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14:13</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3</a:t>
                      </a:r>
                    </a:p>
                  </a:txBody>
                  <a:tcPr marL="4516" marR="4516" marT="45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10" name="Tabulka 9"/>
          <p:cNvGraphicFramePr>
            <a:graphicFrameLocks noGrp="1"/>
          </p:cNvGraphicFramePr>
          <p:nvPr/>
        </p:nvGraphicFramePr>
        <p:xfrm>
          <a:off x="246956" y="4627612"/>
          <a:ext cx="4386934" cy="914400"/>
        </p:xfrm>
        <a:graphic>
          <a:graphicData uri="http://schemas.openxmlformats.org/drawingml/2006/table">
            <a:tbl>
              <a:tblPr/>
              <a:tblGrid>
                <a:gridCol w="581693">
                  <a:extLst>
                    <a:ext uri="{9D8B030D-6E8A-4147-A177-3AD203B41FA5}">
                      <a16:colId xmlns:a16="http://schemas.microsoft.com/office/drawing/2014/main" val="20000"/>
                    </a:ext>
                  </a:extLst>
                </a:gridCol>
                <a:gridCol w="1187623">
                  <a:extLst>
                    <a:ext uri="{9D8B030D-6E8A-4147-A177-3AD203B41FA5}">
                      <a16:colId xmlns:a16="http://schemas.microsoft.com/office/drawing/2014/main" val="20001"/>
                    </a:ext>
                  </a:extLst>
                </a:gridCol>
                <a:gridCol w="363558">
                  <a:extLst>
                    <a:ext uri="{9D8B030D-6E8A-4147-A177-3AD203B41FA5}">
                      <a16:colId xmlns:a16="http://schemas.microsoft.com/office/drawing/2014/main" val="20002"/>
                    </a:ext>
                  </a:extLst>
                </a:gridCol>
                <a:gridCol w="363558">
                  <a:extLst>
                    <a:ext uri="{9D8B030D-6E8A-4147-A177-3AD203B41FA5}">
                      <a16:colId xmlns:a16="http://schemas.microsoft.com/office/drawing/2014/main" val="20003"/>
                    </a:ext>
                  </a:extLst>
                </a:gridCol>
                <a:gridCol w="363558">
                  <a:extLst>
                    <a:ext uri="{9D8B030D-6E8A-4147-A177-3AD203B41FA5}">
                      <a16:colId xmlns:a16="http://schemas.microsoft.com/office/drawing/2014/main" val="20004"/>
                    </a:ext>
                  </a:extLst>
                </a:gridCol>
                <a:gridCol w="363558">
                  <a:extLst>
                    <a:ext uri="{9D8B030D-6E8A-4147-A177-3AD203B41FA5}">
                      <a16:colId xmlns:a16="http://schemas.microsoft.com/office/drawing/2014/main" val="20005"/>
                    </a:ext>
                  </a:extLst>
                </a:gridCol>
                <a:gridCol w="581693">
                  <a:extLst>
                    <a:ext uri="{9D8B030D-6E8A-4147-A177-3AD203B41FA5}">
                      <a16:colId xmlns:a16="http://schemas.microsoft.com/office/drawing/2014/main" val="20006"/>
                    </a:ext>
                  </a:extLst>
                </a:gridCol>
                <a:gridCol w="581693">
                  <a:extLst>
                    <a:ext uri="{9D8B030D-6E8A-4147-A177-3AD203B41FA5}">
                      <a16:colId xmlns:a16="http://schemas.microsoft.com/office/drawing/2014/main" val="20007"/>
                    </a:ext>
                  </a:extLst>
                </a:gridCol>
              </a:tblGrid>
              <a:tr h="228600">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Předonín</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Calibri"/>
                        </a:rPr>
                        <a:t>32:11</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228600">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Slavoj Roudnice</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Calibri"/>
                        </a:rPr>
                        <a:t>32:23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r h="228600">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Libochovice</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Calibri"/>
                        </a:rPr>
                        <a:t>13:42</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28600">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Štětí "B"</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Calibri"/>
                        </a:rPr>
                        <a:t>26:27</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4</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3"/>
                  </a:ext>
                </a:extLst>
              </a:tr>
            </a:tbl>
          </a:graphicData>
        </a:graphic>
      </p:graphicFrame>
      <p:sp>
        <p:nvSpPr>
          <p:cNvPr id="11" name="TextovéPole 10"/>
          <p:cNvSpPr txBox="1"/>
          <p:nvPr/>
        </p:nvSpPr>
        <p:spPr>
          <a:xfrm>
            <a:off x="318964" y="5707732"/>
            <a:ext cx="4320480" cy="1384995"/>
          </a:xfrm>
          <a:prstGeom prst="rect">
            <a:avLst/>
          </a:prstGeom>
          <a:noFill/>
        </p:spPr>
        <p:txBody>
          <a:bodyPr wrap="square" rtlCol="0">
            <a:spAutoFit/>
          </a:bodyPr>
          <a:lstStyle/>
          <a:p>
            <a:r>
              <a:rPr lang="cs-CZ" sz="1400" u="sng" dirty="0" smtClean="0">
                <a:latin typeface="Arial" pitchFamily="34" charset="0"/>
                <a:cs typeface="Arial" pitchFamily="34" charset="0"/>
              </a:rPr>
              <a:t>Sestava </a:t>
            </a:r>
            <a:r>
              <a:rPr lang="cs-CZ" sz="1400" u="sng" dirty="0" err="1" smtClean="0">
                <a:latin typeface="Arial" pitchFamily="34" charset="0"/>
                <a:cs typeface="Arial" pitchFamily="34" charset="0"/>
              </a:rPr>
              <a:t>Štětí</a:t>
            </a:r>
            <a:r>
              <a:rPr lang="cs-CZ" sz="1400" u="sng" dirty="0" smtClean="0">
                <a:latin typeface="Arial" pitchFamily="34" charset="0"/>
                <a:cs typeface="Arial" pitchFamily="34" charset="0"/>
              </a:rPr>
              <a:t> na turnaji ve </a:t>
            </a:r>
            <a:r>
              <a:rPr lang="cs-CZ" sz="1400" u="sng" dirty="0" err="1" smtClean="0">
                <a:latin typeface="Arial" pitchFamily="34" charset="0"/>
                <a:cs typeface="Arial" pitchFamily="34" charset="0"/>
              </a:rPr>
              <a:t>Štětí</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Dragan</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Štěpán Švec, Martin </a:t>
            </a:r>
            <a:r>
              <a:rPr lang="cs-CZ" sz="1400" dirty="0" err="1" smtClean="0">
                <a:latin typeface="Arial" pitchFamily="34" charset="0"/>
                <a:cs typeface="Arial" pitchFamily="34" charset="0"/>
              </a:rPr>
              <a:t>Kurek</a:t>
            </a:r>
            <a:r>
              <a:rPr lang="cs-CZ" sz="1400" dirty="0" smtClean="0">
                <a:latin typeface="Arial" pitchFamily="34" charset="0"/>
                <a:cs typeface="Arial" pitchFamily="34" charset="0"/>
              </a:rPr>
              <a:t>, Matěj Dvorný, Jan Havlíček,  Jakub </a:t>
            </a:r>
            <a:r>
              <a:rPr lang="cs-CZ" sz="1400" dirty="0" err="1" smtClean="0">
                <a:latin typeface="Arial" pitchFamily="34" charset="0"/>
                <a:cs typeface="Arial" pitchFamily="34" charset="0"/>
              </a:rPr>
              <a:t>Motejl</a:t>
            </a:r>
            <a:r>
              <a:rPr lang="cs-CZ" sz="1400" dirty="0" smtClean="0">
                <a:latin typeface="Arial" pitchFamily="34" charset="0"/>
                <a:cs typeface="Arial" pitchFamily="34" charset="0"/>
              </a:rPr>
              <a:t>, David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David Bílek</a:t>
            </a:r>
          </a:p>
          <a:p>
            <a:r>
              <a:rPr lang="cs-CZ" sz="1400" u="sng" dirty="0" smtClean="0">
                <a:latin typeface="Arial" pitchFamily="34" charset="0"/>
                <a:cs typeface="Arial" pitchFamily="34" charset="0"/>
              </a:rPr>
              <a:t>Střelci</a:t>
            </a:r>
            <a:r>
              <a:rPr lang="cs-CZ" sz="1400" dirty="0" smtClean="0">
                <a:latin typeface="Arial" pitchFamily="34" charset="0"/>
                <a:cs typeface="Arial" pitchFamily="34" charset="0"/>
              </a:rPr>
              <a:t>: David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10, Jan Havlíček 5, Matěj Dvorný 3</a:t>
            </a:r>
            <a:endParaRPr lang="cs-CZ" sz="14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9" name="TextovéPole 8"/>
          <p:cNvSpPr txBox="1"/>
          <p:nvPr/>
        </p:nvSpPr>
        <p:spPr>
          <a:xfrm>
            <a:off x="174948" y="235124"/>
            <a:ext cx="4536504" cy="5004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eaLnBrk="0" hangingPunct="0">
              <a:defRPr/>
            </a:pPr>
            <a:r>
              <a:rPr lang="cs-CZ" sz="1100" i="1" dirty="0" smtClean="0">
                <a:latin typeface="Arial" pitchFamily="34" charset="0"/>
                <a:cs typeface="Arial" pitchFamily="34" charset="0"/>
              </a:rPr>
              <a:t>No a poslední podzimní zápas sehrají staří borci v pátek 24.10.2014 v nedaleké </a:t>
            </a:r>
            <a:r>
              <a:rPr lang="cs-CZ" sz="1100" i="1" dirty="0" err="1" smtClean="0">
                <a:latin typeface="Arial" pitchFamily="34" charset="0"/>
                <a:cs typeface="Arial" pitchFamily="34" charset="0"/>
              </a:rPr>
              <a:t>Hoštce</a:t>
            </a:r>
            <a:r>
              <a:rPr lang="cs-CZ" sz="1100" i="1" dirty="0" smtClean="0">
                <a:latin typeface="Arial" pitchFamily="34" charset="0"/>
                <a:cs typeface="Arial" pitchFamily="34" charset="0"/>
              </a:rPr>
              <a:t> ,se kterou nás pojí mnohaleté fotbalové přátelství. </a:t>
            </a:r>
          </a:p>
          <a:p>
            <a:pPr eaLnBrk="0" hangingPunct="0">
              <a:defRPr/>
            </a:pPr>
            <a:r>
              <a:rPr lang="cs-CZ" sz="1100" i="1" dirty="0" smtClean="0">
                <a:latin typeface="Arial" pitchFamily="34" charset="0"/>
                <a:cs typeface="Arial" pitchFamily="34" charset="0"/>
              </a:rPr>
              <a:t>     Jedna věc se ještě od posledního zpravodaje odehrála. Nebylo to sice na fotbalových trávnících, ale i tak to s fotbalem určitě souvisí. 10. a 11. října proběhly komunální volby, ve kterých se rozděloval počet karet budoucím zastupitelům za jednotlivé politické strany a hnutí. Město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je největším partnerem našeho fotbalového oddílu a pokud by každoročně nebyl  sportovnímu hnutí SK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udělen grant na běžnou sportovní činnost, tak by fotbal současnou kvalitu ve zdejším regionu neměl a odnesly by to hlavně mládežnické kolektivy. Věříme, že i nové rozdělení politické moci bude nadále podporovat sport v rozsahu, jako doposud, a co by jsme si ještě přáli. Nejenom financování provozní činnosti, ale i větší investici do sportovišť, která v minulých letech nebyla na nejvyšší úrovni. My fotbalisté toužíme hlavně po umělé trávě, kterou mají v okolí už skoro všude.  Naše naděje se upírá do nového hnutí Sport, zdraví prosperita, které v letošních volbách uspělo, když skončilo na 2. místě. Do řad zastupitelů tohoto hnutí se dostali i členové našeho oddílu, kterým blahopřejeme a přejeme hodně úspěchů v podpoře sportu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který přinese i velký užitek fotbalistům.</a:t>
            </a:r>
          </a:p>
          <a:p>
            <a:pPr eaLnBrk="0" hangingPunct="0">
              <a:defRPr/>
            </a:pPr>
            <a:r>
              <a:rPr lang="cs-CZ" sz="1100" i="1" dirty="0" smtClean="0">
                <a:latin typeface="Arial" pitchFamily="34" charset="0"/>
                <a:cs typeface="Arial" pitchFamily="34" charset="0"/>
              </a:rPr>
              <a:t>     Přejeme Vám hezký sportovní zážitek z dnešního fotbalu. Fanděte slušně a nekřičte na rozhodčí .</a:t>
            </a:r>
          </a:p>
          <a:p>
            <a:pPr eaLnBrk="0" hangingPunct="0">
              <a:defRPr/>
            </a:pPr>
            <a:endParaRPr lang="cs-CZ" sz="1100" i="1" dirty="0" smtClean="0">
              <a:latin typeface="Arial" pitchFamily="34" charset="0"/>
              <a:cs typeface="Arial" pitchFamily="34" charset="0"/>
            </a:endParaRPr>
          </a:p>
          <a:p>
            <a:pPr eaLnBrk="0" hangingPunct="0">
              <a:defRPr/>
            </a:pPr>
            <a:endParaRPr lang="cs-CZ" sz="1100" i="1" dirty="0" smtClean="0">
              <a:latin typeface="Arial" pitchFamily="34" charset="0"/>
              <a:cs typeface="Arial" pitchFamily="34" charset="0"/>
            </a:endParaRPr>
          </a:p>
          <a:p>
            <a:pPr eaLnBrk="0" hangingPunct="0">
              <a:defRPr/>
            </a:pPr>
            <a:r>
              <a:rPr lang="cs-CZ" sz="1100" i="1" dirty="0" smtClean="0">
                <a:latin typeface="Arial" pitchFamily="34" charset="0"/>
                <a:cs typeface="Arial" pitchFamily="34" charset="0"/>
              </a:rPr>
              <a:t>                                               Sportu zdar </a:t>
            </a:r>
          </a:p>
          <a:p>
            <a:pPr eaLnBrk="0" hangingPunct="0">
              <a:defRPr/>
            </a:pPr>
            <a:r>
              <a:rPr lang="cs-CZ" sz="1100" i="1" dirty="0" smtClean="0">
                <a:latin typeface="Arial" pitchFamily="34" charset="0"/>
                <a:cs typeface="Arial" pitchFamily="34" charset="0"/>
              </a:rPr>
              <a:t> </a:t>
            </a:r>
          </a:p>
          <a:p>
            <a:pPr eaLnBrk="0" hangingPunct="0">
              <a:defRPr/>
            </a:pPr>
            <a:r>
              <a:rPr lang="cs-CZ" sz="1100" i="1" dirty="0" smtClean="0">
                <a:latin typeface="Arial" pitchFamily="34" charset="0"/>
                <a:cs typeface="Arial" pitchFamily="34" charset="0"/>
              </a:rPr>
              <a:t>                                                                  Fotbalu zvlášť</a:t>
            </a:r>
          </a:p>
        </p:txBody>
      </p:sp>
      <p:sp>
        <p:nvSpPr>
          <p:cNvPr id="12" name="TextovéPole 11"/>
          <p:cNvSpPr txBox="1"/>
          <p:nvPr/>
        </p:nvSpPr>
        <p:spPr>
          <a:xfrm>
            <a:off x="5503540" y="2035324"/>
            <a:ext cx="4608512" cy="2062103"/>
          </a:xfrm>
          <a:prstGeom prst="rect">
            <a:avLst/>
          </a:prstGeom>
          <a:solidFill>
            <a:srgbClr val="66FF99"/>
          </a:solidFill>
        </p:spPr>
        <p:txBody>
          <a:bodyPr wrap="square" rtlCol="0">
            <a:spAutoFit/>
          </a:bodyPr>
          <a:lstStyle/>
          <a:p>
            <a:r>
              <a:rPr lang="cs-CZ" sz="2400" dirty="0" smtClean="0">
                <a:solidFill>
                  <a:srgbClr val="FF0066"/>
                </a:solidFill>
                <a:latin typeface="Arial" pitchFamily="34" charset="0"/>
                <a:cs typeface="Arial" pitchFamily="34" charset="0"/>
              </a:rPr>
              <a:t>SK </a:t>
            </a:r>
            <a:r>
              <a:rPr lang="cs-CZ" sz="2400" dirty="0" err="1" smtClean="0">
                <a:solidFill>
                  <a:srgbClr val="FF0066"/>
                </a:solidFill>
                <a:latin typeface="Arial" pitchFamily="34" charset="0"/>
                <a:cs typeface="Arial" pitchFamily="34" charset="0"/>
              </a:rPr>
              <a:t>Štětí</a:t>
            </a:r>
            <a:r>
              <a:rPr lang="cs-CZ" sz="2400" dirty="0" smtClean="0">
                <a:solidFill>
                  <a:srgbClr val="FF0066"/>
                </a:solidFill>
                <a:latin typeface="Arial" pitchFamily="34" charset="0"/>
                <a:cs typeface="Arial" pitchFamily="34" charset="0"/>
              </a:rPr>
              <a:t> A – </a:t>
            </a:r>
            <a:r>
              <a:rPr lang="cs-CZ" sz="2400" dirty="0" err="1" smtClean="0">
                <a:solidFill>
                  <a:srgbClr val="FF0066"/>
                </a:solidFill>
                <a:latin typeface="Arial" pitchFamily="34" charset="0"/>
                <a:cs typeface="Arial" pitchFamily="34" charset="0"/>
              </a:rPr>
              <a:t>Čížkovice</a:t>
            </a:r>
            <a:r>
              <a:rPr lang="cs-CZ" sz="2400" dirty="0" smtClean="0">
                <a:solidFill>
                  <a:srgbClr val="FF0066"/>
                </a:solidFill>
                <a:latin typeface="Arial" pitchFamily="34" charset="0"/>
                <a:cs typeface="Arial" pitchFamily="34" charset="0"/>
              </a:rPr>
              <a:t>   14:1</a:t>
            </a:r>
          </a:p>
          <a:p>
            <a:r>
              <a:rPr lang="cs-CZ" sz="2400" dirty="0" smtClean="0">
                <a:solidFill>
                  <a:srgbClr val="000099"/>
                </a:solidFill>
                <a:latin typeface="Arial" pitchFamily="34" charset="0"/>
                <a:cs typeface="Arial" pitchFamily="34" charset="0"/>
              </a:rPr>
              <a:t>SK </a:t>
            </a:r>
            <a:r>
              <a:rPr lang="cs-CZ" sz="2400" dirty="0" err="1" smtClean="0">
                <a:solidFill>
                  <a:srgbClr val="000099"/>
                </a:solidFill>
                <a:latin typeface="Arial" pitchFamily="34" charset="0"/>
                <a:cs typeface="Arial" pitchFamily="34" charset="0"/>
              </a:rPr>
              <a:t>Štětí</a:t>
            </a:r>
            <a:r>
              <a:rPr lang="cs-CZ" sz="2400" dirty="0" smtClean="0">
                <a:solidFill>
                  <a:srgbClr val="000099"/>
                </a:solidFill>
                <a:latin typeface="Arial" pitchFamily="34" charset="0"/>
                <a:cs typeface="Arial" pitchFamily="34" charset="0"/>
              </a:rPr>
              <a:t> A – </a:t>
            </a:r>
            <a:r>
              <a:rPr lang="cs-CZ" sz="2400" dirty="0" err="1" smtClean="0">
                <a:solidFill>
                  <a:srgbClr val="000099"/>
                </a:solidFill>
                <a:latin typeface="Arial" pitchFamily="34" charset="0"/>
                <a:cs typeface="Arial" pitchFamily="34" charset="0"/>
              </a:rPr>
              <a:t>Dobříň</a:t>
            </a:r>
            <a:r>
              <a:rPr lang="cs-CZ" sz="2400" dirty="0" smtClean="0">
                <a:solidFill>
                  <a:srgbClr val="000099"/>
                </a:solidFill>
                <a:latin typeface="Arial" pitchFamily="34" charset="0"/>
                <a:cs typeface="Arial" pitchFamily="34" charset="0"/>
              </a:rPr>
              <a:t>          3:6</a:t>
            </a:r>
          </a:p>
          <a:p>
            <a:r>
              <a:rPr lang="cs-CZ" sz="2400" dirty="0" err="1" smtClean="0">
                <a:solidFill>
                  <a:srgbClr val="FF0066"/>
                </a:solidFill>
                <a:latin typeface="Arial" pitchFamily="34" charset="0"/>
                <a:cs typeface="Arial" pitchFamily="34" charset="0"/>
              </a:rPr>
              <a:t>Dobříň</a:t>
            </a:r>
            <a:r>
              <a:rPr lang="cs-CZ" sz="2400" dirty="0" smtClean="0">
                <a:solidFill>
                  <a:srgbClr val="FF0066"/>
                </a:solidFill>
                <a:latin typeface="Arial" pitchFamily="34" charset="0"/>
                <a:cs typeface="Arial" pitchFamily="34" charset="0"/>
              </a:rPr>
              <a:t> – </a:t>
            </a:r>
            <a:r>
              <a:rPr lang="cs-CZ" sz="2400" dirty="0" err="1" smtClean="0">
                <a:solidFill>
                  <a:srgbClr val="FF0066"/>
                </a:solidFill>
                <a:latin typeface="Arial" pitchFamily="34" charset="0"/>
                <a:cs typeface="Arial" pitchFamily="34" charset="0"/>
              </a:rPr>
              <a:t>Čížkovice</a:t>
            </a:r>
            <a:r>
              <a:rPr lang="cs-CZ" sz="2400" dirty="0" smtClean="0">
                <a:solidFill>
                  <a:srgbClr val="FF0066"/>
                </a:solidFill>
                <a:latin typeface="Arial" pitchFamily="34" charset="0"/>
                <a:cs typeface="Arial" pitchFamily="34" charset="0"/>
              </a:rPr>
              <a:t>         1:10 </a:t>
            </a:r>
          </a:p>
          <a:p>
            <a:endParaRPr lang="cs-CZ" sz="1400" u="sng" dirty="0" smtClean="0">
              <a:latin typeface="Arial" pitchFamily="34" charset="0"/>
              <a:cs typeface="Arial" pitchFamily="34" charset="0"/>
            </a:endParaRPr>
          </a:p>
          <a:p>
            <a:r>
              <a:rPr lang="cs-CZ" sz="1400" u="sng" dirty="0" smtClean="0">
                <a:latin typeface="Arial" pitchFamily="34" charset="0"/>
                <a:cs typeface="Arial" pitchFamily="34" charset="0"/>
              </a:rPr>
              <a:t>Sestava </a:t>
            </a:r>
            <a:r>
              <a:rPr lang="cs-CZ" sz="1400" u="sng" dirty="0" err="1" smtClean="0">
                <a:latin typeface="Arial" pitchFamily="34" charset="0"/>
                <a:cs typeface="Arial" pitchFamily="34" charset="0"/>
              </a:rPr>
              <a:t>Štětí</a:t>
            </a:r>
            <a:r>
              <a:rPr lang="cs-CZ" sz="1400" u="sng" dirty="0" smtClean="0">
                <a:latin typeface="Arial" pitchFamily="34" charset="0"/>
                <a:cs typeface="Arial" pitchFamily="34" charset="0"/>
              </a:rPr>
              <a:t> </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Hromý</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L</a:t>
            </a:r>
            <a:r>
              <a:rPr lang="cs-CZ" sz="1400" dirty="0" smtClean="0">
                <a:latin typeface="Arial" pitchFamily="34" charset="0"/>
                <a:cs typeface="Arial" pitchFamily="34" charset="0"/>
              </a:rPr>
              <a:t>.Malina, David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D.Malina</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Dragan</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Martiňák</a:t>
            </a:r>
            <a:r>
              <a:rPr lang="cs-CZ" sz="1400" dirty="0" smtClean="0">
                <a:latin typeface="Arial" pitchFamily="34" charset="0"/>
                <a:cs typeface="Arial" pitchFamily="34" charset="0"/>
              </a:rPr>
              <a:t>, Dvořák, </a:t>
            </a:r>
            <a:r>
              <a:rPr lang="cs-CZ" sz="1400" dirty="0" err="1" smtClean="0">
                <a:latin typeface="Arial" pitchFamily="34" charset="0"/>
                <a:cs typeface="Arial" pitchFamily="34" charset="0"/>
              </a:rPr>
              <a:t>Širochoman</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Paďour</a:t>
            </a:r>
            <a:endParaRPr lang="cs-CZ" sz="1400" dirty="0" smtClean="0">
              <a:latin typeface="Arial" pitchFamily="34" charset="0"/>
              <a:cs typeface="Arial" pitchFamily="34" charset="0"/>
            </a:endParaRPr>
          </a:p>
        </p:txBody>
      </p:sp>
      <p:sp>
        <p:nvSpPr>
          <p:cNvPr id="13" name="TextovéPole 12"/>
          <p:cNvSpPr txBox="1"/>
          <p:nvPr/>
        </p:nvSpPr>
        <p:spPr>
          <a:xfrm>
            <a:off x="5431532" y="307132"/>
            <a:ext cx="4680520" cy="1477328"/>
          </a:xfrm>
          <a:prstGeom prst="rect">
            <a:avLst/>
          </a:prstGeom>
          <a:blipFill>
            <a:blip r:embed="rId3" cstate="print"/>
            <a:stretch>
              <a:fillRect/>
            </a:stretch>
          </a:blipFill>
        </p:spPr>
        <p:txBody>
          <a:bodyPr wrap="square" rtlCol="0">
            <a:spAutoFit/>
          </a:bodyPr>
          <a:lstStyle/>
          <a:p>
            <a:pPr algn="ctr"/>
            <a:r>
              <a:rPr lang="cs-CZ" sz="1800" dirty="0" smtClean="0">
                <a:latin typeface="Bookman Old Style" pitchFamily="18" charset="0"/>
              </a:rPr>
              <a:t>Podzimní pohárové turnaje zahájila mladší přípravka v sobotu 11.10.2014 v </a:t>
            </a:r>
            <a:r>
              <a:rPr lang="cs-CZ" sz="1800" dirty="0" err="1" smtClean="0">
                <a:latin typeface="Bookman Old Style" pitchFamily="18" charset="0"/>
              </a:rPr>
              <a:t>Dobříni</a:t>
            </a:r>
            <a:r>
              <a:rPr lang="cs-CZ" sz="1800" dirty="0" smtClean="0">
                <a:latin typeface="Bookman Old Style" pitchFamily="18" charset="0"/>
              </a:rPr>
              <a:t>, Skončila na 2. místě, když v rozhodujícím zápase prohrála s domácím týmem</a:t>
            </a:r>
            <a:r>
              <a:rPr lang="cs-CZ" dirty="0" smtClean="0"/>
              <a:t>.</a:t>
            </a:r>
            <a:endParaRPr lang="cs-CZ" dirty="0"/>
          </a:p>
        </p:txBody>
      </p:sp>
      <p:pic>
        <p:nvPicPr>
          <p:cNvPr id="2" name="Picture 106"/>
          <p:cNvPicPr>
            <a:picLocks noChangeAspect="1" noChangeArrowheads="1"/>
          </p:cNvPicPr>
          <p:nvPr/>
        </p:nvPicPr>
        <p:blipFill>
          <a:blip r:embed="rId4" cstate="print"/>
          <a:srcRect/>
          <a:stretch>
            <a:fillRect/>
          </a:stretch>
        </p:blipFill>
        <p:spPr bwMode="auto">
          <a:xfrm>
            <a:off x="6007596" y="4555604"/>
            <a:ext cx="3144391" cy="2232248"/>
          </a:xfrm>
          <a:prstGeom prst="rect">
            <a:avLst/>
          </a:prstGeom>
          <a:noFill/>
          <a:ln w="9525">
            <a:noFill/>
            <a:miter lim="800000"/>
            <a:headEnd/>
            <a:tailEnd/>
          </a:ln>
        </p:spPr>
      </p:pic>
      <p:pic>
        <p:nvPicPr>
          <p:cNvPr id="3" name="Picture 106"/>
          <p:cNvPicPr>
            <a:picLocks noChangeAspect="1" noChangeArrowheads="1"/>
          </p:cNvPicPr>
          <p:nvPr/>
        </p:nvPicPr>
        <p:blipFill>
          <a:blip r:embed="rId5" cstate="print"/>
          <a:srcRect/>
          <a:stretch>
            <a:fillRect/>
          </a:stretch>
        </p:blipFill>
        <p:spPr bwMode="auto">
          <a:xfrm>
            <a:off x="1183060" y="5347692"/>
            <a:ext cx="2232248" cy="1728192"/>
          </a:xfrm>
          <a:prstGeom prst="rect">
            <a:avLst/>
          </a:prstGeom>
          <a:noFill/>
          <a:ln w="9525">
            <a:noFill/>
            <a:miter lim="800000"/>
            <a:headEnd/>
            <a:tailEnd/>
          </a:ln>
        </p:spPr>
      </p:pic>
      <p:pic>
        <p:nvPicPr>
          <p:cNvPr id="1026" name="Picture 1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0" name="TextovéPole 9"/>
          <p:cNvSpPr txBox="1"/>
          <p:nvPr/>
        </p:nvSpPr>
        <p:spPr>
          <a:xfrm>
            <a:off x="5359524" y="163116"/>
            <a:ext cx="4752528" cy="830997"/>
          </a:xfrm>
          <a:prstGeom prst="rect">
            <a:avLst/>
          </a:prstGeom>
          <a:blipFill>
            <a:blip r:embed="rId3" cstate="print"/>
            <a:tile tx="0" ty="0" sx="100000" sy="100000" flip="none" algn="tl"/>
          </a:blipFill>
        </p:spPr>
        <p:txBody>
          <a:bodyPr wrap="square" rtlCol="0">
            <a:spAutoFit/>
          </a:bodyPr>
          <a:lstStyle/>
          <a:p>
            <a:pPr algn="ctr"/>
            <a:r>
              <a:rPr lang="cs-CZ" sz="2400" dirty="0" smtClean="0">
                <a:latin typeface="Comic Sans MS" pitchFamily="66" charset="0"/>
                <a:ea typeface="Microsoft Himalaya" pitchFamily="2" charset="0"/>
                <a:cs typeface="Microsoft Himalaya" pitchFamily="2" charset="0"/>
              </a:rPr>
              <a:t>Výsledkový přehled mužstev SK </a:t>
            </a:r>
            <a:r>
              <a:rPr lang="cs-CZ" sz="2400" dirty="0" err="1" smtClean="0">
                <a:latin typeface="Comic Sans MS" pitchFamily="66" charset="0"/>
                <a:ea typeface="Microsoft Himalaya" pitchFamily="2" charset="0"/>
                <a:cs typeface="Microsoft Himalaya" pitchFamily="2" charset="0"/>
              </a:rPr>
              <a:t>Štětí</a:t>
            </a:r>
            <a:endParaRPr lang="cs-CZ" sz="2400" dirty="0">
              <a:latin typeface="Comic Sans MS" pitchFamily="66" charset="0"/>
              <a:ea typeface="Microsoft Himalaya" pitchFamily="2" charset="0"/>
              <a:cs typeface="Microsoft Himalaya" pitchFamily="2" charset="0"/>
            </a:endParaRPr>
          </a:p>
        </p:txBody>
      </p:sp>
      <p:graphicFrame>
        <p:nvGraphicFramePr>
          <p:cNvPr id="8" name="Tabulka 7"/>
          <p:cNvGraphicFramePr>
            <a:graphicFrameLocks noGrp="1"/>
          </p:cNvGraphicFramePr>
          <p:nvPr/>
        </p:nvGraphicFramePr>
        <p:xfrm>
          <a:off x="5431533" y="1243236"/>
          <a:ext cx="4665215" cy="5819734"/>
        </p:xfrm>
        <a:graphic>
          <a:graphicData uri="http://schemas.openxmlformats.org/drawingml/2006/table">
            <a:tbl>
              <a:tblPr/>
              <a:tblGrid>
                <a:gridCol w="628576">
                  <a:extLst>
                    <a:ext uri="{9D8B030D-6E8A-4147-A177-3AD203B41FA5}">
                      <a16:colId xmlns:a16="http://schemas.microsoft.com/office/drawing/2014/main" val="20000"/>
                    </a:ext>
                  </a:extLst>
                </a:gridCol>
                <a:gridCol w="628576">
                  <a:extLst>
                    <a:ext uri="{9D8B030D-6E8A-4147-A177-3AD203B41FA5}">
                      <a16:colId xmlns:a16="http://schemas.microsoft.com/office/drawing/2014/main" val="20001"/>
                    </a:ext>
                  </a:extLst>
                </a:gridCol>
                <a:gridCol w="1011616">
                  <a:extLst>
                    <a:ext uri="{9D8B030D-6E8A-4147-A177-3AD203B41FA5}">
                      <a16:colId xmlns:a16="http://schemas.microsoft.com/office/drawing/2014/main" val="20002"/>
                    </a:ext>
                  </a:extLst>
                </a:gridCol>
                <a:gridCol w="982151">
                  <a:extLst>
                    <a:ext uri="{9D8B030D-6E8A-4147-A177-3AD203B41FA5}">
                      <a16:colId xmlns:a16="http://schemas.microsoft.com/office/drawing/2014/main" val="20003"/>
                    </a:ext>
                  </a:extLst>
                </a:gridCol>
                <a:gridCol w="785720">
                  <a:extLst>
                    <a:ext uri="{9D8B030D-6E8A-4147-A177-3AD203B41FA5}">
                      <a16:colId xmlns:a16="http://schemas.microsoft.com/office/drawing/2014/main" val="20004"/>
                    </a:ext>
                  </a:extLst>
                </a:gridCol>
                <a:gridCol w="628576">
                  <a:extLst>
                    <a:ext uri="{9D8B030D-6E8A-4147-A177-3AD203B41FA5}">
                      <a16:colId xmlns:a16="http://schemas.microsoft.com/office/drawing/2014/main" val="20005"/>
                    </a:ext>
                  </a:extLst>
                </a:gridCol>
              </a:tblGrid>
              <a:tr h="292475">
                <a:tc>
                  <a:txBody>
                    <a:bodyPr/>
                    <a:lstStyle/>
                    <a:p>
                      <a:pPr algn="ctr" rtl="0" fontAlgn="ctr"/>
                      <a:r>
                        <a:rPr lang="cs-CZ" sz="1000" b="1" i="0" u="none" strike="noStrike" dirty="0">
                          <a:solidFill>
                            <a:srgbClr val="000000"/>
                          </a:solidFill>
                          <a:latin typeface="Arial"/>
                        </a:rPr>
                        <a:t>4.10.2014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Baník 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rowSpan="2">
                  <a:txBody>
                    <a:bodyPr/>
                    <a:lstStyle/>
                    <a:p>
                      <a:pPr algn="ctr" rtl="0" fontAlgn="ctr"/>
                      <a:r>
                        <a:rPr lang="cs-CZ" sz="1000" b="1" i="0" u="none" strike="noStrike">
                          <a:solidFill>
                            <a:srgbClr val="000000"/>
                          </a:solidFill>
                          <a:latin typeface="Arial"/>
                        </a:rPr>
                        <a:t>Dospělí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0"/>
                  </a:ext>
                </a:extLst>
              </a:tr>
              <a:tr h="467959">
                <a:tc>
                  <a:txBody>
                    <a:bodyPr/>
                    <a:lstStyle/>
                    <a:p>
                      <a:pPr algn="ctr" rtl="0" fontAlgn="ctr"/>
                      <a:r>
                        <a:rPr lang="cs-CZ" sz="1000" b="1" i="0" u="none" strike="noStrike" dirty="0">
                          <a:solidFill>
                            <a:srgbClr val="000000"/>
                          </a:solidFill>
                          <a:latin typeface="Arial"/>
                        </a:rPr>
                        <a:t>11.10.2014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Sokol Horní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vMerge="1">
                  <a:txBody>
                    <a:bodyPr/>
                    <a:lstStyle/>
                    <a:p>
                      <a:endParaRPr lang="cs-CZ"/>
                    </a:p>
                  </a:txBody>
                  <a:tcPr/>
                </a:tc>
                <a:extLst>
                  <a:ext uri="{0D108BD9-81ED-4DB2-BD59-A6C34878D82A}">
                    <a16:rowId xmlns:a16="http://schemas.microsoft.com/office/drawing/2014/main" val="10001"/>
                  </a:ext>
                </a:extLst>
              </a:tr>
              <a:tr h="467959">
                <a:tc>
                  <a:txBody>
                    <a:bodyPr/>
                    <a:lstStyle/>
                    <a:p>
                      <a:pPr algn="ctr" rtl="0" fontAlgn="ctr"/>
                      <a:r>
                        <a:rPr lang="cs-CZ" sz="1000" b="1" i="0" u="none" strike="noStrike">
                          <a:solidFill>
                            <a:srgbClr val="000000"/>
                          </a:solidFill>
                          <a:latin typeface="Arial"/>
                        </a:rPr>
                        <a:t>3.10.2014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latin typeface="Arial"/>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latin typeface="Arial"/>
                        </a:rPr>
                        <a:t>Dynamo Střížovice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latin typeface="Arial"/>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rowSpan="2">
                  <a:txBody>
                    <a:bodyPr/>
                    <a:lstStyle/>
                    <a:p>
                      <a:pPr algn="ctr" rtl="0" fontAlgn="ctr"/>
                      <a:r>
                        <a:rPr lang="cs-CZ" sz="1000" b="1" i="0" u="none" strike="noStrike">
                          <a:solidFill>
                            <a:srgbClr val="000000"/>
                          </a:solidFill>
                          <a:latin typeface="Arial"/>
                        </a:rPr>
                        <a:t>Stará garda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292475">
                <a:tc>
                  <a:txBody>
                    <a:bodyPr/>
                    <a:lstStyle/>
                    <a:p>
                      <a:pPr algn="ctr" rtl="0" fontAlgn="ctr"/>
                      <a:r>
                        <a:rPr lang="cs-CZ" sz="1000" b="1" i="0" u="none" strike="noStrike">
                          <a:solidFill>
                            <a:srgbClr val="000000"/>
                          </a:solidFill>
                          <a:latin typeface="Arial"/>
                        </a:rPr>
                        <a:t>10.10.2014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latin typeface="Arial"/>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latin typeface="Arial"/>
                        </a:rPr>
                        <a:t>FK 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latin typeface="Arial"/>
                        </a:rPr>
                        <a:t>Sepap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latin typeface="Arial"/>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vMerge="1">
                  <a:txBody>
                    <a:bodyPr/>
                    <a:lstStyle/>
                    <a:p>
                      <a:endParaRPr lang="cs-CZ"/>
                    </a:p>
                  </a:txBody>
                  <a:tcPr/>
                </a:tc>
                <a:extLst>
                  <a:ext uri="{0D108BD9-81ED-4DB2-BD59-A6C34878D82A}">
                    <a16:rowId xmlns:a16="http://schemas.microsoft.com/office/drawing/2014/main" val="10003"/>
                  </a:ext>
                </a:extLst>
              </a:tr>
              <a:tr h="292475">
                <a:tc>
                  <a:txBody>
                    <a:bodyPr/>
                    <a:lstStyle/>
                    <a:p>
                      <a:pPr algn="ctr" rtl="0" fontAlgn="ctr"/>
                      <a:r>
                        <a:rPr lang="cs-CZ" sz="1000" b="1" i="0" u="none" strike="noStrike">
                          <a:solidFill>
                            <a:srgbClr val="000000"/>
                          </a:solidFill>
                          <a:latin typeface="Arial"/>
                        </a:rPr>
                        <a:t>5.10.2014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FC Svádov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rowSpan="2">
                  <a:txBody>
                    <a:bodyPr/>
                    <a:lstStyle/>
                    <a:p>
                      <a:pPr algn="ctr" rtl="0" fontAlgn="ctr"/>
                      <a:r>
                        <a:rPr lang="cs-CZ" sz="1000" b="1" i="0" u="none" strike="noStrike">
                          <a:solidFill>
                            <a:srgbClr val="000000"/>
                          </a:solidFill>
                          <a:latin typeface="Arial"/>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4"/>
                  </a:ext>
                </a:extLst>
              </a:tr>
              <a:tr h="292475">
                <a:tc>
                  <a:txBody>
                    <a:bodyPr/>
                    <a:lstStyle/>
                    <a:p>
                      <a:pPr algn="ctr" rtl="0" fontAlgn="ctr"/>
                      <a:r>
                        <a:rPr lang="cs-CZ" sz="1000" b="1" i="0" u="none" strike="noStrike">
                          <a:solidFill>
                            <a:srgbClr val="000000"/>
                          </a:solidFill>
                          <a:latin typeface="Arial"/>
                        </a:rPr>
                        <a:t>11.10.2014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FK Březiny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vMerge="1">
                  <a:txBody>
                    <a:bodyPr/>
                    <a:lstStyle/>
                    <a:p>
                      <a:endParaRPr lang="cs-CZ"/>
                    </a:p>
                  </a:txBody>
                  <a:tcPr/>
                </a:tc>
                <a:extLst>
                  <a:ext uri="{0D108BD9-81ED-4DB2-BD59-A6C34878D82A}">
                    <a16:rowId xmlns:a16="http://schemas.microsoft.com/office/drawing/2014/main" val="10005"/>
                  </a:ext>
                </a:extLst>
              </a:tr>
              <a:tr h="292475">
                <a:tc>
                  <a:txBody>
                    <a:bodyPr/>
                    <a:lstStyle/>
                    <a:p>
                      <a:pPr algn="ctr" rtl="0" fontAlgn="ctr"/>
                      <a:r>
                        <a:rPr lang="cs-CZ" sz="1000" b="1" i="0" u="none" strike="noStrike">
                          <a:solidFill>
                            <a:srgbClr val="000000"/>
                          </a:solidFill>
                          <a:latin typeface="Arial"/>
                        </a:rPr>
                        <a:t>5.10.2014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VČSA 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cs-CZ" sz="1000" b="1" i="0" u="none" strike="noStrike">
                          <a:solidFill>
                            <a:srgbClr val="000000"/>
                          </a:solidFill>
                          <a:latin typeface="Arial"/>
                        </a:rPr>
                        <a:t>Star.žáci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92475">
                <a:tc>
                  <a:txBody>
                    <a:bodyPr/>
                    <a:lstStyle/>
                    <a:p>
                      <a:pPr algn="ctr" rtl="0" fontAlgn="ctr"/>
                      <a:r>
                        <a:rPr lang="cs-CZ" sz="1000" b="1" i="0" u="none" strike="noStrike">
                          <a:solidFill>
                            <a:srgbClr val="000000"/>
                          </a:solidFill>
                          <a:latin typeface="Arial"/>
                        </a:rPr>
                        <a:t>12.10.2014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FC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cs-CZ"/>
                    </a:p>
                  </a:txBody>
                  <a:tcPr/>
                </a:tc>
                <a:extLst>
                  <a:ext uri="{0D108BD9-81ED-4DB2-BD59-A6C34878D82A}">
                    <a16:rowId xmlns:a16="http://schemas.microsoft.com/office/drawing/2014/main" val="10007"/>
                  </a:ext>
                </a:extLst>
              </a:tr>
              <a:tr h="292475">
                <a:tc>
                  <a:txBody>
                    <a:bodyPr/>
                    <a:lstStyle/>
                    <a:p>
                      <a:pPr algn="ctr" rtl="0" fontAlgn="ctr"/>
                      <a:r>
                        <a:rPr lang="cs-CZ" sz="1000" b="1" i="0" u="none" strike="noStrike">
                          <a:solidFill>
                            <a:srgbClr val="000000"/>
                          </a:solidFill>
                          <a:latin typeface="Arial"/>
                        </a:rPr>
                        <a:t>5.10.2014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a:solidFill>
                            <a:srgbClr val="000000"/>
                          </a:solidFill>
                          <a:latin typeface="Arial"/>
                        </a:rPr>
                        <a:t>VČSA 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a:solidFill>
                            <a:srgbClr val="000000"/>
                          </a:solidFill>
                          <a:latin typeface="Arial"/>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2">
                  <a:txBody>
                    <a:bodyPr/>
                    <a:lstStyle/>
                    <a:p>
                      <a:pPr algn="ctr" rtl="0" fontAlgn="ctr"/>
                      <a:r>
                        <a:rPr lang="cs-CZ" sz="1000" b="1" i="0" u="none" strike="noStrike">
                          <a:solidFill>
                            <a:srgbClr val="000000"/>
                          </a:solidFill>
                          <a:latin typeface="Arial"/>
                        </a:rPr>
                        <a:t>Mlad.žáci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8"/>
                  </a:ext>
                </a:extLst>
              </a:tr>
              <a:tr h="292475">
                <a:tc>
                  <a:txBody>
                    <a:bodyPr/>
                    <a:lstStyle/>
                    <a:p>
                      <a:pPr algn="ctr" rtl="0" fontAlgn="ctr"/>
                      <a:r>
                        <a:rPr lang="cs-CZ" sz="1000" b="1" i="0" u="none" strike="noStrike">
                          <a:solidFill>
                            <a:srgbClr val="000000"/>
                          </a:solidFill>
                          <a:latin typeface="Arial"/>
                        </a:rPr>
                        <a:t>12.10.2014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a:solidFill>
                            <a:srgbClr val="000000"/>
                          </a:solidFill>
                          <a:latin typeface="Arial"/>
                        </a:rPr>
                        <a:t>FC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cs-CZ" sz="10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vMerge="1">
                  <a:txBody>
                    <a:bodyPr/>
                    <a:lstStyle/>
                    <a:p>
                      <a:endParaRPr lang="cs-CZ"/>
                    </a:p>
                  </a:txBody>
                  <a:tcPr/>
                </a:tc>
                <a:extLst>
                  <a:ext uri="{0D108BD9-81ED-4DB2-BD59-A6C34878D82A}">
                    <a16:rowId xmlns:a16="http://schemas.microsoft.com/office/drawing/2014/main" val="10009"/>
                  </a:ext>
                </a:extLst>
              </a:tr>
              <a:tr h="292475">
                <a:tc>
                  <a:txBody>
                    <a:bodyPr/>
                    <a:lstStyle/>
                    <a:p>
                      <a:pPr algn="ctr" rtl="0" fontAlgn="ctr"/>
                      <a:r>
                        <a:rPr lang="cs-CZ" sz="1000" b="1" i="0" u="none" strike="noStrike">
                          <a:solidFill>
                            <a:srgbClr val="000000"/>
                          </a:solidFill>
                          <a:latin typeface="Arial"/>
                        </a:rPr>
                        <a:t>4.10.2014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a:solidFill>
                            <a:srgbClr val="000000"/>
                          </a:solidFill>
                          <a:latin typeface="Arial"/>
                        </a:rPr>
                        <a:t>Sokol 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dirty="0">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rowSpan="2">
                  <a:txBody>
                    <a:bodyPr/>
                    <a:lstStyle/>
                    <a:p>
                      <a:pPr algn="ctr" rtl="0" fontAlgn="ctr"/>
                      <a:r>
                        <a:rPr lang="cs-CZ" sz="1000" b="1" i="0" u="none" strike="noStrike">
                          <a:solidFill>
                            <a:srgbClr val="000000"/>
                          </a:solidFill>
                          <a:latin typeface="Arial"/>
                        </a:rPr>
                        <a:t>Mladší žáci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0"/>
                  </a:ext>
                </a:extLst>
              </a:tr>
              <a:tr h="292475">
                <a:tc>
                  <a:txBody>
                    <a:bodyPr/>
                    <a:lstStyle/>
                    <a:p>
                      <a:pPr algn="ctr" rtl="0" fontAlgn="ctr"/>
                      <a:r>
                        <a:rPr lang="cs-CZ" sz="1000" b="1" i="0" u="none" strike="noStrike">
                          <a:solidFill>
                            <a:srgbClr val="000000"/>
                          </a:solidFill>
                          <a:latin typeface="Arial"/>
                        </a:rPr>
                        <a:t>11.10.2014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a:solidFill>
                            <a:srgbClr val="000000"/>
                          </a:solidFill>
                          <a:latin typeface="Arial"/>
                        </a:rPr>
                        <a:t>Viktorie Budyně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rtl="0" fontAlgn="ctr"/>
                      <a:r>
                        <a:rPr lang="cs-CZ" sz="1000" b="1" i="0" u="none" strike="noStrike" dirty="0">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vMerge="1">
                  <a:txBody>
                    <a:bodyPr/>
                    <a:lstStyle/>
                    <a:p>
                      <a:endParaRPr lang="cs-CZ"/>
                    </a:p>
                  </a:txBody>
                  <a:tcPr/>
                </a:tc>
                <a:extLst>
                  <a:ext uri="{0D108BD9-81ED-4DB2-BD59-A6C34878D82A}">
                    <a16:rowId xmlns:a16="http://schemas.microsoft.com/office/drawing/2014/main" val="10011"/>
                  </a:ext>
                </a:extLst>
              </a:tr>
              <a:tr h="467959">
                <a:tc>
                  <a:txBody>
                    <a:bodyPr/>
                    <a:lstStyle/>
                    <a:p>
                      <a:pPr algn="ctr" rtl="0" fontAlgn="ctr"/>
                      <a:r>
                        <a:rPr lang="cs-CZ" sz="1000" b="1" i="0" u="none" strike="noStrike">
                          <a:solidFill>
                            <a:srgbClr val="000000"/>
                          </a:solidFill>
                          <a:latin typeface="Arial"/>
                        </a:rPr>
                        <a:t>4.10.2014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a:rPr>
                        <a:t>SK Štětí/Roudnice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a:rPr>
                        <a:t>FK 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a:solidFill>
                            <a:srgbClr val="000000"/>
                          </a:solidFill>
                          <a:latin typeface="Arial"/>
                        </a:rPr>
                        <a:t> </a:t>
                      </a:r>
                      <a:r>
                        <a:rPr lang="cs-CZ" sz="1000" b="1" i="0" u="none" strike="noStrike" dirty="0" smtClean="0">
                          <a:solidFill>
                            <a:srgbClr val="000000"/>
                          </a:solidFill>
                          <a:latin typeface="Arial"/>
                        </a:rPr>
                        <a:t>5:7,17:4</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rowSpan="2">
                  <a:txBody>
                    <a:bodyPr/>
                    <a:lstStyle/>
                    <a:p>
                      <a:pPr algn="ctr" rtl="0" fontAlgn="ctr"/>
                      <a:r>
                        <a:rPr lang="cs-CZ" sz="1000" b="1" i="0" u="none" strike="noStrike" dirty="0">
                          <a:solidFill>
                            <a:srgbClr val="000000"/>
                          </a:solidFill>
                          <a:latin typeface="Arial"/>
                        </a:rPr>
                        <a:t>Star.přípravka 2004,05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2"/>
                  </a:ext>
                </a:extLst>
              </a:tr>
              <a:tr h="467959">
                <a:tc>
                  <a:txBody>
                    <a:bodyPr/>
                    <a:lstStyle/>
                    <a:p>
                      <a:pPr algn="ctr" rtl="0" fontAlgn="ctr"/>
                      <a:r>
                        <a:rPr lang="cs-CZ" sz="1000" b="1" i="0" u="none" strike="noStrike">
                          <a:solidFill>
                            <a:srgbClr val="000000"/>
                          </a:solidFill>
                          <a:latin typeface="Arial"/>
                        </a:rPr>
                        <a:t>12.10.2014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a:rPr>
                        <a:t>FC/AFK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a:rPr>
                        <a:t>SK Štětí/Roudnice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smtClean="0">
                          <a:solidFill>
                            <a:srgbClr val="000000"/>
                          </a:solidFill>
                          <a:latin typeface="Arial"/>
                        </a:rPr>
                        <a:t>9:18, </a:t>
                      </a:r>
                      <a:r>
                        <a:rPr lang="cs-CZ" sz="1000" b="1" i="0" u="none" strike="noStrike" dirty="0" err="1" smtClean="0">
                          <a:solidFill>
                            <a:srgbClr val="000000"/>
                          </a:solidFill>
                          <a:latin typeface="Arial"/>
                        </a:rPr>
                        <a:t>18</a:t>
                      </a:r>
                      <a:r>
                        <a:rPr lang="cs-CZ" sz="1000" b="1" i="0" u="none" strike="noStrike" dirty="0" smtClean="0">
                          <a:solidFill>
                            <a:srgbClr val="000000"/>
                          </a:solidFill>
                          <a:latin typeface="Arial"/>
                        </a:rPr>
                        <a:t>:17</a:t>
                      </a:r>
                      <a:r>
                        <a:rPr lang="cs-CZ" sz="10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vMerge="1">
                  <a:txBody>
                    <a:bodyPr/>
                    <a:lstStyle/>
                    <a:p>
                      <a:endParaRPr lang="cs-CZ"/>
                    </a:p>
                  </a:txBody>
                  <a:tcPr/>
                </a:tc>
                <a:extLst>
                  <a:ext uri="{0D108BD9-81ED-4DB2-BD59-A6C34878D82A}">
                    <a16:rowId xmlns:a16="http://schemas.microsoft.com/office/drawing/2014/main" val="10013"/>
                  </a:ext>
                </a:extLst>
              </a:tr>
              <a:tr h="292475">
                <a:tc>
                  <a:txBody>
                    <a:bodyPr/>
                    <a:lstStyle/>
                    <a:p>
                      <a:pPr algn="ctr" rtl="0" fontAlgn="ctr"/>
                      <a:r>
                        <a:rPr lang="cs-CZ" sz="1000" b="1" i="0" u="none" strike="noStrike">
                          <a:solidFill>
                            <a:srgbClr val="000000"/>
                          </a:solidFill>
                          <a:latin typeface="Arial"/>
                        </a:rPr>
                        <a:t>4.10.2014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Turnaj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Předonín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4.místo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dirty="0" err="1">
                          <a:solidFill>
                            <a:srgbClr val="000000"/>
                          </a:solidFill>
                          <a:latin typeface="Arial"/>
                        </a:rPr>
                        <a:t>Ml</a:t>
                      </a:r>
                      <a:r>
                        <a:rPr lang="cs-CZ" sz="1000" b="1" i="0" u="none" strike="noStrike" dirty="0">
                          <a:solidFill>
                            <a:srgbClr val="000000"/>
                          </a:solidFill>
                          <a:latin typeface="Arial"/>
                        </a:rPr>
                        <a:t>.</a:t>
                      </a:r>
                      <a:r>
                        <a:rPr lang="cs-CZ" sz="1000" b="1" i="0" u="none" strike="noStrike" dirty="0" err="1">
                          <a:solidFill>
                            <a:srgbClr val="000000"/>
                          </a:solidFill>
                          <a:latin typeface="Arial"/>
                        </a:rPr>
                        <a:t>př.B</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14"/>
                  </a:ext>
                </a:extLst>
              </a:tr>
              <a:tr h="292475">
                <a:tc>
                  <a:txBody>
                    <a:bodyPr/>
                    <a:lstStyle/>
                    <a:p>
                      <a:pPr algn="ctr" rtl="0" fontAlgn="ctr"/>
                      <a:r>
                        <a:rPr lang="cs-CZ" sz="1000" b="1" i="0" u="none" strike="noStrike">
                          <a:solidFill>
                            <a:srgbClr val="000000"/>
                          </a:solidFill>
                          <a:latin typeface="Arial"/>
                        </a:rPr>
                        <a:t>11.10.2014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Turnaj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Dobříň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2.místo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dirty="0" err="1">
                          <a:solidFill>
                            <a:srgbClr val="000000"/>
                          </a:solidFill>
                          <a:latin typeface="Arial"/>
                        </a:rPr>
                        <a:t>Ml</a:t>
                      </a:r>
                      <a:r>
                        <a:rPr lang="cs-CZ" sz="1000" b="1" i="0" u="none" strike="noStrike" dirty="0">
                          <a:solidFill>
                            <a:srgbClr val="000000"/>
                          </a:solidFill>
                          <a:latin typeface="Arial"/>
                        </a:rPr>
                        <a:t>.</a:t>
                      </a:r>
                      <a:r>
                        <a:rPr lang="cs-CZ" sz="1000" b="1" i="0" u="none" strike="noStrike" dirty="0" err="1">
                          <a:solidFill>
                            <a:srgbClr val="000000"/>
                          </a:solidFill>
                          <a:latin typeface="Arial"/>
                        </a:rPr>
                        <a:t>př.A</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15"/>
                  </a:ext>
                </a:extLst>
              </a:tr>
              <a:tr h="307098">
                <a:tc>
                  <a:txBody>
                    <a:bodyPr/>
                    <a:lstStyle/>
                    <a:p>
                      <a:pPr algn="ctr" rtl="0" fontAlgn="ctr"/>
                      <a:r>
                        <a:rPr lang="cs-CZ" sz="1000" b="1" i="0" u="none" strike="noStrike">
                          <a:solidFill>
                            <a:srgbClr val="000000"/>
                          </a:solidFill>
                          <a:latin typeface="Arial"/>
                        </a:rPr>
                        <a:t>27.9.2014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Turnaj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a:solidFill>
                            <a:srgbClr val="000000"/>
                          </a:solidFill>
                          <a:latin typeface="Arial"/>
                        </a:rPr>
                        <a:t>3.místo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000" b="1" i="0" u="none" strike="noStrike" dirty="0" err="1">
                          <a:solidFill>
                            <a:srgbClr val="000000"/>
                          </a:solidFill>
                          <a:latin typeface="Arial"/>
                        </a:rPr>
                        <a:t>Ml</a:t>
                      </a:r>
                      <a:r>
                        <a:rPr lang="cs-CZ" sz="1000" b="1" i="0" u="none" strike="noStrike" dirty="0">
                          <a:solidFill>
                            <a:srgbClr val="000000"/>
                          </a:solidFill>
                          <a:latin typeface="Arial"/>
                        </a:rPr>
                        <a:t>.</a:t>
                      </a:r>
                      <a:r>
                        <a:rPr lang="cs-CZ" sz="1000" b="1" i="0" u="none" strike="noStrike" dirty="0" err="1">
                          <a:solidFill>
                            <a:srgbClr val="000000"/>
                          </a:solidFill>
                          <a:latin typeface="Arial"/>
                        </a:rPr>
                        <a:t>př.B</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16"/>
                  </a:ext>
                </a:extLst>
              </a:tr>
            </a:tbl>
          </a:graphicData>
        </a:graphic>
      </p:graphicFrame>
      <p:sp>
        <p:nvSpPr>
          <p:cNvPr id="7" name="TextovéPole 6"/>
          <p:cNvSpPr txBox="1"/>
          <p:nvPr/>
        </p:nvSpPr>
        <p:spPr>
          <a:xfrm>
            <a:off x="246956" y="163116"/>
            <a:ext cx="4464496" cy="369332"/>
          </a:xfrm>
          <a:prstGeom prst="rect">
            <a:avLst/>
          </a:prstGeom>
          <a:blipFill>
            <a:blip r:embed="rId4" cstate="print"/>
            <a:stretch>
              <a:fillRect/>
            </a:stretch>
          </a:blipFill>
        </p:spPr>
        <p:txBody>
          <a:bodyPr wrap="square" rtlCol="0">
            <a:spAutoFit/>
          </a:bodyPr>
          <a:lstStyle/>
          <a:p>
            <a:pPr algn="ctr"/>
            <a:r>
              <a:rPr lang="cs-CZ" sz="1800" dirty="0" smtClean="0">
                <a:effectLst>
                  <a:outerShdw blurRad="38100" dist="38100" dir="2700000" algn="tl">
                    <a:srgbClr val="000000">
                      <a:alpha val="43137"/>
                    </a:srgbClr>
                  </a:outerShdw>
                </a:effectLst>
                <a:latin typeface="RomanT" pitchFamily="2" charset="0"/>
                <a:cs typeface="RomanT" pitchFamily="2" charset="0"/>
              </a:rPr>
              <a:t>Starší přípravka</a:t>
            </a:r>
            <a:endParaRPr lang="cs-CZ" sz="1800" dirty="0">
              <a:effectLst>
                <a:outerShdw blurRad="38100" dist="38100" dir="2700000" algn="tl">
                  <a:srgbClr val="000000">
                    <a:alpha val="43137"/>
                  </a:srgbClr>
                </a:outerShdw>
              </a:effectLst>
              <a:latin typeface="RomanT" pitchFamily="2" charset="0"/>
              <a:cs typeface="RomanT" pitchFamily="2" charset="0"/>
            </a:endParaRPr>
          </a:p>
        </p:txBody>
      </p:sp>
      <p:graphicFrame>
        <p:nvGraphicFramePr>
          <p:cNvPr id="12" name="Tabulka 11"/>
          <p:cNvGraphicFramePr>
            <a:graphicFrameLocks noGrp="1"/>
          </p:cNvGraphicFramePr>
          <p:nvPr/>
        </p:nvGraphicFramePr>
        <p:xfrm>
          <a:off x="318964" y="2539381"/>
          <a:ext cx="4392488" cy="4427985"/>
        </p:xfrm>
        <a:graphic>
          <a:graphicData uri="http://schemas.openxmlformats.org/drawingml/2006/table">
            <a:tbl>
              <a:tblPr/>
              <a:tblGrid>
                <a:gridCol w="324485">
                  <a:extLst>
                    <a:ext uri="{9D8B030D-6E8A-4147-A177-3AD203B41FA5}">
                      <a16:colId xmlns:a16="http://schemas.microsoft.com/office/drawing/2014/main" val="20000"/>
                    </a:ext>
                  </a:extLst>
                </a:gridCol>
                <a:gridCol w="1710708">
                  <a:extLst>
                    <a:ext uri="{9D8B030D-6E8A-4147-A177-3AD203B41FA5}">
                      <a16:colId xmlns:a16="http://schemas.microsoft.com/office/drawing/2014/main" val="20001"/>
                    </a:ext>
                  </a:extLst>
                </a:gridCol>
                <a:gridCol w="286311">
                  <a:extLst>
                    <a:ext uri="{9D8B030D-6E8A-4147-A177-3AD203B41FA5}">
                      <a16:colId xmlns:a16="http://schemas.microsoft.com/office/drawing/2014/main" val="20002"/>
                    </a:ext>
                  </a:extLst>
                </a:gridCol>
                <a:gridCol w="286311">
                  <a:extLst>
                    <a:ext uri="{9D8B030D-6E8A-4147-A177-3AD203B41FA5}">
                      <a16:colId xmlns:a16="http://schemas.microsoft.com/office/drawing/2014/main" val="20003"/>
                    </a:ext>
                  </a:extLst>
                </a:gridCol>
                <a:gridCol w="286311">
                  <a:extLst>
                    <a:ext uri="{9D8B030D-6E8A-4147-A177-3AD203B41FA5}">
                      <a16:colId xmlns:a16="http://schemas.microsoft.com/office/drawing/2014/main" val="20004"/>
                    </a:ext>
                  </a:extLst>
                </a:gridCol>
                <a:gridCol w="286311">
                  <a:extLst>
                    <a:ext uri="{9D8B030D-6E8A-4147-A177-3AD203B41FA5}">
                      <a16:colId xmlns:a16="http://schemas.microsoft.com/office/drawing/2014/main" val="20005"/>
                    </a:ext>
                  </a:extLst>
                </a:gridCol>
                <a:gridCol w="753953">
                  <a:extLst>
                    <a:ext uri="{9D8B030D-6E8A-4147-A177-3AD203B41FA5}">
                      <a16:colId xmlns:a16="http://schemas.microsoft.com/office/drawing/2014/main" val="20006"/>
                    </a:ext>
                  </a:extLst>
                </a:gridCol>
                <a:gridCol w="458098">
                  <a:extLst>
                    <a:ext uri="{9D8B030D-6E8A-4147-A177-3AD203B41FA5}">
                      <a16:colId xmlns:a16="http://schemas.microsoft.com/office/drawing/2014/main" val="20007"/>
                    </a:ext>
                  </a:extLst>
                </a:gridCol>
              </a:tblGrid>
              <a:tr h="214991">
                <a:tc gridSpan="8">
                  <a:txBody>
                    <a:bodyPr/>
                    <a:lstStyle/>
                    <a:p>
                      <a:pPr algn="ctr" fontAlgn="ctr"/>
                      <a:r>
                        <a:rPr lang="cs-CZ" sz="1300" b="1" i="0" u="none" strike="noStrike">
                          <a:solidFill>
                            <a:srgbClr val="000000"/>
                          </a:solidFill>
                          <a:latin typeface="Calibri"/>
                        </a:rPr>
                        <a:t>Severočeský přebor starší přípravky r.2004</a:t>
                      </a:r>
                    </a:p>
                  </a:txBody>
                  <a:tcPr marL="6342" marR="6342" marT="6342" marB="0" anchor="ctr">
                    <a:lnL>
                      <a:noFill/>
                    </a:lnL>
                    <a:lnR>
                      <a:noFill/>
                    </a:lnR>
                    <a:lnT>
                      <a:noFill/>
                    </a:lnT>
                    <a:lnB>
                      <a:noFill/>
                    </a:lnB>
                    <a:solidFill>
                      <a:srgbClr val="66FF33"/>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79773">
                <a:tc>
                  <a:txBody>
                    <a:bodyPr/>
                    <a:lstStyle/>
                    <a:p>
                      <a:pPr algn="ctr" fontAlgn="ctr"/>
                      <a:r>
                        <a:rPr lang="cs-CZ" sz="1000" b="1" i="0" u="none" strike="noStrike" dirty="0">
                          <a:solidFill>
                            <a:srgbClr val="000000"/>
                          </a:solidFill>
                          <a:latin typeface="Arial"/>
                        </a:rPr>
                        <a:t>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FK Junior Teplice</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8</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8</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223:48</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24</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179773">
                <a:tc>
                  <a:txBody>
                    <a:bodyPr/>
                    <a:lstStyle/>
                    <a:p>
                      <a:pPr algn="ctr" fontAlgn="ctr"/>
                      <a:r>
                        <a:rPr lang="cs-CZ" sz="1000" b="1" i="0" u="none" strike="noStrike" dirty="0">
                          <a:solidFill>
                            <a:srgbClr val="000000"/>
                          </a:solidFill>
                          <a:latin typeface="Arial"/>
                        </a:rPr>
                        <a:t>2.</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FAJM Most</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218:56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21</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02"/>
                  </a:ext>
                </a:extLst>
              </a:tr>
              <a:tr h="179773">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FK Litvínov</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117:31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18</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179773">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FK Litoměřice</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8</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104:62</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18</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04"/>
                  </a:ext>
                </a:extLst>
              </a:tr>
              <a:tr h="179773">
                <a:tc>
                  <a:txBody>
                    <a:bodyPr/>
                    <a:lstStyle/>
                    <a:p>
                      <a:pPr algn="ctr" fontAlgn="ctr"/>
                      <a:r>
                        <a:rPr lang="cs-CZ" sz="1000" b="1" i="0" u="none" strike="noStrike">
                          <a:solidFill>
                            <a:srgbClr val="000000"/>
                          </a:solidFill>
                          <a:latin typeface="Arial"/>
                        </a:rPr>
                        <a:t>5.</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FK Louny/ Žatec</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8</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5</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131:101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15</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05"/>
                  </a:ext>
                </a:extLst>
              </a:tr>
              <a:tr h="179773">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SK Štětí/Roudnice n.L. </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4</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88:94</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9</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06"/>
                  </a:ext>
                </a:extLst>
              </a:tr>
              <a:tr h="179773">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FK Ústí n.L.</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2</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Calibri"/>
                        </a:rPr>
                        <a:t>83:105</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07"/>
                  </a:ext>
                </a:extLst>
              </a:tr>
              <a:tr h="179773">
                <a:tc>
                  <a:txBody>
                    <a:bodyPr/>
                    <a:lstStyle/>
                    <a:p>
                      <a:pPr algn="ctr" fontAlgn="ctr"/>
                      <a:r>
                        <a:rPr lang="cs-CZ" sz="1000" b="1" i="0" u="none" strike="noStrike">
                          <a:solidFill>
                            <a:srgbClr val="000000"/>
                          </a:solidFill>
                          <a:latin typeface="Arial"/>
                        </a:rPr>
                        <a:t>8.</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FA Petra Voříška</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5</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90:156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08"/>
                  </a:ext>
                </a:extLst>
              </a:tr>
              <a:tr h="179773">
                <a:tc>
                  <a:txBody>
                    <a:bodyPr/>
                    <a:lstStyle/>
                    <a:p>
                      <a:pPr algn="ctr" fontAlgn="ctr"/>
                      <a:r>
                        <a:rPr lang="cs-CZ" sz="1000" b="1" i="0" u="none" strike="noStrike">
                          <a:solidFill>
                            <a:srgbClr val="000000"/>
                          </a:solidFill>
                          <a:latin typeface="Arial"/>
                        </a:rPr>
                        <a:t>9.</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FK Kadaň/Ervěnice</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43:191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3</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09"/>
                  </a:ext>
                </a:extLst>
              </a:tr>
              <a:tr h="179773">
                <a:tc>
                  <a:txBody>
                    <a:bodyPr/>
                    <a:lstStyle/>
                    <a:p>
                      <a:pPr algn="ctr" fontAlgn="ctr"/>
                      <a:r>
                        <a:rPr lang="cs-CZ" sz="1000" b="1" i="0" u="none" strike="noStrike">
                          <a:solidFill>
                            <a:srgbClr val="000000"/>
                          </a:solidFill>
                          <a:latin typeface="Arial"/>
                        </a:rPr>
                        <a:t>10.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FC/AFK Chomutov</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61:160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10"/>
                  </a:ext>
                </a:extLst>
              </a:tr>
              <a:tr h="179773">
                <a:tc>
                  <a:txBody>
                    <a:bodyPr/>
                    <a:lstStyle/>
                    <a:p>
                      <a:pPr algn="ctr" fontAlgn="ctr"/>
                      <a:r>
                        <a:rPr lang="cs-CZ" sz="1000" b="1" i="0" u="none" strike="noStrike">
                          <a:solidFill>
                            <a:srgbClr val="000000"/>
                          </a:solidFill>
                          <a:latin typeface="Arial"/>
                        </a:rPr>
                        <a:t>11.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FŠ Most</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30:124</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0 </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11"/>
                  </a:ext>
                </a:extLst>
              </a:tr>
              <a:tr h="257988">
                <a:tc gridSpan="8">
                  <a:txBody>
                    <a:bodyPr/>
                    <a:lstStyle/>
                    <a:p>
                      <a:pPr algn="ctr" fontAlgn="ctr"/>
                      <a:r>
                        <a:rPr lang="cs-CZ" sz="1300" b="1" i="0" u="none" strike="noStrike">
                          <a:solidFill>
                            <a:srgbClr val="000000"/>
                          </a:solidFill>
                          <a:latin typeface="Calibri"/>
                        </a:rPr>
                        <a:t>Severočeský přebor starší přípravky r.2005</a:t>
                      </a:r>
                    </a:p>
                  </a:txBody>
                  <a:tcPr marL="6342" marR="6342" marT="6342"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2"/>
                  </a:ext>
                </a:extLst>
              </a:tr>
              <a:tr h="179773">
                <a:tc>
                  <a:txBody>
                    <a:bodyPr/>
                    <a:lstStyle/>
                    <a:p>
                      <a:pPr algn="ctr" fontAlgn="ctr"/>
                      <a:r>
                        <a:rPr lang="cs-CZ" sz="1000" b="1" i="0" u="none" strike="noStrike" dirty="0">
                          <a:solidFill>
                            <a:srgbClr val="000000"/>
                          </a:solidFill>
                          <a:latin typeface="Arial"/>
                        </a:rPr>
                        <a:t>1.</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FK Louny/Jazzmani Žatec</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8</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165:95</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19</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13"/>
                  </a:ext>
                </a:extLst>
              </a:tr>
              <a:tr h="179773">
                <a:tc>
                  <a:txBody>
                    <a:bodyPr/>
                    <a:lstStyle/>
                    <a:p>
                      <a:pPr algn="ctr" fontAlgn="ctr"/>
                      <a:r>
                        <a:rPr lang="cs-CZ" sz="1000" b="1" i="0" u="none" strike="noStrike" dirty="0">
                          <a:solidFill>
                            <a:srgbClr val="000000"/>
                          </a:solidFill>
                          <a:latin typeface="Arial"/>
                        </a:rPr>
                        <a:t>2.</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FA Petra Voříška</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152:73</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18</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179773">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FK Junior Teplice</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125:96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13</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15"/>
                  </a:ext>
                </a:extLst>
              </a:tr>
              <a:tr h="179773">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/Roudnice </a:t>
                      </a:r>
                      <a:r>
                        <a:rPr lang="cs-CZ" sz="1000" b="1" i="0" u="none" strike="noStrike" dirty="0" err="1">
                          <a:solidFill>
                            <a:srgbClr val="000000"/>
                          </a:solidFill>
                          <a:latin typeface="Arial"/>
                        </a:rPr>
                        <a:t>n.L.</a:t>
                      </a:r>
                      <a:r>
                        <a:rPr lang="cs-CZ" sz="1000" b="1" i="0" u="none" strike="noStrike" dirty="0">
                          <a:solidFill>
                            <a:srgbClr val="000000"/>
                          </a:solidFill>
                          <a:latin typeface="Arial"/>
                        </a:rPr>
                        <a:t> </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119:91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12</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16"/>
                  </a:ext>
                </a:extLst>
              </a:tr>
              <a:tr h="179773">
                <a:tc>
                  <a:txBody>
                    <a:bodyPr/>
                    <a:lstStyle/>
                    <a:p>
                      <a:pPr algn="ctr" fontAlgn="ctr"/>
                      <a:r>
                        <a:rPr lang="cs-CZ" sz="1000" b="1" i="0" u="none" strike="noStrike">
                          <a:solidFill>
                            <a:srgbClr val="000000"/>
                          </a:solidFill>
                          <a:latin typeface="Arial"/>
                        </a:rPr>
                        <a:t>5.</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FAJM Most</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137:126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12</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17"/>
                  </a:ext>
                </a:extLst>
              </a:tr>
              <a:tr h="179773">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FK Ústí </a:t>
                      </a:r>
                      <a:r>
                        <a:rPr lang="cs-CZ" sz="1000" b="1" i="0" u="none" strike="noStrike" dirty="0" err="1">
                          <a:solidFill>
                            <a:srgbClr val="000000"/>
                          </a:solidFill>
                          <a:latin typeface="Arial"/>
                        </a:rPr>
                        <a:t>n.L.</a:t>
                      </a:r>
                      <a:endParaRPr lang="cs-CZ" sz="1000" b="1" i="0" u="none" strike="noStrike" dirty="0">
                        <a:solidFill>
                          <a:srgbClr val="000000"/>
                        </a:solidFill>
                        <a:latin typeface="Arial"/>
                      </a:endParaRP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128:145</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9</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18"/>
                  </a:ext>
                </a:extLst>
              </a:tr>
              <a:tr h="179773">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FC/AFK Chomutov</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115:133</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9</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19"/>
                  </a:ext>
                </a:extLst>
              </a:tr>
              <a:tr h="179773">
                <a:tc>
                  <a:txBody>
                    <a:bodyPr/>
                    <a:lstStyle/>
                    <a:p>
                      <a:pPr algn="ctr" fontAlgn="ctr"/>
                      <a:r>
                        <a:rPr lang="cs-CZ" sz="1000" b="1" i="0" u="none" strike="noStrike">
                          <a:solidFill>
                            <a:srgbClr val="000000"/>
                          </a:solidFill>
                          <a:latin typeface="Arial"/>
                        </a:rPr>
                        <a:t>8.</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FK Kadaň/Ervěnice</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7</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4</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106:131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9</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20"/>
                  </a:ext>
                </a:extLst>
              </a:tr>
              <a:tr h="179773">
                <a:tc>
                  <a:txBody>
                    <a:bodyPr/>
                    <a:lstStyle/>
                    <a:p>
                      <a:pPr algn="ctr" fontAlgn="ctr"/>
                      <a:r>
                        <a:rPr lang="cs-CZ" sz="1000" b="1" i="0" u="none" strike="noStrike">
                          <a:solidFill>
                            <a:srgbClr val="000000"/>
                          </a:solidFill>
                          <a:latin typeface="Arial"/>
                        </a:rPr>
                        <a:t>9.</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FK Litvínov</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5</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88:122</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21"/>
                  </a:ext>
                </a:extLst>
              </a:tr>
              <a:tr h="179773">
                <a:tc>
                  <a:txBody>
                    <a:bodyPr/>
                    <a:lstStyle/>
                    <a:p>
                      <a:pPr algn="ctr" fontAlgn="ctr"/>
                      <a:r>
                        <a:rPr lang="cs-CZ" sz="1000" b="1" i="0" u="none" strike="noStrike">
                          <a:solidFill>
                            <a:srgbClr val="000000"/>
                          </a:solidFill>
                          <a:latin typeface="Arial"/>
                        </a:rPr>
                        <a:t>10.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FŠ Most</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0</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5</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Calibri"/>
                        </a:rPr>
                        <a:t>79:124</a:t>
                      </a:r>
                    </a:p>
                  </a:txBody>
                  <a:tcPr marL="6342" marR="6342" marT="6342"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6342" marR="6342" marT="6342" marB="0" anchor="ctr">
                    <a:lnL>
                      <a:noFill/>
                    </a:lnL>
                    <a:lnR>
                      <a:noFill/>
                    </a:lnR>
                    <a:lnT>
                      <a:noFill/>
                    </a:lnT>
                    <a:lnB>
                      <a:noFill/>
                    </a:lnB>
                    <a:solidFill>
                      <a:srgbClr val="FFFF00"/>
                    </a:solidFill>
                  </a:tcPr>
                </a:tc>
                <a:extLst>
                  <a:ext uri="{0D108BD9-81ED-4DB2-BD59-A6C34878D82A}">
                    <a16:rowId xmlns:a16="http://schemas.microsoft.com/office/drawing/2014/main" val="10022"/>
                  </a:ext>
                </a:extLst>
              </a:tr>
              <a:tr h="179773">
                <a:tc>
                  <a:txBody>
                    <a:bodyPr/>
                    <a:lstStyle/>
                    <a:p>
                      <a:pPr algn="ctr" fontAlgn="ctr"/>
                      <a:r>
                        <a:rPr lang="cs-CZ" sz="1000" b="1" i="0" u="none" strike="noStrike">
                          <a:solidFill>
                            <a:srgbClr val="000000"/>
                          </a:solidFill>
                          <a:latin typeface="Arial"/>
                        </a:rPr>
                        <a:t>11.</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FK Litoměřice</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6</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67:145</a:t>
                      </a:r>
                    </a:p>
                  </a:txBody>
                  <a:tcPr marL="6342" marR="6342" marT="6342"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3 </a:t>
                      </a:r>
                    </a:p>
                  </a:txBody>
                  <a:tcPr marL="6342" marR="6342" marT="6342" marB="0" anchor="ctr">
                    <a:lnL>
                      <a:noFill/>
                    </a:lnL>
                    <a:lnR>
                      <a:noFill/>
                    </a:lnR>
                    <a:lnT>
                      <a:noFill/>
                    </a:lnT>
                    <a:lnB>
                      <a:noFill/>
                    </a:lnB>
                    <a:solidFill>
                      <a:srgbClr val="CCFFFF"/>
                    </a:solidFill>
                  </a:tcPr>
                </a:tc>
                <a:extLst>
                  <a:ext uri="{0D108BD9-81ED-4DB2-BD59-A6C34878D82A}">
                    <a16:rowId xmlns:a16="http://schemas.microsoft.com/office/drawing/2014/main" val="10023"/>
                  </a:ext>
                </a:extLst>
              </a:tr>
            </a:tbl>
          </a:graphicData>
        </a:graphic>
      </p:graphicFrame>
      <p:graphicFrame>
        <p:nvGraphicFramePr>
          <p:cNvPr id="13" name="Tabulka 12"/>
          <p:cNvGraphicFramePr>
            <a:graphicFrameLocks noGrp="1"/>
          </p:cNvGraphicFramePr>
          <p:nvPr/>
        </p:nvGraphicFramePr>
        <p:xfrm>
          <a:off x="318965" y="667172"/>
          <a:ext cx="4320480" cy="1647825"/>
        </p:xfrm>
        <a:graphic>
          <a:graphicData uri="http://schemas.openxmlformats.org/drawingml/2006/table">
            <a:tbl>
              <a:tblPr/>
              <a:tblGrid>
                <a:gridCol w="797770">
                  <a:extLst>
                    <a:ext uri="{9D8B030D-6E8A-4147-A177-3AD203B41FA5}">
                      <a16:colId xmlns:a16="http://schemas.microsoft.com/office/drawing/2014/main" val="20000"/>
                    </a:ext>
                  </a:extLst>
                </a:gridCol>
                <a:gridCol w="1150273">
                  <a:extLst>
                    <a:ext uri="{9D8B030D-6E8A-4147-A177-3AD203B41FA5}">
                      <a16:colId xmlns:a16="http://schemas.microsoft.com/office/drawing/2014/main" val="20001"/>
                    </a:ext>
                  </a:extLst>
                </a:gridCol>
                <a:gridCol w="1106210">
                  <a:extLst>
                    <a:ext uri="{9D8B030D-6E8A-4147-A177-3AD203B41FA5}">
                      <a16:colId xmlns:a16="http://schemas.microsoft.com/office/drawing/2014/main" val="20002"/>
                    </a:ext>
                  </a:extLst>
                </a:gridCol>
                <a:gridCol w="549626">
                  <a:extLst>
                    <a:ext uri="{9D8B030D-6E8A-4147-A177-3AD203B41FA5}">
                      <a16:colId xmlns:a16="http://schemas.microsoft.com/office/drawing/2014/main" val="20003"/>
                    </a:ext>
                  </a:extLst>
                </a:gridCol>
                <a:gridCol w="716601">
                  <a:extLst>
                    <a:ext uri="{9D8B030D-6E8A-4147-A177-3AD203B41FA5}">
                      <a16:colId xmlns:a16="http://schemas.microsoft.com/office/drawing/2014/main" val="20004"/>
                    </a:ext>
                  </a:extLst>
                </a:gridCol>
              </a:tblGrid>
              <a:tr h="581025">
                <a:tc>
                  <a:txBody>
                    <a:bodyPr/>
                    <a:lstStyle/>
                    <a:p>
                      <a:pPr algn="ctr" fontAlgn="ctr"/>
                      <a:r>
                        <a:rPr lang="cs-CZ" sz="1600" b="1" i="0" u="none" strike="noStrike">
                          <a:solidFill>
                            <a:srgbClr val="000000"/>
                          </a:solidFill>
                          <a:latin typeface="Calibri"/>
                        </a:rPr>
                        <a:t>Datum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000000"/>
                          </a:solidFill>
                          <a:latin typeface="Calibri"/>
                        </a:rPr>
                        <a:t>Domácí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000000"/>
                          </a:solidFill>
                          <a:latin typeface="Calibri"/>
                        </a:rPr>
                        <a:t>Hosté</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000000"/>
                          </a:solidFill>
                          <a:latin typeface="Calibri"/>
                        </a:rPr>
                        <a:t>r.2004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000000"/>
                          </a:solidFill>
                          <a:latin typeface="Calibri"/>
                        </a:rPr>
                        <a:t>r.2005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533400">
                <a:tc>
                  <a:txBody>
                    <a:bodyPr/>
                    <a:lstStyle/>
                    <a:p>
                      <a:pPr algn="ctr" fontAlgn="ctr"/>
                      <a:r>
                        <a:rPr lang="cs-CZ" sz="1050" b="1" i="0" u="none" strike="noStrike" dirty="0">
                          <a:solidFill>
                            <a:srgbClr val="000000"/>
                          </a:solidFill>
                          <a:latin typeface="Arial"/>
                        </a:rPr>
                        <a:t>4.10.2014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a:t>
                      </a:r>
                      <a:r>
                        <a:rPr lang="cs-CZ" sz="1050" b="1" i="0" u="none" strike="noStrike" dirty="0" err="1">
                          <a:solidFill>
                            <a:srgbClr val="000000"/>
                          </a:solidFill>
                          <a:latin typeface="Arial"/>
                        </a:rPr>
                        <a:t>Štětí</a:t>
                      </a:r>
                      <a:r>
                        <a:rPr lang="cs-CZ" sz="1050" b="1" i="0" u="none" strike="noStrike" dirty="0">
                          <a:solidFill>
                            <a:srgbClr val="000000"/>
                          </a:solidFill>
                          <a:latin typeface="Arial"/>
                        </a:rPr>
                        <a:t>/SK Roudnice </a:t>
                      </a:r>
                      <a:r>
                        <a:rPr lang="cs-CZ" sz="1050" b="1" i="0" u="none" strike="noStrike" dirty="0" err="1">
                          <a:solidFill>
                            <a:srgbClr val="000000"/>
                          </a:solidFill>
                          <a:latin typeface="Arial"/>
                        </a:rPr>
                        <a:t>n.L.</a:t>
                      </a:r>
                      <a:r>
                        <a:rPr lang="cs-CZ" sz="105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FK Litvínov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533400">
                <a:tc>
                  <a:txBody>
                    <a:bodyPr/>
                    <a:lstStyle/>
                    <a:p>
                      <a:pPr algn="ctr" fontAlgn="ctr"/>
                      <a:r>
                        <a:rPr lang="cs-CZ" sz="1050" b="1" i="0" u="none" strike="noStrike">
                          <a:solidFill>
                            <a:srgbClr val="000000"/>
                          </a:solidFill>
                          <a:latin typeface="Arial"/>
                        </a:rPr>
                        <a:t>12.10.2014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FC/AFK </a:t>
                      </a:r>
                      <a:r>
                        <a:rPr lang="cs-CZ" sz="1050" b="1" i="0" u="none" strike="noStrike" dirty="0" err="1">
                          <a:solidFill>
                            <a:srgbClr val="000000"/>
                          </a:solidFill>
                          <a:latin typeface="Arial"/>
                        </a:rPr>
                        <a:t>LoKo</a:t>
                      </a:r>
                      <a:r>
                        <a:rPr lang="cs-CZ" sz="1050" b="1" i="0" u="none" strike="noStrike" dirty="0">
                          <a:solidFill>
                            <a:srgbClr val="000000"/>
                          </a:solidFill>
                          <a:latin typeface="Arial"/>
                        </a:rPr>
                        <a:t> Chomutov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SK </a:t>
                      </a:r>
                      <a:r>
                        <a:rPr lang="cs-CZ" sz="1050" b="1" i="0" u="none" strike="noStrike" dirty="0" err="1">
                          <a:solidFill>
                            <a:srgbClr val="000000"/>
                          </a:solidFill>
                          <a:latin typeface="Arial"/>
                        </a:rPr>
                        <a:t>Štětí</a:t>
                      </a:r>
                      <a:r>
                        <a:rPr lang="cs-CZ" sz="1050" b="1" i="0" u="none" strike="noStrike" dirty="0">
                          <a:solidFill>
                            <a:srgbClr val="000000"/>
                          </a:solidFill>
                          <a:latin typeface="Arial"/>
                        </a:rPr>
                        <a:t>/SK Roudnice </a:t>
                      </a:r>
                      <a:r>
                        <a:rPr lang="cs-CZ" sz="1050" b="1" i="0" u="none" strike="noStrike" dirty="0" err="1">
                          <a:solidFill>
                            <a:srgbClr val="000000"/>
                          </a:solidFill>
                          <a:latin typeface="Arial"/>
                        </a:rPr>
                        <a:t>n.L.</a:t>
                      </a:r>
                      <a:r>
                        <a:rPr lang="cs-CZ" sz="105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9:18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18:17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pic>
        <p:nvPicPr>
          <p:cNvPr id="2050" name="Picture 6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nvGraphicFramePr>
        <p:xfrm>
          <a:off x="318964" y="3907532"/>
          <a:ext cx="4536505" cy="3048000"/>
        </p:xfrm>
        <a:graphic>
          <a:graphicData uri="http://schemas.openxmlformats.org/drawingml/2006/table">
            <a:tbl>
              <a:tblPr/>
              <a:tblGrid>
                <a:gridCol w="568173">
                  <a:extLst>
                    <a:ext uri="{9D8B030D-6E8A-4147-A177-3AD203B41FA5}">
                      <a16:colId xmlns:a16="http://schemas.microsoft.com/office/drawing/2014/main" val="20000"/>
                    </a:ext>
                  </a:extLst>
                </a:gridCol>
                <a:gridCol w="911444">
                  <a:extLst>
                    <a:ext uri="{9D8B030D-6E8A-4147-A177-3AD203B41FA5}">
                      <a16:colId xmlns:a16="http://schemas.microsoft.com/office/drawing/2014/main" val="20001"/>
                    </a:ext>
                  </a:extLst>
                </a:gridCol>
                <a:gridCol w="1929420">
                  <a:extLst>
                    <a:ext uri="{9D8B030D-6E8A-4147-A177-3AD203B41FA5}">
                      <a16:colId xmlns:a16="http://schemas.microsoft.com/office/drawing/2014/main" val="20002"/>
                    </a:ext>
                  </a:extLst>
                </a:gridCol>
                <a:gridCol w="1127468">
                  <a:extLst>
                    <a:ext uri="{9D8B030D-6E8A-4147-A177-3AD203B41FA5}">
                      <a16:colId xmlns:a16="http://schemas.microsoft.com/office/drawing/2014/main" val="20003"/>
                    </a:ext>
                  </a:extLst>
                </a:gridCol>
              </a:tblGrid>
              <a:tr h="381000">
                <a:tc>
                  <a:txBody>
                    <a:bodyPr/>
                    <a:lstStyle/>
                    <a:p>
                      <a:pPr algn="ctr" fontAlgn="ctr"/>
                      <a:r>
                        <a:rPr lang="cs-CZ" sz="1600" b="1" i="0" u="none" strike="noStrike" dirty="0">
                          <a:solidFill>
                            <a:srgbClr val="000000"/>
                          </a:solidFill>
                          <a:latin typeface="FrankRuehl"/>
                        </a:rPr>
                        <a:t>3.</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23.8.2014</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dirty="0" err="1">
                          <a:solidFill>
                            <a:srgbClr val="000000"/>
                          </a:solidFill>
                          <a:latin typeface="FrankRuehl"/>
                        </a:rPr>
                        <a:t>Proboštov</a:t>
                      </a:r>
                      <a:r>
                        <a:rPr lang="cs-CZ" sz="1600" b="1" i="0" u="none" strike="noStrike" dirty="0">
                          <a:solidFill>
                            <a:srgbClr val="000000"/>
                          </a:solidFill>
                          <a:latin typeface="FrankRuehl"/>
                        </a:rPr>
                        <a:t> - Bílina</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2:4</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0"/>
                  </a:ext>
                </a:extLst>
              </a:tr>
              <a:tr h="381000">
                <a:tc>
                  <a:txBody>
                    <a:bodyPr/>
                    <a:lstStyle/>
                    <a:p>
                      <a:pPr algn="ctr" fontAlgn="ctr"/>
                      <a:r>
                        <a:rPr lang="cs-CZ" sz="1600" b="1" i="0" u="none" strike="noStrike">
                          <a:solidFill>
                            <a:srgbClr val="000000"/>
                          </a:solidFill>
                          <a:latin typeface="FrankRuehl"/>
                        </a:rPr>
                        <a:t>4.</a:t>
                      </a:r>
                    </a:p>
                  </a:txBody>
                  <a:tcPr marL="0" marR="0" marT="0" marB="0" anchor="ctr">
                    <a:lnL>
                      <a:noFill/>
                    </a:lnL>
                    <a:lnR>
                      <a:noFill/>
                    </a:lnR>
                    <a:lnT>
                      <a:noFill/>
                    </a:lnT>
                    <a:lnB>
                      <a:noFill/>
                    </a:lnB>
                    <a:solidFill>
                      <a:srgbClr val="FCD5B4"/>
                    </a:solidFill>
                  </a:tcPr>
                </a:tc>
                <a:tc>
                  <a:txBody>
                    <a:bodyPr/>
                    <a:lstStyle/>
                    <a:p>
                      <a:pPr algn="ctr" fontAlgn="ctr"/>
                      <a:r>
                        <a:rPr lang="cs-CZ" sz="1600" b="1" i="0" u="none" strike="noStrike">
                          <a:solidFill>
                            <a:srgbClr val="000000"/>
                          </a:solidFill>
                          <a:latin typeface="FrankRuehl"/>
                        </a:rPr>
                        <a:t>30.8.2014</a:t>
                      </a:r>
                    </a:p>
                  </a:txBody>
                  <a:tcPr marL="0" marR="0" marT="0" marB="0" anchor="ctr">
                    <a:lnL>
                      <a:noFill/>
                    </a:lnL>
                    <a:lnR>
                      <a:noFill/>
                    </a:lnR>
                    <a:lnT>
                      <a:noFill/>
                    </a:lnT>
                    <a:lnB>
                      <a:noFill/>
                    </a:lnB>
                    <a:solidFill>
                      <a:srgbClr val="FCD5B4"/>
                    </a:solidFill>
                  </a:tcPr>
                </a:tc>
                <a:tc>
                  <a:txBody>
                    <a:bodyPr/>
                    <a:lstStyle/>
                    <a:p>
                      <a:pPr algn="ctr" fontAlgn="ctr"/>
                      <a:r>
                        <a:rPr lang="cs-CZ" sz="1600" b="1" i="0" u="none" strike="noStrike">
                          <a:solidFill>
                            <a:srgbClr val="000000"/>
                          </a:solidFill>
                          <a:latin typeface="FrankRuehl"/>
                        </a:rPr>
                        <a:t>Bílina - Neštěmice</a:t>
                      </a:r>
                    </a:p>
                  </a:txBody>
                  <a:tcPr marL="0" marR="0" marT="0" marB="0" anchor="ctr">
                    <a:lnL>
                      <a:noFill/>
                    </a:lnL>
                    <a:lnR>
                      <a:noFill/>
                    </a:lnR>
                    <a:lnT>
                      <a:noFill/>
                    </a:lnT>
                    <a:lnB>
                      <a:noFill/>
                    </a:lnB>
                    <a:solidFill>
                      <a:srgbClr val="FCD5B4"/>
                    </a:solidFill>
                  </a:tcPr>
                </a:tc>
                <a:tc>
                  <a:txBody>
                    <a:bodyPr/>
                    <a:lstStyle/>
                    <a:p>
                      <a:pPr algn="ctr" fontAlgn="ctr"/>
                      <a:r>
                        <a:rPr lang="cs-CZ" sz="1600" b="1" i="0" u="none" strike="noStrike">
                          <a:solidFill>
                            <a:srgbClr val="000000"/>
                          </a:solidFill>
                          <a:latin typeface="FrankRuehl"/>
                        </a:rPr>
                        <a:t>1:2</a:t>
                      </a:r>
                    </a:p>
                  </a:txBody>
                  <a:tcPr marL="0" marR="0" marT="0" marB="0" anchor="ctr">
                    <a:lnL>
                      <a:noFill/>
                    </a:lnL>
                    <a:lnR>
                      <a:noFill/>
                    </a:lnR>
                    <a:lnT>
                      <a:noFill/>
                    </a:lnT>
                    <a:lnB>
                      <a:noFill/>
                    </a:lnB>
                    <a:solidFill>
                      <a:srgbClr val="FCD5B4"/>
                    </a:solidFill>
                  </a:tcPr>
                </a:tc>
                <a:extLst>
                  <a:ext uri="{0D108BD9-81ED-4DB2-BD59-A6C34878D82A}">
                    <a16:rowId xmlns:a16="http://schemas.microsoft.com/office/drawing/2014/main" val="10001"/>
                  </a:ext>
                </a:extLst>
              </a:tr>
              <a:tr h="381000">
                <a:tc>
                  <a:txBody>
                    <a:bodyPr/>
                    <a:lstStyle/>
                    <a:p>
                      <a:pPr algn="ctr" fontAlgn="ctr"/>
                      <a:r>
                        <a:rPr lang="cs-CZ" sz="1600" b="1" i="0" u="none" strike="noStrike">
                          <a:solidFill>
                            <a:srgbClr val="000000"/>
                          </a:solidFill>
                          <a:latin typeface="FrankRuehl"/>
                        </a:rPr>
                        <a:t>5.</a:t>
                      </a:r>
                    </a:p>
                  </a:txBody>
                  <a:tcPr marL="0" marR="0" marT="0" marB="0" anchor="ctr">
                    <a:lnL>
                      <a:noFill/>
                    </a:lnL>
                    <a:lnR>
                      <a:noFill/>
                    </a:lnR>
                    <a:lnT>
                      <a:noFill/>
                    </a:lnT>
                    <a:lnB>
                      <a:noFill/>
                    </a:lnB>
                    <a:solidFill>
                      <a:srgbClr val="FCD5B4"/>
                    </a:solidFill>
                  </a:tcPr>
                </a:tc>
                <a:tc>
                  <a:txBody>
                    <a:bodyPr/>
                    <a:lstStyle/>
                    <a:p>
                      <a:pPr algn="ctr" fontAlgn="ctr"/>
                      <a:r>
                        <a:rPr lang="cs-CZ" sz="1600" b="1" i="0" u="none" strike="noStrike">
                          <a:solidFill>
                            <a:srgbClr val="000000"/>
                          </a:solidFill>
                          <a:latin typeface="FrankRuehl"/>
                        </a:rPr>
                        <a:t>6.9.2014</a:t>
                      </a:r>
                    </a:p>
                  </a:txBody>
                  <a:tcPr marL="0" marR="0" marT="0" marB="0" anchor="ctr">
                    <a:lnL>
                      <a:noFill/>
                    </a:lnL>
                    <a:lnR>
                      <a:noFill/>
                    </a:lnR>
                    <a:lnT>
                      <a:noFill/>
                    </a:lnT>
                    <a:lnB>
                      <a:noFill/>
                    </a:lnB>
                    <a:solidFill>
                      <a:srgbClr val="FCD5B4"/>
                    </a:solidFill>
                  </a:tcPr>
                </a:tc>
                <a:tc>
                  <a:txBody>
                    <a:bodyPr/>
                    <a:lstStyle/>
                    <a:p>
                      <a:pPr algn="ctr" fontAlgn="ctr"/>
                      <a:r>
                        <a:rPr lang="cs-CZ" sz="1600" b="1" i="0" u="none" strike="noStrike">
                          <a:solidFill>
                            <a:srgbClr val="000000"/>
                          </a:solidFill>
                          <a:latin typeface="FrankRuehl"/>
                        </a:rPr>
                        <a:t>Louny - Bílina</a:t>
                      </a:r>
                    </a:p>
                  </a:txBody>
                  <a:tcPr marL="0" marR="0" marT="0" marB="0" anchor="ctr">
                    <a:lnL>
                      <a:noFill/>
                    </a:lnL>
                    <a:lnR>
                      <a:noFill/>
                    </a:lnR>
                    <a:lnT>
                      <a:noFill/>
                    </a:lnT>
                    <a:lnB>
                      <a:noFill/>
                    </a:lnB>
                    <a:solidFill>
                      <a:srgbClr val="FCD5B4"/>
                    </a:solidFill>
                  </a:tcPr>
                </a:tc>
                <a:tc>
                  <a:txBody>
                    <a:bodyPr/>
                    <a:lstStyle/>
                    <a:p>
                      <a:pPr algn="ctr" fontAlgn="ctr"/>
                      <a:r>
                        <a:rPr lang="cs-CZ" sz="1600" b="1" i="0" u="none" strike="noStrike">
                          <a:solidFill>
                            <a:srgbClr val="000000"/>
                          </a:solidFill>
                          <a:latin typeface="FrankRuehl"/>
                        </a:rPr>
                        <a:t>2:1</a:t>
                      </a:r>
                    </a:p>
                  </a:txBody>
                  <a:tcPr marL="0" marR="0" marT="0" marB="0" anchor="ctr">
                    <a:lnL>
                      <a:noFill/>
                    </a:lnL>
                    <a:lnR>
                      <a:noFill/>
                    </a:lnR>
                    <a:lnT>
                      <a:noFill/>
                    </a:lnT>
                    <a:lnB>
                      <a:noFill/>
                    </a:lnB>
                    <a:solidFill>
                      <a:srgbClr val="FCD5B4"/>
                    </a:solidFill>
                  </a:tcPr>
                </a:tc>
                <a:extLst>
                  <a:ext uri="{0D108BD9-81ED-4DB2-BD59-A6C34878D82A}">
                    <a16:rowId xmlns:a16="http://schemas.microsoft.com/office/drawing/2014/main" val="10002"/>
                  </a:ext>
                </a:extLst>
              </a:tr>
              <a:tr h="381000">
                <a:tc>
                  <a:txBody>
                    <a:bodyPr/>
                    <a:lstStyle/>
                    <a:p>
                      <a:pPr algn="ctr" fontAlgn="ctr"/>
                      <a:r>
                        <a:rPr lang="cs-CZ" sz="1600" b="1" i="0" u="none" strike="noStrike">
                          <a:solidFill>
                            <a:srgbClr val="000000"/>
                          </a:solidFill>
                          <a:latin typeface="FrankRuehl"/>
                        </a:rPr>
                        <a:t>6.</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13.9.2014</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Bílina - Modrá</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6:0</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3"/>
                  </a:ext>
                </a:extLst>
              </a:tr>
              <a:tr h="381000">
                <a:tc>
                  <a:txBody>
                    <a:bodyPr/>
                    <a:lstStyle/>
                    <a:p>
                      <a:pPr algn="ctr" fontAlgn="ctr"/>
                      <a:r>
                        <a:rPr lang="cs-CZ" sz="1600" b="1" i="0" u="none" strike="noStrike">
                          <a:solidFill>
                            <a:srgbClr val="000000"/>
                          </a:solidFill>
                          <a:latin typeface="FrankRuehl"/>
                        </a:rPr>
                        <a:t>7.</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20.9.2014</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Vilémov - Bílina</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dirty="0">
                          <a:solidFill>
                            <a:srgbClr val="000000"/>
                          </a:solidFill>
                          <a:latin typeface="FrankRuehl"/>
                        </a:rPr>
                        <a:t>1:2</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4"/>
                  </a:ext>
                </a:extLst>
              </a:tr>
              <a:tr h="381000">
                <a:tc>
                  <a:txBody>
                    <a:bodyPr/>
                    <a:lstStyle/>
                    <a:p>
                      <a:pPr algn="ctr" fontAlgn="ctr"/>
                      <a:r>
                        <a:rPr lang="cs-CZ" sz="1600" b="1" i="0" u="none" strike="noStrike">
                          <a:solidFill>
                            <a:srgbClr val="000000"/>
                          </a:solidFill>
                          <a:latin typeface="FrankRuehl"/>
                        </a:rPr>
                        <a:t>8.</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27.9.2014</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Bílina - Rumburk </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6:0</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5"/>
                  </a:ext>
                </a:extLst>
              </a:tr>
              <a:tr h="381000">
                <a:tc>
                  <a:txBody>
                    <a:bodyPr/>
                    <a:lstStyle/>
                    <a:p>
                      <a:pPr algn="ctr" fontAlgn="ctr"/>
                      <a:r>
                        <a:rPr lang="cs-CZ" sz="1600" b="1" i="0" u="none" strike="noStrike">
                          <a:solidFill>
                            <a:srgbClr val="000000"/>
                          </a:solidFill>
                          <a:latin typeface="FrankRuehl"/>
                        </a:rPr>
                        <a:t>9.</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5.10.2014</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Junior Děčín - Bílina</a:t>
                      </a:r>
                    </a:p>
                  </a:txBody>
                  <a:tcPr marL="0" marR="0" marT="0" marB="0" anchor="ctr">
                    <a:lnL>
                      <a:noFill/>
                    </a:lnL>
                    <a:lnR>
                      <a:noFill/>
                    </a:lnR>
                    <a:lnT>
                      <a:noFill/>
                    </a:lnT>
                    <a:lnB>
                      <a:noFill/>
                    </a:lnB>
                    <a:solidFill>
                      <a:srgbClr val="99FF99"/>
                    </a:solidFill>
                  </a:tcPr>
                </a:tc>
                <a:tc>
                  <a:txBody>
                    <a:bodyPr/>
                    <a:lstStyle/>
                    <a:p>
                      <a:pPr algn="ctr" fontAlgn="ctr"/>
                      <a:r>
                        <a:rPr lang="cs-CZ" sz="1600" b="1" i="0" u="none" strike="noStrike">
                          <a:solidFill>
                            <a:srgbClr val="000000"/>
                          </a:solidFill>
                          <a:latin typeface="FrankRuehl"/>
                        </a:rPr>
                        <a:t>0:3</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6"/>
                  </a:ext>
                </a:extLst>
              </a:tr>
              <a:tr h="381000">
                <a:tc>
                  <a:txBody>
                    <a:bodyPr/>
                    <a:lstStyle/>
                    <a:p>
                      <a:pPr algn="ctr" fontAlgn="ctr"/>
                      <a:r>
                        <a:rPr lang="cs-CZ" sz="1600" b="1" i="0" u="none" strike="noStrike">
                          <a:solidFill>
                            <a:srgbClr val="000000"/>
                          </a:solidFill>
                          <a:latin typeface="FrankRuehl"/>
                        </a:rPr>
                        <a:t>10.</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FrankRuehl"/>
                        </a:rPr>
                        <a:t>11.10.2014</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FrankRuehl"/>
                        </a:rPr>
                        <a:t>Bílina - Blšany</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00"/>
                          </a:solidFill>
                          <a:latin typeface="FrankRuehl"/>
                        </a:rPr>
                        <a:t>2:3 </a:t>
                      </a:r>
                      <a:r>
                        <a:rPr lang="cs-CZ" sz="1600" b="1" i="0" u="none" strike="noStrike" dirty="0" err="1">
                          <a:solidFill>
                            <a:srgbClr val="000000"/>
                          </a:solidFill>
                          <a:latin typeface="FrankRuehl"/>
                        </a:rPr>
                        <a:t>n.p</a:t>
                      </a:r>
                      <a:r>
                        <a:rPr lang="cs-CZ" sz="1600" b="1" i="0" u="none" strike="noStrike" dirty="0">
                          <a:solidFill>
                            <a:srgbClr val="000000"/>
                          </a:solidFill>
                          <a:latin typeface="FrankRuehl"/>
                        </a:rPr>
                        <a:t>.</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7"/>
                  </a:ext>
                </a:extLst>
              </a:tr>
            </a:tbl>
          </a:graphicData>
        </a:graphic>
      </p:graphicFrame>
      <p:sp>
        <p:nvSpPr>
          <p:cNvPr id="6" name="TextovéPole 5"/>
          <p:cNvSpPr txBox="1"/>
          <p:nvPr/>
        </p:nvSpPr>
        <p:spPr>
          <a:xfrm>
            <a:off x="246956" y="163116"/>
            <a:ext cx="4680520" cy="1477328"/>
          </a:xfrm>
          <a:prstGeom prst="rect">
            <a:avLst/>
          </a:prstGeom>
          <a:blipFill dpi="0" rotWithShape="1">
            <a:blip r:embed="rId3" cstate="print">
              <a:alphaModFix amt="71000"/>
            </a:blip>
            <a:srcRect/>
            <a:stretch>
              <a:fillRect/>
            </a:stretch>
          </a:blipFill>
        </p:spPr>
        <p:txBody>
          <a:bodyPr wrap="square" rtlCol="0">
            <a:spAutoFit/>
          </a:bodyPr>
          <a:lstStyle/>
          <a:p>
            <a:pPr algn="ctr"/>
            <a:r>
              <a:rPr lang="cs-CZ" sz="1800" dirty="0" smtClean="0">
                <a:solidFill>
                  <a:srgbClr val="003300"/>
                </a:solidFill>
              </a:rPr>
              <a:t>Bílina je před tímto zápasem na 4. místě se ztrátou 2 bodů na naše mužstvo. 5x vyhrála  a naposledy prohrála 6. září v Lounech . Modré a Rumburku nasázela v domácím prostředí po 6 brankách.</a:t>
            </a:r>
            <a:endParaRPr lang="cs-CZ" sz="1800" dirty="0">
              <a:solidFill>
                <a:srgbClr val="003300"/>
              </a:solidFill>
            </a:endParaRPr>
          </a:p>
        </p:txBody>
      </p:sp>
      <p:pic>
        <p:nvPicPr>
          <p:cNvPr id="3160" name="Picture 88"/>
          <p:cNvPicPr>
            <a:picLocks noChangeAspect="1" noChangeArrowheads="1"/>
          </p:cNvPicPr>
          <p:nvPr/>
        </p:nvPicPr>
        <p:blipFill>
          <a:blip r:embed="rId4" cstate="print"/>
          <a:srcRect/>
          <a:stretch>
            <a:fillRect/>
          </a:stretch>
        </p:blipFill>
        <p:spPr bwMode="auto">
          <a:xfrm>
            <a:off x="1543100" y="1891308"/>
            <a:ext cx="2088232" cy="1728192"/>
          </a:xfrm>
          <a:prstGeom prst="rect">
            <a:avLst/>
          </a:prstGeom>
          <a:noFill/>
          <a:ln w="9525">
            <a:noFill/>
            <a:miter lim="800000"/>
            <a:headEnd/>
            <a:tailEnd/>
          </a:ln>
        </p:spPr>
      </p:pic>
      <p:graphicFrame>
        <p:nvGraphicFramePr>
          <p:cNvPr id="7" name="Tabulka 6"/>
          <p:cNvGraphicFramePr>
            <a:graphicFrameLocks noGrp="1"/>
          </p:cNvGraphicFramePr>
          <p:nvPr/>
        </p:nvGraphicFramePr>
        <p:xfrm>
          <a:off x="5575547" y="163116"/>
          <a:ext cx="4536503" cy="3314065"/>
        </p:xfrm>
        <a:graphic>
          <a:graphicData uri="http://schemas.openxmlformats.org/drawingml/2006/table">
            <a:tbl>
              <a:tblPr/>
              <a:tblGrid>
                <a:gridCol w="283363">
                  <a:extLst>
                    <a:ext uri="{9D8B030D-6E8A-4147-A177-3AD203B41FA5}">
                      <a16:colId xmlns:a16="http://schemas.microsoft.com/office/drawing/2014/main" val="20000"/>
                    </a:ext>
                  </a:extLst>
                </a:gridCol>
                <a:gridCol w="1144246">
                  <a:extLst>
                    <a:ext uri="{9D8B030D-6E8A-4147-A177-3AD203B41FA5}">
                      <a16:colId xmlns:a16="http://schemas.microsoft.com/office/drawing/2014/main" val="20001"/>
                    </a:ext>
                  </a:extLst>
                </a:gridCol>
                <a:gridCol w="518149">
                  <a:extLst>
                    <a:ext uri="{9D8B030D-6E8A-4147-A177-3AD203B41FA5}">
                      <a16:colId xmlns:a16="http://schemas.microsoft.com/office/drawing/2014/main" val="20002"/>
                    </a:ext>
                  </a:extLst>
                </a:gridCol>
                <a:gridCol w="518149">
                  <a:extLst>
                    <a:ext uri="{9D8B030D-6E8A-4147-A177-3AD203B41FA5}">
                      <a16:colId xmlns:a16="http://schemas.microsoft.com/office/drawing/2014/main" val="20003"/>
                    </a:ext>
                  </a:extLst>
                </a:gridCol>
                <a:gridCol w="518149">
                  <a:extLst>
                    <a:ext uri="{9D8B030D-6E8A-4147-A177-3AD203B41FA5}">
                      <a16:colId xmlns:a16="http://schemas.microsoft.com/office/drawing/2014/main" val="20004"/>
                    </a:ext>
                  </a:extLst>
                </a:gridCol>
                <a:gridCol w="518149">
                  <a:extLst>
                    <a:ext uri="{9D8B030D-6E8A-4147-A177-3AD203B41FA5}">
                      <a16:colId xmlns:a16="http://schemas.microsoft.com/office/drawing/2014/main" val="20005"/>
                    </a:ext>
                  </a:extLst>
                </a:gridCol>
                <a:gridCol w="518149">
                  <a:extLst>
                    <a:ext uri="{9D8B030D-6E8A-4147-A177-3AD203B41FA5}">
                      <a16:colId xmlns:a16="http://schemas.microsoft.com/office/drawing/2014/main" val="20006"/>
                    </a:ext>
                  </a:extLst>
                </a:gridCol>
                <a:gridCol w="518149">
                  <a:extLst>
                    <a:ext uri="{9D8B030D-6E8A-4147-A177-3AD203B41FA5}">
                      <a16:colId xmlns:a16="http://schemas.microsoft.com/office/drawing/2014/main" val="20007"/>
                    </a:ext>
                  </a:extLst>
                </a:gridCol>
              </a:tblGrid>
              <a:tr h="333375">
                <a:tc gridSpan="8">
                  <a:txBody>
                    <a:bodyPr/>
                    <a:lstStyle/>
                    <a:p>
                      <a:pPr algn="ctr" fontAlgn="ctr"/>
                      <a:r>
                        <a:rPr lang="cs-CZ" sz="2000" b="1" i="0" u="none" strike="noStrike" dirty="0">
                          <a:solidFill>
                            <a:srgbClr val="000000"/>
                          </a:solidFill>
                          <a:latin typeface="Calibri"/>
                        </a:rPr>
                        <a:t>Okresní soutěž mladších žáků po 10.kolech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fontAlgn="ctr"/>
                      <a:r>
                        <a:rPr lang="cs-CZ" sz="1200" b="1" i="0" u="none" strike="noStrike">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Litoměřice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Calibri"/>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278765">
                <a:tc>
                  <a:txBody>
                    <a:bodyPr/>
                    <a:lstStyle/>
                    <a:p>
                      <a:pPr algn="ctr" fontAlgn="ctr"/>
                      <a:r>
                        <a:rPr lang="cs-CZ"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Calibri"/>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2"/>
                  </a:ext>
                </a:extLst>
              </a:tr>
              <a:tr h="278765">
                <a:tc>
                  <a:txBody>
                    <a:bodyPr/>
                    <a:lstStyle/>
                    <a:p>
                      <a:pPr algn="ctr" fontAlgn="ctr"/>
                      <a:r>
                        <a:rPr lang="cs-CZ" sz="1200" b="1"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dirty="0">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Calibri"/>
                        </a:rPr>
                        <a:t>56:12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278765">
                <a:tc>
                  <a:txBody>
                    <a:bodyPr/>
                    <a:lstStyle/>
                    <a:p>
                      <a:pPr algn="ctr" fontAlgn="ctr"/>
                      <a:r>
                        <a:rPr lang="cs-CZ" sz="1200" b="1"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Žitenice/Lovosice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Calibri"/>
                        </a:rPr>
                        <a:t>36:18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4"/>
                  </a:ext>
                </a:extLst>
              </a:tr>
              <a:tr h="278765">
                <a:tc>
                  <a:txBody>
                    <a:bodyPr/>
                    <a:lstStyle/>
                    <a:p>
                      <a:pPr algn="ctr" fontAlgn="ctr"/>
                      <a:r>
                        <a:rPr lang="cs-CZ" sz="1200" b="1"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Calibri"/>
                        </a:rPr>
                        <a:t>36:18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278765">
                <a:tc>
                  <a:txBody>
                    <a:bodyPr/>
                    <a:lstStyle/>
                    <a:p>
                      <a:pPr algn="ctr" fontAlgn="ctr"/>
                      <a:r>
                        <a:rPr lang="cs-CZ" sz="1200" b="1"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Terezín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Calibri"/>
                        </a:rPr>
                        <a:t>49:33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6"/>
                  </a:ext>
                </a:extLst>
              </a:tr>
              <a:tr h="278765">
                <a:tc>
                  <a:txBody>
                    <a:bodyPr/>
                    <a:lstStyle/>
                    <a:p>
                      <a:pPr algn="ctr" fontAlgn="ctr"/>
                      <a:r>
                        <a:rPr lang="cs-CZ" sz="1200" b="1"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Calibri"/>
                        </a:rPr>
                        <a:t>12:32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278765">
                <a:tc>
                  <a:txBody>
                    <a:bodyPr/>
                    <a:lstStyle/>
                    <a:p>
                      <a:pPr algn="ctr" fontAlgn="ctr"/>
                      <a:r>
                        <a:rPr lang="cs-CZ" sz="1200" b="1"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Zahořany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dirty="0">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Calibri"/>
                        </a:rPr>
                        <a:t>15:49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8"/>
                  </a:ext>
                </a:extLst>
              </a:tr>
              <a:tr h="278765">
                <a:tc>
                  <a:txBody>
                    <a:bodyPr/>
                    <a:lstStyle/>
                    <a:p>
                      <a:pPr algn="ctr" fontAlgn="ctr"/>
                      <a:r>
                        <a:rPr lang="cs-CZ" sz="1200" b="1"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Budyně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Calibri"/>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278765">
                <a:tc>
                  <a:txBody>
                    <a:bodyPr/>
                    <a:lstStyle/>
                    <a:p>
                      <a:pPr algn="ctr" fontAlgn="ctr"/>
                      <a:r>
                        <a:rPr lang="cs-CZ" sz="1200" b="1"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Peruc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a:solidFill>
                            <a:srgbClr val="000000"/>
                          </a:solidFill>
                          <a:latin typeface="Calibri"/>
                        </a:rPr>
                        <a:t>1:128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200" b="1" i="0" u="none" strike="noStrike" dirty="0">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10"/>
                  </a:ext>
                </a:extLst>
              </a:tr>
            </a:tbl>
          </a:graphicData>
        </a:graphic>
      </p:graphicFrame>
      <p:pic>
        <p:nvPicPr>
          <p:cNvPr id="3146" name="Picture 74"/>
          <p:cNvPicPr>
            <a:picLocks noChangeAspect="1" noChangeArrowheads="1"/>
          </p:cNvPicPr>
          <p:nvPr/>
        </p:nvPicPr>
        <p:blipFill>
          <a:blip r:embed="rId5" cstate="print"/>
          <a:srcRect/>
          <a:stretch>
            <a:fillRect/>
          </a:stretch>
        </p:blipFill>
        <p:spPr bwMode="auto">
          <a:xfrm>
            <a:off x="6079604" y="3835524"/>
            <a:ext cx="3528392" cy="2736304"/>
          </a:xfrm>
          <a:prstGeom prst="rect">
            <a:avLst/>
          </a:prstGeom>
          <a:noFill/>
          <a:ln w="9525">
            <a:noFill/>
            <a:miter lim="800000"/>
            <a:headEnd/>
            <a:tailEnd/>
          </a:ln>
        </p:spPr>
      </p:pic>
      <p:pic>
        <p:nvPicPr>
          <p:cNvPr id="3074" name="Picture 29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TextovéPole 11"/>
          <p:cNvSpPr txBox="1"/>
          <p:nvPr/>
        </p:nvSpPr>
        <p:spPr>
          <a:xfrm>
            <a:off x="5719564" y="91108"/>
            <a:ext cx="4320480" cy="1631216"/>
          </a:xfrm>
          <a:prstGeom prst="rect">
            <a:avLst/>
          </a:prstGeom>
          <a:blipFill>
            <a:blip r:embed="rId3" cstate="print"/>
            <a:stretch>
              <a:fillRect/>
            </a:stretch>
          </a:blipFill>
        </p:spPr>
        <p:txBody>
          <a:bodyPr wrap="square" rtlCol="0">
            <a:spAutoFit/>
          </a:bodyPr>
          <a:lstStyle/>
          <a:p>
            <a:pPr algn="ctr"/>
            <a:r>
              <a:rPr lang="cs-CZ" sz="2000" dirty="0" smtClean="0">
                <a:solidFill>
                  <a:srgbClr val="333399"/>
                </a:solidFill>
                <a:effectLst>
                  <a:outerShdw blurRad="38100" dist="38100" dir="2700000" algn="tl">
                    <a:srgbClr val="000000">
                      <a:alpha val="43137"/>
                    </a:srgbClr>
                  </a:outerShdw>
                </a:effectLst>
              </a:rPr>
              <a:t>Pátrali jsme v minulosti a pokusili se zjistit mistrovské zápasy s Bílinou v tomto století</a:t>
            </a:r>
            <a:r>
              <a:rPr lang="cs-CZ" sz="1600" dirty="0" smtClean="0">
                <a:solidFill>
                  <a:srgbClr val="333399"/>
                </a:solidFill>
                <a:effectLst>
                  <a:outerShdw blurRad="38100" dist="38100" dir="2700000" algn="tl">
                    <a:srgbClr val="000000">
                      <a:alpha val="43137"/>
                    </a:srgbClr>
                  </a:outerShdw>
                </a:effectLst>
              </a:rPr>
              <a:t>.  </a:t>
            </a:r>
            <a:r>
              <a:rPr lang="cs-CZ" sz="2000" dirty="0" smtClean="0">
                <a:solidFill>
                  <a:srgbClr val="333399"/>
                </a:solidFill>
                <a:effectLst>
                  <a:outerShdw blurRad="38100" dist="38100" dir="2700000" algn="tl">
                    <a:srgbClr val="000000">
                      <a:alpha val="43137"/>
                    </a:srgbClr>
                  </a:outerShdw>
                </a:effectLst>
              </a:rPr>
              <a:t>Bilanci máme o něco lepší, když jsme ze 12 zápasů 7x vyhráli. </a:t>
            </a:r>
            <a:endParaRPr lang="cs-CZ" sz="1600" dirty="0">
              <a:solidFill>
                <a:srgbClr val="333399"/>
              </a:solidFill>
              <a:effectLst>
                <a:outerShdw blurRad="38100" dist="38100" dir="2700000" algn="tl">
                  <a:srgbClr val="000000">
                    <a:alpha val="43137"/>
                  </a:srgbClr>
                </a:outerShdw>
              </a:effectLst>
            </a:endParaRPr>
          </a:p>
        </p:txBody>
      </p:sp>
      <p:graphicFrame>
        <p:nvGraphicFramePr>
          <p:cNvPr id="13" name="Tabulka 12"/>
          <p:cNvGraphicFramePr>
            <a:graphicFrameLocks noGrp="1"/>
          </p:cNvGraphicFramePr>
          <p:nvPr/>
        </p:nvGraphicFramePr>
        <p:xfrm>
          <a:off x="5647556" y="3619500"/>
          <a:ext cx="4406651" cy="3406140"/>
        </p:xfrm>
        <a:graphic>
          <a:graphicData uri="http://schemas.openxmlformats.org/drawingml/2006/table">
            <a:tbl>
              <a:tblPr/>
              <a:tblGrid>
                <a:gridCol w="1264813">
                  <a:extLst>
                    <a:ext uri="{9D8B030D-6E8A-4147-A177-3AD203B41FA5}">
                      <a16:colId xmlns:a16="http://schemas.microsoft.com/office/drawing/2014/main" val="20000"/>
                    </a:ext>
                  </a:extLst>
                </a:gridCol>
                <a:gridCol w="873582">
                  <a:extLst>
                    <a:ext uri="{9D8B030D-6E8A-4147-A177-3AD203B41FA5}">
                      <a16:colId xmlns:a16="http://schemas.microsoft.com/office/drawing/2014/main" val="20001"/>
                    </a:ext>
                  </a:extLst>
                </a:gridCol>
                <a:gridCol w="857089">
                  <a:extLst>
                    <a:ext uri="{9D8B030D-6E8A-4147-A177-3AD203B41FA5}">
                      <a16:colId xmlns:a16="http://schemas.microsoft.com/office/drawing/2014/main" val="20002"/>
                    </a:ext>
                  </a:extLst>
                </a:gridCol>
                <a:gridCol w="857089">
                  <a:extLst>
                    <a:ext uri="{9D8B030D-6E8A-4147-A177-3AD203B41FA5}">
                      <a16:colId xmlns:a16="http://schemas.microsoft.com/office/drawing/2014/main" val="20003"/>
                    </a:ext>
                  </a:extLst>
                </a:gridCol>
                <a:gridCol w="554078">
                  <a:extLst>
                    <a:ext uri="{9D8B030D-6E8A-4147-A177-3AD203B41FA5}">
                      <a16:colId xmlns:a16="http://schemas.microsoft.com/office/drawing/2014/main" val="20004"/>
                    </a:ext>
                  </a:extLst>
                </a:gridCol>
              </a:tblGrid>
              <a:tr h="270030">
                <a:tc>
                  <a:txBody>
                    <a:bodyPr/>
                    <a:lstStyle/>
                    <a:p>
                      <a:pPr algn="ctr" fontAlgn="ctr"/>
                      <a:r>
                        <a:rPr lang="cs-CZ" sz="1200" b="1" i="0" u="none" strike="noStrike" dirty="0">
                          <a:solidFill>
                            <a:srgbClr val="CC0099"/>
                          </a:solidFill>
                          <a:latin typeface="Calibri"/>
                        </a:rPr>
                        <a:t>Ústecký Přebor</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C0099"/>
                          </a:solidFill>
                          <a:latin typeface="Calibri"/>
                        </a:rPr>
                        <a:t>9.8.2003</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a:solidFill>
                            <a:srgbClr val="CC0099"/>
                          </a:solidFill>
                          <a:latin typeface="Calibri"/>
                        </a:rPr>
                        <a:t>Štětí</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1:2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0"/>
                  </a:ext>
                </a:extLst>
              </a:tr>
              <a:tr h="270030">
                <a:tc>
                  <a:txBody>
                    <a:bodyPr/>
                    <a:lstStyle/>
                    <a:p>
                      <a:pPr algn="ctr" fontAlgn="ctr"/>
                      <a:r>
                        <a:rPr lang="cs-CZ" sz="1200" b="1" i="0" u="none" strike="noStrike" dirty="0">
                          <a:solidFill>
                            <a:srgbClr val="CC0099"/>
                          </a:solidFill>
                          <a:latin typeface="Calibri"/>
                        </a:rPr>
                        <a:t>Ústecký Přebor</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C0099"/>
                          </a:solidFill>
                          <a:latin typeface="Calibri"/>
                        </a:rPr>
                        <a:t>13.3.2004</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a:solidFill>
                            <a:srgbClr val="CC0099"/>
                          </a:solidFill>
                          <a:latin typeface="Calibri"/>
                        </a:rPr>
                        <a:t>Bílina</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0:1</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1"/>
                  </a:ext>
                </a:extLst>
              </a:tr>
              <a:tr h="270030">
                <a:tc>
                  <a:txBody>
                    <a:bodyPr/>
                    <a:lstStyle/>
                    <a:p>
                      <a:pPr algn="ctr" fontAlgn="ctr"/>
                      <a:r>
                        <a:rPr lang="cs-CZ" sz="1200" b="1" i="0" u="none" strike="noStrike" dirty="0">
                          <a:solidFill>
                            <a:srgbClr val="CC0099"/>
                          </a:solidFill>
                          <a:latin typeface="Calibri"/>
                        </a:rPr>
                        <a:t>Ústecký přebor</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CC0099"/>
                          </a:solidFill>
                          <a:latin typeface="Calibri"/>
                        </a:rPr>
                        <a:t>6.10.2007</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a:solidFill>
                            <a:srgbClr val="CC0099"/>
                          </a:solidFill>
                          <a:latin typeface="Calibri"/>
                        </a:rPr>
                        <a:t>Bílina</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Calibri"/>
                        </a:rPr>
                        <a:t>4:1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CC0099"/>
                          </a:solidFill>
                          <a:latin typeface="Calibri"/>
                        </a:rPr>
                        <a:t>17.5.2008</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a:solidFill>
                            <a:srgbClr val="CC0099"/>
                          </a:solidFill>
                          <a:latin typeface="Calibri"/>
                        </a:rPr>
                        <a:t>Štětí</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a:solidFill>
                            <a:srgbClr val="CC0099"/>
                          </a:solidFill>
                          <a:latin typeface="Calibri"/>
                        </a:rPr>
                        <a:t>2:0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C0099"/>
                          </a:solidFill>
                          <a:latin typeface="Calibri"/>
                        </a:rPr>
                        <a:t>8.11.2008</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a:solidFill>
                            <a:srgbClr val="CC0099"/>
                          </a:solidFill>
                          <a:latin typeface="Calibri"/>
                        </a:rPr>
                        <a:t>Štětí</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2:0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4"/>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C0099"/>
                          </a:solidFill>
                          <a:latin typeface="Calibri"/>
                        </a:rPr>
                        <a:t>14.6.2009</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6:0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5"/>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CC0099"/>
                          </a:solidFill>
                          <a:latin typeface="Calibri"/>
                        </a:rPr>
                        <a:t>26.9.2009</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Calibri"/>
                        </a:rPr>
                        <a:t>2:0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CC0099"/>
                          </a:solidFill>
                          <a:latin typeface="Calibri"/>
                        </a:rPr>
                        <a:t>1.5.2010</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Calibri"/>
                        </a:rPr>
                        <a:t>0:1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7"/>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C0099"/>
                          </a:solidFill>
                          <a:latin typeface="Calibri"/>
                        </a:rPr>
                        <a:t>20.8.2011</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1:2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8"/>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C0099"/>
                          </a:solidFill>
                          <a:latin typeface="Calibri"/>
                        </a:rPr>
                        <a:t>17.3.2012</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Bílina</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CC0099"/>
                          </a:solidFill>
                          <a:latin typeface="Calibri"/>
                        </a:rPr>
                        <a:t>3:1</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9"/>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CC0099"/>
                          </a:solidFill>
                          <a:latin typeface="Arial"/>
                        </a:rPr>
                        <a:t>1.9.2012</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Arial"/>
                        </a:rPr>
                        <a:t>Bílina</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Arial"/>
                        </a:rPr>
                        <a:t>6:0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270030">
                <a:tc>
                  <a:txBody>
                    <a:bodyPr/>
                    <a:lstStyle/>
                    <a:p>
                      <a:pPr algn="ctr" fontAlgn="ctr"/>
                      <a:r>
                        <a:rPr lang="cs-CZ" sz="1200" b="1" i="0" u="none" strike="noStrike">
                          <a:solidFill>
                            <a:srgbClr val="CC0099"/>
                          </a:solidFill>
                          <a:latin typeface="Calibri"/>
                        </a:rPr>
                        <a:t>Ústecký přebor</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CC0099"/>
                          </a:solidFill>
                          <a:latin typeface="Arial"/>
                        </a:rPr>
                        <a:t>30.3.2013</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a:solidFill>
                            <a:srgbClr val="CC0099"/>
                          </a:solidFill>
                          <a:latin typeface="Arial"/>
                        </a:rPr>
                        <a:t>Bílina </a:t>
                      </a: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err="1">
                          <a:solidFill>
                            <a:srgbClr val="CC0099"/>
                          </a:solidFill>
                          <a:latin typeface="Calibri"/>
                        </a:rPr>
                        <a:t>Štětí</a:t>
                      </a:r>
                      <a:endParaRPr lang="cs-CZ" sz="1800" b="1" i="0" u="none" strike="noStrike" dirty="0">
                        <a:solidFill>
                          <a:srgbClr val="CC0099"/>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cs-CZ" sz="1800" b="1" i="0" u="none" strike="noStrike" dirty="0">
                          <a:solidFill>
                            <a:srgbClr val="CC0099"/>
                          </a:solidFill>
                          <a:latin typeface="Arial"/>
                        </a:rPr>
                        <a:t>0:1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1"/>
                  </a:ext>
                </a:extLst>
              </a:tr>
            </a:tbl>
          </a:graphicData>
        </a:graphic>
      </p:graphicFrame>
      <p:sp>
        <p:nvSpPr>
          <p:cNvPr id="21" name="TextovéPole 20"/>
          <p:cNvSpPr txBox="1"/>
          <p:nvPr/>
        </p:nvSpPr>
        <p:spPr>
          <a:xfrm>
            <a:off x="5647556" y="1819300"/>
            <a:ext cx="4320480" cy="1569660"/>
          </a:xfrm>
          <a:prstGeom prst="rect">
            <a:avLst/>
          </a:prstGeom>
          <a:blipFill dpi="0" rotWithShape="1">
            <a:blip r:embed="rId4" cstate="print">
              <a:alphaModFix amt="52000"/>
            </a:blip>
            <a:srcRect/>
            <a:stretch>
              <a:fillRect/>
            </a:stretch>
          </a:blipFill>
        </p:spPr>
        <p:txBody>
          <a:bodyPr wrap="square" rtlCol="0">
            <a:spAutoFit/>
          </a:bodyPr>
          <a:lstStyle/>
          <a:p>
            <a:pPr algn="ctr"/>
            <a:r>
              <a:rPr lang="cs-CZ" sz="1600" dirty="0" smtClean="0">
                <a:solidFill>
                  <a:srgbClr val="FF0000"/>
                </a:solidFill>
                <a:effectLst>
                  <a:outerShdw blurRad="38100" dist="38100" dir="2700000" algn="tl">
                    <a:srgbClr val="000000">
                      <a:alpha val="43137"/>
                    </a:srgbClr>
                  </a:outerShdw>
                </a:effectLst>
                <a:latin typeface="Book Antiqua" pitchFamily="18" charset="0"/>
              </a:rPr>
              <a:t>Vzpomínáte co rozhodlo náš poslední zápas s Bílinou? Asi ne, protože se hrálo  v Bílině na umělé trávě.  Mnozí hráči  ale určitě ano. Bylo to branka Lukáše Stejskala přímo z </a:t>
            </a:r>
            <a:r>
              <a:rPr lang="cs-CZ" sz="1600" dirty="0" err="1" smtClean="0">
                <a:solidFill>
                  <a:srgbClr val="FF0000"/>
                </a:solidFill>
                <a:effectLst>
                  <a:outerShdw blurRad="38100" dist="38100" dir="2700000" algn="tl">
                    <a:srgbClr val="000000">
                      <a:alpha val="43137"/>
                    </a:srgbClr>
                  </a:outerShdw>
                </a:effectLst>
                <a:latin typeface="Book Antiqua" pitchFamily="18" charset="0"/>
              </a:rPr>
              <a:t>rohuv</a:t>
            </a:r>
            <a:r>
              <a:rPr lang="cs-CZ" sz="1600" dirty="0" smtClean="0">
                <a:solidFill>
                  <a:srgbClr val="FF0000"/>
                </a:solidFill>
                <a:effectLst>
                  <a:outerShdw blurRad="38100" dist="38100" dir="2700000" algn="tl">
                    <a:srgbClr val="000000">
                      <a:alpha val="43137"/>
                    </a:srgbClr>
                  </a:outerShdw>
                </a:effectLst>
                <a:latin typeface="Book Antiqua" pitchFamily="18" charset="0"/>
              </a:rPr>
              <a:t> roce 2013, kdy jsme postupovali do divize</a:t>
            </a:r>
            <a:r>
              <a:rPr lang="cs-CZ" sz="1600" dirty="0" smtClean="0">
                <a:solidFill>
                  <a:srgbClr val="FFFF00"/>
                </a:solidFill>
                <a:effectLst>
                  <a:outerShdw blurRad="38100" dist="38100" dir="2700000" algn="tl">
                    <a:srgbClr val="000000">
                      <a:alpha val="43137"/>
                    </a:srgbClr>
                  </a:outerShdw>
                </a:effectLst>
                <a:latin typeface="Book Antiqua" pitchFamily="18" charset="0"/>
              </a:rPr>
              <a:t>. </a:t>
            </a:r>
            <a:endParaRPr lang="cs-CZ" sz="1600" dirty="0">
              <a:solidFill>
                <a:srgbClr val="FFFF00"/>
              </a:solidFill>
              <a:effectLst>
                <a:outerShdw blurRad="38100" dist="38100" dir="2700000" algn="tl">
                  <a:srgbClr val="000000">
                    <a:alpha val="43137"/>
                  </a:srgbClr>
                </a:outerShdw>
              </a:effectLst>
              <a:latin typeface="Book Antiqua" pitchFamily="18" charset="0"/>
            </a:endParaRPr>
          </a:p>
        </p:txBody>
      </p:sp>
      <p:sp>
        <p:nvSpPr>
          <p:cNvPr id="10" name="TextovéPole 9"/>
          <p:cNvSpPr txBox="1"/>
          <p:nvPr/>
        </p:nvSpPr>
        <p:spPr>
          <a:xfrm>
            <a:off x="246956" y="1315244"/>
            <a:ext cx="4536504" cy="2862322"/>
          </a:xfrm>
          <a:prstGeom prst="rect">
            <a:avLst/>
          </a:prstGeom>
          <a:noFill/>
        </p:spPr>
        <p:txBody>
          <a:bodyPr wrap="square" rtlCol="0">
            <a:spAutoFit/>
          </a:bodyPr>
          <a:lstStyle/>
          <a:p>
            <a:pPr algn="ctr"/>
            <a:r>
              <a:rPr lang="cs-CZ" sz="2000" dirty="0" err="1" smtClean="0">
                <a:latin typeface="Berlin Sans FB" pitchFamily="34" charset="0"/>
              </a:rPr>
              <a:t>Budyně</a:t>
            </a:r>
            <a:r>
              <a:rPr lang="cs-CZ" sz="2000" dirty="0" smtClean="0">
                <a:latin typeface="Berlin Sans FB" pitchFamily="34" charset="0"/>
              </a:rPr>
              <a:t> – SK </a:t>
            </a:r>
            <a:r>
              <a:rPr lang="cs-CZ" sz="2000" dirty="0" err="1" smtClean="0">
                <a:latin typeface="Berlin Sans FB" pitchFamily="34" charset="0"/>
              </a:rPr>
              <a:t>Štětí</a:t>
            </a:r>
            <a:r>
              <a:rPr lang="cs-CZ" sz="2000" dirty="0" smtClean="0">
                <a:latin typeface="Berlin Sans FB" pitchFamily="34" charset="0"/>
              </a:rPr>
              <a:t>  B</a:t>
            </a:r>
          </a:p>
          <a:p>
            <a:pPr algn="ctr"/>
            <a:r>
              <a:rPr lang="cs-CZ" sz="2000" dirty="0" smtClean="0">
                <a:latin typeface="Berlin Sans FB" pitchFamily="34" charset="0"/>
              </a:rPr>
              <a:t>1:3(0:1)   11.10.2014   6.kolo</a:t>
            </a:r>
          </a:p>
          <a:p>
            <a:r>
              <a:rPr lang="cs-CZ" b="0" dirty="0" smtClean="0">
                <a:latin typeface="Arial" pitchFamily="34" charset="0"/>
                <a:cs typeface="Arial" pitchFamily="34" charset="0"/>
              </a:rPr>
              <a:t>Druhé vítězství v sezóně, i když s předvedeným výkonem trenér Tomáš </a:t>
            </a:r>
            <a:r>
              <a:rPr lang="cs-CZ" b="0" dirty="0" err="1" smtClean="0">
                <a:latin typeface="Arial" pitchFamily="34" charset="0"/>
                <a:cs typeface="Arial" pitchFamily="34" charset="0"/>
              </a:rPr>
              <a:t>Gernat</a:t>
            </a:r>
            <a:r>
              <a:rPr lang="cs-CZ" b="0" dirty="0" smtClean="0">
                <a:latin typeface="Arial" pitchFamily="34" charset="0"/>
                <a:cs typeface="Arial" pitchFamily="34" charset="0"/>
              </a:rPr>
              <a:t> moc spokojený nebyl</a:t>
            </a:r>
            <a:r>
              <a:rPr lang="cs-CZ" dirty="0" smtClean="0">
                <a:latin typeface="Arial" pitchFamily="34" charset="0"/>
                <a:cs typeface="Arial" pitchFamily="34" charset="0"/>
              </a:rPr>
              <a:t>. </a:t>
            </a:r>
            <a:r>
              <a:rPr lang="cs-CZ" b="0" dirty="0" smtClean="0">
                <a:latin typeface="Arial" pitchFamily="34" charset="0"/>
                <a:cs typeface="Arial" pitchFamily="34" charset="0"/>
              </a:rPr>
              <a:t>V prvním poločase jsme se dostali do vedení po brance </a:t>
            </a:r>
            <a:r>
              <a:rPr lang="cs-CZ" b="0" dirty="0" err="1" smtClean="0">
                <a:latin typeface="Arial" pitchFamily="34" charset="0"/>
                <a:cs typeface="Arial" pitchFamily="34" charset="0"/>
              </a:rPr>
              <a:t>Malechy</a:t>
            </a:r>
            <a:r>
              <a:rPr lang="cs-CZ" b="0" dirty="0" smtClean="0">
                <a:latin typeface="Arial" pitchFamily="34" charset="0"/>
                <a:cs typeface="Arial" pitchFamily="34" charset="0"/>
              </a:rPr>
              <a:t>. Ve 2. poločase </a:t>
            </a:r>
            <a:r>
              <a:rPr lang="cs-CZ" b="0" dirty="0" err="1" smtClean="0">
                <a:latin typeface="Arial" pitchFamily="34" charset="0"/>
                <a:cs typeface="Arial" pitchFamily="34" charset="0"/>
              </a:rPr>
              <a:t>zvyšili</a:t>
            </a:r>
            <a:r>
              <a:rPr lang="cs-CZ" b="0" dirty="0" smtClean="0">
                <a:latin typeface="Arial" pitchFamily="34" charset="0"/>
                <a:cs typeface="Arial" pitchFamily="34" charset="0"/>
              </a:rPr>
              <a:t> na 2:0, resp. 3:0 Štěpán </a:t>
            </a:r>
            <a:r>
              <a:rPr lang="cs-CZ" b="0" dirty="0" err="1" smtClean="0">
                <a:latin typeface="Arial" pitchFamily="34" charset="0"/>
                <a:cs typeface="Arial" pitchFamily="34" charset="0"/>
              </a:rPr>
              <a:t>Plicka</a:t>
            </a:r>
            <a:r>
              <a:rPr lang="cs-CZ" b="0" dirty="0" smtClean="0">
                <a:latin typeface="Arial" pitchFamily="34" charset="0"/>
                <a:cs typeface="Arial" pitchFamily="34" charset="0"/>
              </a:rPr>
              <a:t> a </a:t>
            </a:r>
            <a:r>
              <a:rPr lang="cs-CZ" b="0" dirty="0" err="1" smtClean="0">
                <a:latin typeface="Arial" pitchFamily="34" charset="0"/>
                <a:cs typeface="Arial" pitchFamily="34" charset="0"/>
              </a:rPr>
              <a:t>Bartko</a:t>
            </a:r>
            <a:r>
              <a:rPr lang="cs-CZ" b="0" dirty="0" smtClean="0">
                <a:latin typeface="Arial" pitchFamily="34" charset="0"/>
                <a:cs typeface="Arial" pitchFamily="34" charset="0"/>
              </a:rPr>
              <a:t>.  Až teprve za tohoto stavu se </a:t>
            </a:r>
            <a:r>
              <a:rPr lang="cs-CZ" b="0" dirty="0" err="1" smtClean="0">
                <a:latin typeface="Arial" pitchFamily="34" charset="0"/>
                <a:cs typeface="Arial" pitchFamily="34" charset="0"/>
              </a:rPr>
              <a:t>podařli</a:t>
            </a:r>
            <a:r>
              <a:rPr lang="cs-CZ" b="0" dirty="0" smtClean="0">
                <a:latin typeface="Arial" pitchFamily="34" charset="0"/>
                <a:cs typeface="Arial" pitchFamily="34" charset="0"/>
              </a:rPr>
              <a:t> domácím snížit na 1:3 a to byl také konečný výsledek utkání.</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Malecha</a:t>
            </a:r>
            <a:r>
              <a:rPr lang="cs-CZ" b="0" dirty="0" smtClean="0">
                <a:latin typeface="Arial" pitchFamily="34" charset="0"/>
                <a:cs typeface="Arial" pitchFamily="34" charset="0"/>
              </a:rPr>
              <a:t> 1, </a:t>
            </a:r>
            <a:r>
              <a:rPr lang="cs-CZ" b="0" dirty="0" err="1" smtClean="0">
                <a:latin typeface="Arial" pitchFamily="34" charset="0"/>
                <a:cs typeface="Arial" pitchFamily="34" charset="0"/>
              </a:rPr>
              <a:t>Š.Plicka</a:t>
            </a:r>
            <a:r>
              <a:rPr lang="cs-CZ" b="0" dirty="0" smtClean="0">
                <a:latin typeface="Arial" pitchFamily="34" charset="0"/>
                <a:cs typeface="Arial" pitchFamily="34" charset="0"/>
              </a:rPr>
              <a:t> 1, </a:t>
            </a:r>
            <a:r>
              <a:rPr lang="cs-CZ" b="0" dirty="0" err="1" smtClean="0">
                <a:latin typeface="Arial" pitchFamily="34" charset="0"/>
                <a:cs typeface="Arial" pitchFamily="34" charset="0"/>
              </a:rPr>
              <a:t>Bartko</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Šrotýř</a:t>
            </a:r>
            <a:r>
              <a:rPr lang="cs-CZ" b="0" dirty="0" smtClean="0">
                <a:latin typeface="Arial" pitchFamily="34" charset="0"/>
                <a:cs typeface="Arial" pitchFamily="34" charset="0"/>
              </a:rPr>
              <a:t>-Ladislav Novák, </a:t>
            </a:r>
            <a:r>
              <a:rPr lang="cs-CZ" b="0" dirty="0" err="1" smtClean="0">
                <a:latin typeface="Arial" pitchFamily="34" charset="0"/>
                <a:cs typeface="Arial" pitchFamily="34" charset="0"/>
              </a:rPr>
              <a:t>Slapnička</a:t>
            </a:r>
            <a:r>
              <a:rPr lang="cs-CZ" b="0" dirty="0" smtClean="0">
                <a:latin typeface="Arial" pitchFamily="34" charset="0"/>
                <a:cs typeface="Arial" pitchFamily="34" charset="0"/>
              </a:rPr>
              <a:t>, Pilař, Daniluk,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Bartko</a:t>
            </a:r>
            <a:r>
              <a:rPr lang="cs-CZ" b="0" dirty="0" smtClean="0">
                <a:latin typeface="Arial" pitchFamily="34" charset="0"/>
                <a:cs typeface="Arial" pitchFamily="34" charset="0"/>
              </a:rPr>
              <a:t>, Netolický, </a:t>
            </a:r>
            <a:r>
              <a:rPr lang="cs-CZ" b="0" dirty="0" err="1" smtClean="0">
                <a:latin typeface="Arial" pitchFamily="34" charset="0"/>
                <a:cs typeface="Arial" pitchFamily="34" charset="0"/>
              </a:rPr>
              <a:t>Malecha</a:t>
            </a:r>
            <a:r>
              <a:rPr lang="cs-CZ" b="0" dirty="0" smtClean="0">
                <a:latin typeface="Arial" pitchFamily="34" charset="0"/>
                <a:cs typeface="Arial" pitchFamily="34" charset="0"/>
              </a:rPr>
              <a:t>, </a:t>
            </a:r>
            <a:r>
              <a:rPr lang="cs-CZ" b="0" dirty="0" err="1" smtClean="0">
                <a:latin typeface="Arial" pitchFamily="34" charset="0"/>
                <a:cs typeface="Arial" pitchFamily="34" charset="0"/>
              </a:rPr>
              <a:t>Š.Plicka</a:t>
            </a:r>
            <a:r>
              <a:rPr lang="cs-CZ" b="0" dirty="0" smtClean="0">
                <a:latin typeface="Arial" pitchFamily="34" charset="0"/>
                <a:cs typeface="Arial" pitchFamily="34" charset="0"/>
              </a:rPr>
              <a:t>, Šedivý</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.Daniluk, </a:t>
            </a:r>
            <a:r>
              <a:rPr lang="cs-CZ" b="0" dirty="0" err="1" smtClean="0">
                <a:latin typeface="Arial" pitchFamily="34" charset="0"/>
                <a:cs typeface="Arial" pitchFamily="34" charset="0"/>
              </a:rPr>
              <a:t>T.Gernat</a:t>
            </a:r>
            <a:endParaRPr lang="cs-CZ" b="0" dirty="0" smtClean="0">
              <a:latin typeface="Arial" pitchFamily="34" charset="0"/>
              <a:cs typeface="Arial" pitchFamily="34" charset="0"/>
            </a:endParaRPr>
          </a:p>
          <a:p>
            <a:pPr algn="ctr"/>
            <a:endParaRPr lang="cs-CZ" sz="2000" dirty="0">
              <a:latin typeface="Berlin Sans FB" pitchFamily="34" charset="0"/>
            </a:endParaRPr>
          </a:p>
        </p:txBody>
      </p:sp>
      <p:sp>
        <p:nvSpPr>
          <p:cNvPr id="11" name="TextovéPole 10"/>
          <p:cNvSpPr txBox="1"/>
          <p:nvPr/>
        </p:nvSpPr>
        <p:spPr>
          <a:xfrm>
            <a:off x="246956" y="4195564"/>
            <a:ext cx="4536504" cy="892552"/>
          </a:xfrm>
          <a:prstGeom prst="rect">
            <a:avLst/>
          </a:prstGeom>
          <a:noFill/>
        </p:spPr>
        <p:txBody>
          <a:bodyPr wrap="square" rtlCol="0">
            <a:spAutoFit/>
          </a:bodyPr>
          <a:lstStyle/>
          <a:p>
            <a:pPr algn="ctr"/>
            <a:r>
              <a:rPr lang="cs-CZ" sz="2000" dirty="0" smtClean="0">
                <a:latin typeface="Berlin Sans FB" pitchFamily="34" charset="0"/>
              </a:rPr>
              <a:t>SK </a:t>
            </a:r>
            <a:r>
              <a:rPr lang="cs-CZ" sz="2000" dirty="0" err="1" smtClean="0">
                <a:latin typeface="Berlin Sans FB" pitchFamily="34" charset="0"/>
              </a:rPr>
              <a:t>Štětí</a:t>
            </a:r>
            <a:r>
              <a:rPr lang="cs-CZ" sz="2000" dirty="0" smtClean="0">
                <a:latin typeface="Berlin Sans FB" pitchFamily="34" charset="0"/>
              </a:rPr>
              <a:t>  B – Sokol </a:t>
            </a:r>
            <a:r>
              <a:rPr lang="cs-CZ" sz="2000" dirty="0" err="1" smtClean="0">
                <a:latin typeface="Berlin Sans FB" pitchFamily="34" charset="0"/>
              </a:rPr>
              <a:t>Pokratice</a:t>
            </a:r>
            <a:endParaRPr lang="cs-CZ" sz="2000" dirty="0" smtClean="0">
              <a:latin typeface="Berlin Sans FB" pitchFamily="34" charset="0"/>
            </a:endParaRPr>
          </a:p>
          <a:p>
            <a:pPr algn="ctr"/>
            <a:r>
              <a:rPr lang="cs-CZ" sz="2000" dirty="0" smtClean="0">
                <a:latin typeface="Berlin Sans FB" pitchFamily="34" charset="0"/>
              </a:rPr>
              <a:t>1:7(1:1)   4.10.2014   5.kolo</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Malecha</a:t>
            </a:r>
            <a:r>
              <a:rPr lang="cs-CZ" b="0" dirty="0" smtClean="0">
                <a:latin typeface="Arial" pitchFamily="34" charset="0"/>
                <a:cs typeface="Arial" pitchFamily="34" charset="0"/>
              </a:rPr>
              <a:t> 1,</a:t>
            </a:r>
          </a:p>
        </p:txBody>
      </p:sp>
      <p:pic>
        <p:nvPicPr>
          <p:cNvPr id="14" name="Picture 1"/>
          <p:cNvPicPr>
            <a:picLocks noChangeAspect="1" noChangeArrowheads="1"/>
          </p:cNvPicPr>
          <p:nvPr/>
        </p:nvPicPr>
        <p:blipFill>
          <a:blip r:embed="rId5" cstate="print"/>
          <a:srcRect/>
          <a:stretch>
            <a:fillRect/>
          </a:stretch>
        </p:blipFill>
        <p:spPr bwMode="auto">
          <a:xfrm>
            <a:off x="1543100" y="5275684"/>
            <a:ext cx="1828800" cy="1728192"/>
          </a:xfrm>
          <a:prstGeom prst="rect">
            <a:avLst/>
          </a:prstGeom>
          <a:noFill/>
          <a:ln w="9525">
            <a:noFill/>
            <a:miter lim="800000"/>
            <a:headEnd/>
            <a:tailEnd/>
          </a:ln>
        </p:spPr>
      </p:pic>
      <p:sp>
        <p:nvSpPr>
          <p:cNvPr id="15" name="TextovéPole 14"/>
          <p:cNvSpPr txBox="1"/>
          <p:nvPr/>
        </p:nvSpPr>
        <p:spPr>
          <a:xfrm>
            <a:off x="246956" y="163116"/>
            <a:ext cx="4464496" cy="1015663"/>
          </a:xfrm>
          <a:prstGeom prst="rect">
            <a:avLst/>
          </a:prstGeom>
          <a:blipFill dpi="0" rotWithShape="1">
            <a:blip r:embed="rId6" cstate="print">
              <a:alphaModFix amt="54000"/>
            </a:blip>
            <a:srcRect/>
            <a:stretch>
              <a:fillRect/>
            </a:stretch>
          </a:blipFill>
        </p:spPr>
        <p:txBody>
          <a:bodyPr wrap="square" rtlCol="0">
            <a:spAutoFit/>
          </a:bodyPr>
          <a:lstStyle/>
          <a:p>
            <a:pPr algn="ctr"/>
            <a:r>
              <a:rPr lang="cs-CZ" sz="2000" dirty="0" smtClean="0">
                <a:solidFill>
                  <a:srgbClr val="FF0000"/>
                </a:solidFill>
                <a:effectLst>
                  <a:outerShdw blurRad="38100" dist="38100" dir="2700000" algn="tl">
                    <a:srgbClr val="000000">
                      <a:alpha val="43137"/>
                    </a:srgbClr>
                  </a:outerShdw>
                </a:effectLst>
              </a:rPr>
              <a:t>Jedna výhra a  jedna prohra. To je bilance posledních 2 zápasů  B mužstva mladších žáků. </a:t>
            </a:r>
            <a:endParaRPr lang="cs-CZ" sz="2000" dirty="0">
              <a:solidFill>
                <a:srgbClr val="FF0000"/>
              </a:solidFill>
              <a:effectLst>
                <a:outerShdw blurRad="38100" dist="38100" dir="2700000" algn="tl">
                  <a:srgbClr val="000000">
                    <a:alpha val="43137"/>
                  </a:srgbClr>
                </a:outerShdw>
              </a:effectLst>
            </a:endParaRPr>
          </a:p>
        </p:txBody>
      </p:sp>
      <p:pic>
        <p:nvPicPr>
          <p:cNvPr id="4098" name="Picture 3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102940" y="91108"/>
            <a:ext cx="4824536" cy="1323439"/>
          </a:xfrm>
          <a:prstGeom prst="rect">
            <a:avLst/>
          </a:prstGeom>
          <a:blipFill dpi="0" rotWithShape="1">
            <a:blip r:embed="rId3" cstate="print">
              <a:alphaModFix amt="13000"/>
            </a:blip>
            <a:srcRect/>
            <a:stretch>
              <a:fillRect/>
            </a:stretch>
          </a:blipFill>
        </p:spPr>
        <p:txBody>
          <a:bodyPr wrap="square" rtlCol="0">
            <a:spAutoFit/>
          </a:bodyPr>
          <a:lstStyle/>
          <a:p>
            <a:pPr algn="ctr"/>
            <a:r>
              <a:rPr lang="cs-CZ" sz="2000" dirty="0" smtClean="0">
                <a:solidFill>
                  <a:srgbClr val="CC3399"/>
                </a:solidFill>
                <a:latin typeface="Georgia" pitchFamily="18" charset="0"/>
                <a:ea typeface="GungsuhChe" pitchFamily="49" charset="-127"/>
              </a:rPr>
              <a:t>Na horkou půdu do Horního </a:t>
            </a:r>
            <a:r>
              <a:rPr lang="cs-CZ" sz="2000" dirty="0" err="1" smtClean="0">
                <a:solidFill>
                  <a:srgbClr val="CC3399"/>
                </a:solidFill>
                <a:latin typeface="Georgia" pitchFamily="18" charset="0"/>
                <a:ea typeface="GungsuhChe" pitchFamily="49" charset="-127"/>
              </a:rPr>
              <a:t>Jiřetína</a:t>
            </a:r>
            <a:r>
              <a:rPr lang="cs-CZ" sz="2000" dirty="0" smtClean="0">
                <a:solidFill>
                  <a:srgbClr val="CC3399"/>
                </a:solidFill>
                <a:latin typeface="Georgia" pitchFamily="18" charset="0"/>
                <a:ea typeface="GungsuhChe" pitchFamily="49" charset="-127"/>
              </a:rPr>
              <a:t> jsme jeli pro  body. Získali jsme nakonec všechny 3 a soupeře jsme vystřídali na 2. místě tabulky</a:t>
            </a:r>
            <a:endParaRPr lang="cs-CZ" sz="2000" dirty="0">
              <a:solidFill>
                <a:srgbClr val="CC3399"/>
              </a:solidFill>
              <a:latin typeface="Georgia" pitchFamily="18" charset="0"/>
              <a:ea typeface="GungsuhChe" pitchFamily="49" charset="-127"/>
            </a:endParaRPr>
          </a:p>
        </p:txBody>
      </p:sp>
      <p:sp>
        <p:nvSpPr>
          <p:cNvPr id="2" name="Rectangle 30"/>
          <p:cNvSpPr>
            <a:spLocks noChangeArrowheads="1"/>
          </p:cNvSpPr>
          <p:nvPr/>
        </p:nvSpPr>
        <p:spPr bwMode="auto">
          <a:xfrm>
            <a:off x="174948" y="1459260"/>
            <a:ext cx="4896544"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threePt" dir="t"/>
            </a:scene3d>
            <a:sp3d contourW="12700">
              <a:contourClr>
                <a:schemeClr val="tx1"/>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ln w="12700">
                  <a:solidFill>
                    <a:srgbClr val="00CC00"/>
                  </a:solidFill>
                </a:ln>
                <a:solidFill>
                  <a:schemeClr val="tx1"/>
                </a:solidFill>
                <a:effectLst>
                  <a:outerShdw blurRad="50800" dist="38100" algn="l" rotWithShape="0">
                    <a:prstClr val="black">
                      <a:alpha val="40000"/>
                    </a:prstClr>
                  </a:outerShdw>
                </a:effectLst>
                <a:latin typeface="Calibri" pitchFamily="34" charset="0"/>
                <a:ea typeface="Calibri" pitchFamily="34" charset="0"/>
                <a:cs typeface="Times New Roman" pitchFamily="18" charset="0"/>
              </a:rPr>
              <a:t>Sokol Horní </a:t>
            </a:r>
            <a:r>
              <a:rPr kumimoji="0" lang="cs-CZ" sz="2800" b="1" i="0" u="sng" strike="noStrike" cap="none" normalizeH="0" baseline="0" dirty="0" err="1" smtClean="0">
                <a:ln w="12700">
                  <a:solidFill>
                    <a:srgbClr val="00CC00"/>
                  </a:solidFill>
                </a:ln>
                <a:solidFill>
                  <a:schemeClr val="tx1"/>
                </a:solidFill>
                <a:effectLst>
                  <a:outerShdw blurRad="50800" dist="38100" algn="l" rotWithShape="0">
                    <a:prstClr val="black">
                      <a:alpha val="40000"/>
                    </a:prstClr>
                  </a:outerShdw>
                </a:effectLst>
                <a:latin typeface="Calibri" pitchFamily="34" charset="0"/>
                <a:ea typeface="Calibri" pitchFamily="34" charset="0"/>
                <a:cs typeface="Times New Roman" pitchFamily="18" charset="0"/>
              </a:rPr>
              <a:t>Jiřetín</a:t>
            </a:r>
            <a:r>
              <a:rPr kumimoji="0" lang="cs-CZ" sz="2800" b="1" i="0" u="sng" strike="noStrike" cap="none" normalizeH="0" baseline="0" dirty="0" smtClean="0">
                <a:ln w="12700">
                  <a:solidFill>
                    <a:srgbClr val="00CC00"/>
                  </a:solidFill>
                </a:ln>
                <a:solidFill>
                  <a:schemeClr val="tx1"/>
                </a:solidFill>
                <a:effectLst>
                  <a:outerShdw blurRad="50800" dist="38100" algn="l" rotWithShape="0">
                    <a:prstClr val="black">
                      <a:alpha val="40000"/>
                    </a:prstClr>
                  </a:outerShdw>
                </a:effectLst>
                <a:latin typeface="Calibri" pitchFamily="34" charset="0"/>
                <a:ea typeface="Calibri" pitchFamily="34" charset="0"/>
                <a:cs typeface="Times New Roman" pitchFamily="18" charset="0"/>
              </a:rPr>
              <a:t> – SK </a:t>
            </a:r>
            <a:r>
              <a:rPr kumimoji="0" lang="cs-CZ" sz="2800" b="1" i="0" u="sng" strike="noStrike" cap="none" normalizeH="0" baseline="0" dirty="0" err="1" smtClean="0">
                <a:ln w="12700">
                  <a:solidFill>
                    <a:srgbClr val="00CC00"/>
                  </a:solidFill>
                </a:ln>
                <a:solidFill>
                  <a:schemeClr val="tx1"/>
                </a:solidFill>
                <a:effectLst>
                  <a:outerShdw blurRad="50800" dist="38100" algn="l" rotWithShape="0">
                    <a:prstClr val="black">
                      <a:alpha val="40000"/>
                    </a:prstClr>
                  </a:outerShdw>
                </a:effectLst>
                <a:latin typeface="Calibri" pitchFamily="34" charset="0"/>
                <a:ea typeface="Calibri" pitchFamily="34" charset="0"/>
                <a:cs typeface="Times New Roman" pitchFamily="18" charset="0"/>
              </a:rPr>
              <a:t>Štětí</a:t>
            </a:r>
            <a:endParaRPr kumimoji="0" lang="cs-CZ" sz="1050" b="0" i="0" u="none" strike="noStrike" cap="none" normalizeH="0" baseline="0" dirty="0" smtClean="0">
              <a:ln w="12700">
                <a:solidFill>
                  <a:srgbClr val="00CC00"/>
                </a:solidFill>
              </a:ln>
              <a:solidFill>
                <a:schemeClr val="tx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w="12700">
                  <a:solidFill>
                    <a:srgbClr val="00CC00"/>
                  </a:solidFill>
                </a:ln>
                <a:solidFill>
                  <a:schemeClr val="tx1"/>
                </a:solidFill>
                <a:effectLst>
                  <a:outerShdw blurRad="50800" dist="38100" algn="l" rotWithShape="0">
                    <a:prstClr val="black">
                      <a:alpha val="40000"/>
                    </a:prstClr>
                  </a:outerShdw>
                </a:effectLst>
                <a:latin typeface="Arial" pitchFamily="34" charset="0"/>
                <a:ea typeface="Calibri" pitchFamily="34" charset="0"/>
                <a:cs typeface="Arial" pitchFamily="34" charset="0"/>
              </a:rPr>
              <a:t>1:2(0:0)   </a:t>
            </a:r>
            <a:r>
              <a:rPr kumimoji="0" lang="cs-CZ" sz="1800" b="1" i="0" u="sng" strike="noStrike" cap="none" normalizeH="0" baseline="0" dirty="0" smtClean="0">
                <a:ln w="12700">
                  <a:solidFill>
                    <a:srgbClr val="00CC00"/>
                  </a:solidFill>
                </a:ln>
                <a:solidFill>
                  <a:schemeClr val="tx1"/>
                </a:solidFill>
                <a:effectLst>
                  <a:outerShdw blurRad="50800" dist="38100" algn="l" rotWithShape="0">
                    <a:prstClr val="black">
                      <a:alpha val="40000"/>
                    </a:prstClr>
                  </a:outerShdw>
                </a:effectLst>
                <a:latin typeface="Arial" pitchFamily="34" charset="0"/>
                <a:ea typeface="Calibri" pitchFamily="34" charset="0"/>
                <a:cs typeface="Arial" pitchFamily="34" charset="0"/>
              </a:rPr>
              <a:t>11.10.2014  10. kolo 8. hrací</a:t>
            </a:r>
            <a:endParaRPr kumimoji="0" lang="cs-CZ" sz="2400" b="0" i="0" u="none" strike="noStrike" cap="none" normalizeH="0" baseline="0" dirty="0" smtClean="0">
              <a:ln w="12700">
                <a:solidFill>
                  <a:srgbClr val="00CC00"/>
                </a:solidFill>
              </a:ln>
              <a:solidFill>
                <a:schemeClr val="tx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cs-CZ" sz="2400" b="0" i="0" u="none" strike="noStrike" cap="none" normalizeH="0" baseline="0" dirty="0" smtClean="0">
              <a:ln>
                <a:noFill/>
              </a:ln>
              <a:effectLst/>
              <a:latin typeface="Arial" pitchFamily="34" charset="0"/>
              <a:cs typeface="Arial" pitchFamily="34" charset="0"/>
            </a:endParaRPr>
          </a:p>
        </p:txBody>
      </p: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9" name="Přímá spojovací šipka 18"/>
          <p:cNvCxnSpPr/>
          <p:nvPr/>
        </p:nvCxnSpPr>
        <p:spPr bwMode="auto">
          <a:xfrm>
            <a:off x="3559324" y="7003876"/>
            <a:ext cx="1080120" cy="72008"/>
          </a:xfrm>
          <a:prstGeom prst="straightConnector1">
            <a:avLst/>
          </a:prstGeom>
          <a:noFill/>
          <a:ln w="19050" cap="flat" cmpd="sng" algn="ctr">
            <a:solidFill>
              <a:schemeClr val="accent1"/>
            </a:solidFill>
            <a:prstDash val="solid"/>
            <a:round/>
            <a:headEnd type="none" w="med" len="med"/>
            <a:tailEnd type="arrow"/>
          </a:ln>
          <a:effectLst>
            <a:outerShdw dist="45791" dir="2021404" algn="ctr" rotWithShape="0">
              <a:srgbClr val="9999FF"/>
            </a:outerShdw>
          </a:effectLst>
        </p:spPr>
      </p:cxnSp>
      <p:sp>
        <p:nvSpPr>
          <p:cNvPr id="14" name="Obdélník 13"/>
          <p:cNvSpPr/>
          <p:nvPr/>
        </p:nvSpPr>
        <p:spPr>
          <a:xfrm>
            <a:off x="174948" y="2560796"/>
            <a:ext cx="4608512" cy="4478149"/>
          </a:xfrm>
          <a:prstGeom prst="rect">
            <a:avLst/>
          </a:prstGeom>
        </p:spPr>
        <p:txBody>
          <a:bodyPr wrap="square">
            <a:spAutoFit/>
          </a:bodyPr>
          <a:lstStyle/>
          <a:p>
            <a:r>
              <a:rPr lang="cs-CZ" dirty="0" smtClean="0"/>
              <a:t> </a:t>
            </a:r>
            <a:r>
              <a:rPr lang="cs-CZ" sz="1050" b="0" dirty="0" smtClean="0">
                <a:latin typeface="Arial" pitchFamily="34" charset="0"/>
                <a:cs typeface="Arial" pitchFamily="34" charset="0"/>
              </a:rPr>
              <a:t>Úvodních 15 minut moc hezkou fotbalovou podívanou nenabídlo. Žádné z mužstev nechtělo odkrýt své trumfy a čekalo s čím, kdo přijde. K vidění byl jen roh a faul Šimrala na domácího brankáře </a:t>
            </a:r>
            <a:r>
              <a:rPr lang="cs-CZ" sz="1050" b="0" dirty="0" err="1" smtClean="0">
                <a:latin typeface="Arial" pitchFamily="34" charset="0"/>
                <a:cs typeface="Arial" pitchFamily="34" charset="0"/>
              </a:rPr>
              <a:t>Šubera</a:t>
            </a:r>
            <a:r>
              <a:rPr lang="cs-CZ" sz="1050" b="0" dirty="0" smtClean="0">
                <a:latin typeface="Arial" pitchFamily="34" charset="0"/>
                <a:cs typeface="Arial" pitchFamily="34" charset="0"/>
              </a:rPr>
              <a:t>. Roh kopali i domácí ve 12. minutě, ale také se nedokázali prosadit. Po čtvrthodině hry se </a:t>
            </a:r>
            <a:r>
              <a:rPr lang="cs-CZ" sz="1050" b="0" dirty="0" err="1" smtClean="0">
                <a:latin typeface="Arial" pitchFamily="34" charset="0"/>
                <a:cs typeface="Arial" pitchFamily="34" charset="0"/>
              </a:rPr>
              <a:t>Štětí</a:t>
            </a:r>
            <a:r>
              <a:rPr lang="cs-CZ" sz="1050" b="0" dirty="0" smtClean="0">
                <a:latin typeface="Arial" pitchFamily="34" charset="0"/>
                <a:cs typeface="Arial" pitchFamily="34" charset="0"/>
              </a:rPr>
              <a:t> poprvé usadilo na delší dobu na polovině domácích, ale kýžený efekt v podobě branky z toho nebyl.  Snahu uplatnit se před brankou soupeře měl i Horní </a:t>
            </a:r>
            <a:r>
              <a:rPr lang="cs-CZ" sz="1050" b="0" dirty="0" err="1" smtClean="0">
                <a:latin typeface="Arial" pitchFamily="34" charset="0"/>
                <a:cs typeface="Arial" pitchFamily="34" charset="0"/>
              </a:rPr>
              <a:t>Jiřetín</a:t>
            </a:r>
            <a:r>
              <a:rPr lang="cs-CZ" sz="1050" b="0" dirty="0" smtClean="0">
                <a:latin typeface="Arial" pitchFamily="34" charset="0"/>
                <a:cs typeface="Arial" pitchFamily="34" charset="0"/>
              </a:rPr>
              <a:t> z volného přímého kopu. Oslavy se ale nekonaly, protože to skončilo jenom rohem. Moc rukavičkách se nehrálo.  Žluté karty ale vidět nebyly. Rozhodčí řešil pouze domluvou. Až teprve v závěru poločasu se bylo na co dívat. Nejprve hostující Ransdorf nešťastně připravil šanci domácím, když jim, jak se říká, namazal. Ti však koncovku nenaplánovali nejlépe.  Mezi 35. a 37. minutou si 2 velké možnosti skórovat připravil celek </a:t>
            </a:r>
            <a:r>
              <a:rPr lang="cs-CZ" sz="1050" b="0" dirty="0" err="1" smtClean="0">
                <a:latin typeface="Arial" pitchFamily="34" charset="0"/>
                <a:cs typeface="Arial" pitchFamily="34" charset="0"/>
              </a:rPr>
              <a:t>Štětí</a:t>
            </a:r>
            <a:r>
              <a:rPr lang="cs-CZ" sz="1050" b="0" dirty="0" smtClean="0">
                <a:latin typeface="Arial" pitchFamily="34" charset="0"/>
                <a:cs typeface="Arial" pitchFamily="34" charset="0"/>
              </a:rPr>
              <a:t>. Nejprve se po chybě obrany řítil sám na branku </a:t>
            </a:r>
            <a:r>
              <a:rPr lang="cs-CZ" sz="1050" b="0" dirty="0" err="1" smtClean="0">
                <a:latin typeface="Arial" pitchFamily="34" charset="0"/>
                <a:cs typeface="Arial" pitchFamily="34" charset="0"/>
              </a:rPr>
              <a:t>Rejman</a:t>
            </a:r>
            <a:r>
              <a:rPr lang="cs-CZ" sz="1050" b="0" dirty="0" smtClean="0">
                <a:latin typeface="Arial" pitchFamily="34" charset="0"/>
                <a:cs typeface="Arial" pitchFamily="34" charset="0"/>
              </a:rPr>
              <a:t>, ale rozhodující klička na brankáře mu nevyšla a míč mu otekl za brankovou čáru. Pak se z dosti velké vzdálenosti do míče opřel </a:t>
            </a:r>
            <a:r>
              <a:rPr lang="cs-CZ" sz="1050" b="0" dirty="0" err="1" smtClean="0">
                <a:latin typeface="Arial" pitchFamily="34" charset="0"/>
                <a:cs typeface="Arial" pitchFamily="34" charset="0"/>
              </a:rPr>
              <a:t>Slanička</a:t>
            </a:r>
            <a:r>
              <a:rPr lang="cs-CZ" sz="1050" b="0" dirty="0" smtClean="0">
                <a:latin typeface="Arial" pitchFamily="34" charset="0"/>
                <a:cs typeface="Arial" pitchFamily="34" charset="0"/>
              </a:rPr>
              <a:t>, následovala teč domácího hráče a balón velký obloukem skončil na břevně přihlížejícího brankáře domácích. 4 minuty před změnou stran rozehrál </a:t>
            </a:r>
            <a:r>
              <a:rPr lang="cs-CZ" sz="1050" b="0" dirty="0" err="1" smtClean="0">
                <a:latin typeface="Arial" pitchFamily="34" charset="0"/>
                <a:cs typeface="Arial" pitchFamily="34" charset="0"/>
              </a:rPr>
              <a:t>Jiřetín</a:t>
            </a:r>
            <a:r>
              <a:rPr lang="cs-CZ" sz="1050" b="0" dirty="0" smtClean="0">
                <a:latin typeface="Arial" pitchFamily="34" charset="0"/>
                <a:cs typeface="Arial" pitchFamily="34" charset="0"/>
              </a:rPr>
              <a:t> před brankou protivníka kulečníkovou hru, ale závěrečná rána chyběla. Do druhého poločasu nenastoupil do hry pro zranění jeden z klíčových hráčů domácích Ladislav </a:t>
            </a:r>
            <a:r>
              <a:rPr lang="cs-CZ" sz="1050" b="0" dirty="0" err="1" smtClean="0">
                <a:latin typeface="Arial" pitchFamily="34" charset="0"/>
                <a:cs typeface="Arial" pitchFamily="34" charset="0"/>
              </a:rPr>
              <a:t>Kešner</a:t>
            </a:r>
            <a:r>
              <a:rPr lang="cs-CZ" sz="1050" b="0" dirty="0" smtClean="0">
                <a:latin typeface="Arial" pitchFamily="34" charset="0"/>
                <a:cs typeface="Arial" pitchFamily="34" charset="0"/>
              </a:rPr>
              <a:t>. Začalo také pršet a byli to domácí, kdo působil aktivněji s chutí vstřelit gól.  Blízko mu byl Levý, ale z hranice velkého vápna jen těsně minul.  Čárku na listinu střeleckých pokusů udělal </a:t>
            </a:r>
            <a:r>
              <a:rPr lang="cs-CZ" sz="1050" b="0" dirty="0" err="1" smtClean="0">
                <a:latin typeface="Arial" pitchFamily="34" charset="0"/>
                <a:cs typeface="Arial" pitchFamily="34" charset="0"/>
              </a:rPr>
              <a:t>Slanička</a:t>
            </a:r>
            <a:r>
              <a:rPr lang="cs-CZ" sz="1050" b="0" dirty="0" smtClean="0">
                <a:latin typeface="Arial" pitchFamily="34" charset="0"/>
                <a:cs typeface="Arial" pitchFamily="34" charset="0"/>
              </a:rPr>
              <a:t>, ale jeho střela přes celou branku do sítě nezaplula.  Po hodině hry svedl běžecký souboj s útočníkem domácích Hlaváčkem Ransdorf. Skončilo to zakončením, ale Michovský zakročil a šanci zlikvidoval.  Nadějně vypadal i trestný kop domácích v 65. minutě. Hostující obrana v rozhodujícím okamžiku ale úspěšně zakročila. </a:t>
            </a:r>
            <a:endParaRPr lang="cs-CZ" sz="1050" b="0" dirty="0">
              <a:latin typeface="Arial" pitchFamily="34" charset="0"/>
              <a:cs typeface="Arial" pitchFamily="34" charset="0"/>
            </a:endParaRPr>
          </a:p>
        </p:txBody>
      </p:sp>
      <p:sp>
        <p:nvSpPr>
          <p:cNvPr id="18" name="Rectangle 1"/>
          <p:cNvSpPr>
            <a:spLocks noChangeArrowheads="1"/>
          </p:cNvSpPr>
          <p:nvPr/>
        </p:nvSpPr>
        <p:spPr bwMode="auto">
          <a:xfrm>
            <a:off x="5359524" y="1448807"/>
            <a:ext cx="453650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r>
              <a:rPr lang="cs-CZ" sz="2000" dirty="0" smtClean="0">
                <a:effectLst>
                  <a:outerShdw blurRad="50800" dist="38100" dir="10800000" algn="r" rotWithShape="0">
                    <a:srgbClr val="006666">
                      <a:alpha val="40000"/>
                    </a:srgbClr>
                  </a:outerShdw>
                </a:effectLst>
                <a:latin typeface="Arial" pitchFamily="34" charset="0"/>
                <a:cs typeface="Arial" pitchFamily="34" charset="0"/>
              </a:rPr>
              <a:t>SK </a:t>
            </a:r>
            <a:r>
              <a:rPr lang="cs-CZ" sz="2000" dirty="0" err="1" smtClean="0">
                <a:effectLst>
                  <a:outerShdw blurRad="50800" dist="38100" dir="10800000" algn="r" rotWithShape="0">
                    <a:srgbClr val="006666">
                      <a:alpha val="40000"/>
                    </a:srgbClr>
                  </a:outerShdw>
                </a:effectLst>
                <a:latin typeface="Arial" pitchFamily="34" charset="0"/>
                <a:cs typeface="Arial" pitchFamily="34" charset="0"/>
              </a:rPr>
              <a:t>Štětí</a:t>
            </a:r>
            <a:r>
              <a:rPr lang="cs-CZ" sz="2000" dirty="0" smtClean="0">
                <a:effectLst>
                  <a:outerShdw blurRad="50800" dist="38100" dir="10800000" algn="r" rotWithShape="0">
                    <a:srgbClr val="006666">
                      <a:alpha val="40000"/>
                    </a:srgbClr>
                  </a:outerShdw>
                </a:effectLst>
                <a:latin typeface="Arial" pitchFamily="34" charset="0"/>
                <a:cs typeface="Arial" pitchFamily="34" charset="0"/>
              </a:rPr>
              <a:t> – FC Chomutov</a:t>
            </a:r>
          </a:p>
          <a:p>
            <a:pPr lvl="0" algn="ctr" eaLnBrk="0" hangingPunct="0"/>
            <a:r>
              <a:rPr lang="cs-CZ" sz="2000" b="0" dirty="0" smtClean="0">
                <a:effectLst>
                  <a:outerShdw blurRad="50800" dist="38100" dir="10800000" algn="r" rotWithShape="0">
                    <a:srgbClr val="006666">
                      <a:alpha val="40000"/>
                    </a:srgbClr>
                  </a:outerShdw>
                </a:effectLst>
                <a:latin typeface="Arial" pitchFamily="34" charset="0"/>
                <a:cs typeface="Arial" pitchFamily="34" charset="0"/>
              </a:rPr>
              <a:t>1:9(0:4)  </a:t>
            </a:r>
            <a:r>
              <a:rPr lang="cs-CZ" sz="1000" b="0" dirty="0" smtClean="0">
                <a:effectLst>
                  <a:outerShdw blurRad="50800" dist="38100" dir="10800000" algn="r" rotWithShape="0">
                    <a:srgbClr val="006666">
                      <a:alpha val="40000"/>
                    </a:srgbClr>
                  </a:outerShdw>
                </a:effectLst>
                <a:latin typeface="Arial" pitchFamily="34" charset="0"/>
                <a:cs typeface="Arial" pitchFamily="34" charset="0"/>
              </a:rPr>
              <a:t>12.10.2013    10.kolo</a:t>
            </a:r>
          </a:p>
          <a:p>
            <a:pPr eaLnBrk="0" hangingPunct="0"/>
            <a:r>
              <a:rPr lang="cs-CZ" sz="1000" b="0" dirty="0" smtClean="0">
                <a:latin typeface="Arial" pitchFamily="34" charset="0"/>
                <a:cs typeface="Arial" pitchFamily="34" charset="0"/>
              </a:rPr>
              <a:t>Další nepovedený zápas mají za sebou hráči mladších žáků v Oblastním přeboru. Tentokrát si pro tři body do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přijel Chomutov. Zatímco hosté své akce vedli přímočaře a přesně, domácí hráči se utápěli v pomalém přechodu a nepřesných přihrávkách. Skóre po poločasu tak nemohlo vypadat jinak než rozdílem čtyř branek. Nádech k lepšímu výkonu domácích na začátku druhé půle pak vydržel pouhých pět minut, kdy se podařilo snížit. Odpovědí Chomutova však nebyl ústup do obrany, ale aktivní napadání a okamžitá gólová odpověď. Od páté branky už na hřišti existoval pouze jeden celek, který přidával jednu branku za druhou. Soupeři je nutno pogratulovat k předvedené hře a domácím nezbývá nic jiného, než se pilně trénovat a nastartovat bojovnost a touhu po vítězství do příštího kola, kdy zajíždíme do Děčína. </a:t>
            </a:r>
          </a:p>
          <a:p>
            <a:pPr eaLnBrk="0" hangingPunct="0"/>
            <a:r>
              <a:rPr lang="cs-CZ" sz="1000" b="0" u="sng" dirty="0" smtClean="0">
                <a:latin typeface="Arial" pitchFamily="34" charset="0"/>
                <a:ea typeface="Calibri" pitchFamily="34" charset="0"/>
                <a:cs typeface="Arial" pitchFamily="34" charset="0"/>
              </a:rPr>
              <a:t>Branka:</a:t>
            </a:r>
            <a:r>
              <a:rPr lang="cs-CZ" sz="1000" b="0" dirty="0" smtClean="0">
                <a:latin typeface="Arial" pitchFamily="34" charset="0"/>
                <a:ea typeface="Calibri" pitchFamily="34" charset="0"/>
                <a:cs typeface="Arial" pitchFamily="34" charset="0"/>
              </a:rPr>
              <a:t>  </a:t>
            </a:r>
            <a:r>
              <a:rPr lang="cs-CZ" sz="1000" b="0" dirty="0" err="1" smtClean="0">
                <a:latin typeface="Arial" pitchFamily="34" charset="0"/>
                <a:ea typeface="Calibri" pitchFamily="34" charset="0"/>
                <a:cs typeface="Arial" pitchFamily="34" charset="0"/>
              </a:rPr>
              <a:t>A</a:t>
            </a:r>
            <a:r>
              <a:rPr lang="cs-CZ" sz="1000" b="0" dirty="0" smtClean="0">
                <a:latin typeface="Arial" pitchFamily="34" charset="0"/>
                <a:ea typeface="Calibri" pitchFamily="34" charset="0"/>
                <a:cs typeface="Arial" pitchFamily="34" charset="0"/>
              </a:rPr>
              <a:t>.Špaček</a:t>
            </a:r>
            <a:endParaRPr lang="cs-CZ" b="0"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sz="1000" b="0" u="sng" dirty="0" smtClean="0">
                <a:latin typeface="Arial" pitchFamily="34" charset="0"/>
                <a:ea typeface="Calibri" pitchFamily="34" charset="0"/>
                <a:cs typeface="Arial" pitchFamily="34" charset="0"/>
              </a:rPr>
              <a:t>Sestava:</a:t>
            </a:r>
            <a:r>
              <a:rPr lang="cs-CZ" sz="1000" b="0" dirty="0" smtClean="0">
                <a:latin typeface="Arial" pitchFamily="34" charset="0"/>
                <a:ea typeface="Calibri" pitchFamily="34" charset="0"/>
                <a:cs typeface="Arial" pitchFamily="34" charset="0"/>
              </a:rPr>
              <a:t> </a:t>
            </a:r>
            <a:r>
              <a:rPr lang="cs-CZ" sz="1000" b="0" dirty="0" err="1" smtClean="0">
                <a:latin typeface="Arial" pitchFamily="34" charset="0"/>
                <a:ea typeface="Calibri" pitchFamily="34" charset="0"/>
                <a:cs typeface="Arial" pitchFamily="34" charset="0"/>
              </a:rPr>
              <a:t>Šrotýř</a:t>
            </a:r>
            <a:r>
              <a:rPr lang="cs-CZ" sz="1000" b="0" dirty="0" smtClean="0">
                <a:latin typeface="Arial" pitchFamily="34" charset="0"/>
                <a:ea typeface="Calibri" pitchFamily="34" charset="0"/>
                <a:cs typeface="Arial" pitchFamily="34" charset="0"/>
              </a:rPr>
              <a:t>-Netolický, </a:t>
            </a:r>
            <a:r>
              <a:rPr lang="cs-CZ" sz="1000" b="0" dirty="0" err="1" smtClean="0">
                <a:latin typeface="Arial" pitchFamily="34" charset="0"/>
                <a:ea typeface="Calibri" pitchFamily="34" charset="0"/>
                <a:cs typeface="Arial" pitchFamily="34" charset="0"/>
              </a:rPr>
              <a:t>Malecha</a:t>
            </a:r>
            <a:r>
              <a:rPr lang="cs-CZ" sz="1000" b="0" dirty="0" smtClean="0">
                <a:latin typeface="Arial" pitchFamily="34" charset="0"/>
                <a:ea typeface="Calibri" pitchFamily="34" charset="0"/>
                <a:cs typeface="Arial" pitchFamily="34" charset="0"/>
              </a:rPr>
              <a:t>, Kopecký, Jakub Pilař,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Calibri" pitchFamily="34" charset="0"/>
                <a:cs typeface="Arial" pitchFamily="34" charset="0"/>
              </a:rPr>
              <a:t>                Ulrych, Špaček, Kulhánek, Ladič, Štěpán </a:t>
            </a:r>
            <a:r>
              <a:rPr lang="cs-CZ" sz="1000" b="0" dirty="0" err="1" smtClean="0">
                <a:latin typeface="Arial" pitchFamily="34" charset="0"/>
                <a:ea typeface="Calibri" pitchFamily="34" charset="0"/>
                <a:cs typeface="Arial" pitchFamily="34" charset="0"/>
              </a:rPr>
              <a:t>Plicka</a:t>
            </a:r>
            <a:endParaRPr lang="cs-CZ" sz="1000" b="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sz="1000" b="0" u="sng" dirty="0" smtClean="0">
                <a:latin typeface="Arial" pitchFamily="34" charset="0"/>
                <a:ea typeface="Calibri" pitchFamily="34" charset="0"/>
                <a:cs typeface="Arial" pitchFamily="34" charset="0"/>
              </a:rPr>
              <a:t>Trenéři</a:t>
            </a:r>
            <a:r>
              <a:rPr lang="cs-CZ" sz="1000" b="0" dirty="0" smtClean="0">
                <a:latin typeface="Arial" pitchFamily="34" charset="0"/>
                <a:ea typeface="Calibri" pitchFamily="34" charset="0"/>
                <a:cs typeface="Arial" pitchFamily="34" charset="0"/>
              </a:rPr>
              <a:t>: </a:t>
            </a:r>
            <a:r>
              <a:rPr lang="cs-CZ" sz="1000" b="0" dirty="0" err="1" smtClean="0">
                <a:latin typeface="Arial" pitchFamily="34" charset="0"/>
                <a:ea typeface="Calibri" pitchFamily="34" charset="0"/>
                <a:cs typeface="Arial" pitchFamily="34" charset="0"/>
              </a:rPr>
              <a:t>P.Hoznédl</a:t>
            </a:r>
            <a:r>
              <a:rPr lang="cs-CZ" sz="1000" b="0" dirty="0" smtClean="0">
                <a:latin typeface="Arial" pitchFamily="34" charset="0"/>
                <a:ea typeface="Calibri" pitchFamily="34" charset="0"/>
                <a:cs typeface="Arial" pitchFamily="34" charset="0"/>
              </a:rPr>
              <a:t>, </a:t>
            </a:r>
            <a:r>
              <a:rPr lang="cs-CZ" sz="1000" b="0" dirty="0" err="1" smtClean="0">
                <a:latin typeface="Arial" pitchFamily="34" charset="0"/>
                <a:ea typeface="Calibri" pitchFamily="34" charset="0"/>
                <a:cs typeface="Arial" pitchFamily="34" charset="0"/>
              </a:rPr>
              <a:t>J.Špaček</a:t>
            </a:r>
            <a:endParaRPr lang="cs-CZ" sz="1000" b="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sz="1000" b="0" u="sng" dirty="0" smtClean="0">
                <a:latin typeface="Arial" pitchFamily="34" charset="0"/>
                <a:ea typeface="Calibri" pitchFamily="34" charset="0"/>
                <a:cs typeface="Arial" pitchFamily="34" charset="0"/>
              </a:rPr>
              <a:t>Rozhodčí</a:t>
            </a:r>
            <a:r>
              <a:rPr lang="cs-CZ" sz="1000" b="0" dirty="0" smtClean="0">
                <a:latin typeface="Arial" pitchFamily="34" charset="0"/>
                <a:ea typeface="Calibri" pitchFamily="34" charset="0"/>
                <a:cs typeface="Arial" pitchFamily="34" charset="0"/>
              </a:rPr>
              <a:t>: </a:t>
            </a:r>
            <a:r>
              <a:rPr lang="cs-CZ" sz="1000" b="0" dirty="0" err="1" smtClean="0">
                <a:latin typeface="Arial" pitchFamily="34" charset="0"/>
                <a:ea typeface="Calibri" pitchFamily="34" charset="0"/>
                <a:cs typeface="Arial" pitchFamily="34" charset="0"/>
              </a:rPr>
              <a:t>Koždoň</a:t>
            </a:r>
            <a:endParaRPr lang="cs-CZ" sz="1000" b="0" dirty="0" smtClean="0">
              <a:latin typeface="Arial" pitchFamily="34" charset="0"/>
              <a:ea typeface="Calibri" pitchFamily="34" charset="0"/>
              <a:cs typeface="Arial" pitchFamily="34" charset="0"/>
            </a:endParaRPr>
          </a:p>
        </p:txBody>
      </p:sp>
      <p:sp>
        <p:nvSpPr>
          <p:cNvPr id="20" name="TextovéPole 19"/>
          <p:cNvSpPr txBox="1"/>
          <p:nvPr/>
        </p:nvSpPr>
        <p:spPr>
          <a:xfrm>
            <a:off x="5287516" y="163116"/>
            <a:ext cx="4608512" cy="1138773"/>
          </a:xfrm>
          <a:prstGeom prst="rect">
            <a:avLst/>
          </a:prstGeom>
          <a:blipFill>
            <a:blip r:embed="rId4" cstate="print"/>
            <a:tile tx="0" ty="0" sx="100000" sy="100000" flip="none" algn="tl"/>
          </a:blipFill>
        </p:spPr>
        <p:txBody>
          <a:bodyPr wrap="square" rtlCol="0">
            <a:spAutoFit/>
          </a:bodyPr>
          <a:lstStyle/>
          <a:p>
            <a:pPr algn="ctr"/>
            <a:r>
              <a:rPr lang="cs-CZ" sz="2800" dirty="0" smtClean="0">
                <a:latin typeface="Aharoni" pitchFamily="2" charset="-79"/>
                <a:cs typeface="Aharoni" pitchFamily="2" charset="-79"/>
              </a:rPr>
              <a:t>Mladší žáci mají za sebou </a:t>
            </a:r>
            <a:r>
              <a:rPr lang="cs-CZ" sz="4000" dirty="0" smtClean="0">
                <a:latin typeface="Aharoni" pitchFamily="2" charset="-79"/>
                <a:cs typeface="Aharoni" pitchFamily="2" charset="-79"/>
              </a:rPr>
              <a:t>2</a:t>
            </a:r>
            <a:r>
              <a:rPr lang="cs-CZ" sz="2800" dirty="0" smtClean="0">
                <a:latin typeface="Aharoni" pitchFamily="2" charset="-79"/>
                <a:cs typeface="Aharoni" pitchFamily="2" charset="-79"/>
              </a:rPr>
              <a:t> porážky</a:t>
            </a:r>
            <a:endParaRPr lang="cs-CZ" sz="2800" dirty="0">
              <a:latin typeface="Aharoni" pitchFamily="2" charset="-79"/>
              <a:cs typeface="Aharoni" pitchFamily="2" charset="-79"/>
            </a:endParaRPr>
          </a:p>
        </p:txBody>
      </p:sp>
      <p:sp>
        <p:nvSpPr>
          <p:cNvPr id="21" name="Obdélník 20"/>
          <p:cNvSpPr/>
          <p:nvPr/>
        </p:nvSpPr>
        <p:spPr>
          <a:xfrm>
            <a:off x="5359524" y="4899898"/>
            <a:ext cx="4927476" cy="2339102"/>
          </a:xfrm>
          <a:prstGeom prst="rect">
            <a:avLst/>
          </a:prstGeom>
        </p:spPr>
        <p:txBody>
          <a:bodyPr wrap="square">
            <a:spAutoFit/>
          </a:bodyPr>
          <a:lstStyle/>
          <a:p>
            <a:pPr algn="ctr"/>
            <a:r>
              <a:rPr lang="cs-CZ" sz="2000" u="sng" dirty="0" smtClean="0">
                <a:latin typeface="Arial Black" pitchFamily="34" charset="0"/>
              </a:rPr>
              <a:t>VČSA </a:t>
            </a:r>
            <a:r>
              <a:rPr lang="cs-CZ" sz="2000" u="sng" dirty="0" err="1" smtClean="0">
                <a:latin typeface="Arial Black" pitchFamily="34" charset="0"/>
              </a:rPr>
              <a:t>Ervěnice</a:t>
            </a:r>
            <a:r>
              <a:rPr lang="cs-CZ" sz="2000" u="sng" dirty="0" smtClean="0">
                <a:latin typeface="Arial Black" pitchFamily="34" charset="0"/>
              </a:rPr>
              <a:t> - SK </a:t>
            </a:r>
            <a:r>
              <a:rPr lang="cs-CZ" sz="2000" u="sng" dirty="0" err="1" smtClean="0">
                <a:latin typeface="Arial Black" pitchFamily="34" charset="0"/>
              </a:rPr>
              <a:t>Štětí</a:t>
            </a:r>
            <a:r>
              <a:rPr lang="cs-CZ" sz="2000" u="sng" dirty="0" smtClean="0">
                <a:latin typeface="Arial Black" pitchFamily="34" charset="0"/>
              </a:rPr>
              <a:t> </a:t>
            </a:r>
            <a:endParaRPr lang="cs-CZ" sz="2000" dirty="0" smtClean="0">
              <a:latin typeface="Arial Black" pitchFamily="34" charset="0"/>
            </a:endParaRPr>
          </a:p>
          <a:p>
            <a:pPr algn="ctr"/>
            <a:r>
              <a:rPr lang="cs-CZ" sz="2000" u="sng" dirty="0" smtClean="0">
                <a:latin typeface="Arial Black" pitchFamily="34" charset="0"/>
              </a:rPr>
              <a:t>3:0 (2:0)   5.10.2014  9.kolo</a:t>
            </a:r>
            <a:endParaRPr lang="cs-CZ" sz="2000" dirty="0" smtClean="0">
              <a:latin typeface="Arial Black" pitchFamily="34" charset="0"/>
            </a:endParaRPr>
          </a:p>
          <a:p>
            <a:r>
              <a:rPr lang="cs-CZ" sz="1000" b="0" dirty="0" smtClean="0">
                <a:latin typeface="Arial" pitchFamily="34" charset="0"/>
                <a:cs typeface="Arial" pitchFamily="34" charset="0"/>
              </a:rPr>
              <a:t>Přesnější a tím i nebezpečnější. Hosté byli čím dál tím častěji jen stínem </a:t>
            </a:r>
            <a:r>
              <a:rPr lang="cs-CZ" sz="1000" b="0" dirty="0" err="1" smtClean="0">
                <a:latin typeface="Arial" pitchFamily="34" charset="0"/>
                <a:cs typeface="Arial" pitchFamily="34" charset="0"/>
              </a:rPr>
              <a:t>ervěnických</a:t>
            </a:r>
            <a:r>
              <a:rPr lang="cs-CZ" sz="1000" b="0" dirty="0" smtClean="0">
                <a:latin typeface="Arial" pitchFamily="34" charset="0"/>
                <a:cs typeface="Arial" pitchFamily="34" charset="0"/>
              </a:rPr>
              <a:t>, kteří se dostali do poločasu do zaslouženého dvoubrankového vedení. Důrazná domluva v poločasové pauze hosty trochu probrala a minimálně bojovností se domácím vyrovnali. Horší to však bylo s přesností a tak ofenzivní výpady končily buď nepřesnou finální přihrávkou, nebo zakončením končícím vedle domácí branky. Domácí celek hrozil druhý poločas z brejků, jeden z nich skončil i ve štětské brance a dal tak definitivní podobu výsledku.</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 – Kopecký, </a:t>
            </a:r>
            <a:r>
              <a:rPr lang="cs-CZ" sz="1000" b="0" dirty="0" err="1" smtClean="0">
                <a:latin typeface="Arial" pitchFamily="34" charset="0"/>
                <a:cs typeface="Arial" pitchFamily="34" charset="0"/>
              </a:rPr>
              <a:t>Vaszi</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 Kadlec, Špaček, Ladič – </a:t>
            </a:r>
            <a:r>
              <a:rPr lang="cs-CZ" sz="1000" b="0" dirty="0" err="1" smtClean="0">
                <a:latin typeface="Arial" pitchFamily="34" charset="0"/>
                <a:cs typeface="Arial" pitchFamily="34" charset="0"/>
              </a:rPr>
              <a:t>Malecha</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Střídající</a:t>
            </a:r>
            <a:r>
              <a:rPr lang="cs-CZ" sz="1000" b="0" dirty="0" smtClean="0">
                <a:latin typeface="Arial" pitchFamily="34" charset="0"/>
                <a:cs typeface="Arial" pitchFamily="34" charset="0"/>
              </a:rPr>
              <a:t>: Kulhánek,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Holub</a:t>
            </a:r>
          </a:p>
          <a:p>
            <a:endParaRPr lang="cs-CZ" dirty="0"/>
          </a:p>
        </p:txBody>
      </p:sp>
      <p:pic>
        <p:nvPicPr>
          <p:cNvPr id="22" name="Picture 1"/>
          <p:cNvPicPr>
            <a:picLocks noChangeAspect="1" noChangeArrowheads="1"/>
          </p:cNvPicPr>
          <p:nvPr/>
        </p:nvPicPr>
        <p:blipFill>
          <a:blip r:embed="rId5" cstate="print"/>
          <a:srcRect/>
          <a:stretch>
            <a:fillRect/>
          </a:stretch>
        </p:blipFill>
        <p:spPr bwMode="auto">
          <a:xfrm>
            <a:off x="9607996" y="6878960"/>
            <a:ext cx="504056" cy="360040"/>
          </a:xfrm>
          <a:prstGeom prst="rect">
            <a:avLst/>
          </a:prstGeom>
          <a:noFill/>
          <a:ln w="9525">
            <a:noFill/>
            <a:miter lim="800000"/>
            <a:headEnd/>
            <a:tailEnd/>
          </a:ln>
        </p:spPr>
      </p:pic>
      <p:pic>
        <p:nvPicPr>
          <p:cNvPr id="23" name="Picture 2"/>
          <p:cNvPicPr>
            <a:picLocks noChangeAspect="1" noChangeArrowheads="1"/>
          </p:cNvPicPr>
          <p:nvPr/>
        </p:nvPicPr>
        <p:blipFill>
          <a:blip r:embed="rId6" cstate="print"/>
          <a:srcRect/>
          <a:stretch>
            <a:fillRect/>
          </a:stretch>
        </p:blipFill>
        <p:spPr bwMode="auto">
          <a:xfrm>
            <a:off x="8887916" y="4411588"/>
            <a:ext cx="408260" cy="477416"/>
          </a:xfrm>
          <a:prstGeom prst="rect">
            <a:avLst/>
          </a:prstGeom>
          <a:noFill/>
          <a:ln w="9525">
            <a:noFill/>
            <a:miter lim="800000"/>
            <a:headEnd/>
            <a:tailEnd/>
          </a:ln>
        </p:spPr>
      </p:pic>
      <p:pic>
        <p:nvPicPr>
          <p:cNvPr id="5122" name="Picture 17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4" name="Obdélník 13"/>
          <p:cNvSpPr/>
          <p:nvPr/>
        </p:nvSpPr>
        <p:spPr>
          <a:xfrm>
            <a:off x="5503540" y="163116"/>
            <a:ext cx="4639444" cy="4154984"/>
          </a:xfrm>
          <a:prstGeom prst="rect">
            <a:avLst/>
          </a:prstGeom>
        </p:spPr>
        <p:txBody>
          <a:bodyPr wrap="square">
            <a:spAutoFit/>
          </a:bodyPr>
          <a:lstStyle/>
          <a:p>
            <a:pPr lvl="0" eaLnBrk="0" hangingPunct="0"/>
            <a:r>
              <a:rPr lang="cs-CZ" b="0" dirty="0" smtClean="0">
                <a:latin typeface="Calibri" pitchFamily="34" charset="0"/>
                <a:ea typeface="Calibri" pitchFamily="34" charset="0"/>
                <a:cs typeface="Times New Roman" pitchFamily="18" charset="0"/>
              </a:rPr>
              <a:t>Skóre se měnilo v 65. minutě. </a:t>
            </a:r>
            <a:r>
              <a:rPr lang="cs-CZ" b="0" dirty="0" err="1" smtClean="0">
                <a:latin typeface="Calibri" pitchFamily="34" charset="0"/>
                <a:ea typeface="Calibri" pitchFamily="34" charset="0"/>
                <a:cs typeface="Times New Roman" pitchFamily="18" charset="0"/>
              </a:rPr>
              <a:t>Rejman</a:t>
            </a:r>
            <a:r>
              <a:rPr lang="cs-CZ" b="0" dirty="0" smtClean="0">
                <a:latin typeface="Calibri" pitchFamily="34" charset="0"/>
                <a:ea typeface="Calibri" pitchFamily="34" charset="0"/>
                <a:cs typeface="Times New Roman" pitchFamily="18" charset="0"/>
              </a:rPr>
              <a:t> se proháčkoval po levé straně do vápna, odkud skvěle posadil ke vzdálenější tyči balón na hlavu </a:t>
            </a:r>
            <a:r>
              <a:rPr lang="cs-CZ" b="0" dirty="0" err="1" smtClean="0">
                <a:latin typeface="Calibri" pitchFamily="34" charset="0"/>
                <a:ea typeface="Calibri" pitchFamily="34" charset="0"/>
                <a:cs typeface="Times New Roman" pitchFamily="18" charset="0"/>
              </a:rPr>
              <a:t>Kuclerovi</a:t>
            </a:r>
            <a:r>
              <a:rPr lang="cs-CZ" b="0" dirty="0" smtClean="0">
                <a:latin typeface="Calibri" pitchFamily="34" charset="0"/>
                <a:ea typeface="Calibri" pitchFamily="34" charset="0"/>
                <a:cs typeface="Times New Roman" pitchFamily="18" charset="0"/>
              </a:rPr>
              <a:t>. Za 3 minuty to s domácím celkem vypadalo ještě hůř. </a:t>
            </a:r>
            <a:r>
              <a:rPr lang="cs-CZ" b="0" dirty="0" err="1" smtClean="0">
                <a:latin typeface="Calibri" pitchFamily="34" charset="0"/>
                <a:ea typeface="Calibri" pitchFamily="34" charset="0"/>
                <a:cs typeface="Times New Roman" pitchFamily="18" charset="0"/>
              </a:rPr>
              <a:t>Belák</a:t>
            </a:r>
            <a:r>
              <a:rPr lang="cs-CZ" b="0" dirty="0" smtClean="0">
                <a:latin typeface="Calibri" pitchFamily="34" charset="0"/>
                <a:ea typeface="Calibri" pitchFamily="34" charset="0"/>
                <a:cs typeface="Times New Roman" pitchFamily="18" charset="0"/>
              </a:rPr>
              <a:t> ve správný okamžik vyrazil za míčem, udělal kličku brankáři a pro </a:t>
            </a:r>
            <a:r>
              <a:rPr lang="cs-CZ" b="0" dirty="0" err="1" smtClean="0">
                <a:latin typeface="Calibri" pitchFamily="34" charset="0"/>
                <a:ea typeface="Calibri" pitchFamily="34" charset="0"/>
                <a:cs typeface="Times New Roman" pitchFamily="18" charset="0"/>
              </a:rPr>
              <a:t>Štětí</a:t>
            </a:r>
            <a:r>
              <a:rPr lang="cs-CZ" b="0" dirty="0" smtClean="0">
                <a:latin typeface="Calibri" pitchFamily="34" charset="0"/>
                <a:ea typeface="Calibri" pitchFamily="34" charset="0"/>
                <a:cs typeface="Times New Roman" pitchFamily="18" charset="0"/>
              </a:rPr>
              <a:t> získal vedení 2:0. Hlediště bouřilo, protože mělo pocit, že se jednalo o postavení mimo hru. Chuť na zvrat v zápase to domácím ale nevzalo.  Snížit na 1:2 se jim podařilo v 78. minutě po volném přímém kopu a nechytatelné střele do horní poloviny branky. </a:t>
            </a:r>
            <a:r>
              <a:rPr lang="cs-CZ" b="0" dirty="0" err="1" smtClean="0">
                <a:latin typeface="Calibri" pitchFamily="34" charset="0"/>
                <a:ea typeface="Calibri" pitchFamily="34" charset="0"/>
                <a:cs typeface="Times New Roman" pitchFamily="18" charset="0"/>
              </a:rPr>
              <a:t>Jiřetín</a:t>
            </a:r>
            <a:r>
              <a:rPr lang="cs-CZ" b="0" dirty="0" smtClean="0">
                <a:latin typeface="Calibri" pitchFamily="34" charset="0"/>
                <a:ea typeface="Calibri" pitchFamily="34" charset="0"/>
                <a:cs typeface="Times New Roman" pitchFamily="18" charset="0"/>
              </a:rPr>
              <a:t> otevřel zadní vrátka a toho mohli využít hosté. </a:t>
            </a:r>
            <a:r>
              <a:rPr lang="cs-CZ" b="0" dirty="0" err="1" smtClean="0">
                <a:latin typeface="Calibri" pitchFamily="34" charset="0"/>
                <a:ea typeface="Calibri" pitchFamily="34" charset="0"/>
                <a:cs typeface="Times New Roman" pitchFamily="18" charset="0"/>
              </a:rPr>
              <a:t>Slanička</a:t>
            </a:r>
            <a:r>
              <a:rPr lang="cs-CZ" b="0" dirty="0" smtClean="0">
                <a:latin typeface="Calibri" pitchFamily="34" charset="0"/>
                <a:ea typeface="Calibri" pitchFamily="34" charset="0"/>
                <a:cs typeface="Times New Roman" pitchFamily="18" charset="0"/>
              </a:rPr>
              <a:t> v jasné gólové příležitosti volil místo přihrávky střelu, ale své kvality prokázal </a:t>
            </a:r>
            <a:r>
              <a:rPr lang="cs-CZ" b="0" dirty="0" err="1" smtClean="0">
                <a:latin typeface="Calibri" pitchFamily="34" charset="0"/>
                <a:ea typeface="Calibri" pitchFamily="34" charset="0"/>
                <a:cs typeface="Times New Roman" pitchFamily="18" charset="0"/>
              </a:rPr>
              <a:t>golman</a:t>
            </a:r>
            <a:r>
              <a:rPr lang="cs-CZ" b="0" dirty="0" smtClean="0">
                <a:latin typeface="Calibri" pitchFamily="34" charset="0"/>
                <a:ea typeface="Calibri" pitchFamily="34" charset="0"/>
                <a:cs typeface="Times New Roman" pitchFamily="18" charset="0"/>
              </a:rPr>
              <a:t>. V 82. minutě se otevřela branka </a:t>
            </a:r>
            <a:r>
              <a:rPr lang="cs-CZ" b="0" dirty="0" err="1" smtClean="0">
                <a:latin typeface="Calibri" pitchFamily="34" charset="0"/>
                <a:ea typeface="Calibri" pitchFamily="34" charset="0"/>
                <a:cs typeface="Times New Roman" pitchFamily="18" charset="0"/>
              </a:rPr>
              <a:t>Belákovi</a:t>
            </a:r>
            <a:r>
              <a:rPr lang="cs-CZ" b="0" dirty="0" smtClean="0">
                <a:latin typeface="Calibri" pitchFamily="34" charset="0"/>
                <a:ea typeface="Calibri" pitchFamily="34" charset="0"/>
                <a:cs typeface="Times New Roman" pitchFamily="18" charset="0"/>
              </a:rPr>
              <a:t>, ale tentokrát vysoko přestřelil. Samotný závěr zápasu nejenom, že přinášel akce z jedné strany na druhou, ale na hřišti i v hledišti vládla nervózní a rušná atmosféra. V 88. a 90. minutě kopal Horní </a:t>
            </a:r>
            <a:r>
              <a:rPr lang="cs-CZ" b="0" dirty="0" err="1" smtClean="0">
                <a:latin typeface="Calibri" pitchFamily="34" charset="0"/>
                <a:ea typeface="Calibri" pitchFamily="34" charset="0"/>
                <a:cs typeface="Times New Roman" pitchFamily="18" charset="0"/>
              </a:rPr>
              <a:t>Jiřetín</a:t>
            </a:r>
            <a:r>
              <a:rPr lang="cs-CZ" b="0" dirty="0" smtClean="0">
                <a:latin typeface="Calibri" pitchFamily="34" charset="0"/>
                <a:ea typeface="Calibri" pitchFamily="34" charset="0"/>
                <a:cs typeface="Times New Roman" pitchFamily="18" charset="0"/>
              </a:rPr>
              <a:t> ještě 2 volné přímé kopy, ale ani jeden brankou neskončil. Hosté přežili i 4 minutové nastavení a pak už mohli slavit. </a:t>
            </a:r>
            <a:br>
              <a:rPr lang="cs-CZ" b="0" dirty="0" smtClean="0">
                <a:latin typeface="Calibri" pitchFamily="34" charset="0"/>
                <a:ea typeface="Calibri" pitchFamily="34" charset="0"/>
                <a:cs typeface="Times New Roman" pitchFamily="18" charset="0"/>
              </a:rPr>
            </a:br>
            <a:r>
              <a:rPr lang="cs-CZ" b="0" u="sng" dirty="0" smtClean="0">
                <a:latin typeface="Calibri" pitchFamily="34" charset="0"/>
                <a:ea typeface="Calibri" pitchFamily="34" charset="0"/>
                <a:cs typeface="Times New Roman" pitchFamily="18" charset="0"/>
              </a:rPr>
              <a:t>Branky:</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Kucler</a:t>
            </a:r>
            <a:r>
              <a:rPr lang="cs-CZ" b="0" dirty="0" smtClean="0">
                <a:latin typeface="Calibri" pitchFamily="34" charset="0"/>
                <a:ea typeface="Calibri" pitchFamily="34" charset="0"/>
                <a:cs typeface="Times New Roman" pitchFamily="18" charset="0"/>
              </a:rPr>
              <a:t> 1, </a:t>
            </a:r>
            <a:r>
              <a:rPr lang="cs-CZ" b="0" dirty="0" err="1" smtClean="0">
                <a:latin typeface="Calibri" pitchFamily="34" charset="0"/>
                <a:ea typeface="Calibri" pitchFamily="34" charset="0"/>
                <a:cs typeface="Times New Roman" pitchFamily="18" charset="0"/>
              </a:rPr>
              <a:t>Belák</a:t>
            </a:r>
            <a:r>
              <a:rPr lang="cs-CZ" b="0" dirty="0" smtClean="0">
                <a:latin typeface="Calibri" pitchFamily="34" charset="0"/>
                <a:ea typeface="Calibri" pitchFamily="34" charset="0"/>
                <a:cs typeface="Times New Roman" pitchFamily="18" charset="0"/>
              </a:rPr>
              <a:t> 1</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Sestava:</a:t>
            </a:r>
            <a:r>
              <a:rPr lang="cs-CZ" b="0" dirty="0" smtClean="0">
                <a:latin typeface="Calibri" pitchFamily="34" charset="0"/>
                <a:ea typeface="Calibri" pitchFamily="34" charset="0"/>
                <a:cs typeface="Times New Roman" pitchFamily="18" charset="0"/>
              </a:rPr>
              <a:t> Michovský-</a:t>
            </a:r>
            <a:r>
              <a:rPr lang="cs-CZ" b="0" dirty="0" err="1" smtClean="0">
                <a:latin typeface="Calibri" pitchFamily="34" charset="0"/>
                <a:ea typeface="Calibri" pitchFamily="34" charset="0"/>
                <a:cs typeface="Times New Roman" pitchFamily="18" charset="0"/>
              </a:rPr>
              <a:t>Poráč</a:t>
            </a:r>
            <a:r>
              <a:rPr lang="cs-CZ" b="0" dirty="0" smtClean="0">
                <a:latin typeface="Calibri" pitchFamily="34" charset="0"/>
                <a:ea typeface="Calibri" pitchFamily="34" charset="0"/>
                <a:cs typeface="Times New Roman" pitchFamily="18" charset="0"/>
              </a:rPr>
              <a:t>, Šimral, </a:t>
            </a:r>
            <a:r>
              <a:rPr lang="cs-CZ" b="0" dirty="0" err="1" smtClean="0">
                <a:latin typeface="Calibri" pitchFamily="34" charset="0"/>
                <a:ea typeface="Calibri" pitchFamily="34" charset="0"/>
                <a:cs typeface="Times New Roman" pitchFamily="18" charset="0"/>
              </a:rPr>
              <a:t>Ransdor</a:t>
            </a:r>
            <a:r>
              <a:rPr lang="cs-CZ" b="0" dirty="0" smtClean="0">
                <a:latin typeface="Calibri" pitchFamily="34" charset="0"/>
                <a:ea typeface="Calibri" pitchFamily="34" charset="0"/>
                <a:cs typeface="Times New Roman" pitchFamily="18" charset="0"/>
              </a:rPr>
              <a:t>, Mencl-</a:t>
            </a:r>
            <a:r>
              <a:rPr lang="cs-CZ" b="0" dirty="0" err="1" smtClean="0">
                <a:latin typeface="Calibri" pitchFamily="34" charset="0"/>
                <a:ea typeface="Calibri" pitchFamily="34" charset="0"/>
                <a:cs typeface="Times New Roman" pitchFamily="18" charset="0"/>
              </a:rPr>
              <a:t>Kucler</a:t>
            </a:r>
            <a:r>
              <a:rPr lang="cs-CZ" b="0" dirty="0" smtClean="0">
                <a:latin typeface="Calibri" pitchFamily="34" charset="0"/>
                <a:ea typeface="Calibri" pitchFamily="34" charset="0"/>
                <a:cs typeface="Times New Roman" pitchFamily="18" charset="0"/>
              </a:rPr>
              <a:t>(89.Kucler), </a:t>
            </a:r>
          </a:p>
          <a:p>
            <a:pPr lvl="0" eaLnBrk="0" hangingPunct="0"/>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Malák</a:t>
            </a:r>
            <a:r>
              <a:rPr lang="cs-CZ" b="0" dirty="0" smtClean="0">
                <a:latin typeface="Calibri" pitchFamily="34" charset="0"/>
                <a:ea typeface="Calibri" pitchFamily="34" charset="0"/>
                <a:cs typeface="Times New Roman" pitchFamily="18" charset="0"/>
              </a:rPr>
              <a:t>(87.Blažek), </a:t>
            </a:r>
            <a:r>
              <a:rPr lang="cs-CZ" b="0" dirty="0" err="1" smtClean="0">
                <a:latin typeface="Calibri" pitchFamily="34" charset="0"/>
                <a:ea typeface="Calibri" pitchFamily="34" charset="0"/>
                <a:cs typeface="Times New Roman" pitchFamily="18" charset="0"/>
              </a:rPr>
              <a:t>Slanička</a:t>
            </a:r>
            <a:r>
              <a:rPr lang="cs-CZ" b="0" dirty="0" smtClean="0">
                <a:latin typeface="Calibri" pitchFamily="34" charset="0"/>
                <a:ea typeface="Calibri" pitchFamily="34" charset="0"/>
                <a:cs typeface="Times New Roman" pitchFamily="18" charset="0"/>
              </a:rPr>
              <a:t>, Stejskal-</a:t>
            </a:r>
            <a:r>
              <a:rPr lang="cs-CZ" b="0" dirty="0" err="1" smtClean="0">
                <a:latin typeface="Calibri" pitchFamily="34" charset="0"/>
                <a:ea typeface="Calibri" pitchFamily="34" charset="0"/>
                <a:cs typeface="Times New Roman" pitchFamily="18" charset="0"/>
              </a:rPr>
              <a:t>Rejman</a:t>
            </a:r>
            <a:r>
              <a:rPr lang="cs-CZ" b="0" dirty="0" smtClean="0">
                <a:latin typeface="Calibri" pitchFamily="34" charset="0"/>
                <a:ea typeface="Calibri" pitchFamily="34" charset="0"/>
                <a:cs typeface="Times New Roman" pitchFamily="18" charset="0"/>
              </a:rPr>
              <a:t>,   </a:t>
            </a:r>
          </a:p>
          <a:p>
            <a:pPr lvl="0" eaLnBrk="0" hangingPunct="0"/>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Belák</a:t>
            </a:r>
            <a:r>
              <a:rPr lang="cs-CZ" b="0" dirty="0" smtClean="0">
                <a:latin typeface="Calibri" pitchFamily="34" charset="0"/>
                <a:ea typeface="Calibri" pitchFamily="34" charset="0"/>
                <a:cs typeface="Times New Roman" pitchFamily="18" charset="0"/>
              </a:rPr>
              <a:t>(92.Matoušek)</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Připraveni:</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Šmidrkal</a:t>
            </a:r>
            <a:r>
              <a:rPr lang="cs-CZ" b="0" dirty="0" smtClean="0">
                <a:latin typeface="Calibri" pitchFamily="34" charset="0"/>
                <a:ea typeface="Calibri" pitchFamily="34" charset="0"/>
                <a:cs typeface="Times New Roman" pitchFamily="18" charset="0"/>
              </a:rPr>
              <a:t>, Doležal, </a:t>
            </a:r>
            <a:r>
              <a:rPr lang="cs-CZ" b="0" dirty="0" err="1" smtClean="0">
                <a:latin typeface="Calibri" pitchFamily="34" charset="0"/>
                <a:ea typeface="Calibri" pitchFamily="34" charset="0"/>
                <a:cs typeface="Times New Roman" pitchFamily="18" charset="0"/>
              </a:rPr>
              <a:t>Németh</a:t>
            </a:r>
            <a:endParaRPr lang="cs-CZ" sz="900" b="0" dirty="0" smtClean="0">
              <a:latin typeface="Arial" pitchFamily="34" charset="0"/>
              <a:cs typeface="Arial" pitchFamily="34" charset="0"/>
            </a:endParaRPr>
          </a:p>
          <a:p>
            <a:pPr lvl="0" eaLnBrk="0" hangingPunct="0"/>
            <a:r>
              <a:rPr lang="cs-CZ" b="0" u="sng" dirty="0" err="1" smtClean="0">
                <a:latin typeface="Calibri" pitchFamily="34" charset="0"/>
                <a:ea typeface="Calibri" pitchFamily="34" charset="0"/>
                <a:cs typeface="Times New Roman" pitchFamily="18" charset="0"/>
              </a:rPr>
              <a:t>Tren</a:t>
            </a:r>
            <a:r>
              <a:rPr lang="cs-CZ" b="0" u="sng" dirty="0" smtClean="0">
                <a:latin typeface="Calibri" pitchFamily="34" charset="0"/>
                <a:ea typeface="Calibri" pitchFamily="34" charset="0"/>
                <a:cs typeface="Times New Roman" pitchFamily="18" charset="0"/>
              </a:rPr>
              <a:t>  ér:</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V</a:t>
            </a:r>
            <a:r>
              <a:rPr lang="cs-CZ" b="0" dirty="0" smtClean="0">
                <a:latin typeface="Calibri" pitchFamily="34" charset="0"/>
                <a:ea typeface="Calibri" pitchFamily="34" charset="0"/>
                <a:cs typeface="Times New Roman" pitchFamily="18" charset="0"/>
              </a:rPr>
              <a:t>.Vinš  </a:t>
            </a:r>
            <a:r>
              <a:rPr lang="cs-CZ" b="0" u="sng" dirty="0" smtClean="0">
                <a:latin typeface="Calibri" pitchFamily="34" charset="0"/>
                <a:ea typeface="Calibri" pitchFamily="34" charset="0"/>
                <a:cs typeface="Times New Roman" pitchFamily="18" charset="0"/>
              </a:rPr>
              <a:t>Vedoucí:</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J.Havner</a:t>
            </a:r>
            <a:r>
              <a:rPr lang="cs-CZ" b="0" dirty="0" smtClean="0">
                <a:latin typeface="Calibri" pitchFamily="34" charset="0"/>
                <a:ea typeface="Calibri" pitchFamily="34" charset="0"/>
                <a:cs typeface="Times New Roman" pitchFamily="18" charset="0"/>
              </a:rPr>
              <a:t>  </a:t>
            </a:r>
            <a:r>
              <a:rPr lang="cs-CZ" b="0" u="sng" dirty="0" smtClean="0">
                <a:latin typeface="Calibri" pitchFamily="34" charset="0"/>
                <a:ea typeface="Calibri" pitchFamily="34" charset="0"/>
                <a:cs typeface="Times New Roman" pitchFamily="18" charset="0"/>
              </a:rPr>
              <a:t>Masér:</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K</a:t>
            </a:r>
            <a:r>
              <a:rPr lang="cs-CZ" b="0" dirty="0" smtClean="0">
                <a:latin typeface="Calibri" pitchFamily="34" charset="0"/>
                <a:ea typeface="Calibri" pitchFamily="34" charset="0"/>
                <a:cs typeface="Times New Roman" pitchFamily="18" charset="0"/>
              </a:rPr>
              <a:t>.Zavřel</a:t>
            </a:r>
            <a:endParaRPr lang="cs-CZ" sz="900" b="0" dirty="0" smtClean="0">
              <a:latin typeface="Arial" pitchFamily="34" charset="0"/>
              <a:cs typeface="Arial" pitchFamily="34" charset="0"/>
            </a:endParaRPr>
          </a:p>
          <a:p>
            <a:pPr lvl="0" eaLnBrk="0" hangingPunct="0"/>
            <a:r>
              <a:rPr lang="cs-CZ" b="0" u="sng" dirty="0" smtClean="0">
                <a:latin typeface="Calibri" pitchFamily="34" charset="0"/>
                <a:ea typeface="Calibri" pitchFamily="34" charset="0"/>
                <a:cs typeface="Times New Roman" pitchFamily="18" charset="0"/>
              </a:rPr>
              <a:t>Rozhodčí:</a:t>
            </a:r>
            <a:r>
              <a:rPr lang="cs-CZ" b="0" dirty="0" smtClean="0">
                <a:latin typeface="Calibri" pitchFamily="34" charset="0"/>
                <a:ea typeface="Calibri" pitchFamily="34" charset="0"/>
                <a:cs typeface="Times New Roman" pitchFamily="18" charset="0"/>
              </a:rPr>
              <a:t> </a:t>
            </a:r>
            <a:r>
              <a:rPr lang="cs-CZ" b="0" dirty="0" err="1" smtClean="0">
                <a:latin typeface="Calibri" pitchFamily="34" charset="0"/>
                <a:ea typeface="Calibri" pitchFamily="34" charset="0"/>
                <a:cs typeface="Times New Roman" pitchFamily="18" charset="0"/>
              </a:rPr>
              <a:t>Grimm</a:t>
            </a:r>
            <a:r>
              <a:rPr lang="cs-CZ" b="0" dirty="0" smtClean="0">
                <a:latin typeface="Calibri" pitchFamily="34" charset="0"/>
                <a:ea typeface="Calibri" pitchFamily="34" charset="0"/>
                <a:cs typeface="Times New Roman" pitchFamily="18" charset="0"/>
              </a:rPr>
              <a:t>-Zavadil, </a:t>
            </a:r>
            <a:r>
              <a:rPr lang="cs-CZ" b="0" dirty="0" err="1" smtClean="0">
                <a:latin typeface="Calibri" pitchFamily="34" charset="0"/>
                <a:ea typeface="Calibri" pitchFamily="34" charset="0"/>
                <a:cs typeface="Times New Roman" pitchFamily="18" charset="0"/>
              </a:rPr>
              <a:t>Cvachoušek</a:t>
            </a:r>
            <a:r>
              <a:rPr lang="cs-CZ" b="0" dirty="0" smtClean="0">
                <a:latin typeface="Calibri" pitchFamily="34" charset="0"/>
                <a:ea typeface="Calibri" pitchFamily="34" charset="0"/>
                <a:cs typeface="Times New Roman" pitchFamily="18" charset="0"/>
              </a:rPr>
              <a:t>  </a:t>
            </a:r>
            <a:r>
              <a:rPr lang="cs-CZ" b="0" u="sng" dirty="0" smtClean="0">
                <a:latin typeface="Calibri" pitchFamily="34" charset="0"/>
                <a:ea typeface="Calibri" pitchFamily="34" charset="0"/>
                <a:cs typeface="Times New Roman" pitchFamily="18" charset="0"/>
              </a:rPr>
              <a:t>Delegát:</a:t>
            </a:r>
            <a:r>
              <a:rPr lang="cs-CZ" b="0" dirty="0" smtClean="0">
                <a:latin typeface="Calibri" pitchFamily="34" charset="0"/>
                <a:ea typeface="Calibri" pitchFamily="34" charset="0"/>
                <a:cs typeface="Times New Roman" pitchFamily="18" charset="0"/>
              </a:rPr>
              <a:t> Mráz Miroslav    100</a:t>
            </a:r>
            <a:endParaRPr lang="cs-CZ" sz="2000" b="0" dirty="0" smtClean="0">
              <a:latin typeface="Arial" pitchFamily="34" charset="0"/>
              <a:cs typeface="Arial" pitchFamily="34" charset="0"/>
            </a:endParaRPr>
          </a:p>
        </p:txBody>
      </p:sp>
      <p:pic>
        <p:nvPicPr>
          <p:cNvPr id="3" name="Picture 76"/>
          <p:cNvPicPr>
            <a:picLocks noChangeAspect="1" noChangeArrowheads="1"/>
          </p:cNvPicPr>
          <p:nvPr/>
        </p:nvPicPr>
        <p:blipFill>
          <a:blip r:embed="rId3" cstate="print"/>
          <a:srcRect/>
          <a:stretch>
            <a:fillRect/>
          </a:stretch>
        </p:blipFill>
        <p:spPr bwMode="auto">
          <a:xfrm>
            <a:off x="6223620" y="4555604"/>
            <a:ext cx="2952328" cy="2304256"/>
          </a:xfrm>
          <a:prstGeom prst="rect">
            <a:avLst/>
          </a:prstGeom>
          <a:noFill/>
          <a:ln w="9525">
            <a:noFill/>
            <a:miter lim="800000"/>
            <a:headEnd/>
            <a:tailEnd/>
          </a:ln>
        </p:spPr>
      </p:pic>
      <p:graphicFrame>
        <p:nvGraphicFramePr>
          <p:cNvPr id="11" name="Tabulka 10"/>
          <p:cNvGraphicFramePr>
            <a:graphicFrameLocks noGrp="1"/>
          </p:cNvGraphicFramePr>
          <p:nvPr/>
        </p:nvGraphicFramePr>
        <p:xfrm>
          <a:off x="246956" y="1675285"/>
          <a:ext cx="4248472" cy="2088234"/>
        </p:xfrm>
        <a:graphic>
          <a:graphicData uri="http://schemas.openxmlformats.org/drawingml/2006/table">
            <a:tbl>
              <a:tblPr/>
              <a:tblGrid>
                <a:gridCol w="834326">
                  <a:extLst>
                    <a:ext uri="{9D8B030D-6E8A-4147-A177-3AD203B41FA5}">
                      <a16:colId xmlns:a16="http://schemas.microsoft.com/office/drawing/2014/main" val="20000"/>
                    </a:ext>
                  </a:extLst>
                </a:gridCol>
                <a:gridCol w="1218554">
                  <a:extLst>
                    <a:ext uri="{9D8B030D-6E8A-4147-A177-3AD203B41FA5}">
                      <a16:colId xmlns:a16="http://schemas.microsoft.com/office/drawing/2014/main" val="20001"/>
                    </a:ext>
                  </a:extLst>
                </a:gridCol>
                <a:gridCol w="900193">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215914">
                <a:tc>
                  <a:txBody>
                    <a:bodyPr/>
                    <a:lstStyle/>
                    <a:p>
                      <a:pPr algn="ctr" fontAlgn="ctr"/>
                      <a:r>
                        <a:rPr lang="cs-CZ" sz="1200" b="0" i="0" u="none" strike="noStrike" dirty="0">
                          <a:solidFill>
                            <a:srgbClr val="000066"/>
                          </a:solidFill>
                          <a:latin typeface="Arial Black"/>
                        </a:rPr>
                        <a:t>Domácí</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000066"/>
                          </a:solidFill>
                          <a:latin typeface="Arial Black"/>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000066"/>
                          </a:solidFill>
                          <a:latin typeface="Arial Black"/>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000066"/>
                          </a:solidFill>
                          <a:latin typeface="Arial Black"/>
                        </a:rPr>
                        <a:t>Mladší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34040">
                <a:tc>
                  <a:txBody>
                    <a:bodyPr/>
                    <a:lstStyle/>
                    <a:p>
                      <a:pPr algn="ctr" fontAlgn="ctr"/>
                      <a:r>
                        <a:rPr lang="cs-CZ" sz="1200" b="1" i="0" u="none" strike="noStrike">
                          <a:solidFill>
                            <a:srgbClr val="000000"/>
                          </a:solidFill>
                          <a:latin typeface="Calisto MT"/>
                        </a:rPr>
                        <a:t>Brozany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0:3(0:0)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0:3(0:0)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34040">
                <a:tc>
                  <a:txBody>
                    <a:bodyPr/>
                    <a:lstStyle/>
                    <a:p>
                      <a:pPr algn="ctr" fontAlgn="ctr"/>
                      <a:r>
                        <a:rPr lang="cs-CZ" sz="1200" b="1" i="0" u="none" strike="noStrike">
                          <a:solidFill>
                            <a:srgbClr val="000000"/>
                          </a:solidFill>
                          <a:latin typeface="Calisto MT"/>
                        </a:rPr>
                        <a:t>Louny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2:3(1:1)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1:2 n.p.(1:1)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2"/>
                  </a:ext>
                </a:extLst>
              </a:tr>
              <a:tr h="234040">
                <a:tc>
                  <a:txBody>
                    <a:bodyPr/>
                    <a:lstStyle/>
                    <a:p>
                      <a:pPr algn="ctr" fontAlgn="ctr"/>
                      <a:r>
                        <a:rPr lang="cs-CZ" sz="1200" b="1" i="0" u="none" strike="noStrike">
                          <a:solidFill>
                            <a:srgbClr val="000000"/>
                          </a:solidFill>
                          <a:latin typeface="Calisto MT"/>
                        </a:rPr>
                        <a:t>Bílina</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3:2(0:2)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1:2(0:2)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34040">
                <a:tc>
                  <a:txBody>
                    <a:bodyPr/>
                    <a:lstStyle/>
                    <a:p>
                      <a:pPr algn="ctr" fontAlgn="ctr"/>
                      <a:r>
                        <a:rPr lang="cs-CZ" sz="1200" b="1" i="0" u="none" strike="noStrike">
                          <a:solidFill>
                            <a:srgbClr val="000000"/>
                          </a:solidFill>
                          <a:latin typeface="Calisto MT"/>
                        </a:rPr>
                        <a:t>Litoměřice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Litvínov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6:3(1:2)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4"/>
                  </a:ext>
                </a:extLst>
              </a:tr>
              <a:tr h="234040">
                <a:tc>
                  <a:txBody>
                    <a:bodyPr/>
                    <a:lstStyle/>
                    <a:p>
                      <a:pPr algn="ctr" fontAlgn="ctr"/>
                      <a:r>
                        <a:rPr lang="cs-CZ" sz="1200" b="1" i="0" u="none" strike="noStrike">
                          <a:solidFill>
                            <a:srgbClr val="000000"/>
                          </a:solidFill>
                          <a:latin typeface="Calisto MT"/>
                        </a:rPr>
                        <a:t>Litvínov</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Calisto MT"/>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6:1(2:1)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Calisto MT"/>
                        </a:rPr>
                        <a:t>9:0(5:0)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234040">
                <a:tc>
                  <a:txBody>
                    <a:bodyPr/>
                    <a:lstStyle/>
                    <a:p>
                      <a:pPr algn="ctr" fontAlgn="ctr"/>
                      <a:r>
                        <a:rPr lang="cs-CZ" sz="1200" b="1" i="0" u="none" strike="noStrike" dirty="0" err="1">
                          <a:solidFill>
                            <a:srgbClr val="000000"/>
                          </a:solidFill>
                          <a:latin typeface="Calisto MT"/>
                        </a:rPr>
                        <a:t>T.Kadaň</a:t>
                      </a:r>
                      <a:endParaRPr lang="cs-CZ" sz="1200" b="1" i="0" u="none" strike="noStrike" dirty="0">
                        <a:solidFill>
                          <a:srgbClr val="000000"/>
                        </a:solidFill>
                        <a:latin typeface="Calisto MT"/>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1:2(0:1)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1:11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6"/>
                  </a:ext>
                </a:extLst>
              </a:tr>
              <a:tr h="234040">
                <a:tc>
                  <a:txBody>
                    <a:bodyPr/>
                    <a:lstStyle/>
                    <a:p>
                      <a:pPr algn="ctr" fontAlgn="ctr"/>
                      <a:r>
                        <a:rPr lang="cs-CZ" sz="1400" b="1" i="0" u="none" strike="noStrike">
                          <a:solidFill>
                            <a:srgbClr val="FF0066"/>
                          </a:solidFill>
                          <a:latin typeface="Calisto MT"/>
                        </a:rPr>
                        <a:t>Štětí</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a:solidFill>
                            <a:srgbClr val="FF0066"/>
                          </a:solidFill>
                          <a:latin typeface="Calisto MT"/>
                        </a:rPr>
                        <a:t>FC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a:solidFill>
                            <a:srgbClr val="FF0066"/>
                          </a:solidFill>
                          <a:latin typeface="Calisto MT"/>
                        </a:rPr>
                        <a:t>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a:solidFill>
                            <a:srgbClr val="FF0066"/>
                          </a:solidFill>
                          <a:latin typeface="Calisto MT"/>
                        </a:rPr>
                        <a:t>1:9(0:4)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234040">
                <a:tc>
                  <a:txBody>
                    <a:bodyPr/>
                    <a:lstStyle/>
                    <a:p>
                      <a:pPr algn="ctr" fontAlgn="ctr"/>
                      <a:r>
                        <a:rPr lang="cs-CZ" sz="1200" b="1" i="0" u="none" strike="noStrike" dirty="0">
                          <a:solidFill>
                            <a:srgbClr val="000000"/>
                          </a:solidFill>
                          <a:latin typeface="Calisto MT"/>
                        </a:rPr>
                        <a:t>Žatec</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sto MT"/>
                        </a:rPr>
                        <a:t>7:2(4:1)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latin typeface="Calisto MT"/>
                        </a:rPr>
                        <a:t>7:0(2:0)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8"/>
                  </a:ext>
                </a:extLst>
              </a:tr>
            </a:tbl>
          </a:graphicData>
        </a:graphic>
      </p:graphicFrame>
      <p:sp>
        <p:nvSpPr>
          <p:cNvPr id="13" name="TextovéPole 12"/>
          <p:cNvSpPr txBox="1"/>
          <p:nvPr/>
        </p:nvSpPr>
        <p:spPr>
          <a:xfrm>
            <a:off x="174948" y="163116"/>
            <a:ext cx="4320480" cy="1200329"/>
          </a:xfrm>
          <a:prstGeom prst="rect">
            <a:avLst/>
          </a:prstGeom>
          <a:blipFill dpi="0" rotWithShape="1">
            <a:blip r:embed="rId4" cstate="print">
              <a:alphaModFix amt="56000"/>
            </a:blip>
            <a:srcRect/>
            <a:stretch>
              <a:fillRect/>
            </a:stretch>
          </a:blipFill>
        </p:spPr>
        <p:txBody>
          <a:bodyPr wrap="square" rtlCol="0">
            <a:spAutoFit/>
          </a:bodyPr>
          <a:lstStyle/>
          <a:p>
            <a:pPr algn="ctr"/>
            <a:r>
              <a:rPr lang="cs-CZ" sz="2400" dirty="0" smtClean="0"/>
              <a:t>Výsledkový přehled 10. kola Severočeského přeboru starších a mladších žáků </a:t>
            </a:r>
            <a:endParaRPr lang="cs-CZ" sz="2400" dirty="0"/>
          </a:p>
        </p:txBody>
      </p:sp>
      <p:pic>
        <p:nvPicPr>
          <p:cNvPr id="16" name="Picture 40"/>
          <p:cNvPicPr>
            <a:picLocks noChangeAspect="1" noChangeArrowheads="1"/>
          </p:cNvPicPr>
          <p:nvPr/>
        </p:nvPicPr>
        <p:blipFill>
          <a:blip r:embed="rId5" cstate="print"/>
          <a:srcRect/>
          <a:stretch>
            <a:fillRect/>
          </a:stretch>
        </p:blipFill>
        <p:spPr bwMode="auto">
          <a:xfrm>
            <a:off x="1183060" y="3907532"/>
            <a:ext cx="2133600" cy="1504950"/>
          </a:xfrm>
          <a:prstGeom prst="rect">
            <a:avLst/>
          </a:prstGeom>
          <a:noFill/>
          <a:ln w="9525">
            <a:noFill/>
            <a:miter lim="800000"/>
            <a:headEnd/>
            <a:tailEnd/>
          </a:ln>
        </p:spPr>
      </p:pic>
      <p:pic>
        <p:nvPicPr>
          <p:cNvPr id="17" name="Picture 41"/>
          <p:cNvPicPr>
            <a:picLocks noChangeAspect="1" noChangeArrowheads="1"/>
          </p:cNvPicPr>
          <p:nvPr/>
        </p:nvPicPr>
        <p:blipFill>
          <a:blip r:embed="rId6" cstate="print"/>
          <a:srcRect/>
          <a:stretch>
            <a:fillRect/>
          </a:stretch>
        </p:blipFill>
        <p:spPr bwMode="auto">
          <a:xfrm>
            <a:off x="1039044" y="5491708"/>
            <a:ext cx="2592288" cy="1512168"/>
          </a:xfrm>
          <a:prstGeom prst="rect">
            <a:avLst/>
          </a:prstGeom>
          <a:noFill/>
          <a:ln w="9525">
            <a:noFill/>
            <a:miter lim="800000"/>
            <a:headEnd/>
            <a:tailEnd/>
          </a:ln>
        </p:spPr>
      </p:pic>
      <p:pic>
        <p:nvPicPr>
          <p:cNvPr id="614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211691</TotalTime>
  <Words>5105</Words>
  <Application>Microsoft Office PowerPoint</Application>
  <PresentationFormat>Vlastní</PresentationFormat>
  <Paragraphs>2005</Paragraphs>
  <Slides>20</Slides>
  <Notes>18</Notes>
  <HiddenSlides>0</HiddenSlides>
  <MMClips>0</MMClips>
  <ScaleCrop>false</ScaleCrop>
  <HeadingPairs>
    <vt:vector size="6" baseType="variant">
      <vt:variant>
        <vt:lpstr>Použitá písma</vt:lpstr>
      </vt:variant>
      <vt:variant>
        <vt:i4>50</vt:i4>
      </vt:variant>
      <vt:variant>
        <vt:lpstr>Motiv</vt:lpstr>
      </vt:variant>
      <vt:variant>
        <vt:i4>1</vt:i4>
      </vt:variant>
      <vt:variant>
        <vt:lpstr>Nadpisy snímků</vt:lpstr>
      </vt:variant>
      <vt:variant>
        <vt:i4>20</vt:i4>
      </vt:variant>
    </vt:vector>
  </HeadingPairs>
  <TitlesOfParts>
    <vt:vector size="71" baseType="lpstr">
      <vt:lpstr>BatangChe</vt:lpstr>
      <vt:lpstr>Gungsuh</vt:lpstr>
      <vt:lpstr>GungsuhChe</vt:lpstr>
      <vt:lpstr>Microsoft JhengHei</vt:lpstr>
      <vt:lpstr>MS Mincho</vt:lpstr>
      <vt:lpstr>MS PGothic</vt:lpstr>
      <vt:lpstr>SimHei</vt:lpstr>
      <vt:lpstr>Aharoni</vt:lpstr>
      <vt:lpstr>Albertus MT</vt:lpstr>
      <vt:lpstr>Arial</vt:lpstr>
      <vt:lpstr>Arial Black</vt:lpstr>
      <vt:lpstr>Arial Rounded MT Bold</vt:lpstr>
      <vt:lpstr>Baskerville Old Face</vt:lpstr>
      <vt:lpstr>Bell MT</vt:lpstr>
      <vt:lpstr>Berlin Sans FB</vt:lpstr>
      <vt:lpstr>Book Antiqua</vt:lpstr>
      <vt:lpstr>Bookman Old Style</vt:lpstr>
      <vt:lpstr>Calibri</vt:lpstr>
      <vt:lpstr>Calisto MT</vt:lpstr>
      <vt:lpstr>Candara</vt:lpstr>
      <vt:lpstr>Castellar</vt:lpstr>
      <vt:lpstr>Centaur</vt:lpstr>
      <vt:lpstr>Century Gothic</vt:lpstr>
      <vt:lpstr>Comic Sans MS</vt:lpstr>
      <vt:lpstr>Consolas</vt:lpstr>
      <vt:lpstr>David</vt:lpstr>
      <vt:lpstr>Ebrima</vt:lpstr>
      <vt:lpstr>Eras Bold ITC</vt:lpstr>
      <vt:lpstr>Eras Demi ITC</vt:lpstr>
      <vt:lpstr>Eras Light ITC</vt:lpstr>
      <vt:lpstr>Euphemia</vt:lpstr>
      <vt:lpstr>FrankRuehl</vt:lpstr>
      <vt:lpstr>Georgia</vt:lpstr>
      <vt:lpstr>Gill Sans MT</vt:lpstr>
      <vt:lpstr>Gill Sans Ultra Bold</vt:lpstr>
      <vt:lpstr>ISOCP</vt:lpstr>
      <vt:lpstr>Kartika</vt:lpstr>
      <vt:lpstr>KodchiangUPC</vt:lpstr>
      <vt:lpstr>Lao UI</vt:lpstr>
      <vt:lpstr>Microsoft Himalaya</vt:lpstr>
      <vt:lpstr>Rockwell</vt:lpstr>
      <vt:lpstr>RomanT</vt:lpstr>
      <vt:lpstr>Segoe UI</vt:lpstr>
      <vt:lpstr>Snap ITC</vt:lpstr>
      <vt:lpstr>Stencil</vt:lpstr>
      <vt:lpstr>Swis721 Blk BT</vt:lpstr>
      <vt:lpstr>Tahoma</vt:lpstr>
      <vt:lpstr>Times New Roman</vt:lpstr>
      <vt:lpstr>Verdana</vt:lpstr>
      <vt:lpstr>Wide Latin</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11562</cp:revision>
  <cp:lastPrinted>2003-08-14T09:54:30Z</cp:lastPrinted>
  <dcterms:created xsi:type="dcterms:W3CDTF">2001-03-12T13:44:53Z</dcterms:created>
  <dcterms:modified xsi:type="dcterms:W3CDTF">2017-09-08T11:24:53Z</dcterms:modified>
</cp:coreProperties>
</file>