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312" r:id="rId2"/>
    <p:sldId id="258" r:id="rId3"/>
    <p:sldId id="295" r:id="rId4"/>
    <p:sldId id="272" r:id="rId5"/>
    <p:sldId id="289" r:id="rId6"/>
    <p:sldId id="304" r:id="rId7"/>
    <p:sldId id="303" r:id="rId8"/>
    <p:sldId id="290" r:id="rId9"/>
    <p:sldId id="273" r:id="rId10"/>
    <p:sldId id="260" r:id="rId11"/>
    <p:sldId id="259" r:id="rId12"/>
    <p:sldId id="309" r:id="rId13"/>
    <p:sldId id="275" r:id="rId14"/>
    <p:sldId id="262" r:id="rId15"/>
    <p:sldId id="276" r:id="rId16"/>
    <p:sldId id="305" r:id="rId17"/>
    <p:sldId id="310" r:id="rId18"/>
    <p:sldId id="311" r:id="rId19"/>
  </p:sldIdLst>
  <p:sldSz cx="10287000"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280">
          <p15:clr>
            <a:srgbClr val="A4A3A4"/>
          </p15:clr>
        </p15:guide>
        <p15:guide id="2" pos="324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33"/>
    <a:srgbClr val="008000"/>
    <a:srgbClr val="009900"/>
    <a:srgbClr val="000066"/>
    <a:srgbClr val="FFFF00"/>
    <a:srgbClr val="660033"/>
    <a:srgbClr val="003399"/>
    <a:srgbClr val="0000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5507" autoAdjust="0"/>
  </p:normalViewPr>
  <p:slideViewPr>
    <p:cSldViewPr>
      <p:cViewPr varScale="1">
        <p:scale>
          <a:sx n="83" d="100"/>
          <a:sy n="83" d="100"/>
        </p:scale>
        <p:origin x="1026" y="60"/>
      </p:cViewPr>
      <p:guideLst>
        <p:guide orient="horz" pos="228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396" y="-12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55650" y="742950"/>
            <a:ext cx="528955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2</a:t>
            </a:fld>
            <a:endParaRPr lang="cs-CZ"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ln/>
        </p:spPr>
      </p:sp>
      <p:sp>
        <p:nvSpPr>
          <p:cNvPr id="30723" name="Zástupný symbol pro poznámky 2"/>
          <p:cNvSpPr>
            <a:spLocks noGrp="1"/>
          </p:cNvSpPr>
          <p:nvPr>
            <p:ph type="body" idx="1"/>
          </p:nvPr>
        </p:nvSpPr>
        <p:spPr>
          <a:noFill/>
          <a:ln/>
        </p:spPr>
        <p:txBody>
          <a:bodyPr/>
          <a:lstStyle/>
          <a:p>
            <a:endParaRPr lang="cs-CZ"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ln/>
        </p:spPr>
      </p:sp>
      <p:sp>
        <p:nvSpPr>
          <p:cNvPr id="31747" name="Zástupný symbol pro poznámky 2"/>
          <p:cNvSpPr>
            <a:spLocks noGrp="1"/>
          </p:cNvSpPr>
          <p:nvPr>
            <p:ph type="body" idx="1"/>
          </p:nvPr>
        </p:nvSpPr>
        <p:spPr>
          <a:noFill/>
          <a:ln/>
        </p:spPr>
        <p:txBody>
          <a:bodyPr/>
          <a:lstStyle/>
          <a:p>
            <a:endParaRPr lang="cs-CZ"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13</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14</a:t>
            </a:fld>
            <a:endParaRPr lang="cs-CZ"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15</a:t>
            </a:fld>
            <a:endParaRPr lang="cs-CZ"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16</a:t>
            </a:fld>
            <a:endParaRPr lang="cs-CZ"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ln/>
        </p:spPr>
      </p:sp>
      <p:sp>
        <p:nvSpPr>
          <p:cNvPr id="27651" name="Zástupný symbol pro poznámky 2"/>
          <p:cNvSpPr>
            <a:spLocks noGrp="1"/>
          </p:cNvSpPr>
          <p:nvPr>
            <p:ph type="body" idx="1"/>
          </p:nvPr>
        </p:nvSpPr>
        <p:spPr>
          <a:noFill/>
          <a:ln/>
        </p:spPr>
        <p:txBody>
          <a:bodyPr/>
          <a:lstStyle/>
          <a:p>
            <a:endParaRPr lang="cs-CZ"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ln/>
        </p:spPr>
      </p:sp>
      <p:sp>
        <p:nvSpPr>
          <p:cNvPr id="28675" name="Zástupný symbol pro poznámky 2"/>
          <p:cNvSpPr>
            <a:spLocks noGrp="1"/>
          </p:cNvSpPr>
          <p:nvPr>
            <p:ph type="body" idx="1"/>
          </p:nvPr>
        </p:nvSpPr>
        <p:spPr>
          <a:noFill/>
          <a:ln/>
        </p:spPr>
        <p:txBody>
          <a:bodyPr/>
          <a:lstStyle/>
          <a:p>
            <a:endParaRPr lang="cs-CZ"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71525" y="2249488"/>
            <a:ext cx="8743950"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43050" y="4102100"/>
            <a:ext cx="7200900"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29488" y="642938"/>
            <a:ext cx="2185987"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71525" y="642938"/>
            <a:ext cx="6405563"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71525" y="642938"/>
            <a:ext cx="8743950"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71525" y="642938"/>
            <a:ext cx="8743950"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219700" y="20907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219700" y="43386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12800" y="4651375"/>
            <a:ext cx="8743950"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12800" y="3068638"/>
            <a:ext cx="8743950"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219700"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4350" y="290513"/>
            <a:ext cx="9258300"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4350" y="1620838"/>
            <a:ext cx="4545013"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4350" y="2295525"/>
            <a:ext cx="4545013"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226050" y="1620838"/>
            <a:ext cx="4546600"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6050" y="2295525"/>
            <a:ext cx="4546600"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4350" y="288925"/>
            <a:ext cx="338455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4022725" y="288925"/>
            <a:ext cx="5749925"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4350" y="1514475"/>
            <a:ext cx="338455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16125" y="5067300"/>
            <a:ext cx="6172200"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16125" y="646113"/>
            <a:ext cx="6172200"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16125" y="5665788"/>
            <a:ext cx="6172200"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71525" y="642938"/>
            <a:ext cx="8743950"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71525" y="2090738"/>
            <a:ext cx="8743950"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71525"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514725" y="6596063"/>
            <a:ext cx="3257550"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72350"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3" Type="http://schemas.openxmlformats.org/officeDocument/2006/relationships/image" Target="../media/image571.emf"/><Relationship Id="rId18" Type="http://schemas.openxmlformats.org/officeDocument/2006/relationships/image" Target="../media/image576.emf"/><Relationship Id="rId26" Type="http://schemas.openxmlformats.org/officeDocument/2006/relationships/image" Target="../media/image584.emf"/><Relationship Id="rId39" Type="http://schemas.openxmlformats.org/officeDocument/2006/relationships/image" Target="../media/image597.emf"/><Relationship Id="rId21" Type="http://schemas.openxmlformats.org/officeDocument/2006/relationships/image" Target="../media/image579.emf"/><Relationship Id="rId34" Type="http://schemas.openxmlformats.org/officeDocument/2006/relationships/image" Target="../media/image592.emf"/><Relationship Id="rId42" Type="http://schemas.openxmlformats.org/officeDocument/2006/relationships/image" Target="../media/image600.emf"/><Relationship Id="rId47" Type="http://schemas.openxmlformats.org/officeDocument/2006/relationships/image" Target="../media/image605.emf"/><Relationship Id="rId50" Type="http://schemas.openxmlformats.org/officeDocument/2006/relationships/image" Target="../media/image608.emf"/><Relationship Id="rId55" Type="http://schemas.openxmlformats.org/officeDocument/2006/relationships/image" Target="../media/image613.emf"/><Relationship Id="rId63" Type="http://schemas.openxmlformats.org/officeDocument/2006/relationships/image" Target="../media/image621.emf"/><Relationship Id="rId7" Type="http://schemas.openxmlformats.org/officeDocument/2006/relationships/image" Target="../media/image565.emf"/><Relationship Id="rId2" Type="http://schemas.openxmlformats.org/officeDocument/2006/relationships/notesSlide" Target="../notesSlides/notesSlide9.xml"/><Relationship Id="rId16" Type="http://schemas.openxmlformats.org/officeDocument/2006/relationships/image" Target="../media/image574.emf"/><Relationship Id="rId20" Type="http://schemas.openxmlformats.org/officeDocument/2006/relationships/image" Target="../media/image578.emf"/><Relationship Id="rId29" Type="http://schemas.openxmlformats.org/officeDocument/2006/relationships/image" Target="../media/image587.emf"/><Relationship Id="rId41" Type="http://schemas.openxmlformats.org/officeDocument/2006/relationships/image" Target="../media/image599.emf"/><Relationship Id="rId54" Type="http://schemas.openxmlformats.org/officeDocument/2006/relationships/image" Target="../media/image612.emf"/><Relationship Id="rId62" Type="http://schemas.openxmlformats.org/officeDocument/2006/relationships/image" Target="../media/image620.emf"/><Relationship Id="rId1" Type="http://schemas.openxmlformats.org/officeDocument/2006/relationships/slideLayout" Target="../slideLayouts/slideLayout7.xml"/><Relationship Id="rId6" Type="http://schemas.openxmlformats.org/officeDocument/2006/relationships/image" Target="../media/image564.emf"/><Relationship Id="rId11" Type="http://schemas.openxmlformats.org/officeDocument/2006/relationships/image" Target="../media/image569.emf"/><Relationship Id="rId24" Type="http://schemas.openxmlformats.org/officeDocument/2006/relationships/image" Target="../media/image582.emf"/><Relationship Id="rId32" Type="http://schemas.openxmlformats.org/officeDocument/2006/relationships/image" Target="../media/image590.emf"/><Relationship Id="rId37" Type="http://schemas.openxmlformats.org/officeDocument/2006/relationships/image" Target="../media/image595.emf"/><Relationship Id="rId40" Type="http://schemas.openxmlformats.org/officeDocument/2006/relationships/image" Target="../media/image598.emf"/><Relationship Id="rId45" Type="http://schemas.openxmlformats.org/officeDocument/2006/relationships/image" Target="../media/image603.emf"/><Relationship Id="rId53" Type="http://schemas.openxmlformats.org/officeDocument/2006/relationships/image" Target="../media/image611.emf"/><Relationship Id="rId58" Type="http://schemas.openxmlformats.org/officeDocument/2006/relationships/image" Target="../media/image616.emf"/><Relationship Id="rId5" Type="http://schemas.openxmlformats.org/officeDocument/2006/relationships/image" Target="../media/image563.emf"/><Relationship Id="rId15" Type="http://schemas.openxmlformats.org/officeDocument/2006/relationships/image" Target="../media/image573.emf"/><Relationship Id="rId23" Type="http://schemas.openxmlformats.org/officeDocument/2006/relationships/image" Target="../media/image581.emf"/><Relationship Id="rId28" Type="http://schemas.openxmlformats.org/officeDocument/2006/relationships/image" Target="../media/image586.emf"/><Relationship Id="rId36" Type="http://schemas.openxmlformats.org/officeDocument/2006/relationships/image" Target="../media/image594.emf"/><Relationship Id="rId49" Type="http://schemas.openxmlformats.org/officeDocument/2006/relationships/image" Target="../media/image607.emf"/><Relationship Id="rId57" Type="http://schemas.openxmlformats.org/officeDocument/2006/relationships/image" Target="../media/image615.emf"/><Relationship Id="rId61" Type="http://schemas.openxmlformats.org/officeDocument/2006/relationships/image" Target="../media/image619.emf"/><Relationship Id="rId10" Type="http://schemas.openxmlformats.org/officeDocument/2006/relationships/image" Target="../media/image568.emf"/><Relationship Id="rId19" Type="http://schemas.openxmlformats.org/officeDocument/2006/relationships/image" Target="../media/image577.emf"/><Relationship Id="rId31" Type="http://schemas.openxmlformats.org/officeDocument/2006/relationships/image" Target="../media/image589.emf"/><Relationship Id="rId44" Type="http://schemas.openxmlformats.org/officeDocument/2006/relationships/image" Target="../media/image602.emf"/><Relationship Id="rId52" Type="http://schemas.openxmlformats.org/officeDocument/2006/relationships/image" Target="../media/image610.emf"/><Relationship Id="rId60" Type="http://schemas.openxmlformats.org/officeDocument/2006/relationships/image" Target="../media/image618.emf"/><Relationship Id="rId4" Type="http://schemas.openxmlformats.org/officeDocument/2006/relationships/image" Target="../media/image562.jpeg"/><Relationship Id="rId9" Type="http://schemas.openxmlformats.org/officeDocument/2006/relationships/image" Target="../media/image567.emf"/><Relationship Id="rId14" Type="http://schemas.openxmlformats.org/officeDocument/2006/relationships/image" Target="../media/image572.emf"/><Relationship Id="rId22" Type="http://schemas.openxmlformats.org/officeDocument/2006/relationships/image" Target="../media/image580.emf"/><Relationship Id="rId27" Type="http://schemas.openxmlformats.org/officeDocument/2006/relationships/image" Target="../media/image585.emf"/><Relationship Id="rId30" Type="http://schemas.openxmlformats.org/officeDocument/2006/relationships/image" Target="../media/image588.emf"/><Relationship Id="rId35" Type="http://schemas.openxmlformats.org/officeDocument/2006/relationships/image" Target="../media/image593.emf"/><Relationship Id="rId43" Type="http://schemas.openxmlformats.org/officeDocument/2006/relationships/image" Target="../media/image601.emf"/><Relationship Id="rId48" Type="http://schemas.openxmlformats.org/officeDocument/2006/relationships/image" Target="../media/image606.emf"/><Relationship Id="rId56" Type="http://schemas.openxmlformats.org/officeDocument/2006/relationships/image" Target="../media/image614.emf"/><Relationship Id="rId64" Type="http://schemas.openxmlformats.org/officeDocument/2006/relationships/image" Target="../media/image622.emf"/><Relationship Id="rId8" Type="http://schemas.openxmlformats.org/officeDocument/2006/relationships/image" Target="../media/image566.emf"/><Relationship Id="rId51" Type="http://schemas.openxmlformats.org/officeDocument/2006/relationships/image" Target="../media/image609.emf"/><Relationship Id="rId3" Type="http://schemas.openxmlformats.org/officeDocument/2006/relationships/image" Target="../media/image561.jpeg"/><Relationship Id="rId12" Type="http://schemas.openxmlformats.org/officeDocument/2006/relationships/image" Target="../media/image570.emf"/><Relationship Id="rId17" Type="http://schemas.openxmlformats.org/officeDocument/2006/relationships/image" Target="../media/image575.emf"/><Relationship Id="rId25" Type="http://schemas.openxmlformats.org/officeDocument/2006/relationships/image" Target="../media/image583.emf"/><Relationship Id="rId33" Type="http://schemas.openxmlformats.org/officeDocument/2006/relationships/image" Target="../media/image591.emf"/><Relationship Id="rId38" Type="http://schemas.openxmlformats.org/officeDocument/2006/relationships/image" Target="../media/image596.emf"/><Relationship Id="rId46" Type="http://schemas.openxmlformats.org/officeDocument/2006/relationships/image" Target="../media/image604.emf"/><Relationship Id="rId59" Type="http://schemas.openxmlformats.org/officeDocument/2006/relationships/image" Target="../media/image617.emf"/></Relationships>
</file>

<file path=ppt/slides/_rels/slide11.xml.rels><?xml version="1.0" encoding="UTF-8" standalone="yes"?>
<Relationships xmlns="http://schemas.openxmlformats.org/package/2006/relationships"><Relationship Id="rId3" Type="http://schemas.openxmlformats.org/officeDocument/2006/relationships/image" Target="../media/image62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4.jpeg"/></Relationships>
</file>

<file path=ppt/slides/_rels/slide12.xml.rels><?xml version="1.0" encoding="UTF-8" standalone="yes"?>
<Relationships xmlns="http://schemas.openxmlformats.org/package/2006/relationships"><Relationship Id="rId3" Type="http://schemas.openxmlformats.org/officeDocument/2006/relationships/image" Target="../media/image624.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25.jpeg"/></Relationships>
</file>

<file path=ppt/slides/_rels/slide13.xml.rels><?xml version="1.0" encoding="UTF-8" standalone="yes"?>
<Relationships xmlns="http://schemas.openxmlformats.org/package/2006/relationships"><Relationship Id="rId3" Type="http://schemas.openxmlformats.org/officeDocument/2006/relationships/image" Target="../media/image62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27.jpeg"/></Relationships>
</file>

<file path=ppt/slides/_rels/slide14.xml.rels><?xml version="1.0" encoding="UTF-8" standalone="yes"?>
<Relationships xmlns="http://schemas.openxmlformats.org/package/2006/relationships"><Relationship Id="rId8" Type="http://schemas.openxmlformats.org/officeDocument/2006/relationships/image" Target="../media/image633.emf"/><Relationship Id="rId13" Type="http://schemas.openxmlformats.org/officeDocument/2006/relationships/image" Target="../media/image638.emf"/><Relationship Id="rId18" Type="http://schemas.openxmlformats.org/officeDocument/2006/relationships/image" Target="../media/image643.emf"/><Relationship Id="rId26" Type="http://schemas.openxmlformats.org/officeDocument/2006/relationships/image" Target="../media/image651.emf"/><Relationship Id="rId39" Type="http://schemas.openxmlformats.org/officeDocument/2006/relationships/image" Target="../media/image664.emf"/><Relationship Id="rId3" Type="http://schemas.openxmlformats.org/officeDocument/2006/relationships/image" Target="../media/image628.png"/><Relationship Id="rId21" Type="http://schemas.openxmlformats.org/officeDocument/2006/relationships/image" Target="../media/image646.emf"/><Relationship Id="rId34" Type="http://schemas.openxmlformats.org/officeDocument/2006/relationships/image" Target="../media/image659.emf"/><Relationship Id="rId7" Type="http://schemas.openxmlformats.org/officeDocument/2006/relationships/image" Target="../media/image632.emf"/><Relationship Id="rId12" Type="http://schemas.openxmlformats.org/officeDocument/2006/relationships/image" Target="../media/image637.emf"/><Relationship Id="rId17" Type="http://schemas.openxmlformats.org/officeDocument/2006/relationships/image" Target="../media/image642.emf"/><Relationship Id="rId25" Type="http://schemas.openxmlformats.org/officeDocument/2006/relationships/image" Target="../media/image650.emf"/><Relationship Id="rId33" Type="http://schemas.openxmlformats.org/officeDocument/2006/relationships/image" Target="../media/image658.emf"/><Relationship Id="rId38" Type="http://schemas.openxmlformats.org/officeDocument/2006/relationships/image" Target="../media/image663.emf"/><Relationship Id="rId2" Type="http://schemas.openxmlformats.org/officeDocument/2006/relationships/notesSlide" Target="../notesSlides/notesSlide13.xml"/><Relationship Id="rId16" Type="http://schemas.openxmlformats.org/officeDocument/2006/relationships/image" Target="../media/image641.emf"/><Relationship Id="rId20" Type="http://schemas.openxmlformats.org/officeDocument/2006/relationships/image" Target="../media/image645.emf"/><Relationship Id="rId29" Type="http://schemas.openxmlformats.org/officeDocument/2006/relationships/image" Target="../media/image654.emf"/><Relationship Id="rId41" Type="http://schemas.openxmlformats.org/officeDocument/2006/relationships/image" Target="../media/image666.emf"/><Relationship Id="rId1" Type="http://schemas.openxmlformats.org/officeDocument/2006/relationships/slideLayout" Target="../slideLayouts/slideLayout7.xml"/><Relationship Id="rId6" Type="http://schemas.openxmlformats.org/officeDocument/2006/relationships/image" Target="../media/image631.emf"/><Relationship Id="rId11" Type="http://schemas.openxmlformats.org/officeDocument/2006/relationships/image" Target="../media/image636.emf"/><Relationship Id="rId24" Type="http://schemas.openxmlformats.org/officeDocument/2006/relationships/image" Target="../media/image649.emf"/><Relationship Id="rId32" Type="http://schemas.openxmlformats.org/officeDocument/2006/relationships/image" Target="../media/image657.emf"/><Relationship Id="rId37" Type="http://schemas.openxmlformats.org/officeDocument/2006/relationships/image" Target="../media/image662.emf"/><Relationship Id="rId40" Type="http://schemas.openxmlformats.org/officeDocument/2006/relationships/image" Target="../media/image665.emf"/><Relationship Id="rId5" Type="http://schemas.openxmlformats.org/officeDocument/2006/relationships/image" Target="../media/image630.emf"/><Relationship Id="rId15" Type="http://schemas.openxmlformats.org/officeDocument/2006/relationships/image" Target="../media/image640.emf"/><Relationship Id="rId23" Type="http://schemas.openxmlformats.org/officeDocument/2006/relationships/image" Target="../media/image648.emf"/><Relationship Id="rId28" Type="http://schemas.openxmlformats.org/officeDocument/2006/relationships/image" Target="../media/image653.emf"/><Relationship Id="rId36" Type="http://schemas.openxmlformats.org/officeDocument/2006/relationships/image" Target="../media/image661.emf"/><Relationship Id="rId10" Type="http://schemas.openxmlformats.org/officeDocument/2006/relationships/image" Target="../media/image635.emf"/><Relationship Id="rId19" Type="http://schemas.openxmlformats.org/officeDocument/2006/relationships/image" Target="../media/image644.emf"/><Relationship Id="rId31" Type="http://schemas.openxmlformats.org/officeDocument/2006/relationships/image" Target="../media/image656.emf"/><Relationship Id="rId4" Type="http://schemas.openxmlformats.org/officeDocument/2006/relationships/image" Target="../media/image629.emf"/><Relationship Id="rId9" Type="http://schemas.openxmlformats.org/officeDocument/2006/relationships/image" Target="../media/image634.emf"/><Relationship Id="rId14" Type="http://schemas.openxmlformats.org/officeDocument/2006/relationships/image" Target="../media/image639.emf"/><Relationship Id="rId22" Type="http://schemas.openxmlformats.org/officeDocument/2006/relationships/image" Target="../media/image647.emf"/><Relationship Id="rId27" Type="http://schemas.openxmlformats.org/officeDocument/2006/relationships/image" Target="../media/image652.emf"/><Relationship Id="rId30" Type="http://schemas.openxmlformats.org/officeDocument/2006/relationships/image" Target="../media/image655.emf"/><Relationship Id="rId35" Type="http://schemas.openxmlformats.org/officeDocument/2006/relationships/image" Target="../media/image660.emf"/></Relationships>
</file>

<file path=ppt/slides/_rels/slide15.xml.rels><?xml version="1.0" encoding="UTF-8" standalone="yes"?>
<Relationships xmlns="http://schemas.openxmlformats.org/package/2006/relationships"><Relationship Id="rId3" Type="http://schemas.openxmlformats.org/officeDocument/2006/relationships/image" Target="../media/image667.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669.png"/><Relationship Id="rId4" Type="http://schemas.openxmlformats.org/officeDocument/2006/relationships/image" Target="../media/image668.png"/></Relationships>
</file>

<file path=ppt/slides/_rels/slide16.xml.rels><?xml version="1.0" encoding="UTF-8" standalone="yes"?>
<Relationships xmlns="http://schemas.openxmlformats.org/package/2006/relationships"><Relationship Id="rId8" Type="http://schemas.openxmlformats.org/officeDocument/2006/relationships/image" Target="../media/image675.emf"/><Relationship Id="rId13" Type="http://schemas.openxmlformats.org/officeDocument/2006/relationships/image" Target="../media/image680.emf"/><Relationship Id="rId3" Type="http://schemas.openxmlformats.org/officeDocument/2006/relationships/image" Target="../media/image670.png"/><Relationship Id="rId7" Type="http://schemas.openxmlformats.org/officeDocument/2006/relationships/image" Target="../media/image674.emf"/><Relationship Id="rId12" Type="http://schemas.openxmlformats.org/officeDocument/2006/relationships/image" Target="../media/image679.e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73.emf"/><Relationship Id="rId11" Type="http://schemas.openxmlformats.org/officeDocument/2006/relationships/image" Target="../media/image678.emf"/><Relationship Id="rId5" Type="http://schemas.openxmlformats.org/officeDocument/2006/relationships/image" Target="../media/image672.emf"/><Relationship Id="rId10" Type="http://schemas.openxmlformats.org/officeDocument/2006/relationships/image" Target="../media/image677.emf"/><Relationship Id="rId4" Type="http://schemas.openxmlformats.org/officeDocument/2006/relationships/image" Target="../media/image671.png"/><Relationship Id="rId9" Type="http://schemas.openxmlformats.org/officeDocument/2006/relationships/image" Target="../media/image676.emf"/><Relationship Id="rId14" Type="http://schemas.openxmlformats.org/officeDocument/2006/relationships/image" Target="../media/image681.emf"/></Relationships>
</file>

<file path=ppt/slides/_rels/slide17.xml.rels><?xml version="1.0" encoding="UTF-8" standalone="yes"?>
<Relationships xmlns="http://schemas.openxmlformats.org/package/2006/relationships"><Relationship Id="rId2" Type="http://schemas.openxmlformats.org/officeDocument/2006/relationships/image" Target="../media/image68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84.png"/><Relationship Id="rId2" Type="http://schemas.openxmlformats.org/officeDocument/2006/relationships/image" Target="../media/image683.jpeg"/><Relationship Id="rId1" Type="http://schemas.openxmlformats.org/officeDocument/2006/relationships/slideLayout" Target="../slideLayouts/slideLayout12.xml"/><Relationship Id="rId4" Type="http://schemas.openxmlformats.org/officeDocument/2006/relationships/image" Target="../media/image685.pn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hyperlink" Target="http://www.izolace-beran.cz/index.php?lg=cz" TargetMode="External"/><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3" Type="http://schemas.openxmlformats.org/officeDocument/2006/relationships/image" Target="../media/image36.emf"/><Relationship Id="rId18" Type="http://schemas.openxmlformats.org/officeDocument/2006/relationships/image" Target="../media/image41.emf"/><Relationship Id="rId26" Type="http://schemas.openxmlformats.org/officeDocument/2006/relationships/image" Target="../media/image49.emf"/><Relationship Id="rId39" Type="http://schemas.openxmlformats.org/officeDocument/2006/relationships/image" Target="../media/image62.emf"/><Relationship Id="rId21" Type="http://schemas.openxmlformats.org/officeDocument/2006/relationships/image" Target="../media/image44.emf"/><Relationship Id="rId34" Type="http://schemas.openxmlformats.org/officeDocument/2006/relationships/image" Target="../media/image57.emf"/><Relationship Id="rId42" Type="http://schemas.openxmlformats.org/officeDocument/2006/relationships/image" Target="../media/image65.emf"/><Relationship Id="rId47" Type="http://schemas.openxmlformats.org/officeDocument/2006/relationships/image" Target="../media/image70.emf"/><Relationship Id="rId50" Type="http://schemas.openxmlformats.org/officeDocument/2006/relationships/image" Target="../media/image73.emf"/><Relationship Id="rId55" Type="http://schemas.openxmlformats.org/officeDocument/2006/relationships/image" Target="../media/image78.emf"/><Relationship Id="rId63" Type="http://schemas.openxmlformats.org/officeDocument/2006/relationships/image" Target="../media/image86.emf"/><Relationship Id="rId68" Type="http://schemas.openxmlformats.org/officeDocument/2006/relationships/image" Target="../media/image91.emf"/><Relationship Id="rId76" Type="http://schemas.openxmlformats.org/officeDocument/2006/relationships/image" Target="../media/image99.emf"/><Relationship Id="rId7" Type="http://schemas.openxmlformats.org/officeDocument/2006/relationships/image" Target="../media/image30.emf"/><Relationship Id="rId71" Type="http://schemas.openxmlformats.org/officeDocument/2006/relationships/image" Target="../media/image94.emf"/><Relationship Id="rId2" Type="http://schemas.openxmlformats.org/officeDocument/2006/relationships/notesSlide" Target="../notesSlides/notesSlide3.xml"/><Relationship Id="rId16" Type="http://schemas.openxmlformats.org/officeDocument/2006/relationships/image" Target="../media/image39.emf"/><Relationship Id="rId29" Type="http://schemas.openxmlformats.org/officeDocument/2006/relationships/image" Target="../media/image52.emf"/><Relationship Id="rId11" Type="http://schemas.openxmlformats.org/officeDocument/2006/relationships/image" Target="../media/image34.emf"/><Relationship Id="rId24" Type="http://schemas.openxmlformats.org/officeDocument/2006/relationships/image" Target="../media/image47.emf"/><Relationship Id="rId32" Type="http://schemas.openxmlformats.org/officeDocument/2006/relationships/image" Target="../media/image55.emf"/><Relationship Id="rId37" Type="http://schemas.openxmlformats.org/officeDocument/2006/relationships/image" Target="../media/image60.emf"/><Relationship Id="rId40" Type="http://schemas.openxmlformats.org/officeDocument/2006/relationships/image" Target="../media/image63.emf"/><Relationship Id="rId45" Type="http://schemas.openxmlformats.org/officeDocument/2006/relationships/image" Target="../media/image68.emf"/><Relationship Id="rId53" Type="http://schemas.openxmlformats.org/officeDocument/2006/relationships/image" Target="../media/image76.emf"/><Relationship Id="rId58" Type="http://schemas.openxmlformats.org/officeDocument/2006/relationships/image" Target="../media/image81.emf"/><Relationship Id="rId66" Type="http://schemas.openxmlformats.org/officeDocument/2006/relationships/image" Target="../media/image89.emf"/><Relationship Id="rId74" Type="http://schemas.openxmlformats.org/officeDocument/2006/relationships/image" Target="../media/image97.emf"/><Relationship Id="rId79" Type="http://schemas.openxmlformats.org/officeDocument/2006/relationships/image" Target="../media/image102.emf"/><Relationship Id="rId5" Type="http://schemas.openxmlformats.org/officeDocument/2006/relationships/image" Target="../media/image28.emf"/><Relationship Id="rId61" Type="http://schemas.openxmlformats.org/officeDocument/2006/relationships/image" Target="../media/image84.emf"/><Relationship Id="rId82" Type="http://schemas.openxmlformats.org/officeDocument/2006/relationships/image" Target="../media/image105.emf"/><Relationship Id="rId10" Type="http://schemas.openxmlformats.org/officeDocument/2006/relationships/image" Target="../media/image33.emf"/><Relationship Id="rId19" Type="http://schemas.openxmlformats.org/officeDocument/2006/relationships/image" Target="../media/image42.emf"/><Relationship Id="rId31" Type="http://schemas.openxmlformats.org/officeDocument/2006/relationships/image" Target="../media/image54.emf"/><Relationship Id="rId44" Type="http://schemas.openxmlformats.org/officeDocument/2006/relationships/image" Target="../media/image67.emf"/><Relationship Id="rId52" Type="http://schemas.openxmlformats.org/officeDocument/2006/relationships/image" Target="../media/image75.emf"/><Relationship Id="rId60" Type="http://schemas.openxmlformats.org/officeDocument/2006/relationships/image" Target="../media/image83.emf"/><Relationship Id="rId65" Type="http://schemas.openxmlformats.org/officeDocument/2006/relationships/image" Target="../media/image88.emf"/><Relationship Id="rId73" Type="http://schemas.openxmlformats.org/officeDocument/2006/relationships/image" Target="../media/image96.emf"/><Relationship Id="rId78" Type="http://schemas.openxmlformats.org/officeDocument/2006/relationships/image" Target="../media/image101.emf"/><Relationship Id="rId81" Type="http://schemas.openxmlformats.org/officeDocument/2006/relationships/image" Target="../media/image104.emf"/><Relationship Id="rId4" Type="http://schemas.openxmlformats.org/officeDocument/2006/relationships/image" Target="../media/image27.png"/><Relationship Id="rId9" Type="http://schemas.openxmlformats.org/officeDocument/2006/relationships/image" Target="../media/image32.emf"/><Relationship Id="rId14" Type="http://schemas.openxmlformats.org/officeDocument/2006/relationships/image" Target="../media/image37.emf"/><Relationship Id="rId22" Type="http://schemas.openxmlformats.org/officeDocument/2006/relationships/image" Target="../media/image45.emf"/><Relationship Id="rId27" Type="http://schemas.openxmlformats.org/officeDocument/2006/relationships/image" Target="../media/image50.emf"/><Relationship Id="rId30" Type="http://schemas.openxmlformats.org/officeDocument/2006/relationships/image" Target="../media/image53.emf"/><Relationship Id="rId35" Type="http://schemas.openxmlformats.org/officeDocument/2006/relationships/image" Target="../media/image58.emf"/><Relationship Id="rId43" Type="http://schemas.openxmlformats.org/officeDocument/2006/relationships/image" Target="../media/image66.emf"/><Relationship Id="rId48" Type="http://schemas.openxmlformats.org/officeDocument/2006/relationships/image" Target="../media/image71.emf"/><Relationship Id="rId56" Type="http://schemas.openxmlformats.org/officeDocument/2006/relationships/image" Target="../media/image79.emf"/><Relationship Id="rId64" Type="http://schemas.openxmlformats.org/officeDocument/2006/relationships/image" Target="../media/image87.emf"/><Relationship Id="rId69" Type="http://schemas.openxmlformats.org/officeDocument/2006/relationships/image" Target="../media/image92.emf"/><Relationship Id="rId77" Type="http://schemas.openxmlformats.org/officeDocument/2006/relationships/image" Target="../media/image100.emf"/><Relationship Id="rId8" Type="http://schemas.openxmlformats.org/officeDocument/2006/relationships/image" Target="../media/image31.emf"/><Relationship Id="rId51" Type="http://schemas.openxmlformats.org/officeDocument/2006/relationships/image" Target="../media/image74.emf"/><Relationship Id="rId72" Type="http://schemas.openxmlformats.org/officeDocument/2006/relationships/image" Target="../media/image95.emf"/><Relationship Id="rId80" Type="http://schemas.openxmlformats.org/officeDocument/2006/relationships/image" Target="../media/image103.emf"/><Relationship Id="rId3" Type="http://schemas.openxmlformats.org/officeDocument/2006/relationships/image" Target="../media/image26.jpeg"/><Relationship Id="rId12" Type="http://schemas.openxmlformats.org/officeDocument/2006/relationships/image" Target="../media/image35.emf"/><Relationship Id="rId17" Type="http://schemas.openxmlformats.org/officeDocument/2006/relationships/image" Target="../media/image40.emf"/><Relationship Id="rId25" Type="http://schemas.openxmlformats.org/officeDocument/2006/relationships/image" Target="../media/image48.emf"/><Relationship Id="rId33" Type="http://schemas.openxmlformats.org/officeDocument/2006/relationships/image" Target="../media/image56.emf"/><Relationship Id="rId38" Type="http://schemas.openxmlformats.org/officeDocument/2006/relationships/image" Target="../media/image61.emf"/><Relationship Id="rId46" Type="http://schemas.openxmlformats.org/officeDocument/2006/relationships/image" Target="../media/image69.emf"/><Relationship Id="rId59" Type="http://schemas.openxmlformats.org/officeDocument/2006/relationships/image" Target="../media/image82.emf"/><Relationship Id="rId67" Type="http://schemas.openxmlformats.org/officeDocument/2006/relationships/image" Target="../media/image90.emf"/><Relationship Id="rId20" Type="http://schemas.openxmlformats.org/officeDocument/2006/relationships/image" Target="../media/image43.emf"/><Relationship Id="rId41" Type="http://schemas.openxmlformats.org/officeDocument/2006/relationships/image" Target="../media/image64.emf"/><Relationship Id="rId54" Type="http://schemas.openxmlformats.org/officeDocument/2006/relationships/image" Target="../media/image77.emf"/><Relationship Id="rId62" Type="http://schemas.openxmlformats.org/officeDocument/2006/relationships/image" Target="../media/image85.emf"/><Relationship Id="rId70" Type="http://schemas.openxmlformats.org/officeDocument/2006/relationships/image" Target="../media/image93.emf"/><Relationship Id="rId75" Type="http://schemas.openxmlformats.org/officeDocument/2006/relationships/image" Target="../media/image98.emf"/><Relationship Id="rId1" Type="http://schemas.openxmlformats.org/officeDocument/2006/relationships/slideLayout" Target="../slideLayouts/slideLayout4.xml"/><Relationship Id="rId6" Type="http://schemas.openxmlformats.org/officeDocument/2006/relationships/image" Target="../media/image29.emf"/><Relationship Id="rId15" Type="http://schemas.openxmlformats.org/officeDocument/2006/relationships/image" Target="../media/image38.emf"/><Relationship Id="rId23" Type="http://schemas.openxmlformats.org/officeDocument/2006/relationships/image" Target="../media/image46.emf"/><Relationship Id="rId28" Type="http://schemas.openxmlformats.org/officeDocument/2006/relationships/image" Target="../media/image51.emf"/><Relationship Id="rId36" Type="http://schemas.openxmlformats.org/officeDocument/2006/relationships/image" Target="../media/image59.emf"/><Relationship Id="rId49" Type="http://schemas.openxmlformats.org/officeDocument/2006/relationships/image" Target="../media/image72.emf"/><Relationship Id="rId57" Type="http://schemas.openxmlformats.org/officeDocument/2006/relationships/image" Target="../media/image80.emf"/></Relationships>
</file>

<file path=ppt/slides/_rels/slide5.xml.rels><?xml version="1.0" encoding="UTF-8" standalone="yes"?>
<Relationships xmlns="http://schemas.openxmlformats.org/package/2006/relationships"><Relationship Id="rId26" Type="http://schemas.openxmlformats.org/officeDocument/2006/relationships/image" Target="../media/image129.emf"/><Relationship Id="rId117" Type="http://schemas.openxmlformats.org/officeDocument/2006/relationships/image" Target="../media/image220.emf"/><Relationship Id="rId21" Type="http://schemas.openxmlformats.org/officeDocument/2006/relationships/image" Target="../media/image124.emf"/><Relationship Id="rId42" Type="http://schemas.openxmlformats.org/officeDocument/2006/relationships/image" Target="../media/image145.emf"/><Relationship Id="rId47" Type="http://schemas.openxmlformats.org/officeDocument/2006/relationships/image" Target="../media/image150.emf"/><Relationship Id="rId63" Type="http://schemas.openxmlformats.org/officeDocument/2006/relationships/image" Target="../media/image166.emf"/><Relationship Id="rId68" Type="http://schemas.openxmlformats.org/officeDocument/2006/relationships/image" Target="../media/image171.emf"/><Relationship Id="rId84" Type="http://schemas.openxmlformats.org/officeDocument/2006/relationships/image" Target="../media/image187.emf"/><Relationship Id="rId89" Type="http://schemas.openxmlformats.org/officeDocument/2006/relationships/image" Target="../media/image192.emf"/><Relationship Id="rId112" Type="http://schemas.openxmlformats.org/officeDocument/2006/relationships/image" Target="../media/image215.emf"/><Relationship Id="rId133" Type="http://schemas.openxmlformats.org/officeDocument/2006/relationships/image" Target="../media/image236.emf"/><Relationship Id="rId138" Type="http://schemas.openxmlformats.org/officeDocument/2006/relationships/image" Target="../media/image241.emf"/><Relationship Id="rId154" Type="http://schemas.openxmlformats.org/officeDocument/2006/relationships/image" Target="../media/image257.emf"/><Relationship Id="rId159" Type="http://schemas.openxmlformats.org/officeDocument/2006/relationships/image" Target="../media/image262.emf"/><Relationship Id="rId16" Type="http://schemas.openxmlformats.org/officeDocument/2006/relationships/image" Target="../media/image119.emf"/><Relationship Id="rId107" Type="http://schemas.openxmlformats.org/officeDocument/2006/relationships/image" Target="../media/image210.emf"/><Relationship Id="rId11" Type="http://schemas.openxmlformats.org/officeDocument/2006/relationships/image" Target="../media/image114.emf"/><Relationship Id="rId32" Type="http://schemas.openxmlformats.org/officeDocument/2006/relationships/image" Target="../media/image135.emf"/><Relationship Id="rId37" Type="http://schemas.openxmlformats.org/officeDocument/2006/relationships/image" Target="../media/image140.emf"/><Relationship Id="rId53" Type="http://schemas.openxmlformats.org/officeDocument/2006/relationships/image" Target="../media/image156.emf"/><Relationship Id="rId58" Type="http://schemas.openxmlformats.org/officeDocument/2006/relationships/image" Target="../media/image161.emf"/><Relationship Id="rId74" Type="http://schemas.openxmlformats.org/officeDocument/2006/relationships/image" Target="../media/image177.emf"/><Relationship Id="rId79" Type="http://schemas.openxmlformats.org/officeDocument/2006/relationships/image" Target="../media/image182.emf"/><Relationship Id="rId102" Type="http://schemas.openxmlformats.org/officeDocument/2006/relationships/image" Target="../media/image205.emf"/><Relationship Id="rId123" Type="http://schemas.openxmlformats.org/officeDocument/2006/relationships/image" Target="../media/image226.emf"/><Relationship Id="rId128" Type="http://schemas.openxmlformats.org/officeDocument/2006/relationships/image" Target="../media/image231.emf"/><Relationship Id="rId144" Type="http://schemas.openxmlformats.org/officeDocument/2006/relationships/image" Target="../media/image247.emf"/><Relationship Id="rId149" Type="http://schemas.openxmlformats.org/officeDocument/2006/relationships/image" Target="../media/image252.emf"/><Relationship Id="rId5" Type="http://schemas.openxmlformats.org/officeDocument/2006/relationships/image" Target="../media/image108.png"/><Relationship Id="rId90" Type="http://schemas.openxmlformats.org/officeDocument/2006/relationships/image" Target="../media/image193.emf"/><Relationship Id="rId95" Type="http://schemas.openxmlformats.org/officeDocument/2006/relationships/image" Target="../media/image198.emf"/><Relationship Id="rId160" Type="http://schemas.openxmlformats.org/officeDocument/2006/relationships/image" Target="../media/image263.emf"/><Relationship Id="rId165" Type="http://schemas.openxmlformats.org/officeDocument/2006/relationships/image" Target="../media/image268.emf"/><Relationship Id="rId22" Type="http://schemas.openxmlformats.org/officeDocument/2006/relationships/image" Target="../media/image125.emf"/><Relationship Id="rId27" Type="http://schemas.openxmlformats.org/officeDocument/2006/relationships/image" Target="../media/image130.emf"/><Relationship Id="rId43" Type="http://schemas.openxmlformats.org/officeDocument/2006/relationships/image" Target="../media/image146.emf"/><Relationship Id="rId48" Type="http://schemas.openxmlformats.org/officeDocument/2006/relationships/image" Target="../media/image151.emf"/><Relationship Id="rId64" Type="http://schemas.openxmlformats.org/officeDocument/2006/relationships/image" Target="../media/image167.emf"/><Relationship Id="rId69" Type="http://schemas.openxmlformats.org/officeDocument/2006/relationships/image" Target="../media/image172.emf"/><Relationship Id="rId113" Type="http://schemas.openxmlformats.org/officeDocument/2006/relationships/image" Target="../media/image216.emf"/><Relationship Id="rId118" Type="http://schemas.openxmlformats.org/officeDocument/2006/relationships/image" Target="../media/image221.emf"/><Relationship Id="rId134" Type="http://schemas.openxmlformats.org/officeDocument/2006/relationships/image" Target="../media/image237.emf"/><Relationship Id="rId139" Type="http://schemas.openxmlformats.org/officeDocument/2006/relationships/image" Target="../media/image242.emf"/><Relationship Id="rId80" Type="http://schemas.openxmlformats.org/officeDocument/2006/relationships/image" Target="../media/image183.emf"/><Relationship Id="rId85" Type="http://schemas.openxmlformats.org/officeDocument/2006/relationships/image" Target="../media/image188.emf"/><Relationship Id="rId150" Type="http://schemas.openxmlformats.org/officeDocument/2006/relationships/image" Target="../media/image253.emf"/><Relationship Id="rId155" Type="http://schemas.openxmlformats.org/officeDocument/2006/relationships/image" Target="../media/image258.emf"/><Relationship Id="rId12" Type="http://schemas.openxmlformats.org/officeDocument/2006/relationships/image" Target="../media/image115.emf"/><Relationship Id="rId17" Type="http://schemas.openxmlformats.org/officeDocument/2006/relationships/image" Target="../media/image120.emf"/><Relationship Id="rId33" Type="http://schemas.openxmlformats.org/officeDocument/2006/relationships/image" Target="../media/image136.emf"/><Relationship Id="rId38" Type="http://schemas.openxmlformats.org/officeDocument/2006/relationships/image" Target="../media/image141.emf"/><Relationship Id="rId59" Type="http://schemas.openxmlformats.org/officeDocument/2006/relationships/image" Target="../media/image162.emf"/><Relationship Id="rId103" Type="http://schemas.openxmlformats.org/officeDocument/2006/relationships/image" Target="../media/image206.emf"/><Relationship Id="rId108" Type="http://schemas.openxmlformats.org/officeDocument/2006/relationships/image" Target="../media/image211.emf"/><Relationship Id="rId124" Type="http://schemas.openxmlformats.org/officeDocument/2006/relationships/image" Target="../media/image227.emf"/><Relationship Id="rId129" Type="http://schemas.openxmlformats.org/officeDocument/2006/relationships/image" Target="../media/image232.emf"/><Relationship Id="rId54" Type="http://schemas.openxmlformats.org/officeDocument/2006/relationships/image" Target="../media/image157.emf"/><Relationship Id="rId70" Type="http://schemas.openxmlformats.org/officeDocument/2006/relationships/image" Target="../media/image173.emf"/><Relationship Id="rId75" Type="http://schemas.openxmlformats.org/officeDocument/2006/relationships/image" Target="../media/image178.emf"/><Relationship Id="rId91" Type="http://schemas.openxmlformats.org/officeDocument/2006/relationships/image" Target="../media/image194.emf"/><Relationship Id="rId96" Type="http://schemas.openxmlformats.org/officeDocument/2006/relationships/image" Target="../media/image199.emf"/><Relationship Id="rId140" Type="http://schemas.openxmlformats.org/officeDocument/2006/relationships/image" Target="../media/image243.emf"/><Relationship Id="rId145" Type="http://schemas.openxmlformats.org/officeDocument/2006/relationships/image" Target="../media/image248.emf"/><Relationship Id="rId161" Type="http://schemas.openxmlformats.org/officeDocument/2006/relationships/image" Target="../media/image264.emf"/><Relationship Id="rId166" Type="http://schemas.openxmlformats.org/officeDocument/2006/relationships/image" Target="../media/image269.emf"/><Relationship Id="rId1" Type="http://schemas.openxmlformats.org/officeDocument/2006/relationships/slideLayout" Target="../slideLayouts/slideLayout4.xml"/><Relationship Id="rId6" Type="http://schemas.openxmlformats.org/officeDocument/2006/relationships/image" Target="../media/image109.png"/><Relationship Id="rId15" Type="http://schemas.openxmlformats.org/officeDocument/2006/relationships/image" Target="../media/image118.emf"/><Relationship Id="rId23" Type="http://schemas.openxmlformats.org/officeDocument/2006/relationships/image" Target="../media/image126.emf"/><Relationship Id="rId28" Type="http://schemas.openxmlformats.org/officeDocument/2006/relationships/image" Target="../media/image131.emf"/><Relationship Id="rId36" Type="http://schemas.openxmlformats.org/officeDocument/2006/relationships/image" Target="../media/image139.emf"/><Relationship Id="rId49" Type="http://schemas.openxmlformats.org/officeDocument/2006/relationships/image" Target="../media/image152.emf"/><Relationship Id="rId57" Type="http://schemas.openxmlformats.org/officeDocument/2006/relationships/image" Target="../media/image160.emf"/><Relationship Id="rId106" Type="http://schemas.openxmlformats.org/officeDocument/2006/relationships/image" Target="../media/image209.emf"/><Relationship Id="rId114" Type="http://schemas.openxmlformats.org/officeDocument/2006/relationships/image" Target="../media/image217.emf"/><Relationship Id="rId119" Type="http://schemas.openxmlformats.org/officeDocument/2006/relationships/image" Target="../media/image222.emf"/><Relationship Id="rId127" Type="http://schemas.openxmlformats.org/officeDocument/2006/relationships/image" Target="../media/image230.emf"/><Relationship Id="rId10" Type="http://schemas.openxmlformats.org/officeDocument/2006/relationships/image" Target="../media/image113.emf"/><Relationship Id="rId31" Type="http://schemas.openxmlformats.org/officeDocument/2006/relationships/image" Target="../media/image134.emf"/><Relationship Id="rId44" Type="http://schemas.openxmlformats.org/officeDocument/2006/relationships/image" Target="../media/image147.emf"/><Relationship Id="rId52" Type="http://schemas.openxmlformats.org/officeDocument/2006/relationships/image" Target="../media/image155.emf"/><Relationship Id="rId60" Type="http://schemas.openxmlformats.org/officeDocument/2006/relationships/image" Target="../media/image163.emf"/><Relationship Id="rId65" Type="http://schemas.openxmlformats.org/officeDocument/2006/relationships/image" Target="../media/image168.emf"/><Relationship Id="rId73" Type="http://schemas.openxmlformats.org/officeDocument/2006/relationships/image" Target="../media/image176.emf"/><Relationship Id="rId78" Type="http://schemas.openxmlformats.org/officeDocument/2006/relationships/image" Target="../media/image181.emf"/><Relationship Id="rId81" Type="http://schemas.openxmlformats.org/officeDocument/2006/relationships/image" Target="../media/image184.emf"/><Relationship Id="rId86" Type="http://schemas.openxmlformats.org/officeDocument/2006/relationships/image" Target="../media/image189.emf"/><Relationship Id="rId94" Type="http://schemas.openxmlformats.org/officeDocument/2006/relationships/image" Target="../media/image197.emf"/><Relationship Id="rId99" Type="http://schemas.openxmlformats.org/officeDocument/2006/relationships/image" Target="../media/image202.emf"/><Relationship Id="rId101" Type="http://schemas.openxmlformats.org/officeDocument/2006/relationships/image" Target="../media/image204.emf"/><Relationship Id="rId122" Type="http://schemas.openxmlformats.org/officeDocument/2006/relationships/image" Target="../media/image225.emf"/><Relationship Id="rId130" Type="http://schemas.openxmlformats.org/officeDocument/2006/relationships/image" Target="../media/image233.emf"/><Relationship Id="rId135" Type="http://schemas.openxmlformats.org/officeDocument/2006/relationships/image" Target="../media/image238.emf"/><Relationship Id="rId143" Type="http://schemas.openxmlformats.org/officeDocument/2006/relationships/image" Target="../media/image246.emf"/><Relationship Id="rId148" Type="http://schemas.openxmlformats.org/officeDocument/2006/relationships/image" Target="../media/image251.emf"/><Relationship Id="rId151" Type="http://schemas.openxmlformats.org/officeDocument/2006/relationships/image" Target="../media/image254.emf"/><Relationship Id="rId156" Type="http://schemas.openxmlformats.org/officeDocument/2006/relationships/image" Target="../media/image259.emf"/><Relationship Id="rId164" Type="http://schemas.openxmlformats.org/officeDocument/2006/relationships/image" Target="../media/image267.emf"/><Relationship Id="rId4" Type="http://schemas.openxmlformats.org/officeDocument/2006/relationships/image" Target="../media/image107.jpeg"/><Relationship Id="rId9" Type="http://schemas.openxmlformats.org/officeDocument/2006/relationships/image" Target="../media/image112.emf"/><Relationship Id="rId13" Type="http://schemas.openxmlformats.org/officeDocument/2006/relationships/image" Target="../media/image116.emf"/><Relationship Id="rId18" Type="http://schemas.openxmlformats.org/officeDocument/2006/relationships/image" Target="../media/image121.emf"/><Relationship Id="rId39" Type="http://schemas.openxmlformats.org/officeDocument/2006/relationships/image" Target="../media/image142.emf"/><Relationship Id="rId109" Type="http://schemas.openxmlformats.org/officeDocument/2006/relationships/image" Target="../media/image212.emf"/><Relationship Id="rId34" Type="http://schemas.openxmlformats.org/officeDocument/2006/relationships/image" Target="../media/image137.emf"/><Relationship Id="rId50" Type="http://schemas.openxmlformats.org/officeDocument/2006/relationships/image" Target="../media/image153.emf"/><Relationship Id="rId55" Type="http://schemas.openxmlformats.org/officeDocument/2006/relationships/image" Target="../media/image158.emf"/><Relationship Id="rId76" Type="http://schemas.openxmlformats.org/officeDocument/2006/relationships/image" Target="../media/image179.emf"/><Relationship Id="rId97" Type="http://schemas.openxmlformats.org/officeDocument/2006/relationships/image" Target="../media/image200.emf"/><Relationship Id="rId104" Type="http://schemas.openxmlformats.org/officeDocument/2006/relationships/image" Target="../media/image207.emf"/><Relationship Id="rId120" Type="http://schemas.openxmlformats.org/officeDocument/2006/relationships/image" Target="../media/image223.emf"/><Relationship Id="rId125" Type="http://schemas.openxmlformats.org/officeDocument/2006/relationships/image" Target="../media/image228.emf"/><Relationship Id="rId141" Type="http://schemas.openxmlformats.org/officeDocument/2006/relationships/image" Target="../media/image244.emf"/><Relationship Id="rId146" Type="http://schemas.openxmlformats.org/officeDocument/2006/relationships/image" Target="../media/image249.emf"/><Relationship Id="rId167" Type="http://schemas.openxmlformats.org/officeDocument/2006/relationships/image" Target="../media/image270.emf"/><Relationship Id="rId7" Type="http://schemas.openxmlformats.org/officeDocument/2006/relationships/image" Target="../media/image110.emf"/><Relationship Id="rId71" Type="http://schemas.openxmlformats.org/officeDocument/2006/relationships/image" Target="../media/image174.emf"/><Relationship Id="rId92" Type="http://schemas.openxmlformats.org/officeDocument/2006/relationships/image" Target="../media/image195.emf"/><Relationship Id="rId162" Type="http://schemas.openxmlformats.org/officeDocument/2006/relationships/image" Target="../media/image265.emf"/><Relationship Id="rId2" Type="http://schemas.openxmlformats.org/officeDocument/2006/relationships/notesSlide" Target="../notesSlides/notesSlide4.xml"/><Relationship Id="rId29" Type="http://schemas.openxmlformats.org/officeDocument/2006/relationships/image" Target="../media/image132.emf"/><Relationship Id="rId24" Type="http://schemas.openxmlformats.org/officeDocument/2006/relationships/image" Target="../media/image127.emf"/><Relationship Id="rId40" Type="http://schemas.openxmlformats.org/officeDocument/2006/relationships/image" Target="../media/image143.emf"/><Relationship Id="rId45" Type="http://schemas.openxmlformats.org/officeDocument/2006/relationships/image" Target="../media/image148.emf"/><Relationship Id="rId66" Type="http://schemas.openxmlformats.org/officeDocument/2006/relationships/image" Target="../media/image169.emf"/><Relationship Id="rId87" Type="http://schemas.openxmlformats.org/officeDocument/2006/relationships/image" Target="../media/image190.emf"/><Relationship Id="rId110" Type="http://schemas.openxmlformats.org/officeDocument/2006/relationships/image" Target="../media/image213.emf"/><Relationship Id="rId115" Type="http://schemas.openxmlformats.org/officeDocument/2006/relationships/image" Target="../media/image218.emf"/><Relationship Id="rId131" Type="http://schemas.openxmlformats.org/officeDocument/2006/relationships/image" Target="../media/image234.emf"/><Relationship Id="rId136" Type="http://schemas.openxmlformats.org/officeDocument/2006/relationships/image" Target="../media/image239.emf"/><Relationship Id="rId157" Type="http://schemas.openxmlformats.org/officeDocument/2006/relationships/image" Target="../media/image260.emf"/><Relationship Id="rId61" Type="http://schemas.openxmlformats.org/officeDocument/2006/relationships/image" Target="../media/image164.emf"/><Relationship Id="rId82" Type="http://schemas.openxmlformats.org/officeDocument/2006/relationships/image" Target="../media/image185.emf"/><Relationship Id="rId152" Type="http://schemas.openxmlformats.org/officeDocument/2006/relationships/image" Target="../media/image255.emf"/><Relationship Id="rId19" Type="http://schemas.openxmlformats.org/officeDocument/2006/relationships/image" Target="../media/image122.emf"/><Relationship Id="rId14" Type="http://schemas.openxmlformats.org/officeDocument/2006/relationships/image" Target="../media/image117.emf"/><Relationship Id="rId30" Type="http://schemas.openxmlformats.org/officeDocument/2006/relationships/image" Target="../media/image133.emf"/><Relationship Id="rId35" Type="http://schemas.openxmlformats.org/officeDocument/2006/relationships/image" Target="../media/image138.emf"/><Relationship Id="rId56" Type="http://schemas.openxmlformats.org/officeDocument/2006/relationships/image" Target="../media/image159.emf"/><Relationship Id="rId77" Type="http://schemas.openxmlformats.org/officeDocument/2006/relationships/image" Target="../media/image180.emf"/><Relationship Id="rId100" Type="http://schemas.openxmlformats.org/officeDocument/2006/relationships/image" Target="../media/image203.emf"/><Relationship Id="rId105" Type="http://schemas.openxmlformats.org/officeDocument/2006/relationships/image" Target="../media/image208.emf"/><Relationship Id="rId126" Type="http://schemas.openxmlformats.org/officeDocument/2006/relationships/image" Target="../media/image229.emf"/><Relationship Id="rId147" Type="http://schemas.openxmlformats.org/officeDocument/2006/relationships/image" Target="../media/image250.emf"/><Relationship Id="rId168" Type="http://schemas.openxmlformats.org/officeDocument/2006/relationships/image" Target="../media/image271.emf"/><Relationship Id="rId8" Type="http://schemas.openxmlformats.org/officeDocument/2006/relationships/image" Target="../media/image111.emf"/><Relationship Id="rId51" Type="http://schemas.openxmlformats.org/officeDocument/2006/relationships/image" Target="../media/image154.emf"/><Relationship Id="rId72" Type="http://schemas.openxmlformats.org/officeDocument/2006/relationships/image" Target="../media/image175.emf"/><Relationship Id="rId93" Type="http://schemas.openxmlformats.org/officeDocument/2006/relationships/image" Target="../media/image196.emf"/><Relationship Id="rId98" Type="http://schemas.openxmlformats.org/officeDocument/2006/relationships/image" Target="../media/image201.emf"/><Relationship Id="rId121" Type="http://schemas.openxmlformats.org/officeDocument/2006/relationships/image" Target="../media/image224.emf"/><Relationship Id="rId142" Type="http://schemas.openxmlformats.org/officeDocument/2006/relationships/image" Target="../media/image245.emf"/><Relationship Id="rId163" Type="http://schemas.openxmlformats.org/officeDocument/2006/relationships/image" Target="../media/image266.emf"/><Relationship Id="rId3" Type="http://schemas.openxmlformats.org/officeDocument/2006/relationships/image" Target="../media/image106.jpeg"/><Relationship Id="rId25" Type="http://schemas.openxmlformats.org/officeDocument/2006/relationships/image" Target="../media/image128.emf"/><Relationship Id="rId46" Type="http://schemas.openxmlformats.org/officeDocument/2006/relationships/image" Target="../media/image149.emf"/><Relationship Id="rId67" Type="http://schemas.openxmlformats.org/officeDocument/2006/relationships/image" Target="../media/image170.emf"/><Relationship Id="rId116" Type="http://schemas.openxmlformats.org/officeDocument/2006/relationships/image" Target="../media/image219.emf"/><Relationship Id="rId137" Type="http://schemas.openxmlformats.org/officeDocument/2006/relationships/image" Target="../media/image240.emf"/><Relationship Id="rId158" Type="http://schemas.openxmlformats.org/officeDocument/2006/relationships/image" Target="../media/image261.emf"/><Relationship Id="rId20" Type="http://schemas.openxmlformats.org/officeDocument/2006/relationships/image" Target="../media/image123.emf"/><Relationship Id="rId41" Type="http://schemas.openxmlformats.org/officeDocument/2006/relationships/image" Target="../media/image144.emf"/><Relationship Id="rId62" Type="http://schemas.openxmlformats.org/officeDocument/2006/relationships/image" Target="../media/image165.emf"/><Relationship Id="rId83" Type="http://schemas.openxmlformats.org/officeDocument/2006/relationships/image" Target="../media/image186.emf"/><Relationship Id="rId88" Type="http://schemas.openxmlformats.org/officeDocument/2006/relationships/image" Target="../media/image191.emf"/><Relationship Id="rId111" Type="http://schemas.openxmlformats.org/officeDocument/2006/relationships/image" Target="../media/image214.emf"/><Relationship Id="rId132" Type="http://schemas.openxmlformats.org/officeDocument/2006/relationships/image" Target="../media/image235.emf"/><Relationship Id="rId153" Type="http://schemas.openxmlformats.org/officeDocument/2006/relationships/image" Target="../media/image256.emf"/></Relationships>
</file>

<file path=ppt/slides/_rels/slide6.xml.rels><?xml version="1.0" encoding="UTF-8" standalone="yes"?>
<Relationships xmlns="http://schemas.openxmlformats.org/package/2006/relationships"><Relationship Id="rId13" Type="http://schemas.openxmlformats.org/officeDocument/2006/relationships/image" Target="../media/image281.emf"/><Relationship Id="rId18" Type="http://schemas.openxmlformats.org/officeDocument/2006/relationships/image" Target="../media/image286.emf"/><Relationship Id="rId26" Type="http://schemas.openxmlformats.org/officeDocument/2006/relationships/image" Target="../media/image294.emf"/><Relationship Id="rId39" Type="http://schemas.openxmlformats.org/officeDocument/2006/relationships/image" Target="../media/image307.emf"/><Relationship Id="rId21" Type="http://schemas.openxmlformats.org/officeDocument/2006/relationships/image" Target="../media/image289.emf"/><Relationship Id="rId34" Type="http://schemas.openxmlformats.org/officeDocument/2006/relationships/image" Target="../media/image302.emf"/><Relationship Id="rId42" Type="http://schemas.openxmlformats.org/officeDocument/2006/relationships/image" Target="../media/image310.emf"/><Relationship Id="rId47" Type="http://schemas.openxmlformats.org/officeDocument/2006/relationships/image" Target="../media/image315.emf"/><Relationship Id="rId50" Type="http://schemas.openxmlformats.org/officeDocument/2006/relationships/image" Target="../media/image318.emf"/><Relationship Id="rId55" Type="http://schemas.openxmlformats.org/officeDocument/2006/relationships/image" Target="../media/image323.emf"/><Relationship Id="rId63" Type="http://schemas.openxmlformats.org/officeDocument/2006/relationships/image" Target="../media/image331.emf"/><Relationship Id="rId68" Type="http://schemas.openxmlformats.org/officeDocument/2006/relationships/image" Target="../media/image336.emf"/><Relationship Id="rId7" Type="http://schemas.openxmlformats.org/officeDocument/2006/relationships/image" Target="../media/image275.emf"/><Relationship Id="rId71" Type="http://schemas.openxmlformats.org/officeDocument/2006/relationships/image" Target="../media/image339.emf"/><Relationship Id="rId2" Type="http://schemas.openxmlformats.org/officeDocument/2006/relationships/notesSlide" Target="../notesSlides/notesSlide5.xml"/><Relationship Id="rId16" Type="http://schemas.openxmlformats.org/officeDocument/2006/relationships/image" Target="../media/image284.emf"/><Relationship Id="rId29" Type="http://schemas.openxmlformats.org/officeDocument/2006/relationships/image" Target="../media/image297.emf"/><Relationship Id="rId11" Type="http://schemas.openxmlformats.org/officeDocument/2006/relationships/image" Target="../media/image279.emf"/><Relationship Id="rId24" Type="http://schemas.openxmlformats.org/officeDocument/2006/relationships/image" Target="../media/image292.emf"/><Relationship Id="rId32" Type="http://schemas.openxmlformats.org/officeDocument/2006/relationships/image" Target="../media/image300.emf"/><Relationship Id="rId37" Type="http://schemas.openxmlformats.org/officeDocument/2006/relationships/image" Target="../media/image305.emf"/><Relationship Id="rId40" Type="http://schemas.openxmlformats.org/officeDocument/2006/relationships/image" Target="../media/image308.emf"/><Relationship Id="rId45" Type="http://schemas.openxmlformats.org/officeDocument/2006/relationships/image" Target="../media/image313.emf"/><Relationship Id="rId53" Type="http://schemas.openxmlformats.org/officeDocument/2006/relationships/image" Target="../media/image321.emf"/><Relationship Id="rId58" Type="http://schemas.openxmlformats.org/officeDocument/2006/relationships/image" Target="../media/image326.emf"/><Relationship Id="rId66" Type="http://schemas.openxmlformats.org/officeDocument/2006/relationships/image" Target="../media/image334.emf"/><Relationship Id="rId74" Type="http://schemas.openxmlformats.org/officeDocument/2006/relationships/image" Target="../media/image342.emf"/><Relationship Id="rId5" Type="http://schemas.openxmlformats.org/officeDocument/2006/relationships/image" Target="../media/image273.emf"/><Relationship Id="rId15" Type="http://schemas.openxmlformats.org/officeDocument/2006/relationships/image" Target="../media/image283.emf"/><Relationship Id="rId23" Type="http://schemas.openxmlformats.org/officeDocument/2006/relationships/image" Target="../media/image291.emf"/><Relationship Id="rId28" Type="http://schemas.openxmlformats.org/officeDocument/2006/relationships/image" Target="../media/image296.emf"/><Relationship Id="rId36" Type="http://schemas.openxmlformats.org/officeDocument/2006/relationships/image" Target="../media/image304.emf"/><Relationship Id="rId49" Type="http://schemas.openxmlformats.org/officeDocument/2006/relationships/image" Target="../media/image317.emf"/><Relationship Id="rId57" Type="http://schemas.openxmlformats.org/officeDocument/2006/relationships/image" Target="../media/image325.emf"/><Relationship Id="rId61" Type="http://schemas.openxmlformats.org/officeDocument/2006/relationships/image" Target="../media/image329.emf"/><Relationship Id="rId10" Type="http://schemas.openxmlformats.org/officeDocument/2006/relationships/image" Target="../media/image278.emf"/><Relationship Id="rId19" Type="http://schemas.openxmlformats.org/officeDocument/2006/relationships/image" Target="../media/image287.emf"/><Relationship Id="rId31" Type="http://schemas.openxmlformats.org/officeDocument/2006/relationships/image" Target="../media/image299.emf"/><Relationship Id="rId44" Type="http://schemas.openxmlformats.org/officeDocument/2006/relationships/image" Target="../media/image312.emf"/><Relationship Id="rId52" Type="http://schemas.openxmlformats.org/officeDocument/2006/relationships/image" Target="../media/image320.emf"/><Relationship Id="rId60" Type="http://schemas.openxmlformats.org/officeDocument/2006/relationships/image" Target="../media/image328.emf"/><Relationship Id="rId65" Type="http://schemas.openxmlformats.org/officeDocument/2006/relationships/image" Target="../media/image333.emf"/><Relationship Id="rId73" Type="http://schemas.openxmlformats.org/officeDocument/2006/relationships/image" Target="../media/image341.emf"/><Relationship Id="rId4" Type="http://schemas.openxmlformats.org/officeDocument/2006/relationships/image" Target="../media/image272.emf"/><Relationship Id="rId9" Type="http://schemas.openxmlformats.org/officeDocument/2006/relationships/image" Target="../media/image277.emf"/><Relationship Id="rId14" Type="http://schemas.openxmlformats.org/officeDocument/2006/relationships/image" Target="../media/image282.emf"/><Relationship Id="rId22" Type="http://schemas.openxmlformats.org/officeDocument/2006/relationships/image" Target="../media/image290.emf"/><Relationship Id="rId27" Type="http://schemas.openxmlformats.org/officeDocument/2006/relationships/image" Target="../media/image295.emf"/><Relationship Id="rId30" Type="http://schemas.openxmlformats.org/officeDocument/2006/relationships/image" Target="../media/image298.emf"/><Relationship Id="rId35" Type="http://schemas.openxmlformats.org/officeDocument/2006/relationships/image" Target="../media/image303.emf"/><Relationship Id="rId43" Type="http://schemas.openxmlformats.org/officeDocument/2006/relationships/image" Target="../media/image311.emf"/><Relationship Id="rId48" Type="http://schemas.openxmlformats.org/officeDocument/2006/relationships/image" Target="../media/image316.emf"/><Relationship Id="rId56" Type="http://schemas.openxmlformats.org/officeDocument/2006/relationships/image" Target="../media/image324.emf"/><Relationship Id="rId64" Type="http://schemas.openxmlformats.org/officeDocument/2006/relationships/image" Target="../media/image332.emf"/><Relationship Id="rId69" Type="http://schemas.openxmlformats.org/officeDocument/2006/relationships/image" Target="../media/image337.emf"/><Relationship Id="rId8" Type="http://schemas.openxmlformats.org/officeDocument/2006/relationships/image" Target="../media/image276.emf"/><Relationship Id="rId51" Type="http://schemas.openxmlformats.org/officeDocument/2006/relationships/image" Target="../media/image319.emf"/><Relationship Id="rId72" Type="http://schemas.openxmlformats.org/officeDocument/2006/relationships/image" Target="../media/image340.emf"/><Relationship Id="rId3" Type="http://schemas.openxmlformats.org/officeDocument/2006/relationships/image" Target="../media/image23.jpeg"/><Relationship Id="rId12" Type="http://schemas.openxmlformats.org/officeDocument/2006/relationships/image" Target="../media/image280.emf"/><Relationship Id="rId17" Type="http://schemas.openxmlformats.org/officeDocument/2006/relationships/image" Target="../media/image285.emf"/><Relationship Id="rId25" Type="http://schemas.openxmlformats.org/officeDocument/2006/relationships/image" Target="../media/image293.emf"/><Relationship Id="rId33" Type="http://schemas.openxmlformats.org/officeDocument/2006/relationships/image" Target="../media/image301.emf"/><Relationship Id="rId38" Type="http://schemas.openxmlformats.org/officeDocument/2006/relationships/image" Target="../media/image306.emf"/><Relationship Id="rId46" Type="http://schemas.openxmlformats.org/officeDocument/2006/relationships/image" Target="../media/image314.emf"/><Relationship Id="rId59" Type="http://schemas.openxmlformats.org/officeDocument/2006/relationships/image" Target="../media/image327.emf"/><Relationship Id="rId67" Type="http://schemas.openxmlformats.org/officeDocument/2006/relationships/image" Target="../media/image335.emf"/><Relationship Id="rId20" Type="http://schemas.openxmlformats.org/officeDocument/2006/relationships/image" Target="../media/image288.emf"/><Relationship Id="rId41" Type="http://schemas.openxmlformats.org/officeDocument/2006/relationships/image" Target="../media/image309.emf"/><Relationship Id="rId54" Type="http://schemas.openxmlformats.org/officeDocument/2006/relationships/image" Target="../media/image322.emf"/><Relationship Id="rId62" Type="http://schemas.openxmlformats.org/officeDocument/2006/relationships/image" Target="../media/image330.emf"/><Relationship Id="rId70" Type="http://schemas.openxmlformats.org/officeDocument/2006/relationships/image" Target="../media/image338.emf"/><Relationship Id="rId75" Type="http://schemas.openxmlformats.org/officeDocument/2006/relationships/image" Target="../media/image343.emf"/><Relationship Id="rId1" Type="http://schemas.openxmlformats.org/officeDocument/2006/relationships/slideLayout" Target="../slideLayouts/slideLayout4.xml"/><Relationship Id="rId6" Type="http://schemas.openxmlformats.org/officeDocument/2006/relationships/image" Target="../media/image274.emf"/></Relationships>
</file>

<file path=ppt/slides/_rels/slide7.xml.rels><?xml version="1.0" encoding="UTF-8" standalone="yes"?>
<Relationships xmlns="http://schemas.openxmlformats.org/package/2006/relationships"><Relationship Id="rId26" Type="http://schemas.openxmlformats.org/officeDocument/2006/relationships/image" Target="../media/image367.emf"/><Relationship Id="rId21" Type="http://schemas.openxmlformats.org/officeDocument/2006/relationships/image" Target="../media/image362.emf"/><Relationship Id="rId42" Type="http://schemas.openxmlformats.org/officeDocument/2006/relationships/image" Target="../media/image383.emf"/><Relationship Id="rId47" Type="http://schemas.openxmlformats.org/officeDocument/2006/relationships/image" Target="../media/image388.emf"/><Relationship Id="rId63" Type="http://schemas.openxmlformats.org/officeDocument/2006/relationships/image" Target="../media/image404.emf"/><Relationship Id="rId68" Type="http://schemas.openxmlformats.org/officeDocument/2006/relationships/image" Target="../media/image409.emf"/><Relationship Id="rId84" Type="http://schemas.openxmlformats.org/officeDocument/2006/relationships/image" Target="../media/image425.emf"/><Relationship Id="rId89" Type="http://schemas.openxmlformats.org/officeDocument/2006/relationships/image" Target="../media/image430.emf"/><Relationship Id="rId112" Type="http://schemas.openxmlformats.org/officeDocument/2006/relationships/image" Target="../media/image453.emf"/><Relationship Id="rId2" Type="http://schemas.openxmlformats.org/officeDocument/2006/relationships/notesSlide" Target="../notesSlides/notesSlide6.xml"/><Relationship Id="rId16" Type="http://schemas.openxmlformats.org/officeDocument/2006/relationships/image" Target="../media/image357.emf"/><Relationship Id="rId29" Type="http://schemas.openxmlformats.org/officeDocument/2006/relationships/image" Target="../media/image370.emf"/><Relationship Id="rId107" Type="http://schemas.openxmlformats.org/officeDocument/2006/relationships/image" Target="../media/image448.emf"/><Relationship Id="rId11" Type="http://schemas.openxmlformats.org/officeDocument/2006/relationships/image" Target="../media/image352.emf"/><Relationship Id="rId24" Type="http://schemas.openxmlformats.org/officeDocument/2006/relationships/image" Target="../media/image365.emf"/><Relationship Id="rId32" Type="http://schemas.openxmlformats.org/officeDocument/2006/relationships/image" Target="../media/image373.emf"/><Relationship Id="rId37" Type="http://schemas.openxmlformats.org/officeDocument/2006/relationships/image" Target="../media/image378.emf"/><Relationship Id="rId40" Type="http://schemas.openxmlformats.org/officeDocument/2006/relationships/image" Target="../media/image381.emf"/><Relationship Id="rId45" Type="http://schemas.openxmlformats.org/officeDocument/2006/relationships/image" Target="../media/image386.emf"/><Relationship Id="rId53" Type="http://schemas.openxmlformats.org/officeDocument/2006/relationships/image" Target="../media/image394.emf"/><Relationship Id="rId58" Type="http://schemas.openxmlformats.org/officeDocument/2006/relationships/image" Target="../media/image399.emf"/><Relationship Id="rId66" Type="http://schemas.openxmlformats.org/officeDocument/2006/relationships/image" Target="../media/image407.emf"/><Relationship Id="rId74" Type="http://schemas.openxmlformats.org/officeDocument/2006/relationships/image" Target="../media/image415.emf"/><Relationship Id="rId79" Type="http://schemas.openxmlformats.org/officeDocument/2006/relationships/image" Target="../media/image420.emf"/><Relationship Id="rId87" Type="http://schemas.openxmlformats.org/officeDocument/2006/relationships/image" Target="../media/image428.emf"/><Relationship Id="rId102" Type="http://schemas.openxmlformats.org/officeDocument/2006/relationships/image" Target="../media/image443.emf"/><Relationship Id="rId110" Type="http://schemas.openxmlformats.org/officeDocument/2006/relationships/image" Target="../media/image451.emf"/><Relationship Id="rId5" Type="http://schemas.openxmlformats.org/officeDocument/2006/relationships/image" Target="../media/image346.emf"/><Relationship Id="rId61" Type="http://schemas.openxmlformats.org/officeDocument/2006/relationships/image" Target="../media/image402.emf"/><Relationship Id="rId82" Type="http://schemas.openxmlformats.org/officeDocument/2006/relationships/image" Target="../media/image423.emf"/><Relationship Id="rId90" Type="http://schemas.openxmlformats.org/officeDocument/2006/relationships/image" Target="../media/image431.emf"/><Relationship Id="rId95" Type="http://schemas.openxmlformats.org/officeDocument/2006/relationships/image" Target="../media/image436.emf"/><Relationship Id="rId19" Type="http://schemas.openxmlformats.org/officeDocument/2006/relationships/image" Target="../media/image360.emf"/><Relationship Id="rId14" Type="http://schemas.openxmlformats.org/officeDocument/2006/relationships/image" Target="../media/image355.emf"/><Relationship Id="rId22" Type="http://schemas.openxmlformats.org/officeDocument/2006/relationships/image" Target="../media/image363.emf"/><Relationship Id="rId27" Type="http://schemas.openxmlformats.org/officeDocument/2006/relationships/image" Target="../media/image368.emf"/><Relationship Id="rId30" Type="http://schemas.openxmlformats.org/officeDocument/2006/relationships/image" Target="../media/image371.emf"/><Relationship Id="rId35" Type="http://schemas.openxmlformats.org/officeDocument/2006/relationships/image" Target="../media/image376.emf"/><Relationship Id="rId43" Type="http://schemas.openxmlformats.org/officeDocument/2006/relationships/image" Target="../media/image384.emf"/><Relationship Id="rId48" Type="http://schemas.openxmlformats.org/officeDocument/2006/relationships/image" Target="../media/image389.emf"/><Relationship Id="rId56" Type="http://schemas.openxmlformats.org/officeDocument/2006/relationships/image" Target="../media/image397.emf"/><Relationship Id="rId64" Type="http://schemas.openxmlformats.org/officeDocument/2006/relationships/image" Target="../media/image405.emf"/><Relationship Id="rId69" Type="http://schemas.openxmlformats.org/officeDocument/2006/relationships/image" Target="../media/image410.emf"/><Relationship Id="rId77" Type="http://schemas.openxmlformats.org/officeDocument/2006/relationships/image" Target="../media/image418.emf"/><Relationship Id="rId100" Type="http://schemas.openxmlformats.org/officeDocument/2006/relationships/image" Target="../media/image441.emf"/><Relationship Id="rId105" Type="http://schemas.openxmlformats.org/officeDocument/2006/relationships/image" Target="../media/image446.emf"/><Relationship Id="rId8" Type="http://schemas.openxmlformats.org/officeDocument/2006/relationships/image" Target="../media/image349.emf"/><Relationship Id="rId51" Type="http://schemas.openxmlformats.org/officeDocument/2006/relationships/image" Target="../media/image392.emf"/><Relationship Id="rId72" Type="http://schemas.openxmlformats.org/officeDocument/2006/relationships/image" Target="../media/image413.emf"/><Relationship Id="rId80" Type="http://schemas.openxmlformats.org/officeDocument/2006/relationships/image" Target="../media/image421.emf"/><Relationship Id="rId85" Type="http://schemas.openxmlformats.org/officeDocument/2006/relationships/image" Target="../media/image426.emf"/><Relationship Id="rId93" Type="http://schemas.openxmlformats.org/officeDocument/2006/relationships/image" Target="../media/image434.emf"/><Relationship Id="rId98" Type="http://schemas.openxmlformats.org/officeDocument/2006/relationships/image" Target="../media/image439.emf"/><Relationship Id="rId3" Type="http://schemas.openxmlformats.org/officeDocument/2006/relationships/image" Target="../media/image344.jpeg"/><Relationship Id="rId12" Type="http://schemas.openxmlformats.org/officeDocument/2006/relationships/image" Target="../media/image353.emf"/><Relationship Id="rId17" Type="http://schemas.openxmlformats.org/officeDocument/2006/relationships/image" Target="../media/image358.emf"/><Relationship Id="rId25" Type="http://schemas.openxmlformats.org/officeDocument/2006/relationships/image" Target="../media/image366.emf"/><Relationship Id="rId33" Type="http://schemas.openxmlformats.org/officeDocument/2006/relationships/image" Target="../media/image374.emf"/><Relationship Id="rId38" Type="http://schemas.openxmlformats.org/officeDocument/2006/relationships/image" Target="../media/image379.emf"/><Relationship Id="rId46" Type="http://schemas.openxmlformats.org/officeDocument/2006/relationships/image" Target="../media/image387.emf"/><Relationship Id="rId59" Type="http://schemas.openxmlformats.org/officeDocument/2006/relationships/image" Target="../media/image400.emf"/><Relationship Id="rId67" Type="http://schemas.openxmlformats.org/officeDocument/2006/relationships/image" Target="../media/image408.emf"/><Relationship Id="rId103" Type="http://schemas.openxmlformats.org/officeDocument/2006/relationships/image" Target="../media/image444.emf"/><Relationship Id="rId108" Type="http://schemas.openxmlformats.org/officeDocument/2006/relationships/image" Target="../media/image449.emf"/><Relationship Id="rId20" Type="http://schemas.openxmlformats.org/officeDocument/2006/relationships/image" Target="../media/image361.emf"/><Relationship Id="rId41" Type="http://schemas.openxmlformats.org/officeDocument/2006/relationships/image" Target="../media/image382.emf"/><Relationship Id="rId54" Type="http://schemas.openxmlformats.org/officeDocument/2006/relationships/image" Target="../media/image395.emf"/><Relationship Id="rId62" Type="http://schemas.openxmlformats.org/officeDocument/2006/relationships/image" Target="../media/image403.emf"/><Relationship Id="rId70" Type="http://schemas.openxmlformats.org/officeDocument/2006/relationships/image" Target="../media/image411.emf"/><Relationship Id="rId75" Type="http://schemas.openxmlformats.org/officeDocument/2006/relationships/image" Target="../media/image416.emf"/><Relationship Id="rId83" Type="http://schemas.openxmlformats.org/officeDocument/2006/relationships/image" Target="../media/image424.emf"/><Relationship Id="rId88" Type="http://schemas.openxmlformats.org/officeDocument/2006/relationships/image" Target="../media/image429.emf"/><Relationship Id="rId91" Type="http://schemas.openxmlformats.org/officeDocument/2006/relationships/image" Target="../media/image432.emf"/><Relationship Id="rId96" Type="http://schemas.openxmlformats.org/officeDocument/2006/relationships/image" Target="../media/image437.emf"/><Relationship Id="rId111" Type="http://schemas.openxmlformats.org/officeDocument/2006/relationships/image" Target="../media/image452.emf"/><Relationship Id="rId1" Type="http://schemas.openxmlformats.org/officeDocument/2006/relationships/slideLayout" Target="../slideLayouts/slideLayout4.xml"/><Relationship Id="rId6" Type="http://schemas.openxmlformats.org/officeDocument/2006/relationships/image" Target="../media/image347.emf"/><Relationship Id="rId15" Type="http://schemas.openxmlformats.org/officeDocument/2006/relationships/image" Target="../media/image356.emf"/><Relationship Id="rId23" Type="http://schemas.openxmlformats.org/officeDocument/2006/relationships/image" Target="../media/image364.emf"/><Relationship Id="rId28" Type="http://schemas.openxmlformats.org/officeDocument/2006/relationships/image" Target="../media/image369.emf"/><Relationship Id="rId36" Type="http://schemas.openxmlformats.org/officeDocument/2006/relationships/image" Target="../media/image377.emf"/><Relationship Id="rId49" Type="http://schemas.openxmlformats.org/officeDocument/2006/relationships/image" Target="../media/image390.emf"/><Relationship Id="rId57" Type="http://schemas.openxmlformats.org/officeDocument/2006/relationships/image" Target="../media/image398.emf"/><Relationship Id="rId106" Type="http://schemas.openxmlformats.org/officeDocument/2006/relationships/image" Target="../media/image447.emf"/><Relationship Id="rId10" Type="http://schemas.openxmlformats.org/officeDocument/2006/relationships/image" Target="../media/image351.emf"/><Relationship Id="rId31" Type="http://schemas.openxmlformats.org/officeDocument/2006/relationships/image" Target="../media/image372.emf"/><Relationship Id="rId44" Type="http://schemas.openxmlformats.org/officeDocument/2006/relationships/image" Target="../media/image385.emf"/><Relationship Id="rId52" Type="http://schemas.openxmlformats.org/officeDocument/2006/relationships/image" Target="../media/image393.emf"/><Relationship Id="rId60" Type="http://schemas.openxmlformats.org/officeDocument/2006/relationships/image" Target="../media/image401.emf"/><Relationship Id="rId65" Type="http://schemas.openxmlformats.org/officeDocument/2006/relationships/image" Target="../media/image406.emf"/><Relationship Id="rId73" Type="http://schemas.openxmlformats.org/officeDocument/2006/relationships/image" Target="../media/image414.emf"/><Relationship Id="rId78" Type="http://schemas.openxmlformats.org/officeDocument/2006/relationships/image" Target="../media/image419.emf"/><Relationship Id="rId81" Type="http://schemas.openxmlformats.org/officeDocument/2006/relationships/image" Target="../media/image422.emf"/><Relationship Id="rId86" Type="http://schemas.openxmlformats.org/officeDocument/2006/relationships/image" Target="../media/image427.emf"/><Relationship Id="rId94" Type="http://schemas.openxmlformats.org/officeDocument/2006/relationships/image" Target="../media/image435.emf"/><Relationship Id="rId99" Type="http://schemas.openxmlformats.org/officeDocument/2006/relationships/image" Target="../media/image440.emf"/><Relationship Id="rId101" Type="http://schemas.openxmlformats.org/officeDocument/2006/relationships/image" Target="../media/image442.emf"/><Relationship Id="rId4" Type="http://schemas.openxmlformats.org/officeDocument/2006/relationships/image" Target="../media/image345.png"/><Relationship Id="rId9" Type="http://schemas.openxmlformats.org/officeDocument/2006/relationships/image" Target="../media/image350.emf"/><Relationship Id="rId13" Type="http://schemas.openxmlformats.org/officeDocument/2006/relationships/image" Target="../media/image354.emf"/><Relationship Id="rId18" Type="http://schemas.openxmlformats.org/officeDocument/2006/relationships/image" Target="../media/image359.emf"/><Relationship Id="rId39" Type="http://schemas.openxmlformats.org/officeDocument/2006/relationships/image" Target="../media/image380.emf"/><Relationship Id="rId109" Type="http://schemas.openxmlformats.org/officeDocument/2006/relationships/image" Target="../media/image450.emf"/><Relationship Id="rId34" Type="http://schemas.openxmlformats.org/officeDocument/2006/relationships/image" Target="../media/image375.emf"/><Relationship Id="rId50" Type="http://schemas.openxmlformats.org/officeDocument/2006/relationships/image" Target="../media/image391.emf"/><Relationship Id="rId55" Type="http://schemas.openxmlformats.org/officeDocument/2006/relationships/image" Target="../media/image396.emf"/><Relationship Id="rId76" Type="http://schemas.openxmlformats.org/officeDocument/2006/relationships/image" Target="../media/image417.emf"/><Relationship Id="rId97" Type="http://schemas.openxmlformats.org/officeDocument/2006/relationships/image" Target="../media/image438.emf"/><Relationship Id="rId104" Type="http://schemas.openxmlformats.org/officeDocument/2006/relationships/image" Target="../media/image445.emf"/><Relationship Id="rId7" Type="http://schemas.openxmlformats.org/officeDocument/2006/relationships/image" Target="../media/image348.emf"/><Relationship Id="rId71" Type="http://schemas.openxmlformats.org/officeDocument/2006/relationships/image" Target="../media/image412.emf"/><Relationship Id="rId92" Type="http://schemas.openxmlformats.org/officeDocument/2006/relationships/image" Target="../media/image433.emf"/></Relationships>
</file>

<file path=ppt/slides/_rels/slide8.xml.rels><?xml version="1.0" encoding="UTF-8" standalone="yes"?>
<Relationships xmlns="http://schemas.openxmlformats.org/package/2006/relationships"><Relationship Id="rId8" Type="http://schemas.openxmlformats.org/officeDocument/2006/relationships/image" Target="../media/image459.emf"/><Relationship Id="rId13" Type="http://schemas.openxmlformats.org/officeDocument/2006/relationships/image" Target="../media/image464.emf"/><Relationship Id="rId18" Type="http://schemas.openxmlformats.org/officeDocument/2006/relationships/image" Target="../media/image469.emf"/><Relationship Id="rId26" Type="http://schemas.openxmlformats.org/officeDocument/2006/relationships/image" Target="../media/image477.emf"/><Relationship Id="rId3" Type="http://schemas.openxmlformats.org/officeDocument/2006/relationships/image" Target="../media/image454.png"/><Relationship Id="rId21" Type="http://schemas.openxmlformats.org/officeDocument/2006/relationships/image" Target="../media/image472.emf"/><Relationship Id="rId7" Type="http://schemas.openxmlformats.org/officeDocument/2006/relationships/image" Target="../media/image458.emf"/><Relationship Id="rId12" Type="http://schemas.openxmlformats.org/officeDocument/2006/relationships/image" Target="../media/image463.emf"/><Relationship Id="rId17" Type="http://schemas.openxmlformats.org/officeDocument/2006/relationships/image" Target="../media/image468.emf"/><Relationship Id="rId25" Type="http://schemas.openxmlformats.org/officeDocument/2006/relationships/image" Target="../media/image476.emf"/><Relationship Id="rId2" Type="http://schemas.openxmlformats.org/officeDocument/2006/relationships/notesSlide" Target="../notesSlides/notesSlide7.xml"/><Relationship Id="rId16" Type="http://schemas.openxmlformats.org/officeDocument/2006/relationships/image" Target="../media/image467.emf"/><Relationship Id="rId20" Type="http://schemas.openxmlformats.org/officeDocument/2006/relationships/image" Target="../media/image471.emf"/><Relationship Id="rId29" Type="http://schemas.openxmlformats.org/officeDocument/2006/relationships/image" Target="../media/image480.emf"/><Relationship Id="rId1" Type="http://schemas.openxmlformats.org/officeDocument/2006/relationships/slideLayout" Target="../slideLayouts/slideLayout4.xml"/><Relationship Id="rId6" Type="http://schemas.openxmlformats.org/officeDocument/2006/relationships/image" Target="../media/image457.emf"/><Relationship Id="rId11" Type="http://schemas.openxmlformats.org/officeDocument/2006/relationships/image" Target="../media/image462.emf"/><Relationship Id="rId24" Type="http://schemas.openxmlformats.org/officeDocument/2006/relationships/image" Target="../media/image475.emf"/><Relationship Id="rId5" Type="http://schemas.openxmlformats.org/officeDocument/2006/relationships/image" Target="../media/image456.emf"/><Relationship Id="rId15" Type="http://schemas.openxmlformats.org/officeDocument/2006/relationships/image" Target="../media/image466.emf"/><Relationship Id="rId23" Type="http://schemas.openxmlformats.org/officeDocument/2006/relationships/image" Target="../media/image474.emf"/><Relationship Id="rId28" Type="http://schemas.openxmlformats.org/officeDocument/2006/relationships/image" Target="../media/image479.emf"/><Relationship Id="rId10" Type="http://schemas.openxmlformats.org/officeDocument/2006/relationships/image" Target="../media/image461.emf"/><Relationship Id="rId19" Type="http://schemas.openxmlformats.org/officeDocument/2006/relationships/image" Target="../media/image470.emf"/><Relationship Id="rId31" Type="http://schemas.openxmlformats.org/officeDocument/2006/relationships/image" Target="../media/image482.emf"/><Relationship Id="rId4" Type="http://schemas.openxmlformats.org/officeDocument/2006/relationships/image" Target="../media/image455.emf"/><Relationship Id="rId9" Type="http://schemas.openxmlformats.org/officeDocument/2006/relationships/image" Target="../media/image460.emf"/><Relationship Id="rId14" Type="http://schemas.openxmlformats.org/officeDocument/2006/relationships/image" Target="../media/image465.emf"/><Relationship Id="rId22" Type="http://schemas.openxmlformats.org/officeDocument/2006/relationships/image" Target="../media/image473.emf"/><Relationship Id="rId27" Type="http://schemas.openxmlformats.org/officeDocument/2006/relationships/image" Target="../media/image478.emf"/><Relationship Id="rId30" Type="http://schemas.openxmlformats.org/officeDocument/2006/relationships/image" Target="../media/image481.emf"/></Relationships>
</file>

<file path=ppt/slides/_rels/slide9.xml.rels><?xml version="1.0" encoding="UTF-8" standalone="yes"?>
<Relationships xmlns="http://schemas.openxmlformats.org/package/2006/relationships"><Relationship Id="rId13" Type="http://schemas.openxmlformats.org/officeDocument/2006/relationships/image" Target="../media/image493.emf"/><Relationship Id="rId18" Type="http://schemas.openxmlformats.org/officeDocument/2006/relationships/image" Target="../media/image498.emf"/><Relationship Id="rId26" Type="http://schemas.openxmlformats.org/officeDocument/2006/relationships/image" Target="../media/image506.emf"/><Relationship Id="rId39" Type="http://schemas.openxmlformats.org/officeDocument/2006/relationships/image" Target="../media/image519.emf"/><Relationship Id="rId21" Type="http://schemas.openxmlformats.org/officeDocument/2006/relationships/image" Target="../media/image501.emf"/><Relationship Id="rId34" Type="http://schemas.openxmlformats.org/officeDocument/2006/relationships/image" Target="../media/image514.emf"/><Relationship Id="rId42" Type="http://schemas.openxmlformats.org/officeDocument/2006/relationships/image" Target="../media/image522.emf"/><Relationship Id="rId47" Type="http://schemas.openxmlformats.org/officeDocument/2006/relationships/image" Target="../media/image527.emf"/><Relationship Id="rId50" Type="http://schemas.openxmlformats.org/officeDocument/2006/relationships/image" Target="../media/image530.emf"/><Relationship Id="rId55" Type="http://schemas.openxmlformats.org/officeDocument/2006/relationships/image" Target="../media/image535.emf"/><Relationship Id="rId63" Type="http://schemas.openxmlformats.org/officeDocument/2006/relationships/image" Target="../media/image543.emf"/><Relationship Id="rId68" Type="http://schemas.openxmlformats.org/officeDocument/2006/relationships/image" Target="../media/image548.emf"/><Relationship Id="rId76" Type="http://schemas.openxmlformats.org/officeDocument/2006/relationships/image" Target="../media/image556.emf"/><Relationship Id="rId7" Type="http://schemas.openxmlformats.org/officeDocument/2006/relationships/image" Target="../media/image487.emf"/><Relationship Id="rId71" Type="http://schemas.openxmlformats.org/officeDocument/2006/relationships/image" Target="../media/image551.emf"/><Relationship Id="rId2" Type="http://schemas.openxmlformats.org/officeDocument/2006/relationships/notesSlide" Target="../notesSlides/notesSlide8.xml"/><Relationship Id="rId16" Type="http://schemas.openxmlformats.org/officeDocument/2006/relationships/image" Target="../media/image496.emf"/><Relationship Id="rId29" Type="http://schemas.openxmlformats.org/officeDocument/2006/relationships/image" Target="../media/image509.emf"/><Relationship Id="rId11" Type="http://schemas.openxmlformats.org/officeDocument/2006/relationships/image" Target="../media/image491.emf"/><Relationship Id="rId24" Type="http://schemas.openxmlformats.org/officeDocument/2006/relationships/image" Target="../media/image504.emf"/><Relationship Id="rId32" Type="http://schemas.openxmlformats.org/officeDocument/2006/relationships/image" Target="../media/image512.emf"/><Relationship Id="rId37" Type="http://schemas.openxmlformats.org/officeDocument/2006/relationships/image" Target="../media/image517.emf"/><Relationship Id="rId40" Type="http://schemas.openxmlformats.org/officeDocument/2006/relationships/image" Target="../media/image520.emf"/><Relationship Id="rId45" Type="http://schemas.openxmlformats.org/officeDocument/2006/relationships/image" Target="../media/image525.emf"/><Relationship Id="rId53" Type="http://schemas.openxmlformats.org/officeDocument/2006/relationships/image" Target="../media/image533.emf"/><Relationship Id="rId58" Type="http://schemas.openxmlformats.org/officeDocument/2006/relationships/image" Target="../media/image538.emf"/><Relationship Id="rId66" Type="http://schemas.openxmlformats.org/officeDocument/2006/relationships/image" Target="../media/image546.emf"/><Relationship Id="rId74" Type="http://schemas.openxmlformats.org/officeDocument/2006/relationships/image" Target="../media/image554.emf"/><Relationship Id="rId79" Type="http://schemas.openxmlformats.org/officeDocument/2006/relationships/image" Target="../media/image559.emf"/><Relationship Id="rId5" Type="http://schemas.openxmlformats.org/officeDocument/2006/relationships/image" Target="../media/image485.jpeg"/><Relationship Id="rId61" Type="http://schemas.openxmlformats.org/officeDocument/2006/relationships/image" Target="../media/image541.emf"/><Relationship Id="rId10" Type="http://schemas.openxmlformats.org/officeDocument/2006/relationships/image" Target="../media/image490.emf"/><Relationship Id="rId19" Type="http://schemas.openxmlformats.org/officeDocument/2006/relationships/image" Target="../media/image499.emf"/><Relationship Id="rId31" Type="http://schemas.openxmlformats.org/officeDocument/2006/relationships/image" Target="../media/image511.emf"/><Relationship Id="rId44" Type="http://schemas.openxmlformats.org/officeDocument/2006/relationships/image" Target="../media/image524.emf"/><Relationship Id="rId52" Type="http://schemas.openxmlformats.org/officeDocument/2006/relationships/image" Target="../media/image532.emf"/><Relationship Id="rId60" Type="http://schemas.openxmlformats.org/officeDocument/2006/relationships/image" Target="../media/image540.emf"/><Relationship Id="rId65" Type="http://schemas.openxmlformats.org/officeDocument/2006/relationships/image" Target="../media/image545.emf"/><Relationship Id="rId73" Type="http://schemas.openxmlformats.org/officeDocument/2006/relationships/image" Target="../media/image553.emf"/><Relationship Id="rId78" Type="http://schemas.openxmlformats.org/officeDocument/2006/relationships/image" Target="../media/image558.emf"/><Relationship Id="rId4" Type="http://schemas.openxmlformats.org/officeDocument/2006/relationships/image" Target="../media/image484.jpeg"/><Relationship Id="rId9" Type="http://schemas.openxmlformats.org/officeDocument/2006/relationships/image" Target="../media/image489.emf"/><Relationship Id="rId14" Type="http://schemas.openxmlformats.org/officeDocument/2006/relationships/image" Target="../media/image494.emf"/><Relationship Id="rId22" Type="http://schemas.openxmlformats.org/officeDocument/2006/relationships/image" Target="../media/image502.emf"/><Relationship Id="rId27" Type="http://schemas.openxmlformats.org/officeDocument/2006/relationships/image" Target="../media/image507.emf"/><Relationship Id="rId30" Type="http://schemas.openxmlformats.org/officeDocument/2006/relationships/image" Target="../media/image510.emf"/><Relationship Id="rId35" Type="http://schemas.openxmlformats.org/officeDocument/2006/relationships/image" Target="../media/image515.emf"/><Relationship Id="rId43" Type="http://schemas.openxmlformats.org/officeDocument/2006/relationships/image" Target="../media/image523.emf"/><Relationship Id="rId48" Type="http://schemas.openxmlformats.org/officeDocument/2006/relationships/image" Target="../media/image528.emf"/><Relationship Id="rId56" Type="http://schemas.openxmlformats.org/officeDocument/2006/relationships/image" Target="../media/image536.emf"/><Relationship Id="rId64" Type="http://schemas.openxmlformats.org/officeDocument/2006/relationships/image" Target="../media/image544.emf"/><Relationship Id="rId69" Type="http://schemas.openxmlformats.org/officeDocument/2006/relationships/image" Target="../media/image549.emf"/><Relationship Id="rId77" Type="http://schemas.openxmlformats.org/officeDocument/2006/relationships/image" Target="../media/image557.emf"/><Relationship Id="rId8" Type="http://schemas.openxmlformats.org/officeDocument/2006/relationships/image" Target="../media/image488.emf"/><Relationship Id="rId51" Type="http://schemas.openxmlformats.org/officeDocument/2006/relationships/image" Target="../media/image531.emf"/><Relationship Id="rId72" Type="http://schemas.openxmlformats.org/officeDocument/2006/relationships/image" Target="../media/image552.emf"/><Relationship Id="rId80" Type="http://schemas.openxmlformats.org/officeDocument/2006/relationships/image" Target="../media/image560.emf"/><Relationship Id="rId3" Type="http://schemas.openxmlformats.org/officeDocument/2006/relationships/image" Target="../media/image483.jpeg"/><Relationship Id="rId12" Type="http://schemas.openxmlformats.org/officeDocument/2006/relationships/image" Target="../media/image492.emf"/><Relationship Id="rId17" Type="http://schemas.openxmlformats.org/officeDocument/2006/relationships/image" Target="../media/image497.emf"/><Relationship Id="rId25" Type="http://schemas.openxmlformats.org/officeDocument/2006/relationships/image" Target="../media/image505.emf"/><Relationship Id="rId33" Type="http://schemas.openxmlformats.org/officeDocument/2006/relationships/image" Target="../media/image513.emf"/><Relationship Id="rId38" Type="http://schemas.openxmlformats.org/officeDocument/2006/relationships/image" Target="../media/image518.emf"/><Relationship Id="rId46" Type="http://schemas.openxmlformats.org/officeDocument/2006/relationships/image" Target="../media/image526.emf"/><Relationship Id="rId59" Type="http://schemas.openxmlformats.org/officeDocument/2006/relationships/image" Target="../media/image539.emf"/><Relationship Id="rId67" Type="http://schemas.openxmlformats.org/officeDocument/2006/relationships/image" Target="../media/image547.emf"/><Relationship Id="rId20" Type="http://schemas.openxmlformats.org/officeDocument/2006/relationships/image" Target="../media/image500.emf"/><Relationship Id="rId41" Type="http://schemas.openxmlformats.org/officeDocument/2006/relationships/image" Target="../media/image521.emf"/><Relationship Id="rId54" Type="http://schemas.openxmlformats.org/officeDocument/2006/relationships/image" Target="../media/image534.emf"/><Relationship Id="rId62" Type="http://schemas.openxmlformats.org/officeDocument/2006/relationships/image" Target="../media/image542.emf"/><Relationship Id="rId70" Type="http://schemas.openxmlformats.org/officeDocument/2006/relationships/image" Target="../media/image550.emf"/><Relationship Id="rId75" Type="http://schemas.openxmlformats.org/officeDocument/2006/relationships/image" Target="../media/image555.emf"/><Relationship Id="rId1" Type="http://schemas.openxmlformats.org/officeDocument/2006/relationships/slideLayout" Target="../slideLayouts/slideLayout12.xml"/><Relationship Id="rId6" Type="http://schemas.openxmlformats.org/officeDocument/2006/relationships/image" Target="../media/image486.png"/><Relationship Id="rId15" Type="http://schemas.openxmlformats.org/officeDocument/2006/relationships/image" Target="../media/image495.emf"/><Relationship Id="rId23" Type="http://schemas.openxmlformats.org/officeDocument/2006/relationships/image" Target="../media/image503.emf"/><Relationship Id="rId28" Type="http://schemas.openxmlformats.org/officeDocument/2006/relationships/image" Target="../media/image508.emf"/><Relationship Id="rId36" Type="http://schemas.openxmlformats.org/officeDocument/2006/relationships/image" Target="../media/image516.emf"/><Relationship Id="rId49" Type="http://schemas.openxmlformats.org/officeDocument/2006/relationships/image" Target="../media/image529.emf"/><Relationship Id="rId57" Type="http://schemas.openxmlformats.org/officeDocument/2006/relationships/image" Target="../media/image53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78"/>
          <p:cNvSpPr>
            <a:spLocks noChangeArrowheads="1"/>
          </p:cNvSpPr>
          <p:nvPr/>
        </p:nvSpPr>
        <p:spPr bwMode="auto">
          <a:xfrm>
            <a:off x="174948" y="2539380"/>
            <a:ext cx="4464050" cy="4644000"/>
          </a:xfrm>
          <a:prstGeom prst="rect">
            <a:avLst/>
          </a:prstGeom>
          <a:noFill/>
          <a:ln w="8001">
            <a:solidFill>
              <a:srgbClr val="000000"/>
            </a:solidFill>
            <a:miter lim="800000"/>
            <a:headEnd/>
            <a:tailEnd/>
          </a:ln>
        </p:spPr>
        <p:txBody>
          <a:bodyPr lIns="91425" tIns="45713" rIns="91425" bIns="45713"/>
          <a:lstStyle/>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Restaurace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Klub  ve Štětí</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FORNAXA –TĚSNĚNÍ,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Patok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rPr>
              <a:t>STROJCONSULT  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Izolace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JT-</a:t>
            </a:r>
            <a:r>
              <a:rPr lang="cs-CZ" dirty="0" err="1"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Service</a:t>
            </a: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 s.r.o.</a:t>
            </a:r>
            <a:endPar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VAM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ANLAGETECHNIK 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Průmstav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Montiz </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BESTONSTAV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rPr>
              <a:t>D</a:t>
            </a:r>
            <a:r>
              <a:rPr lang="en-GB" dirty="0">
                <a:solidFill>
                  <a:srgbClr val="008000"/>
                </a:solidFill>
                <a:effectLst>
                  <a:outerShdw blurRad="38100" dist="38100" dir="2700000" algn="tl">
                    <a:srgbClr val="000000">
                      <a:alpha val="43137"/>
                    </a:srgbClr>
                  </a:outerShdw>
                </a:effectLst>
                <a:latin typeface="Century Gothic" pitchFamily="34" charset="0"/>
              </a:rPr>
              <a:t>EKRA Industrial s.r.o. </a:t>
            </a:r>
            <a:endParaRPr lang="cs-CZ" dirty="0">
              <a:solidFill>
                <a:srgbClr val="0080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AXIS  a.s.</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Václav Poustka</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Tyma CZ,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Technicom, </a:t>
            </a: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Fortuna</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Brož Vápeník</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Ruml s.r.o.</a:t>
            </a:r>
            <a:endPar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6" name="Rectangle 1279"/>
          <p:cNvSpPr>
            <a:spLocks noChangeArrowheads="1"/>
          </p:cNvSpPr>
          <p:nvPr/>
        </p:nvSpPr>
        <p:spPr bwMode="auto">
          <a:xfrm>
            <a:off x="174625" y="163513"/>
            <a:ext cx="4464050"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2015</a:t>
            </a:r>
            <a:endParaRPr lang="cs-CZ" sz="2400" dirty="0">
              <a:latin typeface="Albertus MT" pitchFamily="18" charset="0"/>
            </a:endParaRPr>
          </a:p>
        </p:txBody>
      </p:sp>
      <p:sp>
        <p:nvSpPr>
          <p:cNvPr id="7" name="Rectangle 1280"/>
          <p:cNvSpPr>
            <a:spLocks noChangeArrowheads="1"/>
          </p:cNvSpPr>
          <p:nvPr/>
        </p:nvSpPr>
        <p:spPr bwMode="auto">
          <a:xfrm>
            <a:off x="174625" y="2035175"/>
            <a:ext cx="4464050"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2015</a:t>
            </a:r>
            <a:endParaRPr lang="cs-CZ" sz="2400" b="0" dirty="0">
              <a:latin typeface="Times New Roman" pitchFamily="18" charset="0"/>
            </a:endParaRPr>
          </a:p>
        </p:txBody>
      </p:sp>
      <p:sp>
        <p:nvSpPr>
          <p:cNvPr id="8" name="Rectangle 1339"/>
          <p:cNvSpPr>
            <a:spLocks noChangeArrowheads="1"/>
          </p:cNvSpPr>
          <p:nvPr/>
        </p:nvSpPr>
        <p:spPr bwMode="auto">
          <a:xfrm>
            <a:off x="174948" y="595164"/>
            <a:ext cx="4464050"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p:txBody>
      </p:sp>
      <p:pic>
        <p:nvPicPr>
          <p:cNvPr id="9" name="Picture 1341"/>
          <p:cNvPicPr>
            <a:picLocks noChangeAspect="1" noChangeArrowheads="1"/>
          </p:cNvPicPr>
          <p:nvPr/>
        </p:nvPicPr>
        <p:blipFill>
          <a:blip r:embed="rId2" cstate="print"/>
          <a:srcRect/>
          <a:stretch>
            <a:fillRect/>
          </a:stretch>
        </p:blipFill>
        <p:spPr bwMode="auto">
          <a:xfrm>
            <a:off x="1758950" y="811213"/>
            <a:ext cx="1030288" cy="936625"/>
          </a:xfrm>
          <a:prstGeom prst="rect">
            <a:avLst/>
          </a:prstGeom>
          <a:noFill/>
          <a:ln w="9525">
            <a:noFill/>
            <a:miter lim="800000"/>
            <a:headEnd/>
            <a:tailEnd/>
          </a:ln>
        </p:spPr>
      </p:pic>
      <p:sp>
        <p:nvSpPr>
          <p:cNvPr id="10" name="Text Box 6"/>
          <p:cNvSpPr txBox="1">
            <a:spLocks noChangeArrowheads="1"/>
          </p:cNvSpPr>
          <p:nvPr/>
        </p:nvSpPr>
        <p:spPr bwMode="auto">
          <a:xfrm>
            <a:off x="5288068" y="4411588"/>
            <a:ext cx="4895992" cy="2492976"/>
          </a:xfrm>
          <a:prstGeom prst="rect">
            <a:avLst/>
          </a:prstGeom>
          <a:blipFill>
            <a:blip r:embed="rId3" cstate="print"/>
            <a:stretch>
              <a:fillRect/>
            </a:stretch>
          </a:blipFill>
          <a:ln w="50800" cap="rnd" cmpd="sng">
            <a:solidFill>
              <a:srgbClr val="00CC00"/>
            </a:solidFill>
            <a:prstDash val="solid"/>
            <a:miter lim="800000"/>
            <a:headEnd/>
            <a:tailEnd/>
          </a:ln>
          <a:effectLst>
            <a:outerShdw blurRad="50800" dist="50800" dir="5400000" algn="ctr" rotWithShape="0">
              <a:schemeClr val="bg1"/>
            </a:outerShdw>
          </a:effectLst>
        </p:spPr>
        <p:txBody>
          <a:bodyPr wrap="square" lIns="0" tIns="45713" rIns="91425" bIns="45713"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5000" dirty="0" smtClean="0">
                <a:ln w="60325" cap="rnd" cmpd="dbl">
                  <a:solidFill>
                    <a:srgbClr val="FFFF00"/>
                  </a:solidFill>
                  <a:bevel/>
                </a:ln>
                <a:blipFill>
                  <a:blip r:embed="rId4"/>
                  <a:stretch>
                    <a:fillRect/>
                  </a:stretch>
                </a:blipFill>
                <a:effectLst>
                  <a:innerShdw blurRad="114300">
                    <a:prstClr val="black"/>
                  </a:innerShdw>
                </a:effectLst>
                <a:latin typeface="Arial" pitchFamily="34" charset="0"/>
                <a:ea typeface="Verdana" pitchFamily="34" charset="0"/>
                <a:cs typeface="Arial" pitchFamily="34" charset="0"/>
              </a:rPr>
              <a:t>14.       </a:t>
            </a:r>
          </a:p>
          <a:p>
            <a:pPr algn="ctr" eaLnBrk="0" hangingPunct="0">
              <a:defRPr/>
            </a:pPr>
            <a:r>
              <a:rPr lang="cs-CZ" sz="5000" dirty="0" smtClean="0">
                <a:ln w="60325" cap="rnd" cmpd="dbl">
                  <a:solidFill>
                    <a:srgbClr val="FFFF00"/>
                  </a:solidFill>
                  <a:bevel/>
                </a:ln>
                <a:blipFill>
                  <a:blip r:embed="rId4"/>
                  <a:stretch>
                    <a:fillRect/>
                  </a:stretch>
                </a:blipFill>
                <a:effectLst>
                  <a:innerShdw blurRad="114300">
                    <a:prstClr val="black"/>
                  </a:innerShdw>
                </a:effectLst>
                <a:latin typeface="Arial" pitchFamily="34" charset="0"/>
                <a:ea typeface="Verdana" pitchFamily="34" charset="0"/>
                <a:cs typeface="Arial" pitchFamily="34" charset="0"/>
              </a:rPr>
              <a:t> FK </a:t>
            </a:r>
            <a:r>
              <a:rPr lang="cs-CZ" sz="5000" dirty="0" err="1" smtClean="0">
                <a:ln w="60325" cap="rnd" cmpd="dbl">
                  <a:solidFill>
                    <a:srgbClr val="FFFF00"/>
                  </a:solidFill>
                  <a:bevel/>
                </a:ln>
                <a:blipFill>
                  <a:blip r:embed="rId4"/>
                  <a:stretch>
                    <a:fillRect/>
                  </a:stretch>
                </a:blipFill>
                <a:effectLst>
                  <a:innerShdw blurRad="114300">
                    <a:prstClr val="black"/>
                  </a:innerShdw>
                </a:effectLst>
                <a:latin typeface="Arial" pitchFamily="34" charset="0"/>
                <a:ea typeface="Verdana" pitchFamily="34" charset="0"/>
                <a:cs typeface="Arial" pitchFamily="34" charset="0"/>
              </a:rPr>
              <a:t>Tatran</a:t>
            </a:r>
            <a:r>
              <a:rPr lang="cs-CZ" sz="5000" dirty="0" smtClean="0">
                <a:ln w="60325" cap="rnd" cmpd="dbl">
                  <a:solidFill>
                    <a:srgbClr val="FFFF00"/>
                  </a:solidFill>
                  <a:bevel/>
                </a:ln>
                <a:blipFill>
                  <a:blip r:embed="rId4"/>
                  <a:stretch>
                    <a:fillRect/>
                  </a:stretch>
                </a:blipFill>
                <a:effectLst>
                  <a:innerShdw blurRad="114300">
                    <a:prstClr val="black"/>
                  </a:innerShdw>
                </a:effectLst>
                <a:latin typeface="Arial" pitchFamily="34" charset="0"/>
                <a:ea typeface="Verdana" pitchFamily="34" charset="0"/>
                <a:cs typeface="Arial" pitchFamily="34" charset="0"/>
              </a:rPr>
              <a:t> Kadaň</a:t>
            </a:r>
            <a:endParaRPr lang="cs-CZ" sz="5000" dirty="0">
              <a:ln w="60325" cap="rnd" cmpd="dbl">
                <a:solidFill>
                  <a:srgbClr val="FFFF00"/>
                </a:solidFill>
                <a:bevel/>
              </a:ln>
              <a:blipFill>
                <a:blip r:embed="rId4"/>
                <a:stretch>
                  <a:fillRect/>
                </a:stretch>
              </a:blipFill>
              <a:effectLst>
                <a:innerShdw blurRad="114300">
                  <a:prstClr val="black"/>
                </a:innerShdw>
              </a:effectLst>
              <a:latin typeface="Arial" pitchFamily="34" charset="0"/>
              <a:ea typeface="Verdana" pitchFamily="34" charset="0"/>
              <a:cs typeface="Arial" pitchFamily="34" charset="0"/>
            </a:endParaRPr>
          </a:p>
        </p:txBody>
      </p:sp>
      <p:sp>
        <p:nvSpPr>
          <p:cNvPr id="11" name="AutoShape 3"/>
          <p:cNvSpPr>
            <a:spLocks noChangeArrowheads="1"/>
          </p:cNvSpPr>
          <p:nvPr/>
        </p:nvSpPr>
        <p:spPr bwMode="auto">
          <a:xfrm>
            <a:off x="5359524" y="91108"/>
            <a:ext cx="4896544" cy="1191800"/>
          </a:xfrm>
          <a:prstGeom prst="flowChartAlternateProcess">
            <a:avLst/>
          </a:prstGeom>
          <a:blipFill>
            <a:blip r:embed="rId5" cstate="print"/>
            <a:stretch>
              <a:fillRect/>
            </a:stretch>
          </a:blipFill>
          <a:ln w="63500" cap="flat" cmpd="thickThin">
            <a:solidFill>
              <a:schemeClr val="tx1"/>
            </a:solidFill>
            <a:prstDash val="sysDash"/>
            <a:miter lim="800000"/>
            <a:headEnd/>
            <a:tailEnd/>
          </a:ln>
          <a:effectLst>
            <a:outerShdw blurRad="50800" dist="38100" dir="8100000" algn="tr" rotWithShape="0">
              <a:prstClr val="black">
                <a:alpha val="57000"/>
              </a:prstClr>
            </a:outerShdw>
          </a:effectLst>
        </p:spPr>
        <p:txBody>
          <a:bodyPr wrap="none" lIns="0" tIns="0" rIns="108000" bIns="0" anchor="ctr">
            <a:sp3d contourW="12700">
              <a:extrusionClr>
                <a:schemeClr val="bg1"/>
              </a:extrusionClr>
              <a:contourClr>
                <a:srgbClr val="008000"/>
              </a:contourClr>
            </a:sp3d>
          </a:bodyPr>
          <a:lstStyle/>
          <a:p>
            <a:pPr algn="ctr" eaLnBrk="0" hangingPunct="0">
              <a:defRPr/>
            </a:pPr>
            <a:r>
              <a:rPr lang="cs-CZ" sz="3200" dirty="0">
                <a:ln w="12700" cap="rnd">
                  <a:noFill/>
                  <a:miter lim="800000"/>
                </a:ln>
                <a:effectLst>
                  <a:outerShdw blurRad="38100" dist="38100" dir="2700000" algn="tl">
                    <a:srgbClr val="000000">
                      <a:alpha val="43137"/>
                    </a:srgbClr>
                  </a:outerShdw>
                </a:effectLst>
                <a:latin typeface="Swis721 Ex BT" pitchFamily="34" charset="0"/>
              </a:rPr>
              <a:t> </a:t>
            </a:r>
            <a:r>
              <a:rPr lang="cs-CZ" sz="3600" dirty="0">
                <a:ln w="0" cap="rnd">
                  <a:gradFill>
                    <a:gsLst>
                      <a:gs pos="0">
                        <a:srgbClr val="FFF200"/>
                      </a:gs>
                      <a:gs pos="45000">
                        <a:srgbClr val="FF7A00"/>
                      </a:gs>
                      <a:gs pos="70000">
                        <a:srgbClr val="FF0300"/>
                      </a:gs>
                      <a:gs pos="100000">
                        <a:srgbClr val="4D0808"/>
                      </a:gs>
                    </a:gsLst>
                    <a:lin ang="5400000" scaled="0"/>
                  </a:gradFill>
                  <a:miter lim="800000"/>
                </a:ln>
                <a:solidFill>
                  <a:srgbClr val="009900"/>
                </a:solidFill>
                <a:effectLst>
                  <a:outerShdw blurRad="38100" dist="38100" dir="2700000" algn="tl">
                    <a:srgbClr val="000000">
                      <a:alpha val="43137"/>
                    </a:srgbClr>
                  </a:outerShdw>
                </a:effectLst>
                <a:latin typeface="Rockwell Condensed" pitchFamily="18" charset="0"/>
                <a:ea typeface="Microsoft JhengHei" pitchFamily="34" charset="-120"/>
                <a:cs typeface="Arial" pitchFamily="34" charset="0"/>
              </a:rPr>
              <a:t>Fotbalový zpravodaj</a:t>
            </a:r>
          </a:p>
          <a:p>
            <a:pPr algn="ctr" eaLnBrk="0" hangingPunct="0">
              <a:defRPr/>
            </a:pPr>
            <a:r>
              <a:rPr lang="cs-CZ" sz="3600" dirty="0">
                <a:ln w="0" cap="rnd">
                  <a:gradFill>
                    <a:gsLst>
                      <a:gs pos="0">
                        <a:srgbClr val="FFF200"/>
                      </a:gs>
                      <a:gs pos="45000">
                        <a:srgbClr val="FF7A00"/>
                      </a:gs>
                      <a:gs pos="70000">
                        <a:srgbClr val="FF0300"/>
                      </a:gs>
                      <a:gs pos="100000">
                        <a:srgbClr val="4D0808"/>
                      </a:gs>
                    </a:gsLst>
                    <a:lin ang="5400000" scaled="0"/>
                  </a:gradFill>
                  <a:miter lim="800000"/>
                </a:ln>
                <a:solidFill>
                  <a:srgbClr val="009900"/>
                </a:solidFill>
                <a:effectLst>
                  <a:outerShdw blurRad="38100" dist="38100" dir="2700000" algn="tl">
                    <a:srgbClr val="000000">
                      <a:alpha val="43137"/>
                    </a:srgbClr>
                  </a:outerShdw>
                </a:effectLst>
                <a:latin typeface="Rockwell Condensed" pitchFamily="18" charset="0"/>
                <a:ea typeface="Microsoft JhengHei" pitchFamily="34" charset="-120"/>
                <a:cs typeface="Arial" pitchFamily="34" charset="0"/>
              </a:rPr>
              <a:t>SK Štětí</a:t>
            </a:r>
          </a:p>
        </p:txBody>
      </p:sp>
      <p:sp>
        <p:nvSpPr>
          <p:cNvPr id="12" name="TextovéPole 11"/>
          <p:cNvSpPr txBox="1"/>
          <p:nvPr/>
        </p:nvSpPr>
        <p:spPr>
          <a:xfrm>
            <a:off x="5287516" y="1531268"/>
            <a:ext cx="4896544" cy="1015663"/>
          </a:xfrm>
          <a:prstGeom prst="rect">
            <a:avLst/>
          </a:prstGeom>
          <a:blipFill dpi="0" rotWithShape="1">
            <a:blip r:embed="rId6" cstate="print">
              <a:alphaModFix amt="59000"/>
            </a:blip>
            <a:srcRect/>
            <a:stretch>
              <a:fillRect/>
            </a:stretch>
          </a:blipFill>
          <a:ln w="44450" cmpd="thickThin">
            <a:solidFill>
              <a:schemeClr val="tx1">
                <a:lumMod val="95000"/>
                <a:lumOff val="5000"/>
              </a:schemeClr>
            </a:solidFill>
          </a:ln>
          <a:effectLst>
            <a:outerShdw blurRad="50800" dist="50800" dir="5400000" algn="ctr" rotWithShape="0">
              <a:schemeClr val="accent6">
                <a:lumMod val="60000"/>
                <a:lumOff val="40000"/>
              </a:schemeClr>
            </a:outerShdw>
          </a:effectLst>
          <a:scene3d>
            <a:camera prst="orthographicFront"/>
            <a:lightRig rig="threePt" dir="t"/>
          </a:scene3d>
          <a:sp3d extrusionH="57150" contourW="12700" prstMaterial="metal">
            <a:bevelB w="19050" h="19050"/>
            <a:extrusionClr>
              <a:schemeClr val="accent6">
                <a:lumMod val="20000"/>
                <a:lumOff val="80000"/>
              </a:schemeClr>
            </a:extrusionClr>
            <a:contourClr>
              <a:srgbClr val="FF9966"/>
            </a:contourClr>
          </a:sp3d>
        </p:spPr>
        <p:txBody>
          <a:bodyPr wrap="square" anchor="ctr" anchorCtr="0">
            <a:spAutoFit/>
            <a:sp3d contourW="12700">
              <a:contourClr>
                <a:schemeClr val="bg1"/>
              </a:contourClr>
            </a:sp3d>
          </a:bodyPr>
          <a:lstStyle/>
          <a:p>
            <a:pPr algn="ctr">
              <a:defRPr/>
            </a:pPr>
            <a:r>
              <a:rPr lang="cs-CZ" sz="2900" dirty="0" smtClean="0">
                <a:ln w="6350">
                  <a:noFill/>
                </a:ln>
                <a:effectLst>
                  <a:outerShdw dist="38100" dir="13800000" sx="1000" sy="1000" algn="r" rotWithShape="0">
                    <a:schemeClr val="accent1">
                      <a:lumMod val="40000"/>
                      <a:lumOff val="60000"/>
                      <a:alpha val="40000"/>
                    </a:schemeClr>
                  </a:outerShdw>
                </a:effectLst>
                <a:latin typeface="Franklin Gothic Demi Cond" pitchFamily="34" charset="0"/>
                <a:ea typeface="MS Mincho" pitchFamily="49" charset="-128"/>
                <a:cs typeface="David" pitchFamily="34" charset="-79"/>
              </a:rPr>
              <a:t>Sezóna   2014/2015  </a:t>
            </a:r>
          </a:p>
          <a:p>
            <a:pPr algn="ctr">
              <a:defRPr/>
            </a:pPr>
            <a:r>
              <a:rPr lang="cs-CZ" sz="2900" dirty="0" smtClean="0">
                <a:ln w="6350">
                  <a:noFill/>
                </a:ln>
                <a:effectLst>
                  <a:outerShdw dist="38100" dir="13800000" sx="1000" sy="1000" algn="r" rotWithShape="0">
                    <a:schemeClr val="accent1">
                      <a:lumMod val="40000"/>
                      <a:lumOff val="60000"/>
                      <a:alpha val="40000"/>
                    </a:schemeClr>
                  </a:outerShdw>
                </a:effectLst>
                <a:latin typeface="Franklin Gothic Demi Cond" pitchFamily="34" charset="0"/>
                <a:ea typeface="MS Mincho" pitchFamily="49" charset="-128"/>
                <a:cs typeface="David" pitchFamily="34" charset="-79"/>
              </a:rPr>
              <a:t>Ústecký přebor Jaro 2015</a:t>
            </a:r>
            <a:endParaRPr lang="cs-CZ" sz="2900" dirty="0">
              <a:ln w="6350">
                <a:noFill/>
              </a:ln>
              <a:effectLst>
                <a:outerShdw dist="38100" dir="13800000" sx="1000" sy="1000" algn="r" rotWithShape="0">
                  <a:schemeClr val="accent1">
                    <a:lumMod val="40000"/>
                    <a:lumOff val="60000"/>
                    <a:alpha val="40000"/>
                  </a:schemeClr>
                </a:outerShdw>
              </a:effectLst>
              <a:latin typeface="Franklin Gothic Demi Cond" pitchFamily="34" charset="0"/>
              <a:ea typeface="MS Mincho" pitchFamily="49" charset="-128"/>
              <a:cs typeface="David" pitchFamily="34" charset="-79"/>
            </a:endParaRPr>
          </a:p>
        </p:txBody>
      </p:sp>
      <p:sp>
        <p:nvSpPr>
          <p:cNvPr id="13" name="TextovéPole 13"/>
          <p:cNvSpPr txBox="1">
            <a:spLocks noChangeArrowheads="1"/>
          </p:cNvSpPr>
          <p:nvPr/>
        </p:nvSpPr>
        <p:spPr bwMode="auto">
          <a:xfrm>
            <a:off x="5359524" y="6869668"/>
            <a:ext cx="4606925" cy="369332"/>
          </a:xfrm>
          <a:prstGeom prst="rect">
            <a:avLst/>
          </a:prstGeom>
          <a:noFill/>
          <a:ln w="9525">
            <a:noFill/>
            <a:miter lim="800000"/>
            <a:headEnd/>
            <a:tailEnd/>
          </a:ln>
        </p:spPr>
        <p:txBody>
          <a:bodyPr wrap="square">
            <a:spAutoFit/>
          </a:bodyPr>
          <a:lstStyle/>
          <a:p>
            <a:pPr algn="ctr"/>
            <a:r>
              <a:rPr lang="cs-CZ" sz="1800" dirty="0"/>
              <a:t>www.stetimondifotbal.cz</a:t>
            </a:r>
          </a:p>
        </p:txBody>
      </p:sp>
      <p:pic>
        <p:nvPicPr>
          <p:cNvPr id="15" name="Picture 106"/>
          <p:cNvPicPr>
            <a:picLocks noChangeAspect="1" noChangeArrowheads="1"/>
          </p:cNvPicPr>
          <p:nvPr/>
        </p:nvPicPr>
        <p:blipFill>
          <a:blip r:embed="rId7" cstate="print"/>
          <a:srcRect/>
          <a:stretch>
            <a:fillRect/>
          </a:stretch>
        </p:blipFill>
        <p:spPr bwMode="auto">
          <a:xfrm>
            <a:off x="9535988" y="1603276"/>
            <a:ext cx="524832" cy="504056"/>
          </a:xfrm>
          <a:prstGeom prst="rect">
            <a:avLst/>
          </a:prstGeom>
          <a:noFill/>
          <a:ln w="9525">
            <a:noFill/>
            <a:miter lim="800000"/>
            <a:headEnd/>
            <a:tailEnd/>
          </a:ln>
        </p:spPr>
      </p:pic>
      <p:pic>
        <p:nvPicPr>
          <p:cNvPr id="14" name="Picture 3"/>
          <p:cNvPicPr>
            <a:picLocks noChangeAspect="1" noChangeArrowheads="1"/>
          </p:cNvPicPr>
          <p:nvPr/>
        </p:nvPicPr>
        <p:blipFill>
          <a:blip r:embed="rId8" cstate="print"/>
          <a:srcRect/>
          <a:stretch>
            <a:fillRect/>
          </a:stretch>
        </p:blipFill>
        <p:spPr bwMode="auto">
          <a:xfrm>
            <a:off x="8959924" y="4699620"/>
            <a:ext cx="936104" cy="792088"/>
          </a:xfrm>
          <a:prstGeom prst="rect">
            <a:avLst/>
          </a:prstGeom>
          <a:noFill/>
          <a:ln w="9525">
            <a:noFill/>
            <a:miter lim="800000"/>
            <a:headEnd/>
            <a:tailEnd/>
          </a:ln>
        </p:spPr>
      </p:pic>
      <p:pic>
        <p:nvPicPr>
          <p:cNvPr id="31745" name="Picture 1"/>
          <p:cNvPicPr>
            <a:picLocks noChangeAspect="1" noChangeArrowheads="1"/>
          </p:cNvPicPr>
          <p:nvPr/>
        </p:nvPicPr>
        <p:blipFill>
          <a:blip r:embed="rId9" cstate="print"/>
          <a:srcRect/>
          <a:stretch>
            <a:fillRect/>
          </a:stretch>
        </p:blipFill>
        <p:spPr bwMode="auto">
          <a:xfrm>
            <a:off x="5416451" y="5995764"/>
            <a:ext cx="951185" cy="792088"/>
          </a:xfrm>
          <a:prstGeom prst="rect">
            <a:avLst/>
          </a:prstGeom>
          <a:noFill/>
          <a:ln w="9525">
            <a:noFill/>
            <a:miter lim="800000"/>
            <a:headEnd/>
            <a:tailEnd/>
          </a:ln>
        </p:spPr>
      </p:pic>
      <p:sp>
        <p:nvSpPr>
          <p:cNvPr id="16" name="TextovéPole 15"/>
          <p:cNvSpPr txBox="1"/>
          <p:nvPr/>
        </p:nvSpPr>
        <p:spPr>
          <a:xfrm>
            <a:off x="5287516" y="2683396"/>
            <a:ext cx="4896544" cy="1631216"/>
          </a:xfrm>
          <a:prstGeom prst="rect">
            <a:avLst/>
          </a:prstGeom>
          <a:blipFill dpi="0" rotWithShape="1">
            <a:blip r:embed="rId10" cstate="print">
              <a:alphaModFix amt="52000"/>
            </a:blip>
            <a:srcRect/>
            <a:stretch>
              <a:fillRect/>
            </a:stretch>
          </a:blipFill>
          <a:ln w="34925" cmpd="sng">
            <a:solidFill>
              <a:srgbClr val="0066CC"/>
            </a:solidFill>
            <a:prstDash val="lgDash"/>
          </a:ln>
          <a:effectLst/>
          <a:scene3d>
            <a:camera prst="orthographicFront"/>
            <a:lightRig rig="threePt" dir="t"/>
          </a:scene3d>
          <a:sp3d extrusionH="25400" contourW="19050">
            <a:bevelT w="12700" h="82550"/>
          </a:sp3d>
        </p:spPr>
        <p:txBody>
          <a:bodyPr wrap="square" rtlCol="0">
            <a:spAutoFit/>
          </a:bodyPr>
          <a:lstStyle/>
          <a:p>
            <a:pPr algn="ctr"/>
            <a:r>
              <a:rPr lang="cs-CZ" sz="4000" dirty="0" smtClean="0">
                <a:solidFill>
                  <a:srgbClr val="FF0000"/>
                </a:solidFill>
                <a:effectLst>
                  <a:outerShdw blurRad="38100" dist="38100" dir="2700000" algn="tl">
                    <a:srgbClr val="000000">
                      <a:alpha val="43137"/>
                    </a:srgbClr>
                  </a:outerShdw>
                </a:effectLst>
                <a:latin typeface="Vani" pitchFamily="34" charset="0"/>
                <a:cs typeface="Vani" pitchFamily="34" charset="0"/>
              </a:rPr>
              <a:t>6.6.2015  </a:t>
            </a:r>
          </a:p>
          <a:p>
            <a:pPr algn="ctr"/>
            <a:r>
              <a:rPr lang="cs-CZ" sz="4000" dirty="0" smtClean="0">
                <a:solidFill>
                  <a:srgbClr val="FF0000"/>
                </a:solidFill>
                <a:effectLst>
                  <a:outerShdw blurRad="38100" dist="38100" dir="2700000" algn="tl">
                    <a:srgbClr val="000000">
                      <a:alpha val="43137"/>
                    </a:srgbClr>
                  </a:outerShdw>
                </a:effectLst>
                <a:latin typeface="Vani" pitchFamily="34" charset="0"/>
                <a:cs typeface="Vani" pitchFamily="34" charset="0"/>
              </a:rPr>
              <a:t>sobota</a:t>
            </a:r>
          </a:p>
          <a:p>
            <a:pPr algn="ctr"/>
            <a:r>
              <a:rPr lang="cs-CZ" sz="2000" dirty="0" smtClean="0">
                <a:solidFill>
                  <a:srgbClr val="FF0000"/>
                </a:solidFill>
                <a:effectLst>
                  <a:outerShdw blurRad="38100" dist="38100" dir="2700000" algn="tl">
                    <a:srgbClr val="000000">
                      <a:alpha val="43137"/>
                    </a:srgbClr>
                  </a:outerShdw>
                </a:effectLst>
                <a:latin typeface="Vani" pitchFamily="34" charset="0"/>
                <a:cs typeface="Vani" pitchFamily="34" charset="0"/>
              </a:rPr>
              <a:t>29.Kolo (28. hrací)  10:15</a:t>
            </a:r>
          </a:p>
        </p:txBody>
      </p:sp>
      <p:sp>
        <p:nvSpPr>
          <p:cNvPr id="17" name="TextovéPole 12"/>
          <p:cNvSpPr txBox="1">
            <a:spLocks noChangeArrowheads="1"/>
          </p:cNvSpPr>
          <p:nvPr/>
        </p:nvSpPr>
        <p:spPr bwMode="auto">
          <a:xfrm>
            <a:off x="8577141" y="5946338"/>
            <a:ext cx="1584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1pPr>
            <a:lvl2pPr marL="4556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2pPr>
            <a:lvl3pPr marL="9128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3pPr>
            <a:lvl4pPr marL="13700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4pPr>
            <a:lvl5pPr marL="18272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5pPr>
            <a:lvl6pPr marL="2286000" algn="l" defTabSz="914400" rtl="0" eaLnBrk="1" latinLnBrk="0" hangingPunct="1">
              <a:defRPr sz="1200" b="1" kern="1200">
                <a:solidFill>
                  <a:schemeClr val="tx1"/>
                </a:solidFill>
                <a:latin typeface="Arial Rounded MT Bold" panose="020F0704030504030204" pitchFamily="34" charset="0"/>
                <a:ea typeface="+mn-ea"/>
                <a:cs typeface="+mn-cs"/>
              </a:defRPr>
            </a:lvl6pPr>
            <a:lvl7pPr marL="2743200" algn="l" defTabSz="914400" rtl="0" eaLnBrk="1" latinLnBrk="0" hangingPunct="1">
              <a:defRPr sz="1200" b="1" kern="1200">
                <a:solidFill>
                  <a:schemeClr val="tx1"/>
                </a:solidFill>
                <a:latin typeface="Arial Rounded MT Bold" panose="020F0704030504030204" pitchFamily="34" charset="0"/>
                <a:ea typeface="+mn-ea"/>
                <a:cs typeface="+mn-cs"/>
              </a:defRPr>
            </a:lvl7pPr>
            <a:lvl8pPr marL="3200400" algn="l" defTabSz="914400" rtl="0" eaLnBrk="1" latinLnBrk="0" hangingPunct="1">
              <a:defRPr sz="1200" b="1" kern="1200">
                <a:solidFill>
                  <a:schemeClr val="tx1"/>
                </a:solidFill>
                <a:latin typeface="Arial Rounded MT Bold" panose="020F0704030504030204" pitchFamily="34" charset="0"/>
                <a:ea typeface="+mn-ea"/>
                <a:cs typeface="+mn-cs"/>
              </a:defRPr>
            </a:lvl8pPr>
            <a:lvl9pPr marL="3657600" algn="l" defTabSz="914400" rtl="0" eaLnBrk="1" latinLnBrk="0" hangingPunct="1">
              <a:defRPr sz="1200" b="1" kern="1200">
                <a:solidFill>
                  <a:schemeClr val="tx1"/>
                </a:solidFill>
                <a:latin typeface="Arial Rounded MT Bold" panose="020F0704030504030204" pitchFamily="34" charset="0"/>
                <a:ea typeface="+mn-ea"/>
                <a:cs typeface="+mn-cs"/>
              </a:defRPr>
            </a:lvl9pPr>
          </a:lstStyle>
          <a:p>
            <a:pPr algn="ctr"/>
            <a:r>
              <a:rPr lang="cs-CZ" altLang="cs-CZ" sz="5400" u="none">
                <a:latin typeface="Arial Black" panose="020B0A04020102020204" pitchFamily="34" charset="0"/>
              </a:rPr>
              <a:t> </a:t>
            </a:r>
            <a:r>
              <a:rPr lang="cs-CZ" altLang="cs-CZ" sz="5400" u="none" smtClean="0">
                <a:latin typeface="Arial Black" panose="020B0A04020102020204" pitchFamily="34" charset="0"/>
              </a:rPr>
              <a:t>3:4</a:t>
            </a:r>
            <a:endParaRPr lang="cs-CZ" altLang="cs-CZ" sz="5400" u="none" dirty="0">
              <a:latin typeface="Arial Black" panose="020B0A04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39644" y="739180"/>
            <a:ext cx="184150" cy="615950"/>
          </a:xfrm>
          <a:prstGeom prst="rect">
            <a:avLst/>
          </a:prstGeom>
          <a:noFill/>
          <a:ln w="9525">
            <a:noFill/>
            <a:miter lim="800000"/>
            <a:headEnd/>
            <a:tailEnd/>
          </a:ln>
        </p:spPr>
        <p:txBody>
          <a:bodyPr wrap="none" lIns="91425" tIns="45713" rIns="91425" bIns="45713">
            <a:spAutoFit/>
          </a:bodyPr>
          <a:lstStyle/>
          <a:p>
            <a:endParaRPr lang="cs-CZ" sz="1800">
              <a:solidFill>
                <a:srgbClr val="000000"/>
              </a:solidFill>
              <a:latin typeface="Arial Black" pitchFamily="34" charset="0"/>
            </a:endParaRPr>
          </a:p>
          <a:p>
            <a:endParaRPr lang="cs-CZ" sz="1600">
              <a:solidFill>
                <a:srgbClr val="000000"/>
              </a:solidFill>
              <a:latin typeface="Gill Sans Ultra Bold" pitchFamily="34" charset="-18"/>
            </a:endParaRPr>
          </a:p>
        </p:txBody>
      </p:sp>
      <p:sp>
        <p:nvSpPr>
          <p:cNvPr id="10" name="TextovéPole 9"/>
          <p:cNvSpPr txBox="1"/>
          <p:nvPr/>
        </p:nvSpPr>
        <p:spPr>
          <a:xfrm>
            <a:off x="5647556" y="91108"/>
            <a:ext cx="4464496" cy="1323439"/>
          </a:xfrm>
          <a:prstGeom prst="rect">
            <a:avLst/>
          </a:prstGeom>
          <a:blipFill>
            <a:blip r:embed="rId3" cstate="print"/>
            <a:stretch>
              <a:fillRect/>
            </a:stretch>
          </a:blipFill>
          <a:ln w="57150">
            <a:solidFill>
              <a:srgbClr val="FF3300"/>
            </a:solidFill>
            <a:prstDash val="sysDot"/>
          </a:ln>
        </p:spPr>
        <p:txBody>
          <a:bodyPr wrap="square" rtlCol="0">
            <a:spAutoFit/>
          </a:bodyPr>
          <a:lstStyle/>
          <a:p>
            <a:pPr algn="ctr"/>
            <a:r>
              <a:rPr lang="cs-CZ" sz="1600" dirty="0" smtClean="0">
                <a:latin typeface="Bookman Old Style" pitchFamily="18" charset="0"/>
              </a:rPr>
              <a:t>Mladší žáci doma ve 2 zápasech vstřelili jen 1 branku. Louny, jedno z nejlepších mužstev Ústeckého přeboru, ovládli zápas od 1. minuty a hlavně 1. poločase se rozstříleli. </a:t>
            </a:r>
          </a:p>
        </p:txBody>
      </p:sp>
      <p:sp>
        <p:nvSpPr>
          <p:cNvPr id="12" name="Obdélník 11"/>
          <p:cNvSpPr/>
          <p:nvPr/>
        </p:nvSpPr>
        <p:spPr>
          <a:xfrm>
            <a:off x="5719564" y="4285570"/>
            <a:ext cx="4423420" cy="2862322"/>
          </a:xfrm>
          <a:prstGeom prst="rect">
            <a:avLst/>
          </a:prstGeom>
          <a:ln w="28575">
            <a:solidFill>
              <a:srgbClr val="FF3300"/>
            </a:solidFill>
          </a:ln>
        </p:spPr>
        <p:txBody>
          <a:bodyPr wrap="square">
            <a:spAutoFit/>
          </a:bodyPr>
          <a:lstStyle/>
          <a:p>
            <a:pPr algn="ctr"/>
            <a:r>
              <a:rPr lang="cs-CZ" sz="2000" u="sng" dirty="0" smtClean="0">
                <a:ln w="34925">
                  <a:solidFill>
                    <a:srgbClr val="003399"/>
                  </a:solidFill>
                </a:ln>
                <a:solidFill>
                  <a:srgbClr val="FFFF00"/>
                </a:solidFill>
                <a:latin typeface="Arial" pitchFamily="34" charset="0"/>
                <a:cs typeface="Arial" pitchFamily="34" charset="0"/>
              </a:rPr>
              <a:t>SK </a:t>
            </a:r>
            <a:r>
              <a:rPr lang="cs-CZ" sz="2000" u="sng" dirty="0" err="1" smtClean="0">
                <a:ln w="34925">
                  <a:solidFill>
                    <a:srgbClr val="003399"/>
                  </a:solidFill>
                </a:ln>
                <a:solidFill>
                  <a:srgbClr val="FFFF00"/>
                </a:solidFill>
                <a:latin typeface="Arial" pitchFamily="34" charset="0"/>
                <a:cs typeface="Arial" pitchFamily="34" charset="0"/>
              </a:rPr>
              <a:t>Štětí</a:t>
            </a:r>
            <a:r>
              <a:rPr lang="cs-CZ" sz="2000" u="sng" dirty="0" smtClean="0">
                <a:ln w="34925">
                  <a:solidFill>
                    <a:srgbClr val="003399"/>
                  </a:solidFill>
                </a:ln>
                <a:solidFill>
                  <a:srgbClr val="FFFF00"/>
                </a:solidFill>
                <a:latin typeface="Arial" pitchFamily="34" charset="0"/>
                <a:cs typeface="Arial" pitchFamily="34" charset="0"/>
              </a:rPr>
              <a:t> – FK Litvínov B</a:t>
            </a:r>
            <a:endParaRPr lang="cs-CZ" sz="2000" dirty="0" smtClean="0">
              <a:ln w="34925">
                <a:solidFill>
                  <a:srgbClr val="003399"/>
                </a:solidFill>
              </a:ln>
              <a:solidFill>
                <a:srgbClr val="FFFF00"/>
              </a:solidFill>
              <a:latin typeface="Arial" pitchFamily="34" charset="0"/>
              <a:cs typeface="Arial" pitchFamily="34" charset="0"/>
            </a:endParaRPr>
          </a:p>
          <a:p>
            <a:pPr algn="ctr"/>
            <a:r>
              <a:rPr lang="cs-CZ" sz="2000" u="sng" dirty="0" smtClean="0">
                <a:ln w="34925">
                  <a:solidFill>
                    <a:srgbClr val="003399"/>
                  </a:solidFill>
                </a:ln>
                <a:solidFill>
                  <a:srgbClr val="FFFF00"/>
                </a:solidFill>
                <a:latin typeface="Arial" pitchFamily="34" charset="0"/>
                <a:cs typeface="Arial" pitchFamily="34" charset="0"/>
              </a:rPr>
              <a:t>1:6(1:1)     31.5.2015  28.kolo</a:t>
            </a:r>
          </a:p>
          <a:p>
            <a:r>
              <a:rPr lang="cs-CZ" sz="1000" b="0" dirty="0" smtClean="0">
                <a:latin typeface="Arial" pitchFamily="34" charset="0"/>
                <a:cs typeface="Arial" pitchFamily="34" charset="0"/>
              </a:rPr>
              <a:t>V dalším zápase Oblastního přeboru hostili mladší žáci béčko Litvínova, prakticky souseda v tabulce. Začátek zápasu tabulkové předpoklady potvrzoval a hrála se celkem vyrovnaná partie. Do vedení šli hosté. Zaváhání při vyběhnutí domácího brankáře využili litvínovští ke skórování. Domácí se dočkali vyrovnání po parádním přímém kopu Štěpána </a:t>
            </a:r>
            <a:r>
              <a:rPr lang="cs-CZ" sz="1000" b="0" dirty="0" err="1" smtClean="0">
                <a:latin typeface="Arial" pitchFamily="34" charset="0"/>
                <a:cs typeface="Arial" pitchFamily="34" charset="0"/>
              </a:rPr>
              <a:t>Plicky</a:t>
            </a:r>
            <a:r>
              <a:rPr lang="cs-CZ" sz="1000" b="0" dirty="0" smtClean="0">
                <a:latin typeface="Arial" pitchFamily="34" charset="0"/>
                <a:cs typeface="Arial" pitchFamily="34" charset="0"/>
              </a:rPr>
              <a:t>. První poločas byl i nadále vyrovnaný. Šance měly oba týmy, ale do konce půle se skóre nezměnilo. Druhý poločas už v režii hostů. Domácím hráčům, ze kterých většina nastoupila i v předešlém zápase starších žáků docházeli síly. Bránění se tak měnilo ve statický dohled a všude chyběl minimálně jeden krok. Brankový rozdíl narůstal a zastavil se na rozdílu pěti branek.</a:t>
            </a:r>
          </a:p>
          <a:p>
            <a:r>
              <a:rPr lang="cs-CZ" sz="1000" b="0" u="sng" dirty="0" smtClean="0">
                <a:latin typeface="Arial" pitchFamily="34" charset="0"/>
                <a:cs typeface="Arial" pitchFamily="34" charset="0"/>
              </a:rPr>
              <a:t>Branky</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Š.Plicka</a:t>
            </a:r>
            <a:endParaRPr lang="cs-CZ" sz="1000" b="0" dirty="0" smtClean="0">
              <a:latin typeface="Arial" pitchFamily="34" charset="0"/>
              <a:cs typeface="Arial" pitchFamily="34" charset="0"/>
            </a:endParaRPr>
          </a:p>
          <a:p>
            <a:r>
              <a:rPr lang="cs-CZ" sz="1000" b="0" u="sng" dirty="0" smtClean="0">
                <a:latin typeface="Arial" pitchFamily="34" charset="0"/>
                <a:cs typeface="Arial" pitchFamily="34" charset="0"/>
              </a:rPr>
              <a:t>Sestava</a:t>
            </a:r>
            <a:r>
              <a:rPr lang="cs-CZ" sz="1000" b="0" dirty="0" smtClean="0">
                <a:latin typeface="Arial" pitchFamily="34" charset="0"/>
                <a:cs typeface="Arial" pitchFamily="34" charset="0"/>
              </a:rPr>
              <a:t> Holub – Pilař, </a:t>
            </a:r>
            <a:r>
              <a:rPr lang="cs-CZ" sz="1000" b="0" dirty="0" err="1" smtClean="0">
                <a:latin typeface="Arial" pitchFamily="34" charset="0"/>
                <a:cs typeface="Arial" pitchFamily="34" charset="0"/>
              </a:rPr>
              <a:t>Krejza</a:t>
            </a:r>
            <a:r>
              <a:rPr lang="cs-CZ" sz="1000" b="0" dirty="0" smtClean="0">
                <a:latin typeface="Arial" pitchFamily="34" charset="0"/>
                <a:cs typeface="Arial" pitchFamily="34" charset="0"/>
              </a:rPr>
              <a:t>, Ulrych – </a:t>
            </a:r>
            <a:r>
              <a:rPr lang="cs-CZ" sz="1000" b="0" dirty="0" err="1" smtClean="0">
                <a:latin typeface="Arial" pitchFamily="34" charset="0"/>
                <a:cs typeface="Arial" pitchFamily="34" charset="0"/>
              </a:rPr>
              <a:t>Bartko</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Plicka</a:t>
            </a:r>
            <a:r>
              <a:rPr lang="cs-CZ" sz="1000" b="0" dirty="0" smtClean="0">
                <a:latin typeface="Arial" pitchFamily="34" charset="0"/>
                <a:cs typeface="Arial" pitchFamily="34" charset="0"/>
              </a:rPr>
              <a:t>, Špaček </a:t>
            </a:r>
          </a:p>
          <a:p>
            <a:r>
              <a:rPr lang="cs-CZ" sz="1000" b="0" dirty="0" smtClean="0">
                <a:latin typeface="Arial" pitchFamily="34" charset="0"/>
                <a:cs typeface="Arial" pitchFamily="34" charset="0"/>
              </a:rPr>
              <a:t>              – Novák J.</a:t>
            </a:r>
          </a:p>
          <a:p>
            <a:r>
              <a:rPr lang="cs-CZ" sz="1000" b="0" u="sng" dirty="0" smtClean="0">
                <a:latin typeface="Arial" pitchFamily="34" charset="0"/>
                <a:cs typeface="Arial" pitchFamily="34" charset="0"/>
              </a:rPr>
              <a:t>Střídajíc</a:t>
            </a:r>
            <a:r>
              <a:rPr lang="cs-CZ" sz="1000" b="0" dirty="0" smtClean="0">
                <a:latin typeface="Arial" pitchFamily="34" charset="0"/>
                <a:cs typeface="Arial" pitchFamily="34" charset="0"/>
              </a:rPr>
              <a:t>í: Kulhánek, Novák L.</a:t>
            </a:r>
            <a:r>
              <a:rPr lang="cs-CZ" sz="1000" b="0" dirty="0" smtClean="0">
                <a:solidFill>
                  <a:srgbClr val="FF0000"/>
                </a:solidFill>
                <a:latin typeface="Arial" pitchFamily="34" charset="0"/>
                <a:cs typeface="Arial" pitchFamily="34" charset="0"/>
              </a:rPr>
              <a:t> </a:t>
            </a:r>
          </a:p>
        </p:txBody>
      </p:sp>
      <p:sp>
        <p:nvSpPr>
          <p:cNvPr id="13" name="Obdélník 12"/>
          <p:cNvSpPr/>
          <p:nvPr/>
        </p:nvSpPr>
        <p:spPr>
          <a:xfrm>
            <a:off x="5688632" y="1564074"/>
            <a:ext cx="4423420" cy="2631490"/>
          </a:xfrm>
          <a:prstGeom prst="rect">
            <a:avLst/>
          </a:prstGeom>
          <a:ln w="28575">
            <a:solidFill>
              <a:schemeClr val="accent4">
                <a:lumMod val="95000"/>
                <a:lumOff val="5000"/>
              </a:schemeClr>
            </a:solidFill>
          </a:ln>
        </p:spPr>
        <p:txBody>
          <a:bodyPr wrap="square">
            <a:spAutoFit/>
          </a:bodyPr>
          <a:lstStyle/>
          <a:p>
            <a:pPr algn="ctr"/>
            <a:r>
              <a:rPr lang="cs-CZ" sz="2000" u="sng" dirty="0" smtClean="0">
                <a:ln>
                  <a:solidFill>
                    <a:schemeClr val="accent1">
                      <a:lumMod val="20000"/>
                      <a:lumOff val="80000"/>
                    </a:schemeClr>
                  </a:solidFill>
                </a:ln>
                <a:solidFill>
                  <a:srgbClr val="660033"/>
                </a:solidFill>
                <a:latin typeface="Arial" pitchFamily="34" charset="0"/>
                <a:cs typeface="Arial" pitchFamily="34" charset="0"/>
              </a:rPr>
              <a:t>SK </a:t>
            </a:r>
            <a:r>
              <a:rPr lang="cs-CZ" sz="2000" u="sng" dirty="0" err="1" smtClean="0">
                <a:ln>
                  <a:solidFill>
                    <a:schemeClr val="accent1">
                      <a:lumMod val="20000"/>
                      <a:lumOff val="80000"/>
                    </a:schemeClr>
                  </a:solidFill>
                </a:ln>
                <a:solidFill>
                  <a:srgbClr val="660033"/>
                </a:solidFill>
                <a:latin typeface="Arial" pitchFamily="34" charset="0"/>
                <a:cs typeface="Arial" pitchFamily="34" charset="0"/>
              </a:rPr>
              <a:t>Štětí</a:t>
            </a:r>
            <a:r>
              <a:rPr lang="cs-CZ" sz="2000" u="sng" dirty="0" smtClean="0">
                <a:ln>
                  <a:solidFill>
                    <a:schemeClr val="accent1">
                      <a:lumMod val="20000"/>
                      <a:lumOff val="80000"/>
                    </a:schemeClr>
                  </a:solidFill>
                </a:ln>
                <a:solidFill>
                  <a:srgbClr val="660033"/>
                </a:solidFill>
                <a:latin typeface="Arial" pitchFamily="34" charset="0"/>
                <a:cs typeface="Arial" pitchFamily="34" charset="0"/>
              </a:rPr>
              <a:t> – FK Louny</a:t>
            </a:r>
            <a:endParaRPr lang="cs-CZ" sz="2000" dirty="0" smtClean="0">
              <a:ln>
                <a:solidFill>
                  <a:schemeClr val="accent1">
                    <a:lumMod val="20000"/>
                    <a:lumOff val="80000"/>
                  </a:schemeClr>
                </a:solidFill>
              </a:ln>
              <a:solidFill>
                <a:srgbClr val="660033"/>
              </a:solidFill>
              <a:latin typeface="Arial" pitchFamily="34" charset="0"/>
              <a:cs typeface="Arial" pitchFamily="34" charset="0"/>
            </a:endParaRPr>
          </a:p>
          <a:p>
            <a:pPr algn="ctr"/>
            <a:r>
              <a:rPr lang="cs-CZ" sz="2000" u="sng" dirty="0" smtClean="0">
                <a:ln>
                  <a:solidFill>
                    <a:schemeClr val="accent1">
                      <a:lumMod val="20000"/>
                      <a:lumOff val="80000"/>
                    </a:schemeClr>
                  </a:solidFill>
                </a:ln>
                <a:solidFill>
                  <a:srgbClr val="660033"/>
                </a:solidFill>
                <a:latin typeface="Arial" pitchFamily="34" charset="0"/>
                <a:cs typeface="Arial" pitchFamily="34" charset="0"/>
              </a:rPr>
              <a:t>0:15(0:11)     </a:t>
            </a:r>
            <a:endParaRPr lang="cs-CZ" sz="2000" dirty="0" smtClean="0">
              <a:ln>
                <a:solidFill>
                  <a:schemeClr val="accent1">
                    <a:lumMod val="20000"/>
                    <a:lumOff val="80000"/>
                  </a:schemeClr>
                </a:solidFill>
              </a:ln>
              <a:solidFill>
                <a:srgbClr val="660033"/>
              </a:solidFill>
              <a:latin typeface="Arial" pitchFamily="34" charset="0"/>
              <a:cs typeface="Arial" pitchFamily="34" charset="0"/>
            </a:endParaRPr>
          </a:p>
          <a:p>
            <a:pPr algn="ctr"/>
            <a:r>
              <a:rPr lang="cs-CZ" sz="2000" u="sng" dirty="0" smtClean="0">
                <a:ln>
                  <a:solidFill>
                    <a:schemeClr val="accent1">
                      <a:lumMod val="20000"/>
                      <a:lumOff val="80000"/>
                    </a:schemeClr>
                  </a:solidFill>
                </a:ln>
                <a:solidFill>
                  <a:srgbClr val="660033"/>
                </a:solidFill>
                <a:latin typeface="Arial" pitchFamily="34" charset="0"/>
                <a:cs typeface="Arial" pitchFamily="34" charset="0"/>
              </a:rPr>
              <a:t>2.6.2015  17.kolo předehrávka</a:t>
            </a:r>
            <a:endParaRPr lang="cs-CZ" sz="2000" dirty="0" smtClean="0">
              <a:ln>
                <a:solidFill>
                  <a:schemeClr val="accent1">
                    <a:lumMod val="20000"/>
                    <a:lumOff val="80000"/>
                  </a:schemeClr>
                </a:solidFill>
              </a:ln>
              <a:solidFill>
                <a:srgbClr val="660033"/>
              </a:solidFill>
              <a:latin typeface="Arial" pitchFamily="34" charset="0"/>
              <a:cs typeface="Arial" pitchFamily="34" charset="0"/>
            </a:endParaRPr>
          </a:p>
          <a:p>
            <a:r>
              <a:rPr lang="cs-CZ" sz="1050" b="0" dirty="0" smtClean="0">
                <a:latin typeface="Arial" pitchFamily="34" charset="0"/>
                <a:cs typeface="Arial" pitchFamily="34" charset="0"/>
              </a:rPr>
              <a:t>Pro mnohé hráče to byl druhý zápas v jeden den, protože hráli i za starší žáky, kterých bylo velmi a jen díky mladším žákům zápas vůbec odehráli.  Patří jim také  poděkování. Navíc Louny, jako druhý celek tabulky, hráli velmi dobře a hlavně v 1. poločase si před naší brankou otevřely střelnici.</a:t>
            </a:r>
          </a:p>
          <a:p>
            <a:r>
              <a:rPr lang="cs-CZ" sz="1050" b="0" u="sng" dirty="0" smtClean="0">
                <a:latin typeface="Arial" pitchFamily="34" charset="0"/>
                <a:cs typeface="Arial" pitchFamily="34" charset="0"/>
              </a:rPr>
              <a:t>Sestava</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Šrotýř</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Ladisalv</a:t>
            </a:r>
            <a:r>
              <a:rPr lang="cs-CZ" sz="1050" b="0" dirty="0" smtClean="0">
                <a:latin typeface="Arial" pitchFamily="34" charset="0"/>
                <a:cs typeface="Arial" pitchFamily="34" charset="0"/>
              </a:rPr>
              <a:t> Novák, </a:t>
            </a:r>
            <a:r>
              <a:rPr lang="cs-CZ" sz="1050" b="0" dirty="0" err="1" smtClean="0">
                <a:latin typeface="Arial" pitchFamily="34" charset="0"/>
                <a:cs typeface="Arial" pitchFamily="34" charset="0"/>
              </a:rPr>
              <a:t>T.Németh</a:t>
            </a:r>
            <a:r>
              <a:rPr lang="cs-CZ" sz="1050" b="0" dirty="0" smtClean="0">
                <a:latin typeface="Arial" pitchFamily="34" charset="0"/>
                <a:cs typeface="Arial" pitchFamily="34" charset="0"/>
              </a:rPr>
              <a:t>, Jakub Pilař, </a:t>
            </a:r>
            <a:r>
              <a:rPr lang="cs-CZ" sz="1050" b="0" dirty="0" err="1" smtClean="0">
                <a:latin typeface="Arial" pitchFamily="34" charset="0"/>
                <a:cs typeface="Arial" pitchFamily="34" charset="0"/>
              </a:rPr>
              <a:t>Vaszi</a:t>
            </a:r>
            <a:r>
              <a:rPr lang="cs-CZ" sz="1050" b="0" dirty="0" smtClean="0">
                <a:latin typeface="Arial" pitchFamily="34" charset="0"/>
                <a:cs typeface="Arial" pitchFamily="34" charset="0"/>
              </a:rPr>
              <a:t>, </a:t>
            </a:r>
          </a:p>
          <a:p>
            <a:r>
              <a:rPr lang="cs-CZ" sz="1050" b="0" dirty="0" smtClean="0">
                <a:latin typeface="Arial" pitchFamily="34" charset="0"/>
                <a:cs typeface="Arial" pitchFamily="34" charset="0"/>
              </a:rPr>
              <a:t>              Ulrych, </a:t>
            </a:r>
            <a:r>
              <a:rPr lang="cs-CZ" sz="1050" b="0" dirty="0" err="1" smtClean="0">
                <a:latin typeface="Arial" pitchFamily="34" charset="0"/>
                <a:cs typeface="Arial" pitchFamily="34" charset="0"/>
              </a:rPr>
              <a:t>Krejza</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Kuča</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Š.Plicka</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Bartko</a:t>
            </a:r>
            <a:r>
              <a:rPr lang="cs-CZ" sz="1050" b="0" dirty="0" smtClean="0">
                <a:latin typeface="Arial" pitchFamily="34" charset="0"/>
                <a:cs typeface="Arial" pitchFamily="34" charset="0"/>
              </a:rPr>
              <a:t>, Jakub Novák, </a:t>
            </a:r>
          </a:p>
          <a:p>
            <a:r>
              <a:rPr lang="cs-CZ" sz="1050" b="0" dirty="0" smtClean="0">
                <a:latin typeface="Arial" pitchFamily="34" charset="0"/>
                <a:cs typeface="Arial" pitchFamily="34" charset="0"/>
              </a:rPr>
              <a:t>              Špaček, </a:t>
            </a:r>
            <a:r>
              <a:rPr lang="cs-CZ" sz="1050" b="0" dirty="0" err="1" smtClean="0">
                <a:latin typeface="Arial" pitchFamily="34" charset="0"/>
                <a:cs typeface="Arial" pitchFamily="34" charset="0"/>
              </a:rPr>
              <a:t>Drahoňovský</a:t>
            </a:r>
            <a:endParaRPr lang="cs-CZ" sz="1050" b="0" dirty="0" smtClean="0">
              <a:latin typeface="Arial" pitchFamily="34" charset="0"/>
              <a:cs typeface="Arial" pitchFamily="34" charset="0"/>
            </a:endParaRPr>
          </a:p>
          <a:p>
            <a:r>
              <a:rPr lang="cs-CZ" sz="1050" b="0" u="sng" dirty="0" smtClean="0">
                <a:latin typeface="Arial" pitchFamily="34" charset="0"/>
                <a:cs typeface="Arial" pitchFamily="34" charset="0"/>
              </a:rPr>
              <a:t>Trenér:</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P.Hoznédl</a:t>
            </a:r>
            <a:r>
              <a:rPr lang="cs-CZ" sz="1050" b="0" dirty="0" smtClean="0">
                <a:latin typeface="Arial" pitchFamily="34" charset="0"/>
                <a:cs typeface="Arial" pitchFamily="34" charset="0"/>
              </a:rPr>
              <a:t>  Vedoucí: </a:t>
            </a:r>
            <a:r>
              <a:rPr lang="cs-CZ" sz="1050" b="0" dirty="0" err="1" smtClean="0">
                <a:latin typeface="Arial" pitchFamily="34" charset="0"/>
                <a:cs typeface="Arial" pitchFamily="34" charset="0"/>
              </a:rPr>
              <a:t>M</a:t>
            </a:r>
            <a:r>
              <a:rPr lang="cs-CZ" sz="1050" b="0" dirty="0" smtClean="0">
                <a:latin typeface="Arial" pitchFamily="34" charset="0"/>
                <a:cs typeface="Arial" pitchFamily="34" charset="0"/>
              </a:rPr>
              <a:t>.Daniluk</a:t>
            </a:r>
          </a:p>
          <a:p>
            <a:r>
              <a:rPr lang="cs-CZ" sz="1050" b="0" u="sng" dirty="0" smtClean="0">
                <a:latin typeface="Arial" pitchFamily="34" charset="0"/>
                <a:cs typeface="Arial" pitchFamily="34" charset="0"/>
              </a:rPr>
              <a:t>Rozhodčí:</a:t>
            </a:r>
            <a:r>
              <a:rPr lang="cs-CZ" sz="1050" b="0" dirty="0" smtClean="0">
                <a:latin typeface="Arial" pitchFamily="34" charset="0"/>
                <a:cs typeface="Arial" pitchFamily="34" charset="0"/>
              </a:rPr>
              <a:t> Trutnovský</a:t>
            </a:r>
          </a:p>
        </p:txBody>
      </p:sp>
      <p:graphicFrame>
        <p:nvGraphicFramePr>
          <p:cNvPr id="6" name="Tabulka 5"/>
          <p:cNvGraphicFramePr>
            <a:graphicFrameLocks noGrp="1"/>
          </p:cNvGraphicFramePr>
          <p:nvPr/>
        </p:nvGraphicFramePr>
        <p:xfrm>
          <a:off x="174949" y="2371812"/>
          <a:ext cx="4334390" cy="4704072"/>
        </p:xfrm>
        <a:graphic>
          <a:graphicData uri="http://schemas.openxmlformats.org/drawingml/2006/table">
            <a:tbl>
              <a:tblPr/>
              <a:tblGrid>
                <a:gridCol w="1444797">
                  <a:extLst>
                    <a:ext uri="{9D8B030D-6E8A-4147-A177-3AD203B41FA5}">
                      <a16:colId xmlns:a16="http://schemas.microsoft.com/office/drawing/2014/main" val="20000"/>
                    </a:ext>
                  </a:extLst>
                </a:gridCol>
                <a:gridCol w="1213629">
                  <a:extLst>
                    <a:ext uri="{9D8B030D-6E8A-4147-A177-3AD203B41FA5}">
                      <a16:colId xmlns:a16="http://schemas.microsoft.com/office/drawing/2014/main" val="20001"/>
                    </a:ext>
                  </a:extLst>
                </a:gridCol>
                <a:gridCol w="982462">
                  <a:extLst>
                    <a:ext uri="{9D8B030D-6E8A-4147-A177-3AD203B41FA5}">
                      <a16:colId xmlns:a16="http://schemas.microsoft.com/office/drawing/2014/main" val="20002"/>
                    </a:ext>
                  </a:extLst>
                </a:gridCol>
                <a:gridCol w="693502">
                  <a:extLst>
                    <a:ext uri="{9D8B030D-6E8A-4147-A177-3AD203B41FA5}">
                      <a16:colId xmlns:a16="http://schemas.microsoft.com/office/drawing/2014/main" val="20003"/>
                    </a:ext>
                  </a:extLst>
                </a:gridCol>
              </a:tblGrid>
              <a:tr h="169333">
                <a:tc gridSpan="4">
                  <a:txBody>
                    <a:bodyPr/>
                    <a:lstStyle/>
                    <a:p>
                      <a:pPr algn="ctr" fontAlgn="ctr"/>
                      <a:r>
                        <a:rPr lang="cs-CZ" sz="1400" b="1" i="0" u="none" strike="noStrike" dirty="0">
                          <a:solidFill>
                            <a:srgbClr val="153E96"/>
                          </a:solidFill>
                          <a:latin typeface="Arial"/>
                        </a:rPr>
                        <a:t>29. kolo 06.-07.06.2015</a:t>
                      </a:r>
                    </a:p>
                  </a:txBody>
                  <a:tcPr marL="0" marR="0" marT="0" marB="0" anchor="ctr">
                    <a:lnL>
                      <a:noFill/>
                    </a:lnL>
                    <a:lnR>
                      <a:noFill/>
                    </a:lnR>
                    <a:lnT>
                      <a:noFill/>
                    </a:lnT>
                    <a:lnB w="19050" cap="flat" cmpd="sng" algn="ctr">
                      <a:solidFill>
                        <a:srgbClr val="000000"/>
                      </a:solidFill>
                      <a:prstDash val="solid"/>
                      <a:round/>
                      <a:headEnd type="none" w="med" len="med"/>
                      <a:tailEnd type="none" w="med" len="med"/>
                    </a:lnB>
                    <a:solidFill>
                      <a:srgbClr val="FFFF66"/>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69333">
                <a:tc>
                  <a:txBody>
                    <a:bodyPr/>
                    <a:lstStyle/>
                    <a:p>
                      <a:pPr algn="ctr" fontAlgn="ctr"/>
                      <a:r>
                        <a:rPr lang="cs-CZ" sz="1100" b="1" i="0" u="none" strike="noStrike" dirty="0" err="1">
                          <a:solidFill>
                            <a:srgbClr val="000000"/>
                          </a:solidFill>
                          <a:latin typeface="Arial"/>
                        </a:rPr>
                        <a:t>Modlany</a:t>
                      </a:r>
                      <a:endParaRPr lang="cs-CZ" sz="1100" b="1" i="0" u="none" strike="noStrike" dirty="0">
                        <a:solidFill>
                          <a:srgbClr val="000000"/>
                        </a:solidFill>
                        <a:latin typeface="Arial"/>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tc>
                  <a:txBody>
                    <a:bodyPr/>
                    <a:lstStyle/>
                    <a:p>
                      <a:pPr algn="ctr" fontAlgn="ctr"/>
                      <a:r>
                        <a:rPr lang="cs-CZ" sz="1100" b="1" i="0" u="none" strike="noStrike">
                          <a:solidFill>
                            <a:srgbClr val="000000"/>
                          </a:solidFill>
                          <a:latin typeface="Arial"/>
                        </a:rPr>
                        <a:t>Spořice</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tc>
                  <a:txBody>
                    <a:bodyPr/>
                    <a:lstStyle/>
                    <a:p>
                      <a:pPr algn="ctr" fontAlgn="ctr"/>
                      <a:r>
                        <a:rPr lang="cs-CZ" sz="1100" b="1" i="0" u="none" strike="noStrike">
                          <a:solidFill>
                            <a:srgbClr val="000000"/>
                          </a:solidFill>
                          <a:latin typeface="Arial"/>
                        </a:rPr>
                        <a:t>06.06. 10:15</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tc>
                  <a:txBody>
                    <a:bodyPr/>
                    <a:lstStyle/>
                    <a:p>
                      <a:pPr algn="ctr" fontAlgn="ctr"/>
                      <a:r>
                        <a:rPr lang="cs-CZ" sz="1100" b="1" i="0" u="none" strike="noStrike">
                          <a:solidFill>
                            <a:srgbClr val="000000"/>
                          </a:solidFill>
                          <a:latin typeface="Arial"/>
                        </a:rPr>
                        <a:t>SO</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extLst>
                  <a:ext uri="{0D108BD9-81ED-4DB2-BD59-A6C34878D82A}">
                    <a16:rowId xmlns:a16="http://schemas.microsoft.com/office/drawing/2014/main" val="10001"/>
                  </a:ext>
                </a:extLst>
              </a:tr>
              <a:tr h="169333">
                <a:tc>
                  <a:txBody>
                    <a:bodyPr/>
                    <a:lstStyle/>
                    <a:p>
                      <a:pPr algn="ctr" fontAlgn="ctr"/>
                      <a:r>
                        <a:rPr lang="cs-CZ" sz="1100" b="1" i="0" u="none" strike="noStrike" dirty="0" err="1">
                          <a:solidFill>
                            <a:srgbClr val="3333CC"/>
                          </a:solidFill>
                          <a:latin typeface="Arial"/>
                        </a:rPr>
                        <a:t>Štětí</a:t>
                      </a:r>
                      <a:endParaRPr lang="cs-CZ" sz="1100" b="1" i="0" u="none" strike="noStrike" dirty="0">
                        <a:solidFill>
                          <a:srgbClr val="3333CC"/>
                        </a:solidFill>
                        <a:latin typeface="Arial"/>
                      </a:endParaRP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3333CC"/>
                          </a:solidFill>
                          <a:latin typeface="Arial"/>
                        </a:rPr>
                        <a:t>T.Kadaň</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3333CC"/>
                          </a:solidFill>
                          <a:latin typeface="Arial"/>
                        </a:rPr>
                        <a:t>06.06. 10:15</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3333CC"/>
                          </a:solidFill>
                          <a:latin typeface="Arial"/>
                        </a:rPr>
                        <a:t>SO</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02"/>
                  </a:ext>
                </a:extLst>
              </a:tr>
              <a:tr h="169333">
                <a:tc>
                  <a:txBody>
                    <a:bodyPr/>
                    <a:lstStyle/>
                    <a:p>
                      <a:pPr algn="ctr" fontAlgn="ctr"/>
                      <a:r>
                        <a:rPr lang="cs-CZ" sz="1100" b="1" i="0" u="none" strike="noStrike">
                          <a:solidFill>
                            <a:srgbClr val="000000"/>
                          </a:solidFill>
                          <a:latin typeface="Arial"/>
                        </a:rPr>
                        <a:t>Rumburk</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dirty="0">
                          <a:solidFill>
                            <a:srgbClr val="000000"/>
                          </a:solidFill>
                          <a:latin typeface="Arial"/>
                        </a:rPr>
                        <a:t>Louny</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a:solidFill>
                            <a:srgbClr val="000000"/>
                          </a:solidFill>
                          <a:latin typeface="Arial"/>
                        </a:rPr>
                        <a:t>06.06. 10:15</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a:solidFill>
                            <a:srgbClr val="000000"/>
                          </a:solidFill>
                          <a:latin typeface="Arial"/>
                        </a:rPr>
                        <a:t>SO</a:t>
                      </a:r>
                    </a:p>
                  </a:txBody>
                  <a:tcPr marL="0" marR="0" marT="0" marB="0" anchor="ctr">
                    <a:lnL>
                      <a:noFill/>
                    </a:lnL>
                    <a:lnR>
                      <a:noFill/>
                    </a:lnR>
                    <a:lnT>
                      <a:noFill/>
                    </a:lnT>
                    <a:lnB>
                      <a:noFill/>
                    </a:lnB>
                    <a:solidFill>
                      <a:srgbClr val="CCFF66"/>
                    </a:solidFill>
                  </a:tcPr>
                </a:tc>
                <a:extLst>
                  <a:ext uri="{0D108BD9-81ED-4DB2-BD59-A6C34878D82A}">
                    <a16:rowId xmlns:a16="http://schemas.microsoft.com/office/drawing/2014/main" val="10003"/>
                  </a:ext>
                </a:extLst>
              </a:tr>
              <a:tr h="169333">
                <a:tc>
                  <a:txBody>
                    <a:bodyPr/>
                    <a:lstStyle/>
                    <a:p>
                      <a:pPr algn="ctr" fontAlgn="ctr"/>
                      <a:r>
                        <a:rPr lang="cs-CZ" sz="1100" b="1" i="0" u="none" strike="noStrike">
                          <a:solidFill>
                            <a:srgbClr val="000000"/>
                          </a:solidFill>
                          <a:latin typeface="Arial"/>
                        </a:rPr>
                        <a:t>Blšany</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dirty="0" err="1">
                          <a:solidFill>
                            <a:srgbClr val="000000"/>
                          </a:solidFill>
                          <a:latin typeface="Arial"/>
                        </a:rPr>
                        <a:t>Proboštov</a:t>
                      </a:r>
                      <a:endParaRPr lang="cs-CZ" sz="1100" b="1" i="0" u="none" strike="noStrike" dirty="0">
                        <a:solidFill>
                          <a:srgbClr val="000000"/>
                        </a:solidFill>
                        <a:latin typeface="Arial"/>
                      </a:endParaRP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06.06. 10:30</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SO</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04"/>
                  </a:ext>
                </a:extLst>
              </a:tr>
              <a:tr h="169333">
                <a:tc>
                  <a:txBody>
                    <a:bodyPr/>
                    <a:lstStyle/>
                    <a:p>
                      <a:pPr algn="ctr" fontAlgn="ctr"/>
                      <a:r>
                        <a:rPr lang="cs-CZ" sz="1100" b="1" i="0" u="none" strike="noStrike">
                          <a:solidFill>
                            <a:srgbClr val="000000"/>
                          </a:solidFill>
                          <a:latin typeface="Arial"/>
                        </a:rPr>
                        <a:t>Bílina</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a:solidFill>
                            <a:srgbClr val="000000"/>
                          </a:solidFill>
                          <a:latin typeface="Arial"/>
                        </a:rPr>
                        <a:t>Hrobce</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dirty="0">
                          <a:solidFill>
                            <a:srgbClr val="000000"/>
                          </a:solidFill>
                          <a:latin typeface="Arial"/>
                        </a:rPr>
                        <a:t>06.06. 15:00</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a:solidFill>
                            <a:srgbClr val="000000"/>
                          </a:solidFill>
                          <a:latin typeface="Arial"/>
                        </a:rPr>
                        <a:t>SO</a:t>
                      </a:r>
                    </a:p>
                  </a:txBody>
                  <a:tcPr marL="0" marR="0" marT="0" marB="0" anchor="ctr">
                    <a:lnL>
                      <a:noFill/>
                    </a:lnL>
                    <a:lnR>
                      <a:noFill/>
                    </a:lnR>
                    <a:lnT>
                      <a:noFill/>
                    </a:lnT>
                    <a:lnB>
                      <a:noFill/>
                    </a:lnB>
                    <a:solidFill>
                      <a:srgbClr val="CCFF66"/>
                    </a:solidFill>
                  </a:tcPr>
                </a:tc>
                <a:extLst>
                  <a:ext uri="{0D108BD9-81ED-4DB2-BD59-A6C34878D82A}">
                    <a16:rowId xmlns:a16="http://schemas.microsoft.com/office/drawing/2014/main" val="10005"/>
                  </a:ext>
                </a:extLst>
              </a:tr>
              <a:tr h="169333">
                <a:tc>
                  <a:txBody>
                    <a:bodyPr/>
                    <a:lstStyle/>
                    <a:p>
                      <a:pPr algn="ctr" fontAlgn="ctr"/>
                      <a:r>
                        <a:rPr lang="cs-CZ" sz="1100" b="1" i="0" u="none" strike="noStrike">
                          <a:solidFill>
                            <a:srgbClr val="000000"/>
                          </a:solidFill>
                          <a:latin typeface="Arial"/>
                        </a:rPr>
                        <a:t>H. Jiřetín</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Litvínov</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a:rPr>
                        <a:t>06.06. 17:00</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a:rPr>
                        <a:t>SO</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06"/>
                  </a:ext>
                </a:extLst>
              </a:tr>
              <a:tr h="169333">
                <a:tc>
                  <a:txBody>
                    <a:bodyPr/>
                    <a:lstStyle/>
                    <a:p>
                      <a:pPr algn="ctr" fontAlgn="ctr"/>
                      <a:r>
                        <a:rPr lang="cs-CZ" sz="1100" b="1" i="0" u="none" strike="noStrike">
                          <a:solidFill>
                            <a:srgbClr val="000000"/>
                          </a:solidFill>
                          <a:latin typeface="Arial"/>
                        </a:rPr>
                        <a:t>Vilémov</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a:solidFill>
                            <a:srgbClr val="000000"/>
                          </a:solidFill>
                          <a:latin typeface="Arial"/>
                        </a:rPr>
                        <a:t>Modrá</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a:solidFill>
                            <a:srgbClr val="000000"/>
                          </a:solidFill>
                          <a:latin typeface="Arial"/>
                        </a:rPr>
                        <a:t>06.06. 17:00</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dirty="0">
                          <a:solidFill>
                            <a:srgbClr val="000000"/>
                          </a:solidFill>
                          <a:latin typeface="Arial"/>
                        </a:rPr>
                        <a:t>SO</a:t>
                      </a:r>
                    </a:p>
                  </a:txBody>
                  <a:tcPr marL="0" marR="0" marT="0" marB="0" anchor="ctr">
                    <a:lnL>
                      <a:noFill/>
                    </a:lnL>
                    <a:lnR>
                      <a:noFill/>
                    </a:lnR>
                    <a:lnT>
                      <a:noFill/>
                    </a:lnT>
                    <a:lnB>
                      <a:noFill/>
                    </a:lnB>
                    <a:solidFill>
                      <a:srgbClr val="CCFF66"/>
                    </a:solidFill>
                  </a:tcPr>
                </a:tc>
                <a:extLst>
                  <a:ext uri="{0D108BD9-81ED-4DB2-BD59-A6C34878D82A}">
                    <a16:rowId xmlns:a16="http://schemas.microsoft.com/office/drawing/2014/main" val="10007"/>
                  </a:ext>
                </a:extLst>
              </a:tr>
              <a:tr h="169333">
                <a:tc>
                  <a:txBody>
                    <a:bodyPr/>
                    <a:lstStyle/>
                    <a:p>
                      <a:pPr algn="ctr" fontAlgn="ctr"/>
                      <a:r>
                        <a:rPr lang="cs-CZ" sz="1100" b="1" i="0" u="none" strike="noStrike">
                          <a:solidFill>
                            <a:srgbClr val="000000"/>
                          </a:solidFill>
                          <a:latin typeface="Arial"/>
                        </a:rPr>
                        <a:t>Jun.Děčín</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Neštěmice</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07.06. 17:00</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a:rPr>
                        <a:t>NE</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08"/>
                  </a:ext>
                </a:extLst>
              </a:tr>
              <a:tr h="169333">
                <a:tc gridSpan="4">
                  <a:txBody>
                    <a:bodyPr/>
                    <a:lstStyle/>
                    <a:p>
                      <a:pPr algn="ctr" fontAlgn="ctr"/>
                      <a:r>
                        <a:rPr lang="cs-CZ" sz="1400" b="1" i="0" u="none" strike="noStrike" dirty="0">
                          <a:solidFill>
                            <a:srgbClr val="153E96"/>
                          </a:solidFill>
                          <a:latin typeface="Arial"/>
                        </a:rPr>
                        <a:t>16. kolo 10.06.2015</a:t>
                      </a:r>
                    </a:p>
                  </a:txBody>
                  <a:tcPr marL="0" marR="0" marT="0" marB="0" anchor="ctr">
                    <a:lnL>
                      <a:noFill/>
                    </a:lnL>
                    <a:lnR>
                      <a:noFill/>
                    </a:lnR>
                    <a:lnT>
                      <a:noFill/>
                    </a:lnT>
                    <a:lnB w="19050" cap="flat" cmpd="sng" algn="ctr">
                      <a:solidFill>
                        <a:srgbClr val="000000"/>
                      </a:solidFill>
                      <a:prstDash val="solid"/>
                      <a:round/>
                      <a:headEnd type="none" w="med" len="med"/>
                      <a:tailEnd type="none" w="med" len="med"/>
                    </a:lnB>
                    <a:solidFill>
                      <a:srgbClr val="FFFF66"/>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9"/>
                  </a:ext>
                </a:extLst>
              </a:tr>
              <a:tr h="169333">
                <a:tc>
                  <a:txBody>
                    <a:bodyPr/>
                    <a:lstStyle/>
                    <a:p>
                      <a:pPr algn="ctr" fontAlgn="ctr"/>
                      <a:r>
                        <a:rPr lang="cs-CZ" sz="1100" b="1" i="0" u="none" strike="noStrike" dirty="0">
                          <a:solidFill>
                            <a:srgbClr val="000000"/>
                          </a:solidFill>
                          <a:latin typeface="Arial"/>
                        </a:rPr>
                        <a:t>Hrobce</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tc>
                  <a:txBody>
                    <a:bodyPr/>
                    <a:lstStyle/>
                    <a:p>
                      <a:pPr algn="ctr" fontAlgn="ctr"/>
                      <a:r>
                        <a:rPr lang="cs-CZ" sz="1100" b="1" i="0" u="none" strike="noStrike">
                          <a:solidFill>
                            <a:srgbClr val="000000"/>
                          </a:solidFill>
                          <a:latin typeface="Arial"/>
                        </a:rPr>
                        <a:t>Litvínov</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tc>
                  <a:txBody>
                    <a:bodyPr/>
                    <a:lstStyle/>
                    <a:p>
                      <a:pPr algn="ctr" fontAlgn="ctr"/>
                      <a:r>
                        <a:rPr lang="cs-CZ" sz="1100" b="1" i="0" u="none" strike="noStrike">
                          <a:solidFill>
                            <a:srgbClr val="000000"/>
                          </a:solidFill>
                          <a:latin typeface="Arial"/>
                        </a:rPr>
                        <a:t>10.06. 17:30</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tc>
                  <a:txBody>
                    <a:bodyPr/>
                    <a:lstStyle/>
                    <a:p>
                      <a:pPr algn="ctr" fontAlgn="ctr"/>
                      <a:r>
                        <a:rPr lang="cs-CZ" sz="1100" b="1" i="0" u="none" strike="noStrike">
                          <a:solidFill>
                            <a:srgbClr val="000000"/>
                          </a:solidFill>
                          <a:latin typeface="Arial"/>
                        </a:rPr>
                        <a:t>ST</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extLst>
                  <a:ext uri="{0D108BD9-81ED-4DB2-BD59-A6C34878D82A}">
                    <a16:rowId xmlns:a16="http://schemas.microsoft.com/office/drawing/2014/main" val="10010"/>
                  </a:ext>
                </a:extLst>
              </a:tr>
              <a:tr h="169333">
                <a:tc>
                  <a:txBody>
                    <a:bodyPr/>
                    <a:lstStyle/>
                    <a:p>
                      <a:pPr algn="ctr" fontAlgn="ctr"/>
                      <a:r>
                        <a:rPr lang="cs-CZ" sz="1100" b="1" i="0" u="none" strike="noStrike" dirty="0">
                          <a:solidFill>
                            <a:srgbClr val="000000"/>
                          </a:solidFill>
                          <a:latin typeface="Arial"/>
                        </a:rPr>
                        <a:t>Bílina</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Spořice</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10.06. 17:30</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ST</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11"/>
                  </a:ext>
                </a:extLst>
              </a:tr>
              <a:tr h="169333">
                <a:tc>
                  <a:txBody>
                    <a:bodyPr/>
                    <a:lstStyle/>
                    <a:p>
                      <a:pPr algn="ctr" fontAlgn="ctr"/>
                      <a:r>
                        <a:rPr lang="cs-CZ" sz="1100" b="1" i="0" u="none" strike="noStrike">
                          <a:solidFill>
                            <a:srgbClr val="000000"/>
                          </a:solidFill>
                          <a:latin typeface="Arial"/>
                        </a:rPr>
                        <a:t>H. Jiřetín</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dirty="0" err="1">
                          <a:solidFill>
                            <a:srgbClr val="000000"/>
                          </a:solidFill>
                          <a:latin typeface="Arial"/>
                        </a:rPr>
                        <a:t>T.Kadaň</a:t>
                      </a:r>
                      <a:endParaRPr lang="cs-CZ" sz="1100" b="1" i="0" u="none" strike="noStrike" dirty="0">
                        <a:solidFill>
                          <a:srgbClr val="000000"/>
                        </a:solidFill>
                        <a:latin typeface="Arial"/>
                      </a:endParaRP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a:solidFill>
                            <a:srgbClr val="000000"/>
                          </a:solidFill>
                          <a:latin typeface="Arial"/>
                        </a:rPr>
                        <a:t>10.06. 17:30</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a:solidFill>
                            <a:srgbClr val="000000"/>
                          </a:solidFill>
                          <a:latin typeface="Arial"/>
                        </a:rPr>
                        <a:t>ST</a:t>
                      </a:r>
                    </a:p>
                  </a:txBody>
                  <a:tcPr marL="0" marR="0" marT="0" marB="0" anchor="ctr">
                    <a:lnL>
                      <a:noFill/>
                    </a:lnL>
                    <a:lnR>
                      <a:noFill/>
                    </a:lnR>
                    <a:lnT>
                      <a:noFill/>
                    </a:lnT>
                    <a:lnB>
                      <a:noFill/>
                    </a:lnB>
                    <a:solidFill>
                      <a:srgbClr val="CCFF66"/>
                    </a:solidFill>
                  </a:tcPr>
                </a:tc>
                <a:extLst>
                  <a:ext uri="{0D108BD9-81ED-4DB2-BD59-A6C34878D82A}">
                    <a16:rowId xmlns:a16="http://schemas.microsoft.com/office/drawing/2014/main" val="10012"/>
                  </a:ext>
                </a:extLst>
              </a:tr>
              <a:tr h="169333">
                <a:tc>
                  <a:txBody>
                    <a:bodyPr/>
                    <a:lstStyle/>
                    <a:p>
                      <a:pPr algn="ctr" fontAlgn="ctr"/>
                      <a:r>
                        <a:rPr lang="cs-CZ" sz="1100" b="1" i="0" u="none" strike="noStrike">
                          <a:solidFill>
                            <a:srgbClr val="000000"/>
                          </a:solidFill>
                          <a:latin typeface="Arial"/>
                        </a:rPr>
                        <a:t>Modlany</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dirty="0" err="1">
                          <a:solidFill>
                            <a:srgbClr val="000000"/>
                          </a:solidFill>
                          <a:latin typeface="Arial"/>
                        </a:rPr>
                        <a:t>Proboštov</a:t>
                      </a:r>
                      <a:endParaRPr lang="cs-CZ" sz="1100" b="1" i="0" u="none" strike="noStrike" dirty="0">
                        <a:solidFill>
                          <a:srgbClr val="000000"/>
                        </a:solidFill>
                        <a:latin typeface="Arial"/>
                      </a:endParaRP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10.06. 17:30</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ST</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13"/>
                  </a:ext>
                </a:extLst>
              </a:tr>
              <a:tr h="169333">
                <a:tc>
                  <a:txBody>
                    <a:bodyPr/>
                    <a:lstStyle/>
                    <a:p>
                      <a:pPr algn="ctr" fontAlgn="ctr"/>
                      <a:r>
                        <a:rPr lang="cs-CZ" sz="1100" b="1" i="0" u="none" strike="noStrike">
                          <a:solidFill>
                            <a:srgbClr val="3333CC"/>
                          </a:solidFill>
                          <a:latin typeface="Arial"/>
                        </a:rPr>
                        <a:t>Štětí</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dirty="0" err="1">
                          <a:solidFill>
                            <a:srgbClr val="3333CC"/>
                          </a:solidFill>
                          <a:latin typeface="Arial"/>
                        </a:rPr>
                        <a:t>Neštěmice</a:t>
                      </a:r>
                      <a:endParaRPr lang="cs-CZ" sz="1100" b="1" i="0" u="none" strike="noStrike" dirty="0">
                        <a:solidFill>
                          <a:srgbClr val="3333CC"/>
                        </a:solidFill>
                        <a:latin typeface="Arial"/>
                      </a:endParaRP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dirty="0">
                          <a:solidFill>
                            <a:srgbClr val="3333CC"/>
                          </a:solidFill>
                          <a:latin typeface="Arial"/>
                        </a:rPr>
                        <a:t>10.06. 17:30</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a:solidFill>
                            <a:srgbClr val="3333CC"/>
                          </a:solidFill>
                          <a:latin typeface="Arial"/>
                        </a:rPr>
                        <a:t>ST</a:t>
                      </a:r>
                    </a:p>
                  </a:txBody>
                  <a:tcPr marL="0" marR="0" marT="0" marB="0" anchor="ctr">
                    <a:lnL>
                      <a:noFill/>
                    </a:lnL>
                    <a:lnR>
                      <a:noFill/>
                    </a:lnR>
                    <a:lnT>
                      <a:noFill/>
                    </a:lnT>
                    <a:lnB>
                      <a:noFill/>
                    </a:lnB>
                    <a:solidFill>
                      <a:srgbClr val="CCFF66"/>
                    </a:solidFill>
                  </a:tcPr>
                </a:tc>
                <a:extLst>
                  <a:ext uri="{0D108BD9-81ED-4DB2-BD59-A6C34878D82A}">
                    <a16:rowId xmlns:a16="http://schemas.microsoft.com/office/drawing/2014/main" val="10014"/>
                  </a:ext>
                </a:extLst>
              </a:tr>
              <a:tr h="169333">
                <a:tc>
                  <a:txBody>
                    <a:bodyPr/>
                    <a:lstStyle/>
                    <a:p>
                      <a:pPr algn="ctr" fontAlgn="ctr"/>
                      <a:r>
                        <a:rPr lang="cs-CZ" sz="1100" b="1" i="0" u="none" strike="noStrike">
                          <a:solidFill>
                            <a:srgbClr val="000000"/>
                          </a:solidFill>
                          <a:latin typeface="Arial"/>
                        </a:rPr>
                        <a:t>Blšany</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Louny</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a:rPr>
                        <a:t>10.06. 17:30</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ST</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15"/>
                  </a:ext>
                </a:extLst>
              </a:tr>
              <a:tr h="169333">
                <a:tc>
                  <a:txBody>
                    <a:bodyPr/>
                    <a:lstStyle/>
                    <a:p>
                      <a:pPr algn="ctr" fontAlgn="ctr"/>
                      <a:r>
                        <a:rPr lang="cs-CZ" sz="1100" b="1" i="0" u="none" strike="noStrike">
                          <a:solidFill>
                            <a:srgbClr val="000000"/>
                          </a:solidFill>
                          <a:latin typeface="Arial"/>
                        </a:rPr>
                        <a:t>Jun.Děčín</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a:solidFill>
                            <a:srgbClr val="000000"/>
                          </a:solidFill>
                          <a:latin typeface="Arial"/>
                        </a:rPr>
                        <a:t>Modrá</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dirty="0">
                          <a:solidFill>
                            <a:srgbClr val="000000"/>
                          </a:solidFill>
                          <a:latin typeface="Arial"/>
                        </a:rPr>
                        <a:t>10.06. 17:30</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dirty="0">
                          <a:solidFill>
                            <a:srgbClr val="000000"/>
                          </a:solidFill>
                          <a:latin typeface="Arial"/>
                        </a:rPr>
                        <a:t>ST</a:t>
                      </a:r>
                    </a:p>
                  </a:txBody>
                  <a:tcPr marL="0" marR="0" marT="0" marB="0" anchor="ctr">
                    <a:lnL>
                      <a:noFill/>
                    </a:lnL>
                    <a:lnR>
                      <a:noFill/>
                    </a:lnR>
                    <a:lnT>
                      <a:noFill/>
                    </a:lnT>
                    <a:lnB>
                      <a:noFill/>
                    </a:lnB>
                    <a:solidFill>
                      <a:srgbClr val="CCFF66"/>
                    </a:solidFill>
                  </a:tcPr>
                </a:tc>
                <a:extLst>
                  <a:ext uri="{0D108BD9-81ED-4DB2-BD59-A6C34878D82A}">
                    <a16:rowId xmlns:a16="http://schemas.microsoft.com/office/drawing/2014/main" val="10016"/>
                  </a:ext>
                </a:extLst>
              </a:tr>
              <a:tr h="169333">
                <a:tc>
                  <a:txBody>
                    <a:bodyPr/>
                    <a:lstStyle/>
                    <a:p>
                      <a:pPr algn="ctr" fontAlgn="ctr"/>
                      <a:r>
                        <a:rPr lang="cs-CZ" sz="1100" b="1" i="0" u="none" strike="noStrike">
                          <a:solidFill>
                            <a:srgbClr val="000000"/>
                          </a:solidFill>
                          <a:latin typeface="Arial"/>
                        </a:rPr>
                        <a:t>Rumburk</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Vilémov</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a:rPr>
                        <a:t>10.06. 17:30</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a:rPr>
                        <a:t>ST</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17"/>
                  </a:ext>
                </a:extLst>
              </a:tr>
              <a:tr h="169333">
                <a:tc gridSpan="4">
                  <a:txBody>
                    <a:bodyPr/>
                    <a:lstStyle/>
                    <a:p>
                      <a:pPr algn="ctr" fontAlgn="ctr"/>
                      <a:r>
                        <a:rPr lang="cs-CZ" sz="1400" b="1" i="0" u="none" strike="noStrike" dirty="0">
                          <a:solidFill>
                            <a:srgbClr val="153E96"/>
                          </a:solidFill>
                          <a:latin typeface="Arial"/>
                        </a:rPr>
                        <a:t>30. kolo 13.-14.06.2015</a:t>
                      </a:r>
                    </a:p>
                  </a:txBody>
                  <a:tcPr marL="0" marR="0" marT="0" marB="0" anchor="ctr">
                    <a:lnL>
                      <a:noFill/>
                    </a:lnL>
                    <a:lnR>
                      <a:noFill/>
                    </a:lnR>
                    <a:lnT>
                      <a:noFill/>
                    </a:lnT>
                    <a:lnB w="19050" cap="flat" cmpd="sng" algn="ctr">
                      <a:solidFill>
                        <a:srgbClr val="000000"/>
                      </a:solidFill>
                      <a:prstDash val="solid"/>
                      <a:round/>
                      <a:headEnd type="none" w="med" len="med"/>
                      <a:tailEnd type="none" w="med" len="med"/>
                    </a:lnB>
                    <a:solidFill>
                      <a:srgbClr val="FFFF66"/>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8"/>
                  </a:ext>
                </a:extLst>
              </a:tr>
              <a:tr h="169333">
                <a:tc>
                  <a:txBody>
                    <a:bodyPr/>
                    <a:lstStyle/>
                    <a:p>
                      <a:pPr algn="ctr" fontAlgn="ctr"/>
                      <a:r>
                        <a:rPr lang="cs-CZ" sz="1100" b="1" i="0" u="none" strike="noStrike" dirty="0">
                          <a:solidFill>
                            <a:srgbClr val="000000"/>
                          </a:solidFill>
                          <a:latin typeface="Arial"/>
                        </a:rPr>
                        <a:t>Hrobce</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tc>
                  <a:txBody>
                    <a:bodyPr/>
                    <a:lstStyle/>
                    <a:p>
                      <a:pPr algn="ctr" fontAlgn="ctr"/>
                      <a:r>
                        <a:rPr lang="cs-CZ" sz="1100" b="1" i="0" u="none" strike="noStrike">
                          <a:solidFill>
                            <a:srgbClr val="000000"/>
                          </a:solidFill>
                          <a:latin typeface="Arial"/>
                        </a:rPr>
                        <a:t>Vilémov</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tc>
                  <a:txBody>
                    <a:bodyPr/>
                    <a:lstStyle/>
                    <a:p>
                      <a:pPr algn="ctr" fontAlgn="ctr"/>
                      <a:r>
                        <a:rPr lang="cs-CZ" sz="1100" b="1" i="0" u="none" strike="noStrike">
                          <a:solidFill>
                            <a:srgbClr val="000000"/>
                          </a:solidFill>
                          <a:latin typeface="Arial"/>
                        </a:rPr>
                        <a:t>13.06. 10:15</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tc>
                  <a:txBody>
                    <a:bodyPr/>
                    <a:lstStyle/>
                    <a:p>
                      <a:pPr algn="ctr" fontAlgn="ctr"/>
                      <a:r>
                        <a:rPr lang="cs-CZ" sz="1100" b="1" i="0" u="none" strike="noStrike">
                          <a:solidFill>
                            <a:srgbClr val="000000"/>
                          </a:solidFill>
                          <a:latin typeface="Arial"/>
                        </a:rPr>
                        <a:t>SO</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extLst>
                  <a:ext uri="{0D108BD9-81ED-4DB2-BD59-A6C34878D82A}">
                    <a16:rowId xmlns:a16="http://schemas.microsoft.com/office/drawing/2014/main" val="10019"/>
                  </a:ext>
                </a:extLst>
              </a:tr>
              <a:tr h="169333">
                <a:tc>
                  <a:txBody>
                    <a:bodyPr/>
                    <a:lstStyle/>
                    <a:p>
                      <a:pPr algn="ctr" fontAlgn="ctr"/>
                      <a:r>
                        <a:rPr lang="cs-CZ" sz="1100" b="1" i="0" u="none" strike="noStrike" dirty="0" err="1">
                          <a:solidFill>
                            <a:srgbClr val="000000"/>
                          </a:solidFill>
                          <a:latin typeface="Arial"/>
                        </a:rPr>
                        <a:t>T.Kadaň</a:t>
                      </a:r>
                      <a:endParaRPr lang="cs-CZ" sz="1100" b="1" i="0" u="none" strike="noStrike" dirty="0">
                        <a:solidFill>
                          <a:srgbClr val="000000"/>
                        </a:solidFill>
                        <a:latin typeface="Arial"/>
                      </a:endParaRP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Modlany</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13.06. 10:15</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SO</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20"/>
                  </a:ext>
                </a:extLst>
              </a:tr>
              <a:tr h="169333">
                <a:tc>
                  <a:txBody>
                    <a:bodyPr/>
                    <a:lstStyle/>
                    <a:p>
                      <a:pPr algn="ctr" fontAlgn="ctr"/>
                      <a:r>
                        <a:rPr lang="cs-CZ" sz="1100" b="1" i="0" u="none" strike="noStrike" dirty="0" err="1">
                          <a:solidFill>
                            <a:srgbClr val="000000"/>
                          </a:solidFill>
                          <a:latin typeface="Arial"/>
                        </a:rPr>
                        <a:t>Neštěmice</a:t>
                      </a:r>
                      <a:endParaRPr lang="cs-CZ" sz="1100" b="1" i="0" u="none" strike="noStrike" dirty="0">
                        <a:solidFill>
                          <a:srgbClr val="000000"/>
                        </a:solidFill>
                        <a:latin typeface="Arial"/>
                      </a:endParaRP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a:solidFill>
                            <a:srgbClr val="000000"/>
                          </a:solidFill>
                          <a:latin typeface="Arial"/>
                        </a:rPr>
                        <a:t>Blšany</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a:solidFill>
                            <a:srgbClr val="000000"/>
                          </a:solidFill>
                          <a:latin typeface="Arial"/>
                        </a:rPr>
                        <a:t>13.06. 15:00</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a:solidFill>
                            <a:srgbClr val="000000"/>
                          </a:solidFill>
                          <a:latin typeface="Arial"/>
                        </a:rPr>
                        <a:t>SO</a:t>
                      </a:r>
                    </a:p>
                  </a:txBody>
                  <a:tcPr marL="0" marR="0" marT="0" marB="0" anchor="ctr">
                    <a:lnL>
                      <a:noFill/>
                    </a:lnL>
                    <a:lnR>
                      <a:noFill/>
                    </a:lnR>
                    <a:lnT>
                      <a:noFill/>
                    </a:lnT>
                    <a:lnB>
                      <a:noFill/>
                    </a:lnB>
                    <a:solidFill>
                      <a:srgbClr val="CCFF66"/>
                    </a:solidFill>
                  </a:tcPr>
                </a:tc>
                <a:extLst>
                  <a:ext uri="{0D108BD9-81ED-4DB2-BD59-A6C34878D82A}">
                    <a16:rowId xmlns:a16="http://schemas.microsoft.com/office/drawing/2014/main" val="10021"/>
                  </a:ext>
                </a:extLst>
              </a:tr>
              <a:tr h="169333">
                <a:tc>
                  <a:txBody>
                    <a:bodyPr/>
                    <a:lstStyle/>
                    <a:p>
                      <a:pPr algn="ctr" fontAlgn="ctr"/>
                      <a:r>
                        <a:rPr lang="cs-CZ" sz="1100" b="1" i="0" u="none" strike="noStrike" dirty="0" err="1">
                          <a:solidFill>
                            <a:srgbClr val="3333CC"/>
                          </a:solidFill>
                          <a:latin typeface="Arial"/>
                        </a:rPr>
                        <a:t>Proboštov</a:t>
                      </a:r>
                      <a:endParaRPr lang="cs-CZ" sz="1100" b="1" i="0" u="none" strike="noStrike" dirty="0">
                        <a:solidFill>
                          <a:srgbClr val="3333CC"/>
                        </a:solidFill>
                        <a:latin typeface="Arial"/>
                      </a:endParaRP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3333CC"/>
                          </a:solidFill>
                          <a:latin typeface="Arial"/>
                        </a:rPr>
                        <a:t>Štětí</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3333CC"/>
                          </a:solidFill>
                          <a:latin typeface="Arial"/>
                        </a:rPr>
                        <a:t>13.06. 17:00</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3333CC"/>
                          </a:solidFill>
                          <a:latin typeface="Arial"/>
                        </a:rPr>
                        <a:t>SO</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22"/>
                  </a:ext>
                </a:extLst>
              </a:tr>
              <a:tr h="169333">
                <a:tc>
                  <a:txBody>
                    <a:bodyPr/>
                    <a:lstStyle/>
                    <a:p>
                      <a:pPr algn="ctr" fontAlgn="ctr"/>
                      <a:r>
                        <a:rPr lang="cs-CZ" sz="1100" b="1" i="0" u="none" strike="noStrike">
                          <a:solidFill>
                            <a:srgbClr val="000000"/>
                          </a:solidFill>
                          <a:latin typeface="Arial"/>
                        </a:rPr>
                        <a:t>Spořice</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dirty="0">
                          <a:solidFill>
                            <a:srgbClr val="000000"/>
                          </a:solidFill>
                          <a:latin typeface="Arial"/>
                        </a:rPr>
                        <a:t>H. </a:t>
                      </a:r>
                      <a:r>
                        <a:rPr lang="cs-CZ" sz="1100" b="1" i="0" u="none" strike="noStrike" dirty="0" err="1">
                          <a:solidFill>
                            <a:srgbClr val="000000"/>
                          </a:solidFill>
                          <a:latin typeface="Arial"/>
                        </a:rPr>
                        <a:t>Jiřetín</a:t>
                      </a:r>
                      <a:endParaRPr lang="cs-CZ" sz="1100" b="1" i="0" u="none" strike="noStrike" dirty="0">
                        <a:solidFill>
                          <a:srgbClr val="000000"/>
                        </a:solidFill>
                        <a:latin typeface="Arial"/>
                      </a:endParaRP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a:solidFill>
                            <a:srgbClr val="000000"/>
                          </a:solidFill>
                          <a:latin typeface="Arial"/>
                        </a:rPr>
                        <a:t>13.06. 17:00</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a:solidFill>
                            <a:srgbClr val="000000"/>
                          </a:solidFill>
                          <a:latin typeface="Arial"/>
                        </a:rPr>
                        <a:t>SO</a:t>
                      </a:r>
                    </a:p>
                  </a:txBody>
                  <a:tcPr marL="0" marR="0" marT="0" marB="0" anchor="ctr">
                    <a:lnL>
                      <a:noFill/>
                    </a:lnL>
                    <a:lnR>
                      <a:noFill/>
                    </a:lnR>
                    <a:lnT>
                      <a:noFill/>
                    </a:lnT>
                    <a:lnB>
                      <a:noFill/>
                    </a:lnB>
                    <a:solidFill>
                      <a:srgbClr val="CCFF66"/>
                    </a:solidFill>
                  </a:tcPr>
                </a:tc>
                <a:extLst>
                  <a:ext uri="{0D108BD9-81ED-4DB2-BD59-A6C34878D82A}">
                    <a16:rowId xmlns:a16="http://schemas.microsoft.com/office/drawing/2014/main" val="10023"/>
                  </a:ext>
                </a:extLst>
              </a:tr>
              <a:tr h="169333">
                <a:tc>
                  <a:txBody>
                    <a:bodyPr/>
                    <a:lstStyle/>
                    <a:p>
                      <a:pPr algn="ctr" fontAlgn="ctr"/>
                      <a:r>
                        <a:rPr lang="cs-CZ" sz="1100" b="1" i="0" u="none" strike="noStrike">
                          <a:solidFill>
                            <a:srgbClr val="000000"/>
                          </a:solidFill>
                          <a:latin typeface="Arial"/>
                        </a:rPr>
                        <a:t>Litvínov</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a:rPr>
                        <a:t>Bílina</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13.06. 17:00</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SO</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24"/>
                  </a:ext>
                </a:extLst>
              </a:tr>
              <a:tr h="169333">
                <a:tc>
                  <a:txBody>
                    <a:bodyPr/>
                    <a:lstStyle/>
                    <a:p>
                      <a:pPr algn="ctr" fontAlgn="ctr"/>
                      <a:r>
                        <a:rPr lang="cs-CZ" sz="1100" b="1" i="0" u="none" strike="noStrike">
                          <a:solidFill>
                            <a:srgbClr val="000000"/>
                          </a:solidFill>
                          <a:latin typeface="Arial"/>
                        </a:rPr>
                        <a:t>Modrá</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dirty="0">
                          <a:solidFill>
                            <a:srgbClr val="000000"/>
                          </a:solidFill>
                          <a:latin typeface="Arial"/>
                        </a:rPr>
                        <a:t>Rumburk</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a:solidFill>
                            <a:srgbClr val="000000"/>
                          </a:solidFill>
                          <a:latin typeface="Arial"/>
                        </a:rPr>
                        <a:t>14.06. 17:00</a:t>
                      </a:r>
                    </a:p>
                  </a:txBody>
                  <a:tcPr marL="0" marR="0" marT="0" marB="0" anchor="ctr">
                    <a:lnL>
                      <a:noFill/>
                    </a:lnL>
                    <a:lnR>
                      <a:noFill/>
                    </a:lnR>
                    <a:lnT>
                      <a:noFill/>
                    </a:lnT>
                    <a:lnB>
                      <a:noFill/>
                    </a:lnB>
                    <a:solidFill>
                      <a:srgbClr val="CCFF66"/>
                    </a:solidFill>
                  </a:tcPr>
                </a:tc>
                <a:tc>
                  <a:txBody>
                    <a:bodyPr/>
                    <a:lstStyle/>
                    <a:p>
                      <a:pPr algn="ctr" fontAlgn="ctr"/>
                      <a:r>
                        <a:rPr lang="cs-CZ" sz="1100" b="1" i="0" u="none" strike="noStrike">
                          <a:solidFill>
                            <a:srgbClr val="000000"/>
                          </a:solidFill>
                          <a:latin typeface="Arial"/>
                        </a:rPr>
                        <a:t>NE</a:t>
                      </a:r>
                    </a:p>
                  </a:txBody>
                  <a:tcPr marL="0" marR="0" marT="0" marB="0" anchor="ctr">
                    <a:lnL>
                      <a:noFill/>
                    </a:lnL>
                    <a:lnR>
                      <a:noFill/>
                    </a:lnR>
                    <a:lnT>
                      <a:noFill/>
                    </a:lnT>
                    <a:lnB>
                      <a:noFill/>
                    </a:lnB>
                    <a:solidFill>
                      <a:srgbClr val="CCFF66"/>
                    </a:solidFill>
                  </a:tcPr>
                </a:tc>
                <a:extLst>
                  <a:ext uri="{0D108BD9-81ED-4DB2-BD59-A6C34878D82A}">
                    <a16:rowId xmlns:a16="http://schemas.microsoft.com/office/drawing/2014/main" val="10025"/>
                  </a:ext>
                </a:extLst>
              </a:tr>
              <a:tr h="169333">
                <a:tc>
                  <a:txBody>
                    <a:bodyPr/>
                    <a:lstStyle/>
                    <a:p>
                      <a:pPr algn="ctr" fontAlgn="ctr"/>
                      <a:r>
                        <a:rPr lang="cs-CZ" sz="1100" b="1" i="0" u="none" strike="noStrike" dirty="0">
                          <a:solidFill>
                            <a:srgbClr val="000000"/>
                          </a:solidFill>
                          <a:latin typeface="Arial"/>
                        </a:rPr>
                        <a:t>Louny</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dirty="0" err="1">
                          <a:solidFill>
                            <a:srgbClr val="000000"/>
                          </a:solidFill>
                          <a:latin typeface="Arial"/>
                        </a:rPr>
                        <a:t>Jun</a:t>
                      </a:r>
                      <a:r>
                        <a:rPr lang="cs-CZ" sz="1100" b="1" i="0" u="none" strike="noStrike" dirty="0">
                          <a:solidFill>
                            <a:srgbClr val="000000"/>
                          </a:solidFill>
                          <a:latin typeface="Arial"/>
                        </a:rPr>
                        <a:t>.Děčín</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a:rPr>
                        <a:t>14.06. 17:00</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a:rPr>
                        <a:t>NE</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26"/>
                  </a:ext>
                </a:extLst>
              </a:tr>
            </a:tbl>
          </a:graphicData>
        </a:graphic>
      </p:graphicFrame>
      <p:sp>
        <p:nvSpPr>
          <p:cNvPr id="7" name="TextovéPole 6"/>
          <p:cNvSpPr txBox="1"/>
          <p:nvPr/>
        </p:nvSpPr>
        <p:spPr>
          <a:xfrm>
            <a:off x="174948" y="163116"/>
            <a:ext cx="4320480" cy="2015936"/>
          </a:xfrm>
          <a:prstGeom prst="rect">
            <a:avLst/>
          </a:prstGeom>
          <a:blipFill dpi="0" rotWithShape="1">
            <a:blip r:embed="rId4" cstate="print"/>
            <a:srcRect/>
            <a:stretch>
              <a:fillRect/>
            </a:stretch>
          </a:blipFill>
          <a:ln w="60325" cmpd="dbl">
            <a:solidFill>
              <a:srgbClr val="0066FF"/>
            </a:solidFill>
          </a:ln>
          <a:effectLst>
            <a:innerShdw blurRad="63500" dist="50800" dir="13500000">
              <a:prstClr val="black">
                <a:alpha val="50000"/>
              </a:prstClr>
            </a:innerShdw>
          </a:effectLst>
        </p:spPr>
        <p:txBody>
          <a:bodyPr wrap="square" rtlCol="0">
            <a:spAutoFit/>
          </a:bodyPr>
          <a:lstStyle/>
          <a:p>
            <a:pPr algn="ctr"/>
            <a:r>
              <a:rPr lang="cs-CZ" sz="2500" dirty="0" smtClean="0">
                <a:solidFill>
                  <a:srgbClr val="FF5050"/>
                </a:solidFill>
                <a:latin typeface="Britannic Bold" pitchFamily="34" charset="0"/>
              </a:rPr>
              <a:t>Do konce letošního ročníku Krajského přeboru dospělých ve fotbale už zbývají i s tím dnešním pouze 3 kola.</a:t>
            </a:r>
          </a:p>
        </p:txBody>
      </p:sp>
      <p:pic>
        <p:nvPicPr>
          <p:cNvPr id="7170" name="Picture 95"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021" name="Text Box 5669"/>
          <p:cNvSpPr txBox="1">
            <a:spLocks noChangeArrowheads="1"/>
          </p:cNvSpPr>
          <p:nvPr/>
        </p:nvSpPr>
        <p:spPr bwMode="auto">
          <a:xfrm>
            <a:off x="7664450" y="595313"/>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3" name="TextovéPole 12"/>
          <p:cNvSpPr txBox="1"/>
          <p:nvPr/>
        </p:nvSpPr>
        <p:spPr>
          <a:xfrm>
            <a:off x="102940" y="91108"/>
            <a:ext cx="4536504" cy="923330"/>
          </a:xfrm>
          <a:prstGeom prst="rect">
            <a:avLst/>
          </a:prstGeom>
          <a:blipFill>
            <a:blip r:embed="rId3" cstate="print"/>
            <a:stretch>
              <a:fillRect/>
            </a:stretch>
          </a:blipFill>
        </p:spPr>
        <p:txBody>
          <a:bodyPr wrap="square" rtlCol="0">
            <a:spAutoFit/>
          </a:bodyPr>
          <a:lstStyle/>
          <a:p>
            <a:pPr algn="ctr"/>
            <a:r>
              <a:rPr lang="cs-CZ" sz="1800" dirty="0" smtClean="0">
                <a:solidFill>
                  <a:srgbClr val="FF00FF"/>
                </a:solidFill>
                <a:latin typeface="Lucida Fax" pitchFamily="18" charset="0"/>
              </a:rPr>
              <a:t>Starší žáci v </a:t>
            </a:r>
            <a:r>
              <a:rPr lang="cs-CZ" sz="1800" dirty="0" err="1" smtClean="0">
                <a:solidFill>
                  <a:srgbClr val="FF00FF"/>
                </a:solidFill>
                <a:latin typeface="Lucida Fax" pitchFamily="18" charset="0"/>
              </a:rPr>
              <a:t>Neštěmicích</a:t>
            </a:r>
            <a:r>
              <a:rPr lang="cs-CZ" sz="1800" dirty="0" smtClean="0">
                <a:solidFill>
                  <a:srgbClr val="FF00FF"/>
                </a:solidFill>
                <a:latin typeface="Lucida Fax" pitchFamily="18" charset="0"/>
              </a:rPr>
              <a:t> ani Krupce	neuspěli a domů si přivezli vysoké porážky</a:t>
            </a:r>
          </a:p>
        </p:txBody>
      </p:sp>
      <p:sp>
        <p:nvSpPr>
          <p:cNvPr id="16" name="Obdélník 15"/>
          <p:cNvSpPr/>
          <p:nvPr/>
        </p:nvSpPr>
        <p:spPr>
          <a:xfrm>
            <a:off x="102940" y="1171228"/>
            <a:ext cx="4536504" cy="2646878"/>
          </a:xfrm>
          <a:prstGeom prst="rect">
            <a:avLst/>
          </a:prstGeom>
        </p:spPr>
        <p:txBody>
          <a:bodyPr wrap="square">
            <a:spAutoFit/>
          </a:bodyPr>
          <a:lstStyle/>
          <a:p>
            <a:pPr algn="ctr"/>
            <a:r>
              <a:rPr lang="cs-CZ" sz="1800" u="sng" dirty="0" smtClean="0">
                <a:ln>
                  <a:solidFill>
                    <a:srgbClr val="009900"/>
                  </a:solidFill>
                </a:ln>
                <a:latin typeface="Arial" pitchFamily="34" charset="0"/>
                <a:cs typeface="Arial" pitchFamily="34" charset="0"/>
              </a:rPr>
              <a:t>TJ Krupka -   SK </a:t>
            </a:r>
            <a:r>
              <a:rPr lang="cs-CZ" sz="1800" u="sng" dirty="0" err="1" smtClean="0">
                <a:ln>
                  <a:solidFill>
                    <a:srgbClr val="009900"/>
                  </a:solidFill>
                </a:ln>
                <a:latin typeface="Arial" pitchFamily="34" charset="0"/>
                <a:cs typeface="Arial" pitchFamily="34" charset="0"/>
              </a:rPr>
              <a:t>Štětí</a:t>
            </a:r>
            <a:endParaRPr lang="cs-CZ" sz="1800" dirty="0" smtClean="0">
              <a:ln>
                <a:solidFill>
                  <a:srgbClr val="009900"/>
                </a:solidFill>
              </a:ln>
              <a:latin typeface="Arial" pitchFamily="34" charset="0"/>
              <a:cs typeface="Arial" pitchFamily="34" charset="0"/>
            </a:endParaRPr>
          </a:p>
          <a:p>
            <a:pPr algn="ctr"/>
            <a:r>
              <a:rPr lang="cs-CZ" sz="1800" u="sng" dirty="0" smtClean="0">
                <a:ln>
                  <a:solidFill>
                    <a:srgbClr val="009900"/>
                  </a:solidFill>
                </a:ln>
                <a:latin typeface="Arial" pitchFamily="34" charset="0"/>
                <a:cs typeface="Arial" pitchFamily="34" charset="0"/>
              </a:rPr>
              <a:t>10:0(4:0)   23.5.2015    27.kol</a:t>
            </a:r>
            <a:r>
              <a:rPr lang="cs-CZ" sz="1800" u="sng" dirty="0" smtClean="0">
                <a:latin typeface="Arial" pitchFamily="34" charset="0"/>
                <a:cs typeface="Arial" pitchFamily="34" charset="0"/>
              </a:rPr>
              <a:t>o</a:t>
            </a:r>
            <a:endParaRPr lang="cs-CZ" sz="1800" dirty="0" smtClean="0">
              <a:latin typeface="Arial" pitchFamily="34" charset="0"/>
              <a:cs typeface="Arial" pitchFamily="34" charset="0"/>
            </a:endParaRPr>
          </a:p>
          <a:p>
            <a:pPr algn="just"/>
            <a:r>
              <a:rPr lang="cs-CZ" sz="1000" b="0" dirty="0" smtClean="0">
                <a:latin typeface="Arial" pitchFamily="34" charset="0"/>
                <a:cs typeface="Arial" pitchFamily="34" charset="0"/>
              </a:rPr>
              <a:t>V prvním poločase jsme špatně nehráli a vytvořili si i šance, které bohužel  gólem neskončily. V deváté minutě nám to ale ukázal soupeř a získal vedení  1:0.  Vypracovali jsme si i několik šancí na vyrovnání, ale všechno vyšlo naprázdno a naopak soupeř pojistil vedení brankou na 2:0.  Další branky přidaly domácí ve 24. a 27. minutě, a i když padly z postavení mimo hru, tak platily, protože je rozhodčí uznal  a už v poločase bylo jasné, kdo bude po zápase slavit. Navíc ve druhé části naše hra uvadla a pány na hřišti se stali hráči Krupky. Soupeř trestal každou naší chybu.  Branky přibývaly až se skóre zastavilo na výsledku 10:0.</a:t>
            </a:r>
          </a:p>
          <a:p>
            <a:r>
              <a:rPr lang="cs-CZ" sz="1000" b="0" u="sng" dirty="0" smtClean="0">
                <a:latin typeface="Arial" pitchFamily="34" charset="0"/>
                <a:cs typeface="Arial" pitchFamily="34" charset="0"/>
              </a:rPr>
              <a:t>Sestava:</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Deák</a:t>
            </a:r>
            <a:r>
              <a:rPr lang="cs-CZ" sz="1000" b="0" dirty="0" smtClean="0">
                <a:latin typeface="Arial" pitchFamily="34" charset="0"/>
                <a:cs typeface="Arial" pitchFamily="34" charset="0"/>
              </a:rPr>
              <a:t> František- </a:t>
            </a:r>
            <a:r>
              <a:rPr lang="cs-CZ" sz="1000" b="0" dirty="0" err="1" smtClean="0">
                <a:latin typeface="Arial" pitchFamily="34" charset="0"/>
                <a:cs typeface="Arial" pitchFamily="34" charset="0"/>
              </a:rPr>
              <a:t>Chaloupecký</a:t>
            </a:r>
            <a:r>
              <a:rPr lang="cs-CZ" sz="1000" b="0" dirty="0" smtClean="0">
                <a:latin typeface="Arial" pitchFamily="34" charset="0"/>
                <a:cs typeface="Arial" pitchFamily="34" charset="0"/>
              </a:rPr>
              <a:t>  Josef,  Németh </a:t>
            </a:r>
          </a:p>
          <a:p>
            <a:r>
              <a:rPr lang="cs-CZ" sz="1000" b="0" dirty="0" smtClean="0">
                <a:latin typeface="Arial" pitchFamily="34" charset="0"/>
                <a:cs typeface="Arial" pitchFamily="34" charset="0"/>
              </a:rPr>
              <a:t>                Tomáš , Macháček Petr, </a:t>
            </a:r>
            <a:r>
              <a:rPr lang="cs-CZ" sz="1000" b="0" dirty="0" err="1" smtClean="0">
                <a:latin typeface="Arial" pitchFamily="34" charset="0"/>
                <a:cs typeface="Arial" pitchFamily="34" charset="0"/>
              </a:rPr>
              <a:t>Kacálek</a:t>
            </a:r>
            <a:r>
              <a:rPr lang="cs-CZ" sz="1000" b="0" dirty="0" smtClean="0">
                <a:latin typeface="Arial" pitchFamily="34" charset="0"/>
                <a:cs typeface="Arial" pitchFamily="34" charset="0"/>
              </a:rPr>
              <a:t> Josef, Kadlec Petr , </a:t>
            </a:r>
          </a:p>
          <a:p>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Plicka</a:t>
            </a:r>
            <a:r>
              <a:rPr lang="cs-CZ" sz="1000" b="0" dirty="0" smtClean="0">
                <a:latin typeface="Arial" pitchFamily="34" charset="0"/>
                <a:cs typeface="Arial" pitchFamily="34" charset="0"/>
              </a:rPr>
              <a:t> Štěpán, </a:t>
            </a:r>
            <a:r>
              <a:rPr lang="cs-CZ" sz="1000" b="0" dirty="0" err="1" smtClean="0">
                <a:latin typeface="Arial" pitchFamily="34" charset="0"/>
                <a:cs typeface="Arial" pitchFamily="34" charset="0"/>
              </a:rPr>
              <a:t>Pabiška</a:t>
            </a:r>
            <a:r>
              <a:rPr lang="cs-CZ" sz="1000" b="0" dirty="0" smtClean="0">
                <a:latin typeface="Arial" pitchFamily="34" charset="0"/>
                <a:cs typeface="Arial" pitchFamily="34" charset="0"/>
              </a:rPr>
              <a:t> Karel, Vejražka </a:t>
            </a:r>
            <a:r>
              <a:rPr lang="cs-CZ" sz="1000" b="0" dirty="0" err="1" smtClean="0">
                <a:latin typeface="Arial" pitchFamily="34" charset="0"/>
                <a:cs typeface="Arial" pitchFamily="34" charset="0"/>
              </a:rPr>
              <a:t>Kryštov</a:t>
            </a:r>
            <a:r>
              <a:rPr lang="cs-CZ" sz="1000" b="0" dirty="0" smtClean="0">
                <a:latin typeface="Arial" pitchFamily="34" charset="0"/>
                <a:cs typeface="Arial" pitchFamily="34" charset="0"/>
              </a:rPr>
              <a:t> , </a:t>
            </a:r>
          </a:p>
          <a:p>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Dopater</a:t>
            </a:r>
            <a:r>
              <a:rPr lang="cs-CZ" sz="1000" b="0" dirty="0" smtClean="0">
                <a:latin typeface="Arial" pitchFamily="34" charset="0"/>
                <a:cs typeface="Arial" pitchFamily="34" charset="0"/>
              </a:rPr>
              <a:t> Tomáš, </a:t>
            </a:r>
            <a:r>
              <a:rPr lang="cs-CZ" sz="1000" b="0" dirty="0" err="1" smtClean="0">
                <a:latin typeface="Arial" pitchFamily="34" charset="0"/>
                <a:cs typeface="Arial" pitchFamily="34" charset="0"/>
              </a:rPr>
              <a:t>Cap</a:t>
            </a:r>
            <a:r>
              <a:rPr lang="cs-CZ" sz="1000" b="0" dirty="0" smtClean="0">
                <a:latin typeface="Arial" pitchFamily="34" charset="0"/>
                <a:cs typeface="Arial" pitchFamily="34" charset="0"/>
              </a:rPr>
              <a:t> Kamil, Kopecký Roman </a:t>
            </a:r>
            <a:endParaRPr lang="cs-CZ" b="0" dirty="0">
              <a:latin typeface="Arial" pitchFamily="34" charset="0"/>
              <a:cs typeface="Arial" pitchFamily="34" charset="0"/>
            </a:endParaRPr>
          </a:p>
        </p:txBody>
      </p:sp>
      <p:sp>
        <p:nvSpPr>
          <p:cNvPr id="17" name="Obdélník 16"/>
          <p:cNvSpPr/>
          <p:nvPr/>
        </p:nvSpPr>
        <p:spPr>
          <a:xfrm>
            <a:off x="72671" y="3977793"/>
            <a:ext cx="4494765" cy="3170099"/>
          </a:xfrm>
          <a:prstGeom prst="rect">
            <a:avLst/>
          </a:prstGeom>
        </p:spPr>
        <p:txBody>
          <a:bodyPr wrap="square">
            <a:spAutoFit/>
          </a:bodyPr>
          <a:lstStyle/>
          <a:p>
            <a:pPr algn="ctr"/>
            <a:r>
              <a:rPr lang="cs-CZ" sz="2000" u="sng" dirty="0" smtClean="0">
                <a:ln>
                  <a:solidFill>
                    <a:schemeClr val="accent2">
                      <a:lumMod val="75000"/>
                    </a:schemeClr>
                  </a:solidFill>
                </a:ln>
                <a:latin typeface="Arial" pitchFamily="34" charset="0"/>
                <a:cs typeface="Arial" pitchFamily="34" charset="0"/>
              </a:rPr>
              <a:t>FK ČL </a:t>
            </a:r>
            <a:r>
              <a:rPr lang="cs-CZ" sz="2000" u="sng" dirty="0" err="1" smtClean="0">
                <a:ln>
                  <a:solidFill>
                    <a:schemeClr val="accent2">
                      <a:lumMod val="75000"/>
                    </a:schemeClr>
                  </a:solidFill>
                </a:ln>
                <a:latin typeface="Arial" pitchFamily="34" charset="0"/>
                <a:cs typeface="Arial" pitchFamily="34" charset="0"/>
              </a:rPr>
              <a:t>Neštěmice</a:t>
            </a:r>
            <a:r>
              <a:rPr lang="cs-CZ" sz="2000" u="sng" dirty="0" smtClean="0">
                <a:ln>
                  <a:solidFill>
                    <a:schemeClr val="accent2">
                      <a:lumMod val="75000"/>
                    </a:schemeClr>
                  </a:solidFill>
                </a:ln>
                <a:latin typeface="Arial" pitchFamily="34" charset="0"/>
                <a:cs typeface="Arial" pitchFamily="34" charset="0"/>
              </a:rPr>
              <a:t> – SK </a:t>
            </a:r>
            <a:r>
              <a:rPr lang="cs-CZ" sz="2000" u="sng" dirty="0" err="1" smtClean="0">
                <a:ln>
                  <a:solidFill>
                    <a:schemeClr val="accent2">
                      <a:lumMod val="75000"/>
                    </a:schemeClr>
                  </a:solidFill>
                </a:ln>
                <a:latin typeface="Arial" pitchFamily="34" charset="0"/>
                <a:cs typeface="Arial" pitchFamily="34" charset="0"/>
              </a:rPr>
              <a:t>Štětí</a:t>
            </a:r>
            <a:endParaRPr lang="cs-CZ" sz="2000" dirty="0" smtClean="0">
              <a:ln>
                <a:solidFill>
                  <a:schemeClr val="accent2">
                    <a:lumMod val="75000"/>
                  </a:schemeClr>
                </a:solidFill>
              </a:ln>
              <a:latin typeface="Arial" pitchFamily="34" charset="0"/>
              <a:cs typeface="Arial" pitchFamily="34" charset="0"/>
            </a:endParaRPr>
          </a:p>
          <a:p>
            <a:pPr algn="ctr"/>
            <a:r>
              <a:rPr lang="cs-CZ" sz="2000" u="sng" dirty="0" smtClean="0">
                <a:ln>
                  <a:solidFill>
                    <a:schemeClr val="accent2">
                      <a:lumMod val="75000"/>
                    </a:schemeClr>
                  </a:solidFill>
                </a:ln>
                <a:latin typeface="Arial" pitchFamily="34" charset="0"/>
                <a:cs typeface="Arial" pitchFamily="34" charset="0"/>
              </a:rPr>
              <a:t>16:1(7:0)     </a:t>
            </a:r>
            <a:endParaRPr lang="cs-CZ" sz="2000" dirty="0" smtClean="0">
              <a:ln>
                <a:solidFill>
                  <a:schemeClr val="accent2">
                    <a:lumMod val="75000"/>
                  </a:schemeClr>
                </a:solidFill>
              </a:ln>
              <a:latin typeface="Arial" pitchFamily="34" charset="0"/>
              <a:cs typeface="Arial" pitchFamily="34" charset="0"/>
            </a:endParaRPr>
          </a:p>
          <a:p>
            <a:pPr algn="ctr"/>
            <a:r>
              <a:rPr lang="cs-CZ" sz="2000" u="sng" dirty="0" smtClean="0">
                <a:ln>
                  <a:solidFill>
                    <a:schemeClr val="accent2">
                      <a:lumMod val="75000"/>
                    </a:schemeClr>
                  </a:solidFill>
                </a:ln>
                <a:latin typeface="Arial" pitchFamily="34" charset="0"/>
                <a:cs typeface="Arial" pitchFamily="34" charset="0"/>
              </a:rPr>
              <a:t>21.5.2015  předehrávka 16.kola</a:t>
            </a:r>
            <a:endParaRPr lang="cs-CZ" sz="2000" dirty="0" smtClean="0">
              <a:ln>
                <a:solidFill>
                  <a:schemeClr val="accent2">
                    <a:lumMod val="75000"/>
                  </a:schemeClr>
                </a:solidFill>
              </a:ln>
              <a:latin typeface="Arial" pitchFamily="34" charset="0"/>
              <a:cs typeface="Arial" pitchFamily="34" charset="0"/>
            </a:endParaRPr>
          </a:p>
          <a:p>
            <a:r>
              <a:rPr lang="cs-CZ" sz="1000" b="0" dirty="0" smtClean="0">
                <a:latin typeface="Arial" pitchFamily="34" charset="0"/>
                <a:cs typeface="Arial" pitchFamily="34" charset="0"/>
              </a:rPr>
              <a:t>Předehrávka mistrovského zápasu starších žáků </a:t>
            </a:r>
            <a:r>
              <a:rPr lang="cs-CZ" sz="1000" b="0" dirty="0" err="1" smtClean="0">
                <a:latin typeface="Arial" pitchFamily="34" charset="0"/>
                <a:cs typeface="Arial" pitchFamily="34" charset="0"/>
              </a:rPr>
              <a:t>Neštěmice</a:t>
            </a:r>
            <a:r>
              <a:rPr lang="cs-CZ" sz="1000" b="0" dirty="0" smtClean="0">
                <a:latin typeface="Arial" pitchFamily="34" charset="0"/>
                <a:cs typeface="Arial" pitchFamily="34" charset="0"/>
              </a:rPr>
              <a:t> - </a:t>
            </a:r>
            <a:r>
              <a:rPr lang="cs-CZ" sz="1000" b="0" dirty="0" err="1" smtClean="0">
                <a:latin typeface="Arial" pitchFamily="34" charset="0"/>
                <a:cs typeface="Arial" pitchFamily="34" charset="0"/>
              </a:rPr>
              <a:t>Štětí</a:t>
            </a:r>
            <a:r>
              <a:rPr lang="cs-CZ" sz="1000" b="0" dirty="0" smtClean="0">
                <a:latin typeface="Arial" pitchFamily="34" charset="0"/>
                <a:cs typeface="Arial" pitchFamily="34" charset="0"/>
              </a:rPr>
              <a:t> pro nás nedopadla dobře. Prohráli jsme vysoko 16:1(7:0). Velký důvod byl ,že na zápas dorazilo jen osm kluků ze Starších žáků.Museli jsme si půjčit aspoň tři kluky od mladších,aby jsme si zahráli a dohráli.Je to dost fyzicky náročný pro kluky.Celý zápas jsme byli pod velkým tlakem.Mohlo to dopadnout ještě hůře.Jen  velké množství ofsajdů od domácích nám pomohlo od ještě větší porážky.Je pravda ,že jsme dali náš jediný gól Josefem Chaloupeckým po velké hrubce obrany hostů,kde převzal </a:t>
            </a:r>
            <a:r>
              <a:rPr lang="cs-CZ" sz="1000" b="0" dirty="0" err="1" smtClean="0">
                <a:latin typeface="Arial" pitchFamily="34" charset="0"/>
                <a:cs typeface="Arial" pitchFamily="34" charset="0"/>
              </a:rPr>
              <a:t>Pepík</a:t>
            </a:r>
            <a:r>
              <a:rPr lang="cs-CZ" sz="1000" b="0" dirty="0" smtClean="0">
                <a:latin typeface="Arial" pitchFamily="34" charset="0"/>
                <a:cs typeface="Arial" pitchFamily="34" charset="0"/>
              </a:rPr>
              <a:t> míč a vyrazil úplně sám na brankáře,toho si krásně položil a dal do prázdné brány na konečný stav  16:1 pro domácí </a:t>
            </a:r>
            <a:r>
              <a:rPr lang="cs-CZ" sz="1000" b="0" dirty="0" err="1" smtClean="0">
                <a:latin typeface="Arial" pitchFamily="34" charset="0"/>
                <a:cs typeface="Arial" pitchFamily="34" charset="0"/>
              </a:rPr>
              <a:t>Neštěmice</a:t>
            </a:r>
            <a:r>
              <a:rPr lang="cs-CZ" sz="1000" b="0" dirty="0" smtClean="0">
                <a:latin typeface="Arial" pitchFamily="34" charset="0"/>
                <a:cs typeface="Arial" pitchFamily="34" charset="0"/>
              </a:rPr>
              <a:t>.</a:t>
            </a:r>
          </a:p>
          <a:p>
            <a:r>
              <a:rPr lang="cs-CZ" sz="1000" b="0" u="sng" dirty="0" smtClean="0">
                <a:latin typeface="Arial" pitchFamily="34" charset="0"/>
                <a:cs typeface="Arial" pitchFamily="34" charset="0"/>
              </a:rPr>
              <a:t>Branky:</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Chaloupecký</a:t>
            </a:r>
            <a:r>
              <a:rPr lang="cs-CZ" sz="1000" b="0" dirty="0" smtClean="0">
                <a:latin typeface="Arial" pitchFamily="34" charset="0"/>
                <a:cs typeface="Arial" pitchFamily="34" charset="0"/>
              </a:rPr>
              <a:t> 1</a:t>
            </a:r>
          </a:p>
          <a:p>
            <a:r>
              <a:rPr lang="cs-CZ" sz="1000" b="0" u="sng" dirty="0" smtClean="0">
                <a:latin typeface="Arial" pitchFamily="34" charset="0"/>
                <a:cs typeface="Arial" pitchFamily="34" charset="0"/>
              </a:rPr>
              <a:t>Sestava:</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eák</a:t>
            </a:r>
            <a:r>
              <a:rPr lang="cs-CZ" sz="1000" b="0" dirty="0" smtClean="0">
                <a:latin typeface="Arial" pitchFamily="34" charset="0"/>
                <a:cs typeface="Arial" pitchFamily="34" charset="0"/>
              </a:rPr>
              <a:t> František ,kapitán Németh Tomáš  , </a:t>
            </a:r>
            <a:r>
              <a:rPr lang="cs-CZ" sz="1000" b="0" dirty="0" err="1" smtClean="0">
                <a:latin typeface="Arial" pitchFamily="34" charset="0"/>
                <a:cs typeface="Arial" pitchFamily="34" charset="0"/>
              </a:rPr>
              <a:t>Pabiška</a:t>
            </a:r>
            <a:r>
              <a:rPr lang="cs-CZ" sz="1000" b="0" dirty="0" smtClean="0">
                <a:latin typeface="Arial" pitchFamily="34" charset="0"/>
                <a:cs typeface="Arial" pitchFamily="34" charset="0"/>
              </a:rPr>
              <a:t> Karel,</a:t>
            </a:r>
            <a:r>
              <a:rPr lang="cs-CZ" sz="1000" b="0" dirty="0" err="1" smtClean="0">
                <a:latin typeface="Arial" pitchFamily="34" charset="0"/>
                <a:cs typeface="Arial" pitchFamily="34" charset="0"/>
              </a:rPr>
              <a:t>Chaloupecký</a:t>
            </a:r>
            <a:r>
              <a:rPr lang="cs-CZ" sz="1000" b="0" dirty="0" smtClean="0">
                <a:latin typeface="Arial" pitchFamily="34" charset="0"/>
                <a:cs typeface="Arial" pitchFamily="34" charset="0"/>
              </a:rPr>
              <a:t> Josef ,Vejražka Kryštof ,</a:t>
            </a:r>
            <a:r>
              <a:rPr lang="cs-CZ" sz="1000" b="0" dirty="0" err="1" smtClean="0">
                <a:latin typeface="Arial" pitchFamily="34" charset="0"/>
                <a:cs typeface="Arial" pitchFamily="34" charset="0"/>
              </a:rPr>
              <a:t>Cap</a:t>
            </a:r>
            <a:r>
              <a:rPr lang="cs-CZ" sz="1000" b="0" dirty="0" smtClean="0">
                <a:latin typeface="Arial" pitchFamily="34" charset="0"/>
                <a:cs typeface="Arial" pitchFamily="34" charset="0"/>
              </a:rPr>
              <a:t> Kamil ,Zeman Petr </a:t>
            </a:r>
            <a:r>
              <a:rPr lang="cs-CZ" sz="1000" b="0" dirty="0" smtClean="0">
                <a:solidFill>
                  <a:srgbClr val="FF0000"/>
                </a:solidFill>
                <a:latin typeface="Arial" pitchFamily="34" charset="0"/>
                <a:cs typeface="Arial" pitchFamily="34" charset="0"/>
              </a:rPr>
              <a:t>,</a:t>
            </a:r>
            <a:r>
              <a:rPr lang="cs-CZ" sz="1000" b="0" dirty="0" err="1" smtClean="0">
                <a:latin typeface="Arial" pitchFamily="34" charset="0"/>
                <a:cs typeface="Arial" pitchFamily="34" charset="0"/>
              </a:rPr>
              <a:t>Dopater</a:t>
            </a:r>
            <a:r>
              <a:rPr lang="cs-CZ" sz="1000" b="0" dirty="0" smtClean="0">
                <a:latin typeface="Arial" pitchFamily="34" charset="0"/>
                <a:cs typeface="Arial" pitchFamily="34" charset="0"/>
              </a:rPr>
              <a:t> Tomáš , Kadlec Petr ,Novák Ladislav ,Ladič Ladislav </a:t>
            </a:r>
            <a:endParaRPr lang="cs-CZ" sz="1000" b="0" dirty="0">
              <a:latin typeface="Arial" pitchFamily="34" charset="0"/>
              <a:cs typeface="Arial" pitchFamily="34" charset="0"/>
            </a:endParaRPr>
          </a:p>
        </p:txBody>
      </p:sp>
      <p:sp>
        <p:nvSpPr>
          <p:cNvPr id="8" name="Obdélník 7"/>
          <p:cNvSpPr/>
          <p:nvPr/>
        </p:nvSpPr>
        <p:spPr>
          <a:xfrm>
            <a:off x="5431532" y="1171228"/>
            <a:ext cx="4752528" cy="5932393"/>
          </a:xfrm>
          <a:prstGeom prst="rect">
            <a:avLst/>
          </a:prstGeom>
          <a:noFill/>
          <a:ln w="22225" cmpd="sng">
            <a:solidFill>
              <a:schemeClr val="tx1"/>
            </a:solidFill>
            <a:prstDash val="sysDash"/>
          </a:ln>
        </p:spPr>
        <p:txBody>
          <a:bodyPr wrap="square">
            <a:spAutoFit/>
          </a:bodyPr>
          <a:lstStyle/>
          <a:p>
            <a:r>
              <a:rPr lang="cs-CZ" dirty="0" smtClean="0">
                <a:solidFill>
                  <a:srgbClr val="0000FF"/>
                </a:solidFill>
                <a:latin typeface="Arial Black" pitchFamily="34" charset="0"/>
                <a:cs typeface="Arial" pitchFamily="34" charset="0"/>
              </a:rPr>
              <a:t>Hrobce  - Modrá       5:2(2:2</a:t>
            </a:r>
            <a:r>
              <a:rPr lang="cs-CZ" sz="1050" dirty="0" smtClean="0">
                <a:solidFill>
                  <a:srgbClr val="0000FF"/>
                </a:solidFill>
                <a:latin typeface="Arial" pitchFamily="34" charset="0"/>
                <a:cs typeface="Arial" pitchFamily="34" charset="0"/>
              </a:rPr>
              <a:t>) </a:t>
            </a:r>
          </a:p>
          <a:p>
            <a:r>
              <a:rPr lang="cs-CZ" sz="1050" dirty="0" smtClean="0">
                <a:solidFill>
                  <a:srgbClr val="FF3300"/>
                </a:solidFill>
                <a:latin typeface="Arial" pitchFamily="34" charset="0"/>
                <a:cs typeface="Arial" pitchFamily="34" charset="0"/>
              </a:rPr>
              <a:t>hosté, kteří už se tak trochu cítí zachráněni, vydrželi jenom poločas. Ve 2. už se prosadili jenom domácí. Branka </a:t>
            </a:r>
            <a:r>
              <a:rPr lang="cs-CZ" sz="1050" dirty="0" err="1" smtClean="0">
                <a:solidFill>
                  <a:srgbClr val="FF3300"/>
                </a:solidFill>
                <a:latin typeface="Arial" pitchFamily="34" charset="0"/>
                <a:cs typeface="Arial" pitchFamily="34" charset="0"/>
              </a:rPr>
              <a:t>P.Slavíčka</a:t>
            </a:r>
            <a:r>
              <a:rPr lang="cs-CZ" sz="1050" dirty="0" smtClean="0">
                <a:solidFill>
                  <a:srgbClr val="FF3300"/>
                </a:solidFill>
                <a:latin typeface="Arial" pitchFamily="34" charset="0"/>
                <a:cs typeface="Arial" pitchFamily="34" charset="0"/>
              </a:rPr>
              <a:t> byla nádherná. Trenéra domácích </a:t>
            </a:r>
            <a:r>
              <a:rPr lang="cs-CZ" sz="1050" dirty="0" err="1" smtClean="0">
                <a:solidFill>
                  <a:srgbClr val="FF3300"/>
                </a:solidFill>
                <a:latin typeface="Arial" pitchFamily="34" charset="0"/>
                <a:cs typeface="Arial" pitchFamily="34" charset="0"/>
              </a:rPr>
              <a:t>M</a:t>
            </a:r>
            <a:r>
              <a:rPr lang="cs-CZ" sz="1050" dirty="0" smtClean="0">
                <a:solidFill>
                  <a:srgbClr val="FF3300"/>
                </a:solidFill>
                <a:latin typeface="Arial" pitchFamily="34" charset="0"/>
                <a:cs typeface="Arial" pitchFamily="34" charset="0"/>
              </a:rPr>
              <a:t>.</a:t>
            </a:r>
            <a:r>
              <a:rPr lang="cs-CZ" sz="1050" dirty="0" err="1" smtClean="0">
                <a:solidFill>
                  <a:srgbClr val="FF3300"/>
                </a:solidFill>
                <a:latin typeface="Arial" pitchFamily="34" charset="0"/>
                <a:cs typeface="Arial" pitchFamily="34" charset="0"/>
              </a:rPr>
              <a:t>Řízka</a:t>
            </a:r>
            <a:r>
              <a:rPr lang="cs-CZ" sz="1050" dirty="0" smtClean="0">
                <a:solidFill>
                  <a:srgbClr val="FF3300"/>
                </a:solidFill>
                <a:latin typeface="Arial" pitchFamily="34" charset="0"/>
                <a:cs typeface="Arial" pitchFamily="34" charset="0"/>
              </a:rPr>
              <a:t> mrzelo jenom vyloučení Hendricha v závěru.</a:t>
            </a:r>
          </a:p>
          <a:p>
            <a:r>
              <a:rPr lang="cs-CZ" dirty="0" smtClean="0">
                <a:solidFill>
                  <a:srgbClr val="0000FF"/>
                </a:solidFill>
              </a:rPr>
              <a:t>Louny – </a:t>
            </a:r>
            <a:r>
              <a:rPr lang="cs-CZ" dirty="0" err="1" smtClean="0">
                <a:solidFill>
                  <a:srgbClr val="0000FF"/>
                </a:solidFill>
              </a:rPr>
              <a:t>Vilémov</a:t>
            </a:r>
            <a:r>
              <a:rPr lang="cs-CZ" dirty="0" smtClean="0">
                <a:solidFill>
                  <a:srgbClr val="0000FF"/>
                </a:solidFill>
              </a:rPr>
              <a:t>   1</a:t>
            </a:r>
            <a:r>
              <a:rPr lang="cs-CZ" dirty="0" smtClean="0">
                <a:solidFill>
                  <a:srgbClr val="0000FF"/>
                </a:solidFill>
                <a:latin typeface="Arial Black" pitchFamily="34" charset="0"/>
                <a:cs typeface="Arial" pitchFamily="34" charset="0"/>
              </a:rPr>
              <a:t>:2(0:1</a:t>
            </a:r>
            <a:r>
              <a:rPr lang="cs-CZ" sz="1050" dirty="0" smtClean="0">
                <a:solidFill>
                  <a:srgbClr val="0000FF"/>
                </a:solidFill>
                <a:latin typeface="Arial" pitchFamily="34" charset="0"/>
                <a:cs typeface="Arial" pitchFamily="34" charset="0"/>
              </a:rPr>
              <a:t>)  PK</a:t>
            </a:r>
            <a:endParaRPr lang="cs-CZ" dirty="0" smtClean="0">
              <a:solidFill>
                <a:srgbClr val="0000FF"/>
              </a:solidFill>
              <a:latin typeface="Arial Black" pitchFamily="34" charset="0"/>
              <a:cs typeface="Arial" pitchFamily="34" charset="0"/>
            </a:endParaRPr>
          </a:p>
          <a:p>
            <a:r>
              <a:rPr lang="cs-CZ" sz="1050" dirty="0" smtClean="0">
                <a:solidFill>
                  <a:srgbClr val="FF3300"/>
                </a:solidFill>
                <a:latin typeface="Arial" pitchFamily="34" charset="0"/>
                <a:cs typeface="Arial" pitchFamily="34" charset="0"/>
              </a:rPr>
              <a:t>žádný jiný zápas  nepoutal v tomto kole tolik pozornosti, jako právě tento.  V první půli zajistil hostům vedení, kdo jiný než </a:t>
            </a:r>
            <a:r>
              <a:rPr lang="cs-CZ" sz="1050" dirty="0" err="1" smtClean="0">
                <a:solidFill>
                  <a:srgbClr val="FF3300"/>
                </a:solidFill>
                <a:latin typeface="Arial" pitchFamily="34" charset="0"/>
                <a:cs typeface="Arial" pitchFamily="34" charset="0"/>
              </a:rPr>
              <a:t>Kaňkovský</a:t>
            </a:r>
            <a:r>
              <a:rPr lang="cs-CZ" sz="1050" dirty="0" smtClean="0">
                <a:solidFill>
                  <a:srgbClr val="FF3300"/>
                </a:solidFill>
                <a:latin typeface="Arial" pitchFamily="34" charset="0"/>
                <a:cs typeface="Arial" pitchFamily="34" charset="0"/>
              </a:rPr>
              <a:t>. Na začátku druhé půle srovnal Exner a nakonec rozhodovaly penalty, ve kterých vyhráli hosté.</a:t>
            </a:r>
          </a:p>
          <a:p>
            <a:r>
              <a:rPr lang="cs-CZ" dirty="0" err="1" smtClean="0">
                <a:solidFill>
                  <a:srgbClr val="0000FF"/>
                </a:solidFill>
                <a:latin typeface="Arial Black" pitchFamily="34" charset="0"/>
                <a:cs typeface="Arial" pitchFamily="34" charset="0"/>
              </a:rPr>
              <a:t>Neštěmice</a:t>
            </a:r>
            <a:r>
              <a:rPr lang="cs-CZ" dirty="0" smtClean="0">
                <a:solidFill>
                  <a:srgbClr val="0000FF"/>
                </a:solidFill>
                <a:latin typeface="Arial Black" pitchFamily="34" charset="0"/>
                <a:cs typeface="Arial" pitchFamily="34" charset="0"/>
              </a:rPr>
              <a:t> – Rumburk    1:2(0:2</a:t>
            </a:r>
            <a:r>
              <a:rPr lang="cs-CZ" sz="1050" dirty="0" smtClean="0">
                <a:solidFill>
                  <a:srgbClr val="0000FF"/>
                </a:solidFill>
                <a:latin typeface="Arial" pitchFamily="34" charset="0"/>
                <a:cs typeface="Arial" pitchFamily="34" charset="0"/>
              </a:rPr>
              <a:t>) </a:t>
            </a:r>
          </a:p>
          <a:p>
            <a:r>
              <a:rPr lang="cs-CZ" sz="1050" dirty="0" smtClean="0">
                <a:solidFill>
                  <a:srgbClr val="FF3300"/>
                </a:solidFill>
                <a:latin typeface="Arial" pitchFamily="34" charset="0"/>
                <a:cs typeface="Arial" pitchFamily="34" charset="0"/>
              </a:rPr>
              <a:t>překvapující výsledek, který čekal málokdo. Hosté v 1. poločase využili všechno a domácí vypadali, jak když spí. Ve 2. poločase </a:t>
            </a:r>
            <a:r>
              <a:rPr lang="cs-CZ" sz="1050" dirty="0" err="1" smtClean="0">
                <a:solidFill>
                  <a:srgbClr val="FF3300"/>
                </a:solidFill>
                <a:latin typeface="Arial" pitchFamily="34" charset="0"/>
                <a:cs typeface="Arial" pitchFamily="34" charset="0"/>
              </a:rPr>
              <a:t>Neštěmice</a:t>
            </a:r>
            <a:r>
              <a:rPr lang="cs-CZ" sz="1050" dirty="0" smtClean="0">
                <a:solidFill>
                  <a:srgbClr val="FF3300"/>
                </a:solidFill>
                <a:latin typeface="Arial" pitchFamily="34" charset="0"/>
                <a:cs typeface="Arial" pitchFamily="34" charset="0"/>
              </a:rPr>
              <a:t> trefily 2x tyčku a překvapení bylo na světě.</a:t>
            </a:r>
          </a:p>
          <a:p>
            <a:r>
              <a:rPr lang="cs-CZ" dirty="0" err="1" smtClean="0">
                <a:solidFill>
                  <a:srgbClr val="0000FF"/>
                </a:solidFill>
              </a:rPr>
              <a:t>Proboštov</a:t>
            </a:r>
            <a:r>
              <a:rPr lang="cs-CZ" dirty="0" smtClean="0">
                <a:solidFill>
                  <a:srgbClr val="0000FF"/>
                </a:solidFill>
              </a:rPr>
              <a:t> – Junior Děčín      </a:t>
            </a:r>
            <a:r>
              <a:rPr lang="cs-CZ" dirty="0" smtClean="0">
                <a:solidFill>
                  <a:srgbClr val="0000FF"/>
                </a:solidFill>
                <a:latin typeface="Arial Black" pitchFamily="34" charset="0"/>
                <a:cs typeface="Arial" pitchFamily="34" charset="0"/>
              </a:rPr>
              <a:t> 6:5(5:5</a:t>
            </a:r>
            <a:r>
              <a:rPr lang="cs-CZ" sz="1050" dirty="0" smtClean="0">
                <a:solidFill>
                  <a:srgbClr val="0000FF"/>
                </a:solidFill>
                <a:latin typeface="Arial" pitchFamily="34" charset="0"/>
                <a:cs typeface="Arial" pitchFamily="34" charset="0"/>
              </a:rPr>
              <a:t>)</a:t>
            </a:r>
            <a:r>
              <a:rPr lang="cs-CZ" dirty="0" smtClean="0">
                <a:solidFill>
                  <a:srgbClr val="0000FF"/>
                </a:solidFill>
                <a:latin typeface="Arial Black" pitchFamily="34" charset="0"/>
                <a:cs typeface="Arial" pitchFamily="34" charset="0"/>
              </a:rPr>
              <a:t>  PK</a:t>
            </a:r>
          </a:p>
          <a:p>
            <a:r>
              <a:rPr lang="cs-CZ" sz="1050" dirty="0" smtClean="0">
                <a:solidFill>
                  <a:srgbClr val="FF3300"/>
                </a:solidFill>
                <a:latin typeface="Arial" pitchFamily="34" charset="0"/>
                <a:cs typeface="Arial" pitchFamily="34" charset="0"/>
              </a:rPr>
              <a:t>neskutečné. Hosté vedli v polovině zápasu 4:0. Druhý poločas ale odstartoval fotbalové dostihy, k tomu vyloučení a penalty. V 92. minutě vedl Děčín ještě 5:4. Domácí ale vyrovnali a na penalty dokonce zvítězili.</a:t>
            </a:r>
          </a:p>
          <a:p>
            <a:r>
              <a:rPr lang="cs-CZ" dirty="0" smtClean="0">
                <a:solidFill>
                  <a:srgbClr val="0000FF"/>
                </a:solidFill>
                <a:latin typeface="Arial Black" pitchFamily="34" charset="0"/>
                <a:cs typeface="Arial" pitchFamily="34" charset="0"/>
              </a:rPr>
              <a:t>Kadaň – </a:t>
            </a:r>
            <a:r>
              <a:rPr lang="cs-CZ" dirty="0" err="1" smtClean="0">
                <a:solidFill>
                  <a:srgbClr val="0000FF"/>
                </a:solidFill>
                <a:latin typeface="Arial Black" pitchFamily="34" charset="0"/>
                <a:cs typeface="Arial" pitchFamily="34" charset="0"/>
              </a:rPr>
              <a:t>Blšany</a:t>
            </a:r>
            <a:r>
              <a:rPr lang="cs-CZ" dirty="0" smtClean="0">
                <a:solidFill>
                  <a:srgbClr val="0000FF"/>
                </a:solidFill>
                <a:latin typeface="Arial Black" pitchFamily="34" charset="0"/>
                <a:cs typeface="Arial" pitchFamily="34" charset="0"/>
              </a:rPr>
              <a:t>    1:2(1:1</a:t>
            </a:r>
            <a:r>
              <a:rPr lang="cs-CZ" sz="1050" dirty="0" smtClean="0">
                <a:solidFill>
                  <a:srgbClr val="0000FF"/>
                </a:solidFill>
                <a:latin typeface="Arial" pitchFamily="34" charset="0"/>
                <a:cs typeface="Arial" pitchFamily="34" charset="0"/>
              </a:rPr>
              <a:t>) PK </a:t>
            </a:r>
            <a:endParaRPr lang="cs-CZ" dirty="0" smtClean="0">
              <a:solidFill>
                <a:srgbClr val="0000FF"/>
              </a:solidFill>
              <a:effectLst>
                <a:outerShdw blurRad="38100" dist="38100" dir="2700000" algn="tl">
                  <a:srgbClr val="000000">
                    <a:alpha val="43137"/>
                  </a:srgbClr>
                </a:outerShdw>
              </a:effectLst>
              <a:latin typeface="Arial Black" pitchFamily="34" charset="0"/>
              <a:cs typeface="Arial" pitchFamily="34" charset="0"/>
            </a:endParaRPr>
          </a:p>
          <a:p>
            <a:r>
              <a:rPr lang="cs-CZ" sz="1050" dirty="0" smtClean="0">
                <a:solidFill>
                  <a:srgbClr val="FF3300"/>
                </a:solidFill>
                <a:latin typeface="Arial" pitchFamily="34" charset="0"/>
                <a:cs typeface="Arial" pitchFamily="34" charset="0"/>
              </a:rPr>
              <a:t>zápas 2 zachraňujících se mužstev.  Hosté na jaře ale hrají dobře a byli favoritem . Vedli 1:0, domácí do poločasu vyrovnali a nakonec rozhodovaly penalty se šťastným koncem pro hráče z města Chmele.</a:t>
            </a:r>
          </a:p>
          <a:p>
            <a:r>
              <a:rPr lang="cs-CZ" dirty="0" err="1" smtClean="0">
                <a:solidFill>
                  <a:srgbClr val="0000FF"/>
                </a:solidFill>
                <a:latin typeface="Arial Black" pitchFamily="34" charset="0"/>
                <a:cs typeface="Arial" pitchFamily="34" charset="0"/>
              </a:rPr>
              <a:t>Spořice</a:t>
            </a:r>
            <a:r>
              <a:rPr lang="cs-CZ" dirty="0" smtClean="0">
                <a:solidFill>
                  <a:srgbClr val="0000FF"/>
                </a:solidFill>
                <a:latin typeface="Arial Black" pitchFamily="34" charset="0"/>
                <a:cs typeface="Arial" pitchFamily="34" charset="0"/>
              </a:rPr>
              <a:t> – </a:t>
            </a:r>
            <a:r>
              <a:rPr lang="cs-CZ" dirty="0" err="1" smtClean="0">
                <a:solidFill>
                  <a:srgbClr val="0000FF"/>
                </a:solidFill>
                <a:latin typeface="Arial Black" pitchFamily="34" charset="0"/>
                <a:cs typeface="Arial" pitchFamily="34" charset="0"/>
              </a:rPr>
              <a:t>Štětí</a:t>
            </a:r>
            <a:r>
              <a:rPr lang="cs-CZ" dirty="0" smtClean="0">
                <a:solidFill>
                  <a:srgbClr val="0000FF"/>
                </a:solidFill>
                <a:latin typeface="Arial Black" pitchFamily="34" charset="0"/>
                <a:cs typeface="Arial" pitchFamily="34" charset="0"/>
              </a:rPr>
              <a:t>      3:1(2:1</a:t>
            </a:r>
            <a:r>
              <a:rPr lang="cs-CZ" sz="1050" dirty="0" smtClean="0">
                <a:solidFill>
                  <a:srgbClr val="0000FF"/>
                </a:solidFill>
                <a:latin typeface="Arial" pitchFamily="34" charset="0"/>
                <a:cs typeface="Arial" pitchFamily="34" charset="0"/>
              </a:rPr>
              <a:t>) </a:t>
            </a:r>
            <a:endParaRPr lang="cs-CZ" dirty="0" smtClean="0">
              <a:solidFill>
                <a:srgbClr val="0000FF"/>
              </a:solidFill>
              <a:latin typeface="Arial Black" pitchFamily="34" charset="0"/>
              <a:cs typeface="Arial" pitchFamily="34" charset="0"/>
            </a:endParaRPr>
          </a:p>
          <a:p>
            <a:r>
              <a:rPr lang="cs-CZ" sz="1050" dirty="0" smtClean="0">
                <a:solidFill>
                  <a:srgbClr val="FF3300"/>
                </a:solidFill>
                <a:latin typeface="Arial" pitchFamily="34" charset="0"/>
                <a:cs typeface="Arial" pitchFamily="34" charset="0"/>
              </a:rPr>
              <a:t>hosté na hřišti nováčka vyhořeli. Obětavě hrající domácí prokázali větší vůli po vítězství  a hosté tahali za kratší konec. V 1. poločase sice ještě vyrovnali na 1:1, ale to bylo z jejich strany  všechno.</a:t>
            </a:r>
          </a:p>
          <a:p>
            <a:r>
              <a:rPr lang="cs-CZ" dirty="0" smtClean="0">
                <a:solidFill>
                  <a:srgbClr val="0000FF"/>
                </a:solidFill>
              </a:rPr>
              <a:t>Litvínov – </a:t>
            </a:r>
            <a:r>
              <a:rPr lang="cs-CZ" dirty="0" err="1" smtClean="0">
                <a:solidFill>
                  <a:srgbClr val="0000FF"/>
                </a:solidFill>
              </a:rPr>
              <a:t>Modlany</a:t>
            </a:r>
            <a:r>
              <a:rPr lang="cs-CZ" dirty="0" smtClean="0">
                <a:solidFill>
                  <a:srgbClr val="0000FF"/>
                </a:solidFill>
              </a:rPr>
              <a:t>      4</a:t>
            </a:r>
            <a:r>
              <a:rPr lang="cs-CZ" dirty="0" smtClean="0">
                <a:solidFill>
                  <a:srgbClr val="0000FF"/>
                </a:solidFill>
                <a:latin typeface="Arial Black" pitchFamily="34" charset="0"/>
                <a:cs typeface="Arial" pitchFamily="34" charset="0"/>
              </a:rPr>
              <a:t>:1(2:0</a:t>
            </a:r>
            <a:r>
              <a:rPr lang="cs-CZ" sz="1050" dirty="0" smtClean="0">
                <a:solidFill>
                  <a:srgbClr val="0000FF"/>
                </a:solidFill>
                <a:latin typeface="Arial" pitchFamily="34" charset="0"/>
                <a:cs typeface="Arial" pitchFamily="34" charset="0"/>
              </a:rPr>
              <a:t>) </a:t>
            </a:r>
            <a:endParaRPr lang="cs-CZ" dirty="0" smtClean="0">
              <a:solidFill>
                <a:srgbClr val="0000FF"/>
              </a:solidFill>
              <a:latin typeface="Arial Black" pitchFamily="34" charset="0"/>
              <a:cs typeface="Arial" pitchFamily="34" charset="0"/>
            </a:endParaRPr>
          </a:p>
          <a:p>
            <a:r>
              <a:rPr lang="cs-CZ" sz="1050" dirty="0" smtClean="0">
                <a:solidFill>
                  <a:srgbClr val="FF3300"/>
                </a:solidFill>
                <a:latin typeface="Arial" pitchFamily="34" charset="0"/>
                <a:cs typeface="Arial" pitchFamily="34" charset="0"/>
              </a:rPr>
              <a:t>jedna z posledních nadějí ještě se dotáhnout na vedoucí Litvínov. Ta vzala za své už po prvním poločase a domácí po vysokém vítězství kráčí k postupu do divize.</a:t>
            </a:r>
          </a:p>
          <a:p>
            <a:r>
              <a:rPr lang="cs-CZ" dirty="0" smtClean="0">
                <a:solidFill>
                  <a:srgbClr val="0000FF"/>
                </a:solidFill>
              </a:rPr>
              <a:t>Bílina - H. </a:t>
            </a:r>
            <a:r>
              <a:rPr lang="cs-CZ" dirty="0" err="1" smtClean="0">
                <a:solidFill>
                  <a:srgbClr val="0000FF"/>
                </a:solidFill>
              </a:rPr>
              <a:t>Jiřetín</a:t>
            </a:r>
            <a:r>
              <a:rPr lang="cs-CZ" dirty="0" smtClean="0">
                <a:solidFill>
                  <a:srgbClr val="0000FF"/>
                </a:solidFill>
              </a:rPr>
              <a:t>  </a:t>
            </a:r>
            <a:r>
              <a:rPr lang="cs-CZ" dirty="0" smtClean="0">
                <a:solidFill>
                  <a:srgbClr val="0000FF"/>
                </a:solidFill>
                <a:latin typeface="Arial Black" pitchFamily="34" charset="0"/>
                <a:cs typeface="Arial" pitchFamily="34" charset="0"/>
              </a:rPr>
              <a:t> 3:0(0:0</a:t>
            </a:r>
            <a:r>
              <a:rPr lang="cs-CZ" sz="1050" dirty="0" smtClean="0">
                <a:solidFill>
                  <a:srgbClr val="0000FF"/>
                </a:solidFill>
                <a:latin typeface="Arial" pitchFamily="34" charset="0"/>
                <a:cs typeface="Arial" pitchFamily="34" charset="0"/>
              </a:rPr>
              <a:t>) </a:t>
            </a:r>
            <a:endParaRPr lang="cs-CZ" dirty="0" smtClean="0">
              <a:solidFill>
                <a:srgbClr val="0000FF"/>
              </a:solidFill>
              <a:latin typeface="Arial Black" pitchFamily="34" charset="0"/>
              <a:cs typeface="Arial" pitchFamily="34" charset="0"/>
            </a:endParaRPr>
          </a:p>
          <a:p>
            <a:r>
              <a:rPr lang="cs-CZ" sz="1050" dirty="0" smtClean="0">
                <a:solidFill>
                  <a:srgbClr val="FF0000"/>
                </a:solidFill>
                <a:latin typeface="Arial" pitchFamily="34" charset="0"/>
                <a:cs typeface="Arial" pitchFamily="34" charset="0"/>
              </a:rPr>
              <a:t>v prvním poločase  domácí </a:t>
            </a:r>
            <a:r>
              <a:rPr lang="cs-CZ" sz="1050" dirty="0" err="1" smtClean="0">
                <a:solidFill>
                  <a:srgbClr val="FF0000"/>
                </a:solidFill>
                <a:latin typeface="Arial" pitchFamily="34" charset="0"/>
                <a:cs typeface="Arial" pitchFamily="34" charset="0"/>
              </a:rPr>
              <a:t>pozahazovali</a:t>
            </a:r>
            <a:r>
              <a:rPr lang="cs-CZ" sz="1050" dirty="0" smtClean="0">
                <a:solidFill>
                  <a:srgbClr val="FF0000"/>
                </a:solidFill>
                <a:latin typeface="Arial" pitchFamily="34" charset="0"/>
                <a:cs typeface="Arial" pitchFamily="34" charset="0"/>
              </a:rPr>
              <a:t>, co se dalo. Po změně stran v 56. min. otevřel skóre  Vlasák. Pojistku vstřelil  Procházka a v závěru na konečných 3:0 upravil Levý.</a:t>
            </a:r>
          </a:p>
        </p:txBody>
      </p:sp>
      <p:sp>
        <p:nvSpPr>
          <p:cNvPr id="9" name="Obdélník 8"/>
          <p:cNvSpPr/>
          <p:nvPr/>
        </p:nvSpPr>
        <p:spPr>
          <a:xfrm>
            <a:off x="5431532" y="91108"/>
            <a:ext cx="4680520" cy="1015663"/>
          </a:xfrm>
          <a:prstGeom prst="rect">
            <a:avLst/>
          </a:prstGeom>
          <a:blipFill>
            <a:blip r:embed="rId4" cstate="print"/>
            <a:tile tx="0" ty="0" sx="100000" sy="100000" flip="none" algn="tl"/>
          </a:blipFill>
          <a:ln w="38100" cmpd="sng">
            <a:solidFill>
              <a:srgbClr val="000099"/>
            </a:solidFill>
            <a:prstDash val="solid"/>
          </a:ln>
        </p:spPr>
        <p:txBody>
          <a:bodyPr wrap="square" lIns="91440" tIns="45720" rIns="91440" bIns="45720">
            <a:spAutoFit/>
            <a:scene3d>
              <a:camera prst="orthographicFront"/>
              <a:lightRig rig="threePt" dir="t"/>
            </a:scene3d>
            <a:sp3d extrusionH="6350">
              <a:extrusionClr>
                <a:schemeClr val="bg1"/>
              </a:extrusionClr>
            </a:sp3d>
          </a:bodyPr>
          <a:lstStyle/>
          <a:p>
            <a:pPr algn="ctr"/>
            <a:r>
              <a:rPr lang="cs-CZ" sz="2000" b="1" cap="none" spc="0" dirty="0" smtClean="0">
                <a:ln w="0">
                  <a:noFill/>
                  <a:prstDash val="solid"/>
                </a:ln>
                <a:solidFill>
                  <a:srgbClr val="CC0066"/>
                </a:solidFill>
                <a:effectLst>
                  <a:outerShdw blurRad="41275" dist="20320" dir="1800000" algn="tl" rotWithShape="0">
                    <a:srgbClr val="000000">
                      <a:alpha val="40000"/>
                    </a:srgbClr>
                  </a:outerShdw>
                </a:effectLst>
                <a:latin typeface="Arial Black" pitchFamily="34" charset="0"/>
              </a:rPr>
              <a:t>27. kolo hodně napovědělo, kdo bude po 30 kole vítězem oblastního přeboru </a:t>
            </a:r>
            <a:endParaRPr lang="cs-CZ" sz="2000" b="1" cap="none" spc="0" dirty="0">
              <a:ln w="0">
                <a:noFill/>
                <a:prstDash val="solid"/>
              </a:ln>
              <a:solidFill>
                <a:srgbClr val="CC0066"/>
              </a:solidFill>
              <a:effectLst>
                <a:outerShdw blurRad="41275" dist="20320" dir="1800000" algn="tl" rotWithShape="0">
                  <a:srgbClr val="000000">
                    <a:alpha val="40000"/>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12" name="Obdélník 11"/>
          <p:cNvSpPr/>
          <p:nvPr/>
        </p:nvSpPr>
        <p:spPr>
          <a:xfrm>
            <a:off x="5647556" y="4483596"/>
            <a:ext cx="4423420" cy="2539157"/>
          </a:xfrm>
          <a:prstGeom prst="rect">
            <a:avLst/>
          </a:prstGeom>
        </p:spPr>
        <p:txBody>
          <a:bodyPr wrap="square">
            <a:spAutoFit/>
          </a:bodyPr>
          <a:lstStyle/>
          <a:p>
            <a:pPr algn="ctr"/>
            <a:r>
              <a:rPr lang="cs-CZ" sz="2000" dirty="0" smtClean="0">
                <a:ln>
                  <a:solidFill>
                    <a:schemeClr val="accent1">
                      <a:lumMod val="50000"/>
                    </a:schemeClr>
                  </a:solidFill>
                </a:ln>
                <a:latin typeface="Arial" pitchFamily="34" charset="0"/>
                <a:cs typeface="Arial" pitchFamily="34" charset="0"/>
              </a:rPr>
              <a:t>SK </a:t>
            </a:r>
            <a:r>
              <a:rPr lang="cs-CZ" sz="2000" dirty="0" err="1" smtClean="0">
                <a:ln>
                  <a:solidFill>
                    <a:schemeClr val="accent1">
                      <a:lumMod val="50000"/>
                    </a:schemeClr>
                  </a:solidFill>
                </a:ln>
                <a:latin typeface="Arial" pitchFamily="34" charset="0"/>
                <a:cs typeface="Arial" pitchFamily="34" charset="0"/>
              </a:rPr>
              <a:t>Štětí</a:t>
            </a:r>
            <a:r>
              <a:rPr lang="cs-CZ" sz="2000" dirty="0" smtClean="0">
                <a:ln>
                  <a:solidFill>
                    <a:schemeClr val="accent1">
                      <a:lumMod val="50000"/>
                    </a:schemeClr>
                  </a:solidFill>
                </a:ln>
                <a:latin typeface="Arial" pitchFamily="34" charset="0"/>
                <a:cs typeface="Arial" pitchFamily="34" charset="0"/>
              </a:rPr>
              <a:t> – FK Litvínov B</a:t>
            </a:r>
          </a:p>
          <a:p>
            <a:pPr algn="ctr"/>
            <a:r>
              <a:rPr lang="cs-CZ" sz="2000" dirty="0" smtClean="0">
                <a:ln>
                  <a:solidFill>
                    <a:schemeClr val="accent1">
                      <a:lumMod val="50000"/>
                    </a:schemeClr>
                  </a:solidFill>
                </a:ln>
                <a:latin typeface="Arial" pitchFamily="34" charset="0"/>
                <a:cs typeface="Arial" pitchFamily="34" charset="0"/>
              </a:rPr>
              <a:t>1:20(1:10)     </a:t>
            </a:r>
          </a:p>
          <a:p>
            <a:pPr algn="ctr"/>
            <a:r>
              <a:rPr lang="cs-CZ" sz="2000" dirty="0" smtClean="0">
                <a:ln>
                  <a:solidFill>
                    <a:schemeClr val="accent1">
                      <a:lumMod val="50000"/>
                    </a:schemeClr>
                  </a:solidFill>
                </a:ln>
                <a:latin typeface="Arial" pitchFamily="34" charset="0"/>
                <a:cs typeface="Arial" pitchFamily="34" charset="0"/>
              </a:rPr>
              <a:t>31.5.2015  28.kolo</a:t>
            </a:r>
          </a:p>
          <a:p>
            <a:r>
              <a:rPr lang="cs-CZ" sz="1100" b="0" dirty="0" smtClean="0">
                <a:latin typeface="Arial" pitchFamily="34" charset="0"/>
                <a:cs typeface="Arial" pitchFamily="34" charset="0"/>
              </a:rPr>
              <a:t>7 mladších žáků v naší sestavě a proti ním trénovaní hráči Litvínova narození v roce 2003. Jasná záležitost, která skončila vysokou porážkou.   </a:t>
            </a:r>
          </a:p>
          <a:p>
            <a:r>
              <a:rPr lang="cs-CZ" sz="1100" b="0" u="sng" dirty="0" smtClean="0">
                <a:latin typeface="Arial" pitchFamily="34" charset="0"/>
                <a:cs typeface="Arial" pitchFamily="34" charset="0"/>
              </a:rPr>
              <a:t>Branky: </a:t>
            </a:r>
            <a:r>
              <a:rPr lang="cs-CZ" sz="1100" b="0" dirty="0" smtClean="0">
                <a:latin typeface="Arial" pitchFamily="34" charset="0"/>
                <a:cs typeface="Arial" pitchFamily="34" charset="0"/>
              </a:rPr>
              <a:t>Vejražka 1</a:t>
            </a:r>
          </a:p>
          <a:p>
            <a:r>
              <a:rPr lang="cs-CZ" sz="1100" b="0" u="sng" dirty="0" smtClean="0">
                <a:latin typeface="Arial" pitchFamily="34" charset="0"/>
                <a:cs typeface="Arial" pitchFamily="34" charset="0"/>
              </a:rPr>
              <a:t> 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Deák</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Chaloupecký</a:t>
            </a:r>
            <a:r>
              <a:rPr lang="cs-CZ" sz="1100" b="0" dirty="0" smtClean="0">
                <a:latin typeface="Arial" pitchFamily="34" charset="0"/>
                <a:cs typeface="Arial" pitchFamily="34" charset="0"/>
              </a:rPr>
              <a:t>, Németh, Holub, Kulhánek, </a:t>
            </a:r>
          </a:p>
          <a:p>
            <a:r>
              <a:rPr lang="cs-CZ" sz="1100" b="0" dirty="0" smtClean="0">
                <a:latin typeface="Arial" pitchFamily="34" charset="0"/>
                <a:cs typeface="Arial" pitchFamily="34" charset="0"/>
              </a:rPr>
              <a:t>              Špaček, Zeman, </a:t>
            </a:r>
            <a:r>
              <a:rPr lang="cs-CZ" sz="1100" b="0" dirty="0" err="1" smtClean="0">
                <a:latin typeface="Arial" pitchFamily="34" charset="0"/>
                <a:cs typeface="Arial" pitchFamily="34" charset="0"/>
              </a:rPr>
              <a:t>Pabiška</a:t>
            </a:r>
            <a:r>
              <a:rPr lang="cs-CZ" sz="1100" b="0" dirty="0" smtClean="0">
                <a:latin typeface="Arial" pitchFamily="34" charset="0"/>
                <a:cs typeface="Arial" pitchFamily="34" charset="0"/>
              </a:rPr>
              <a:t>, Vejražka, </a:t>
            </a:r>
            <a:r>
              <a:rPr lang="cs-CZ" sz="1100" b="0" dirty="0" err="1" smtClean="0">
                <a:latin typeface="Arial" pitchFamily="34" charset="0"/>
                <a:cs typeface="Arial" pitchFamily="34" charset="0"/>
              </a:rPr>
              <a:t>Dopater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Cap</a:t>
            </a:r>
            <a:r>
              <a:rPr lang="cs-CZ" sz="1100" b="0" dirty="0" smtClean="0">
                <a:latin typeface="Arial" pitchFamily="34" charset="0"/>
                <a:cs typeface="Arial" pitchFamily="34" charset="0"/>
              </a:rPr>
              <a:t> </a:t>
            </a:r>
          </a:p>
          <a:p>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Ngoc</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Bao</a:t>
            </a:r>
            <a:r>
              <a:rPr lang="cs-CZ" sz="1100" b="0" dirty="0" smtClean="0">
                <a:latin typeface="Arial" pitchFamily="34" charset="0"/>
                <a:cs typeface="Arial" pitchFamily="34" charset="0"/>
              </a:rPr>
              <a:t>, Kopecký,  Ulrych., </a:t>
            </a:r>
            <a:r>
              <a:rPr lang="cs-CZ" sz="1100" b="0" dirty="0" err="1" smtClean="0">
                <a:latin typeface="Arial" pitchFamily="34" charset="0"/>
                <a:cs typeface="Arial" pitchFamily="34" charset="0"/>
              </a:rPr>
              <a:t>Orešanský</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J.Špašek</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R.Hrdlička</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Toráč</a:t>
            </a:r>
            <a:endParaRPr lang="cs-CZ" b="0" dirty="0" smtClean="0">
              <a:latin typeface="Arial" pitchFamily="34" charset="0"/>
              <a:cs typeface="Arial" pitchFamily="34" charset="0"/>
            </a:endParaRPr>
          </a:p>
        </p:txBody>
      </p:sp>
      <p:sp>
        <p:nvSpPr>
          <p:cNvPr id="13" name="TextovéPole 12"/>
          <p:cNvSpPr txBox="1"/>
          <p:nvPr/>
        </p:nvSpPr>
        <p:spPr>
          <a:xfrm>
            <a:off x="5647556" y="163116"/>
            <a:ext cx="4464496" cy="954107"/>
          </a:xfrm>
          <a:prstGeom prst="rect">
            <a:avLst/>
          </a:prstGeom>
          <a:blipFill dpi="0" rotWithShape="1">
            <a:blip r:embed="rId3" cstate="print">
              <a:alphaModFix amt="43000"/>
            </a:blip>
            <a:srcRect/>
            <a:stretch>
              <a:fillRect/>
            </a:stretch>
          </a:blipFill>
          <a:ln w="53975">
            <a:solidFill>
              <a:srgbClr val="009900"/>
            </a:solidFill>
            <a:prstDash val="dash"/>
          </a:ln>
        </p:spPr>
        <p:txBody>
          <a:bodyPr wrap="square" rtlCol="0">
            <a:spAutoFit/>
          </a:bodyPr>
          <a:lstStyle/>
          <a:p>
            <a:pPr algn="ctr"/>
            <a:r>
              <a:rPr lang="cs-CZ" sz="2800" dirty="0" smtClean="0">
                <a:effectLst>
                  <a:outerShdw blurRad="38100" dist="38100" dir="2700000" algn="tl">
                    <a:srgbClr val="000000">
                      <a:alpha val="43137"/>
                    </a:srgbClr>
                  </a:outerShdw>
                </a:effectLst>
                <a:latin typeface="Bookman Old Style" pitchFamily="18" charset="0"/>
              </a:rPr>
              <a:t>Starší žáci ve 2     </a:t>
            </a:r>
          </a:p>
          <a:p>
            <a:pPr algn="ctr"/>
            <a:r>
              <a:rPr lang="cs-CZ" sz="2800" dirty="0" smtClean="0">
                <a:effectLst>
                  <a:outerShdw blurRad="38100" dist="38100" dir="2700000" algn="tl">
                    <a:srgbClr val="000000">
                      <a:alpha val="43137"/>
                    </a:srgbClr>
                  </a:outerShdw>
                </a:effectLst>
                <a:latin typeface="Bookman Old Style" pitchFamily="18" charset="0"/>
              </a:rPr>
              <a:t>    zápasech doma </a:t>
            </a:r>
            <a:r>
              <a:rPr lang="cs-CZ" sz="2400" dirty="0" smtClean="0">
                <a:effectLst>
                  <a:outerShdw blurRad="38100" dist="38100" dir="2700000" algn="tl">
                    <a:srgbClr val="000000">
                      <a:alpha val="43137"/>
                    </a:srgbClr>
                  </a:outerShdw>
                </a:effectLst>
                <a:latin typeface="Bookman Old Style" pitchFamily="18" charset="0"/>
              </a:rPr>
              <a:t>	</a:t>
            </a:r>
          </a:p>
        </p:txBody>
      </p:sp>
      <p:sp>
        <p:nvSpPr>
          <p:cNvPr id="14" name="Obdélník 13"/>
          <p:cNvSpPr/>
          <p:nvPr/>
        </p:nvSpPr>
        <p:spPr>
          <a:xfrm>
            <a:off x="5719564" y="1315244"/>
            <a:ext cx="4423420" cy="3046988"/>
          </a:xfrm>
          <a:prstGeom prst="rect">
            <a:avLst/>
          </a:prstGeom>
        </p:spPr>
        <p:txBody>
          <a:bodyPr wrap="square">
            <a:spAutoFit/>
          </a:bodyPr>
          <a:lstStyle/>
          <a:p>
            <a:pPr algn="ctr"/>
            <a:r>
              <a:rPr lang="cs-CZ" sz="2000" u="sng" dirty="0" smtClean="0">
                <a:latin typeface="Arial" pitchFamily="34" charset="0"/>
                <a:cs typeface="Arial" pitchFamily="34" charset="0"/>
              </a:rPr>
              <a:t>SK </a:t>
            </a:r>
            <a:r>
              <a:rPr lang="cs-CZ" sz="2000" u="sng" dirty="0" err="1" smtClean="0">
                <a:latin typeface="Arial" pitchFamily="34" charset="0"/>
                <a:cs typeface="Arial" pitchFamily="34" charset="0"/>
              </a:rPr>
              <a:t>Štětí</a:t>
            </a:r>
            <a:r>
              <a:rPr lang="cs-CZ" sz="2000" u="sng" dirty="0" smtClean="0">
                <a:latin typeface="Arial" pitchFamily="34" charset="0"/>
                <a:cs typeface="Arial" pitchFamily="34" charset="0"/>
              </a:rPr>
              <a:t> – FK Louny</a:t>
            </a:r>
            <a:endParaRPr lang="cs-CZ" sz="2000" dirty="0" smtClean="0">
              <a:latin typeface="Arial" pitchFamily="34" charset="0"/>
              <a:cs typeface="Arial" pitchFamily="34" charset="0"/>
            </a:endParaRPr>
          </a:p>
          <a:p>
            <a:pPr algn="ctr"/>
            <a:r>
              <a:rPr lang="cs-CZ" sz="2000" u="sng" dirty="0" smtClean="0">
                <a:latin typeface="Arial" pitchFamily="34" charset="0"/>
                <a:cs typeface="Arial" pitchFamily="34" charset="0"/>
              </a:rPr>
              <a:t>0:12(0:6)     </a:t>
            </a:r>
            <a:endParaRPr lang="cs-CZ" sz="2000" dirty="0" smtClean="0">
              <a:latin typeface="Arial" pitchFamily="34" charset="0"/>
              <a:cs typeface="Arial" pitchFamily="34" charset="0"/>
            </a:endParaRPr>
          </a:p>
          <a:p>
            <a:pPr algn="ctr"/>
            <a:r>
              <a:rPr lang="cs-CZ" sz="2000" u="sng" dirty="0" smtClean="0">
                <a:latin typeface="Arial" pitchFamily="34" charset="0"/>
                <a:cs typeface="Arial" pitchFamily="34" charset="0"/>
              </a:rPr>
              <a:t>2.6.2015  17.kolo předehrávka</a:t>
            </a:r>
            <a:endParaRPr lang="cs-CZ" sz="2000" dirty="0" smtClean="0">
              <a:latin typeface="Arial" pitchFamily="34" charset="0"/>
              <a:cs typeface="Arial" pitchFamily="34" charset="0"/>
            </a:endParaRPr>
          </a:p>
          <a:p>
            <a:r>
              <a:rPr lang="cs-CZ" b="0" dirty="0" smtClean="0">
                <a:latin typeface="Arial" pitchFamily="34" charset="0"/>
                <a:cs typeface="Arial" pitchFamily="34" charset="0"/>
              </a:rPr>
              <a:t> </a:t>
            </a:r>
          </a:p>
          <a:p>
            <a:r>
              <a:rPr lang="cs-CZ" b="0" dirty="0" smtClean="0">
                <a:latin typeface="Arial" pitchFamily="34" charset="0"/>
                <a:cs typeface="Arial" pitchFamily="34" charset="0"/>
              </a:rPr>
              <a:t>Horko těžko se dávala dohromady sestava. Nebýt mladších žáků , tak se to ani neodehrálo. Zranění a školy v přírodě udělaly své. Zápas probíhal ve velkém klidu  a  byl jasnou záležitostí hostů. </a:t>
            </a:r>
            <a:endParaRPr lang="cs-CZ" b="0" u="sng" dirty="0" smtClean="0">
              <a:latin typeface="Arial" pitchFamily="34" charset="0"/>
              <a:cs typeface="Arial" pitchFamily="34" charset="0"/>
            </a:endParaRP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a:t>
            </a:r>
            <a:r>
              <a:rPr lang="cs-CZ" b="0" dirty="0" err="1" smtClean="0">
                <a:latin typeface="Arial" pitchFamily="34" charset="0"/>
                <a:cs typeface="Arial" pitchFamily="34" charset="0"/>
              </a:rPr>
              <a:t>Deák</a:t>
            </a:r>
            <a:r>
              <a:rPr lang="cs-CZ" b="0" dirty="0" smtClean="0">
                <a:latin typeface="Arial" pitchFamily="34" charset="0"/>
                <a:cs typeface="Arial" pitchFamily="34" charset="0"/>
              </a:rPr>
              <a:t>-Ladislav Novák, Németh, </a:t>
            </a:r>
            <a:r>
              <a:rPr lang="cs-CZ" b="0" dirty="0" err="1" smtClean="0">
                <a:latin typeface="Arial" pitchFamily="34" charset="0"/>
                <a:cs typeface="Arial" pitchFamily="34" charset="0"/>
              </a:rPr>
              <a:t>Šrotýř</a:t>
            </a:r>
            <a:r>
              <a:rPr lang="cs-CZ" b="0" dirty="0" smtClean="0">
                <a:latin typeface="Arial" pitchFamily="34" charset="0"/>
                <a:cs typeface="Arial" pitchFamily="34" charset="0"/>
              </a:rPr>
              <a:t>, </a:t>
            </a:r>
            <a:r>
              <a:rPr lang="cs-CZ" b="0" dirty="0" err="1" smtClean="0">
                <a:latin typeface="Arial" pitchFamily="34" charset="0"/>
                <a:cs typeface="Arial" pitchFamily="34" charset="0"/>
              </a:rPr>
              <a:t>Vaszi</a:t>
            </a:r>
            <a:r>
              <a:rPr lang="cs-CZ" b="0" dirty="0" smtClean="0">
                <a:latin typeface="Arial" pitchFamily="34" charset="0"/>
                <a:cs typeface="Arial" pitchFamily="34" charset="0"/>
              </a:rPr>
              <a:t>, </a:t>
            </a:r>
          </a:p>
          <a:p>
            <a:r>
              <a:rPr lang="cs-CZ" b="0" dirty="0" smtClean="0">
                <a:latin typeface="Arial" pitchFamily="34" charset="0"/>
                <a:cs typeface="Arial" pitchFamily="34" charset="0"/>
              </a:rPr>
              <a:t>               Kopecký, Zeman, </a:t>
            </a:r>
            <a:r>
              <a:rPr lang="cs-CZ" b="0" dirty="0" err="1" smtClean="0">
                <a:latin typeface="Arial" pitchFamily="34" charset="0"/>
                <a:cs typeface="Arial" pitchFamily="34" charset="0"/>
              </a:rPr>
              <a:t>Pabiška</a:t>
            </a:r>
            <a:r>
              <a:rPr lang="cs-CZ" b="0" dirty="0" smtClean="0">
                <a:latin typeface="Arial" pitchFamily="34" charset="0"/>
                <a:cs typeface="Arial" pitchFamily="34" charset="0"/>
              </a:rPr>
              <a:t>, Vejražka, </a:t>
            </a:r>
            <a:r>
              <a:rPr lang="cs-CZ" b="0" dirty="0" err="1" smtClean="0">
                <a:latin typeface="Arial" pitchFamily="34" charset="0"/>
                <a:cs typeface="Arial" pitchFamily="34" charset="0"/>
              </a:rPr>
              <a:t>Dopater</a:t>
            </a:r>
            <a:r>
              <a:rPr lang="cs-CZ" b="0" dirty="0" smtClean="0">
                <a:latin typeface="Arial" pitchFamily="34" charset="0"/>
                <a:cs typeface="Arial" pitchFamily="34" charset="0"/>
              </a:rPr>
              <a:t>, </a:t>
            </a:r>
          </a:p>
          <a:p>
            <a:r>
              <a:rPr lang="cs-CZ" b="0" dirty="0" smtClean="0">
                <a:latin typeface="Arial" pitchFamily="34" charset="0"/>
                <a:cs typeface="Arial" pitchFamily="34" charset="0"/>
              </a:rPr>
              <a:t>                Ulrych, </a:t>
            </a:r>
            <a:r>
              <a:rPr lang="cs-CZ" b="0" dirty="0" err="1" smtClean="0">
                <a:latin typeface="Arial" pitchFamily="34" charset="0"/>
                <a:cs typeface="Arial" pitchFamily="34" charset="0"/>
              </a:rPr>
              <a:t>Krejza</a:t>
            </a:r>
            <a:r>
              <a:rPr lang="cs-CZ" b="0" dirty="0" smtClean="0">
                <a:latin typeface="Arial" pitchFamily="34" charset="0"/>
                <a:cs typeface="Arial" pitchFamily="34" charset="0"/>
              </a:rPr>
              <a:t>, </a:t>
            </a:r>
            <a:r>
              <a:rPr lang="cs-CZ" b="0" dirty="0" err="1" smtClean="0">
                <a:latin typeface="Arial" pitchFamily="34" charset="0"/>
                <a:cs typeface="Arial" pitchFamily="34" charset="0"/>
              </a:rPr>
              <a:t>Š.Plicka</a:t>
            </a:r>
            <a:r>
              <a:rPr lang="cs-CZ" b="0" dirty="0" smtClean="0">
                <a:latin typeface="Arial" pitchFamily="34" charset="0"/>
                <a:cs typeface="Arial" pitchFamily="34" charset="0"/>
              </a:rPr>
              <a:t>, Špaček</a:t>
            </a:r>
          </a:p>
          <a:p>
            <a:r>
              <a:rPr lang="cs-CZ" b="0" u="sng" dirty="0" smtClean="0">
                <a:latin typeface="Arial" pitchFamily="34" charset="0"/>
                <a:cs typeface="Arial" pitchFamily="34" charset="0"/>
              </a:rPr>
              <a:t>Trenér:</a:t>
            </a:r>
            <a:r>
              <a:rPr lang="cs-CZ" b="0" dirty="0" smtClean="0">
                <a:latin typeface="Arial" pitchFamily="34" charset="0"/>
                <a:cs typeface="Arial" pitchFamily="34" charset="0"/>
              </a:rPr>
              <a:t> </a:t>
            </a:r>
            <a:r>
              <a:rPr lang="cs-CZ" b="0" dirty="0" err="1" smtClean="0">
                <a:latin typeface="Arial" pitchFamily="34" charset="0"/>
                <a:cs typeface="Arial" pitchFamily="34" charset="0"/>
              </a:rPr>
              <a:t>JZ.Németh</a:t>
            </a:r>
            <a:r>
              <a:rPr lang="cs-CZ" b="0" dirty="0" smtClean="0">
                <a:latin typeface="Arial" pitchFamily="34" charset="0"/>
                <a:cs typeface="Arial" pitchFamily="34" charset="0"/>
              </a:rPr>
              <a:t>, </a:t>
            </a:r>
            <a:r>
              <a:rPr lang="cs-CZ" b="0" dirty="0" err="1" smtClean="0">
                <a:latin typeface="Arial" pitchFamily="34" charset="0"/>
                <a:cs typeface="Arial" pitchFamily="34" charset="0"/>
              </a:rPr>
              <a:t>R.Hrdlička</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Rozhodčí:</a:t>
            </a:r>
            <a:r>
              <a:rPr lang="cs-CZ" b="0" dirty="0" smtClean="0">
                <a:latin typeface="Arial" pitchFamily="34" charset="0"/>
                <a:cs typeface="Arial" pitchFamily="34" charset="0"/>
              </a:rPr>
              <a:t> Trutnovský</a:t>
            </a:r>
          </a:p>
          <a:p>
            <a:r>
              <a:rPr lang="cs-CZ" b="0" dirty="0" smtClean="0">
                <a:latin typeface="Arial" pitchFamily="34" charset="0"/>
                <a:cs typeface="Arial" pitchFamily="34" charset="0"/>
              </a:rPr>
              <a:t>.</a:t>
            </a:r>
            <a:endParaRPr lang="cs-CZ" b="0" dirty="0">
              <a:latin typeface="Arial" pitchFamily="34" charset="0"/>
              <a:cs typeface="Arial" pitchFamily="34" charset="0"/>
            </a:endParaRPr>
          </a:p>
        </p:txBody>
      </p:sp>
      <p:sp>
        <p:nvSpPr>
          <p:cNvPr id="11" name="TextovéPole 10"/>
          <p:cNvSpPr txBox="1"/>
          <p:nvPr/>
        </p:nvSpPr>
        <p:spPr>
          <a:xfrm>
            <a:off x="174948" y="5419700"/>
            <a:ext cx="4680520" cy="1600438"/>
          </a:xfrm>
          <a:prstGeom prst="rect">
            <a:avLst/>
          </a:prstGeom>
          <a:gradFill>
            <a:gsLst>
              <a:gs pos="0">
                <a:srgbClr val="FFEFD1"/>
              </a:gs>
              <a:gs pos="64999">
                <a:srgbClr val="F0EBD5"/>
              </a:gs>
              <a:gs pos="100000">
                <a:srgbClr val="D1C39F"/>
              </a:gs>
            </a:gsLst>
            <a:lin ang="5400000" scaled="0"/>
          </a:gradFill>
        </p:spPr>
        <p:txBody>
          <a:bodyPr wrap="square" rtlCol="0">
            <a:spAutoFit/>
          </a:bodyPr>
          <a:lstStyle/>
          <a:p>
            <a:pPr algn="just"/>
            <a:r>
              <a:rPr lang="cs-CZ" sz="1400" dirty="0" smtClean="0">
                <a:latin typeface="Bookman Old Style" pitchFamily="18" charset="0"/>
              </a:rPr>
              <a:t>Litvínov to už je jasný,  ale i další mužstva věří, že budou postupovat z dalších míst. Největší naději mají Louny,</a:t>
            </a:r>
            <a:r>
              <a:rPr lang="cs-CZ" sz="1400" dirty="0" err="1" smtClean="0">
                <a:latin typeface="Bookman Old Style" pitchFamily="18" charset="0"/>
              </a:rPr>
              <a:t>Vilémov</a:t>
            </a:r>
            <a:r>
              <a:rPr lang="cs-CZ" sz="1400" dirty="0" smtClean="0">
                <a:latin typeface="Bookman Old Style" pitchFamily="18" charset="0"/>
              </a:rPr>
              <a:t> a </a:t>
            </a:r>
            <a:r>
              <a:rPr lang="cs-CZ" sz="1400" dirty="0" err="1" smtClean="0">
                <a:latin typeface="Bookman Old Style" pitchFamily="18" charset="0"/>
              </a:rPr>
              <a:t>Modlany</a:t>
            </a:r>
            <a:r>
              <a:rPr lang="cs-CZ" sz="1400" dirty="0" smtClean="0">
                <a:latin typeface="Bookman Old Style" pitchFamily="18" charset="0"/>
              </a:rPr>
              <a:t>. </a:t>
            </a:r>
            <a:r>
              <a:rPr lang="cs-CZ" sz="1400" dirty="0" err="1" smtClean="0">
                <a:latin typeface="Bookman Old Style" pitchFamily="18" charset="0"/>
              </a:rPr>
              <a:t>Štětí</a:t>
            </a:r>
            <a:r>
              <a:rPr lang="cs-CZ" sz="1400" dirty="0" smtClean="0">
                <a:latin typeface="Bookman Old Style" pitchFamily="18" charset="0"/>
              </a:rPr>
              <a:t> už asi svou šanci propáslo. Dole se mluví i o 4 sestupujících a pokud by to platilo, tak je tam ještě hodně mužstev, která se můžou ocitnout pod čarou pádu do nižší soutěže.</a:t>
            </a:r>
          </a:p>
        </p:txBody>
      </p:sp>
      <p:sp>
        <p:nvSpPr>
          <p:cNvPr id="15" name="TextovéPole 14"/>
          <p:cNvSpPr txBox="1"/>
          <p:nvPr/>
        </p:nvSpPr>
        <p:spPr>
          <a:xfrm>
            <a:off x="102940" y="163116"/>
            <a:ext cx="4752528" cy="830997"/>
          </a:xfrm>
          <a:prstGeom prst="rect">
            <a:avLst/>
          </a:prstGeom>
          <a:blipFill>
            <a:blip r:embed="rId4" cstate="print"/>
            <a:stretch>
              <a:fillRect/>
            </a:stretch>
          </a:blipFill>
          <a:ln w="57150">
            <a:solidFill>
              <a:srgbClr val="FF00FF"/>
            </a:solidFill>
          </a:ln>
        </p:spPr>
        <p:txBody>
          <a:bodyPr wrap="square" rtlCol="0">
            <a:spAutoFit/>
          </a:bodyPr>
          <a:lstStyle/>
          <a:p>
            <a:pPr algn="ctr"/>
            <a:r>
              <a:rPr lang="cs-CZ" sz="2400" u="sng" dirty="0" smtClean="0">
                <a:solidFill>
                  <a:schemeClr val="accent6">
                    <a:lumMod val="50000"/>
                  </a:schemeClr>
                </a:solidFill>
                <a:latin typeface="Bookman Old Style" pitchFamily="18" charset="0"/>
              </a:rPr>
              <a:t>Ústecký krajský přebor dospělých</a:t>
            </a:r>
            <a:endParaRPr lang="cs-CZ" sz="1400" u="sng" dirty="0" smtClean="0">
              <a:solidFill>
                <a:schemeClr val="accent6">
                  <a:lumMod val="50000"/>
                </a:schemeClr>
              </a:solidFill>
              <a:latin typeface="Bookman Old Style" pitchFamily="18" charset="0"/>
            </a:endParaRPr>
          </a:p>
        </p:txBody>
      </p:sp>
      <p:graphicFrame>
        <p:nvGraphicFramePr>
          <p:cNvPr id="16" name="Tabulka 15"/>
          <p:cNvGraphicFramePr>
            <a:graphicFrameLocks noGrp="1"/>
          </p:cNvGraphicFramePr>
          <p:nvPr/>
        </p:nvGraphicFramePr>
        <p:xfrm>
          <a:off x="174948" y="1213842"/>
          <a:ext cx="4608512" cy="4048125"/>
        </p:xfrm>
        <a:graphic>
          <a:graphicData uri="http://schemas.openxmlformats.org/drawingml/2006/table">
            <a:tbl>
              <a:tblPr/>
              <a:tblGrid>
                <a:gridCol w="492669">
                  <a:extLst>
                    <a:ext uri="{9D8B030D-6E8A-4147-A177-3AD203B41FA5}">
                      <a16:colId xmlns:a16="http://schemas.microsoft.com/office/drawing/2014/main" val="20000"/>
                    </a:ext>
                  </a:extLst>
                </a:gridCol>
                <a:gridCol w="1406160">
                  <a:extLst>
                    <a:ext uri="{9D8B030D-6E8A-4147-A177-3AD203B41FA5}">
                      <a16:colId xmlns:a16="http://schemas.microsoft.com/office/drawing/2014/main" val="20001"/>
                    </a:ext>
                  </a:extLst>
                </a:gridCol>
                <a:gridCol w="307919">
                  <a:extLst>
                    <a:ext uri="{9D8B030D-6E8A-4147-A177-3AD203B41FA5}">
                      <a16:colId xmlns:a16="http://schemas.microsoft.com/office/drawing/2014/main" val="20002"/>
                    </a:ext>
                  </a:extLst>
                </a:gridCol>
                <a:gridCol w="307919">
                  <a:extLst>
                    <a:ext uri="{9D8B030D-6E8A-4147-A177-3AD203B41FA5}">
                      <a16:colId xmlns:a16="http://schemas.microsoft.com/office/drawing/2014/main" val="20003"/>
                    </a:ext>
                  </a:extLst>
                </a:gridCol>
                <a:gridCol w="307919">
                  <a:extLst>
                    <a:ext uri="{9D8B030D-6E8A-4147-A177-3AD203B41FA5}">
                      <a16:colId xmlns:a16="http://schemas.microsoft.com/office/drawing/2014/main" val="20004"/>
                    </a:ext>
                  </a:extLst>
                </a:gridCol>
                <a:gridCol w="307919">
                  <a:extLst>
                    <a:ext uri="{9D8B030D-6E8A-4147-A177-3AD203B41FA5}">
                      <a16:colId xmlns:a16="http://schemas.microsoft.com/office/drawing/2014/main" val="20005"/>
                    </a:ext>
                  </a:extLst>
                </a:gridCol>
                <a:gridCol w="492669">
                  <a:extLst>
                    <a:ext uri="{9D8B030D-6E8A-4147-A177-3AD203B41FA5}">
                      <a16:colId xmlns:a16="http://schemas.microsoft.com/office/drawing/2014/main" val="20006"/>
                    </a:ext>
                  </a:extLst>
                </a:gridCol>
                <a:gridCol w="492669">
                  <a:extLst>
                    <a:ext uri="{9D8B030D-6E8A-4147-A177-3AD203B41FA5}">
                      <a16:colId xmlns:a16="http://schemas.microsoft.com/office/drawing/2014/main" val="20007"/>
                    </a:ext>
                  </a:extLst>
                </a:gridCol>
                <a:gridCol w="492669">
                  <a:extLst>
                    <a:ext uri="{9D8B030D-6E8A-4147-A177-3AD203B41FA5}">
                      <a16:colId xmlns:a16="http://schemas.microsoft.com/office/drawing/2014/main" val="20008"/>
                    </a:ext>
                  </a:extLst>
                </a:gridCol>
              </a:tblGrid>
              <a:tr h="304800">
                <a:tc gridSpan="9">
                  <a:txBody>
                    <a:bodyPr/>
                    <a:lstStyle/>
                    <a:p>
                      <a:pPr algn="ctr" rtl="0" fontAlgn="ctr"/>
                      <a:r>
                        <a:rPr lang="cs-CZ" sz="1800" b="1" i="0" u="none" strike="noStrike" dirty="0">
                          <a:solidFill>
                            <a:srgbClr val="000000"/>
                          </a:solidFill>
                          <a:latin typeface="Arial"/>
                        </a:rPr>
                        <a:t>Ústecký přebor  po </a:t>
                      </a:r>
                      <a:r>
                        <a:rPr lang="cs-CZ" sz="1800" b="1" i="0" u="none" strike="noStrike" dirty="0" smtClean="0">
                          <a:solidFill>
                            <a:srgbClr val="000000"/>
                          </a:solidFill>
                          <a:latin typeface="Arial"/>
                        </a:rPr>
                        <a:t>27.hracích </a:t>
                      </a:r>
                      <a:r>
                        <a:rPr lang="cs-CZ" sz="1800" b="1" i="0" u="none" strike="noStrike" dirty="0">
                          <a:solidFill>
                            <a:srgbClr val="000000"/>
                          </a:solidFill>
                          <a:latin typeface="Arial"/>
                        </a:rPr>
                        <a:t>kolech</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33CC33"/>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28600">
                <a:tc>
                  <a:txBody>
                    <a:bodyPr/>
                    <a:lstStyle/>
                    <a:p>
                      <a:pPr algn="ctr" rtl="0" fontAlgn="ctr"/>
                      <a:r>
                        <a:rPr lang="cs-CZ" sz="1000" b="1" i="0" u="none" strike="noStrike">
                          <a:solidFill>
                            <a:srgbClr val="000000"/>
                          </a:solidFill>
                          <a:latin typeface="Arial Black"/>
                        </a:rPr>
                        <a:t>1.</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99FF"/>
                    </a:solidFill>
                  </a:tcPr>
                </a:tc>
                <a:tc>
                  <a:txBody>
                    <a:bodyPr/>
                    <a:lstStyle/>
                    <a:p>
                      <a:pPr algn="ctr" rtl="0" fontAlgn="ctr"/>
                      <a:r>
                        <a:rPr lang="cs-CZ" sz="1000" b="1" i="0" u="none" strike="noStrike">
                          <a:solidFill>
                            <a:srgbClr val="000000"/>
                          </a:solidFill>
                          <a:latin typeface="Arial Black"/>
                        </a:rPr>
                        <a:t>FK Litvínov</a:t>
                      </a:r>
                    </a:p>
                  </a:txBody>
                  <a:tcPr marL="9525" marR="9525" marT="9525" marB="0" anchor="ctr">
                    <a:lnL>
                      <a:noFill/>
                    </a:lnL>
                    <a:lnR>
                      <a:noFill/>
                    </a:lnR>
                    <a:lnT>
                      <a:noFill/>
                    </a:lnT>
                    <a:lnB>
                      <a:noFill/>
                    </a:lnB>
                    <a:solidFill>
                      <a:srgbClr val="FF99FF"/>
                    </a:solidFill>
                  </a:tcPr>
                </a:tc>
                <a:tc>
                  <a:txBody>
                    <a:bodyPr/>
                    <a:lstStyle/>
                    <a:p>
                      <a:pPr algn="ctr" rtl="0" fontAlgn="ctr"/>
                      <a:r>
                        <a:rPr lang="cs-CZ" sz="1000" b="1" i="0" u="none" strike="noStrike">
                          <a:solidFill>
                            <a:srgbClr val="000000"/>
                          </a:solidFill>
                          <a:latin typeface="Arial Black"/>
                        </a:rPr>
                        <a:t>27</a:t>
                      </a:r>
                    </a:p>
                  </a:txBody>
                  <a:tcPr marL="9525" marR="9525" marT="9525" marB="0" anchor="ctr">
                    <a:lnL>
                      <a:noFill/>
                    </a:lnL>
                    <a:lnR>
                      <a:noFill/>
                    </a:lnR>
                    <a:lnT>
                      <a:noFill/>
                    </a:lnT>
                    <a:lnB>
                      <a:noFill/>
                    </a:lnB>
                    <a:solidFill>
                      <a:srgbClr val="FF99FF"/>
                    </a:solidFill>
                  </a:tcPr>
                </a:tc>
                <a:tc>
                  <a:txBody>
                    <a:bodyPr/>
                    <a:lstStyle/>
                    <a:p>
                      <a:pPr algn="ctr" rtl="0" fontAlgn="ctr"/>
                      <a:r>
                        <a:rPr lang="cs-CZ" sz="1000" b="1" i="0" u="none" strike="noStrike">
                          <a:solidFill>
                            <a:srgbClr val="000000"/>
                          </a:solidFill>
                          <a:latin typeface="Arial Black"/>
                        </a:rPr>
                        <a:t>20</a:t>
                      </a:r>
                    </a:p>
                  </a:txBody>
                  <a:tcPr marL="9525" marR="9525" marT="9525" marB="0" anchor="ctr">
                    <a:lnL>
                      <a:noFill/>
                    </a:lnL>
                    <a:lnR>
                      <a:noFill/>
                    </a:lnR>
                    <a:lnT>
                      <a:noFill/>
                    </a:lnT>
                    <a:lnB>
                      <a:noFill/>
                    </a:lnB>
                    <a:solidFill>
                      <a:srgbClr val="FF99FF"/>
                    </a:solidFill>
                  </a:tcPr>
                </a:tc>
                <a:tc>
                  <a:txBody>
                    <a:bodyPr/>
                    <a:lstStyle/>
                    <a:p>
                      <a:pPr algn="ctr" rtl="0" fontAlgn="ctr"/>
                      <a:r>
                        <a:rPr lang="cs-CZ" sz="1000" b="1" i="0" u="none" strike="noStrike">
                          <a:solidFill>
                            <a:srgbClr val="000000"/>
                          </a:solidFill>
                          <a:latin typeface="Arial Black"/>
                        </a:rPr>
                        <a:t>2</a:t>
                      </a:r>
                    </a:p>
                  </a:txBody>
                  <a:tcPr marL="9525" marR="9525" marT="9525" marB="0" anchor="ctr">
                    <a:lnL>
                      <a:noFill/>
                    </a:lnL>
                    <a:lnR>
                      <a:noFill/>
                    </a:lnR>
                    <a:lnT>
                      <a:noFill/>
                    </a:lnT>
                    <a:lnB>
                      <a:noFill/>
                    </a:lnB>
                    <a:solidFill>
                      <a:srgbClr val="FF99FF"/>
                    </a:solidFill>
                  </a:tcPr>
                </a:tc>
                <a:tc>
                  <a:txBody>
                    <a:bodyPr/>
                    <a:lstStyle/>
                    <a:p>
                      <a:pPr algn="ctr" rtl="0" fontAlgn="ctr"/>
                      <a:r>
                        <a:rPr lang="cs-CZ" sz="1000" b="1" i="0" u="none" strike="noStrike">
                          <a:solidFill>
                            <a:srgbClr val="000000"/>
                          </a:solidFill>
                          <a:latin typeface="Arial Black"/>
                        </a:rPr>
                        <a:t>0</a:t>
                      </a:r>
                    </a:p>
                  </a:txBody>
                  <a:tcPr marL="9525" marR="9525" marT="9525" marB="0" anchor="ctr">
                    <a:lnL>
                      <a:noFill/>
                    </a:lnL>
                    <a:lnR>
                      <a:noFill/>
                    </a:lnR>
                    <a:lnT>
                      <a:noFill/>
                    </a:lnT>
                    <a:lnB>
                      <a:noFill/>
                    </a:lnB>
                    <a:solidFill>
                      <a:srgbClr val="FF99FF"/>
                    </a:solidFill>
                  </a:tcPr>
                </a:tc>
                <a:tc>
                  <a:txBody>
                    <a:bodyPr/>
                    <a:lstStyle/>
                    <a:p>
                      <a:pPr algn="ctr" rtl="0" fontAlgn="ctr"/>
                      <a:r>
                        <a:rPr lang="cs-CZ" sz="1000" b="1" i="0" u="none" strike="noStrike">
                          <a:solidFill>
                            <a:srgbClr val="000000"/>
                          </a:solidFill>
                          <a:latin typeface="Arial Black"/>
                        </a:rPr>
                        <a:t>5</a:t>
                      </a:r>
                    </a:p>
                  </a:txBody>
                  <a:tcPr marL="9525" marR="9525" marT="9525" marB="0" anchor="ctr">
                    <a:lnL>
                      <a:noFill/>
                    </a:lnL>
                    <a:lnR>
                      <a:noFill/>
                    </a:lnR>
                    <a:lnT>
                      <a:noFill/>
                    </a:lnT>
                    <a:lnB>
                      <a:noFill/>
                    </a:lnB>
                    <a:solidFill>
                      <a:srgbClr val="FF99FF"/>
                    </a:solidFill>
                  </a:tcPr>
                </a:tc>
                <a:tc>
                  <a:txBody>
                    <a:bodyPr/>
                    <a:lstStyle/>
                    <a:p>
                      <a:pPr algn="ctr" rtl="0" fontAlgn="ctr"/>
                      <a:r>
                        <a:rPr lang="cs-CZ" sz="1000" b="1" i="0" u="none" strike="noStrike">
                          <a:solidFill>
                            <a:srgbClr val="000000"/>
                          </a:solidFill>
                          <a:latin typeface="Arial Black"/>
                        </a:rPr>
                        <a:t>68:28</a:t>
                      </a:r>
                    </a:p>
                  </a:txBody>
                  <a:tcPr marL="9525" marR="9525" marT="9525" marB="0" anchor="ctr">
                    <a:lnL>
                      <a:noFill/>
                    </a:lnL>
                    <a:lnR>
                      <a:noFill/>
                    </a:lnR>
                    <a:lnT>
                      <a:noFill/>
                    </a:lnT>
                    <a:lnB>
                      <a:noFill/>
                    </a:lnB>
                    <a:solidFill>
                      <a:srgbClr val="FF99FF"/>
                    </a:solidFill>
                  </a:tcPr>
                </a:tc>
                <a:tc>
                  <a:txBody>
                    <a:bodyPr/>
                    <a:lstStyle/>
                    <a:p>
                      <a:pPr algn="ctr" rtl="0" fontAlgn="ctr"/>
                      <a:r>
                        <a:rPr lang="cs-CZ" sz="1000" b="1" i="0" u="none" strike="noStrike">
                          <a:solidFill>
                            <a:srgbClr val="000000"/>
                          </a:solidFill>
                          <a:latin typeface="Arial Black"/>
                        </a:rPr>
                        <a:t>64</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99FF"/>
                    </a:solidFill>
                  </a:tcPr>
                </a:tc>
                <a:extLst>
                  <a:ext uri="{0D108BD9-81ED-4DB2-BD59-A6C34878D82A}">
                    <a16:rowId xmlns:a16="http://schemas.microsoft.com/office/drawing/2014/main" val="10001"/>
                  </a:ext>
                </a:extLst>
              </a:tr>
              <a:tr h="228600">
                <a:tc>
                  <a:txBody>
                    <a:bodyPr/>
                    <a:lstStyle/>
                    <a:p>
                      <a:pPr algn="ctr" rtl="0" fontAlgn="ctr"/>
                      <a:r>
                        <a:rPr lang="cs-CZ" sz="1000" b="1" i="0" u="none" strike="noStrike">
                          <a:solidFill>
                            <a:srgbClr val="000000"/>
                          </a:solidFill>
                          <a:latin typeface="Arial Black"/>
                        </a:rPr>
                        <a:t>2.</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66"/>
                    </a:solidFill>
                  </a:tcPr>
                </a:tc>
                <a:tc>
                  <a:txBody>
                    <a:bodyPr/>
                    <a:lstStyle/>
                    <a:p>
                      <a:pPr algn="ctr" rtl="0" fontAlgn="ctr"/>
                      <a:r>
                        <a:rPr lang="cs-CZ" sz="1000" b="1" i="0" u="none" strike="noStrike">
                          <a:solidFill>
                            <a:srgbClr val="000000"/>
                          </a:solidFill>
                          <a:latin typeface="Arial Black"/>
                        </a:rPr>
                        <a:t>FK Louny</a:t>
                      </a:r>
                    </a:p>
                  </a:txBody>
                  <a:tcPr marL="9525" marR="9525" marT="9525" marB="0" anchor="ctr">
                    <a:lnL>
                      <a:noFill/>
                    </a:lnL>
                    <a:lnR>
                      <a:noFill/>
                    </a:lnR>
                    <a:lnT>
                      <a:noFill/>
                    </a:lnT>
                    <a:lnB>
                      <a:noFill/>
                    </a:lnB>
                    <a:solidFill>
                      <a:srgbClr val="99FF66"/>
                    </a:solidFill>
                  </a:tcPr>
                </a:tc>
                <a:tc>
                  <a:txBody>
                    <a:bodyPr/>
                    <a:lstStyle/>
                    <a:p>
                      <a:pPr algn="ctr" rtl="0" fontAlgn="ctr"/>
                      <a:r>
                        <a:rPr lang="cs-CZ" sz="1000" b="1" i="0" u="none" strike="noStrike">
                          <a:solidFill>
                            <a:srgbClr val="000000"/>
                          </a:solidFill>
                          <a:latin typeface="Arial Black"/>
                        </a:rPr>
                        <a:t>27</a:t>
                      </a:r>
                    </a:p>
                  </a:txBody>
                  <a:tcPr marL="9525" marR="9525" marT="9525" marB="0" anchor="ctr">
                    <a:lnL>
                      <a:noFill/>
                    </a:lnL>
                    <a:lnR>
                      <a:noFill/>
                    </a:lnR>
                    <a:lnT>
                      <a:noFill/>
                    </a:lnT>
                    <a:lnB>
                      <a:noFill/>
                    </a:lnB>
                    <a:solidFill>
                      <a:srgbClr val="99FF66"/>
                    </a:solidFill>
                  </a:tcPr>
                </a:tc>
                <a:tc>
                  <a:txBody>
                    <a:bodyPr/>
                    <a:lstStyle/>
                    <a:p>
                      <a:pPr algn="ctr" rtl="0" fontAlgn="ctr"/>
                      <a:r>
                        <a:rPr lang="cs-CZ" sz="1000" b="1" i="0" u="none" strike="noStrike">
                          <a:solidFill>
                            <a:srgbClr val="000000"/>
                          </a:solidFill>
                          <a:latin typeface="Arial Black"/>
                        </a:rPr>
                        <a:t>17</a:t>
                      </a:r>
                    </a:p>
                  </a:txBody>
                  <a:tcPr marL="9525" marR="9525" marT="9525" marB="0" anchor="ctr">
                    <a:lnL>
                      <a:noFill/>
                    </a:lnL>
                    <a:lnR>
                      <a:noFill/>
                    </a:lnR>
                    <a:lnT>
                      <a:noFill/>
                    </a:lnT>
                    <a:lnB>
                      <a:noFill/>
                    </a:lnB>
                    <a:solidFill>
                      <a:srgbClr val="99FF66"/>
                    </a:solidFill>
                  </a:tcPr>
                </a:tc>
                <a:tc>
                  <a:txBody>
                    <a:bodyPr/>
                    <a:lstStyle/>
                    <a:p>
                      <a:pPr algn="ctr" rtl="0" fontAlgn="ctr"/>
                      <a:r>
                        <a:rPr lang="cs-CZ" sz="1000" b="1" i="0" u="none" strike="noStrike">
                          <a:solidFill>
                            <a:srgbClr val="000000"/>
                          </a:solidFill>
                          <a:latin typeface="Arial Black"/>
                        </a:rPr>
                        <a:t>2</a:t>
                      </a:r>
                    </a:p>
                  </a:txBody>
                  <a:tcPr marL="9525" marR="9525" marT="9525" marB="0" anchor="ctr">
                    <a:lnL>
                      <a:noFill/>
                    </a:lnL>
                    <a:lnR>
                      <a:noFill/>
                    </a:lnR>
                    <a:lnT>
                      <a:noFill/>
                    </a:lnT>
                    <a:lnB>
                      <a:noFill/>
                    </a:lnB>
                    <a:solidFill>
                      <a:srgbClr val="99FF66"/>
                    </a:solidFill>
                  </a:tcPr>
                </a:tc>
                <a:tc>
                  <a:txBody>
                    <a:bodyPr/>
                    <a:lstStyle/>
                    <a:p>
                      <a:pPr algn="ctr" rtl="0" fontAlgn="ctr"/>
                      <a:r>
                        <a:rPr lang="cs-CZ" sz="1000" b="1" i="0" u="none" strike="noStrike">
                          <a:solidFill>
                            <a:srgbClr val="000000"/>
                          </a:solidFill>
                          <a:latin typeface="Arial Black"/>
                        </a:rPr>
                        <a:t>2</a:t>
                      </a:r>
                    </a:p>
                  </a:txBody>
                  <a:tcPr marL="9525" marR="9525" marT="9525" marB="0" anchor="ctr">
                    <a:lnL>
                      <a:noFill/>
                    </a:lnL>
                    <a:lnR>
                      <a:noFill/>
                    </a:lnR>
                    <a:lnT>
                      <a:noFill/>
                    </a:lnT>
                    <a:lnB>
                      <a:noFill/>
                    </a:lnB>
                    <a:solidFill>
                      <a:srgbClr val="99FF66"/>
                    </a:solidFill>
                  </a:tcPr>
                </a:tc>
                <a:tc>
                  <a:txBody>
                    <a:bodyPr/>
                    <a:lstStyle/>
                    <a:p>
                      <a:pPr algn="ctr" rtl="0" fontAlgn="ctr"/>
                      <a:r>
                        <a:rPr lang="cs-CZ" sz="1000" b="1" i="0" u="none" strike="noStrike">
                          <a:solidFill>
                            <a:srgbClr val="000000"/>
                          </a:solidFill>
                          <a:latin typeface="Arial Black"/>
                        </a:rPr>
                        <a:t>6</a:t>
                      </a:r>
                    </a:p>
                  </a:txBody>
                  <a:tcPr marL="9525" marR="9525" marT="9525" marB="0" anchor="ctr">
                    <a:lnL>
                      <a:noFill/>
                    </a:lnL>
                    <a:lnR>
                      <a:noFill/>
                    </a:lnR>
                    <a:lnT>
                      <a:noFill/>
                    </a:lnT>
                    <a:lnB>
                      <a:noFill/>
                    </a:lnB>
                    <a:solidFill>
                      <a:srgbClr val="99FF66"/>
                    </a:solidFill>
                  </a:tcPr>
                </a:tc>
                <a:tc>
                  <a:txBody>
                    <a:bodyPr/>
                    <a:lstStyle/>
                    <a:p>
                      <a:pPr algn="ctr" rtl="0" fontAlgn="ctr"/>
                      <a:r>
                        <a:rPr lang="cs-CZ" sz="1000" b="1" i="0" u="none" strike="noStrike">
                          <a:solidFill>
                            <a:srgbClr val="000000"/>
                          </a:solidFill>
                          <a:latin typeface="Arial Black"/>
                        </a:rPr>
                        <a:t>57:25</a:t>
                      </a:r>
                    </a:p>
                  </a:txBody>
                  <a:tcPr marL="9525" marR="9525" marT="9525" marB="0" anchor="ctr">
                    <a:lnL>
                      <a:noFill/>
                    </a:lnL>
                    <a:lnR>
                      <a:noFill/>
                    </a:lnR>
                    <a:lnT>
                      <a:noFill/>
                    </a:lnT>
                    <a:lnB>
                      <a:noFill/>
                    </a:lnB>
                    <a:solidFill>
                      <a:srgbClr val="99FF66"/>
                    </a:solidFill>
                  </a:tcPr>
                </a:tc>
                <a:tc>
                  <a:txBody>
                    <a:bodyPr/>
                    <a:lstStyle/>
                    <a:p>
                      <a:pPr algn="ctr" rtl="0" fontAlgn="ctr"/>
                      <a:r>
                        <a:rPr lang="cs-CZ" sz="1000" b="1" i="0" u="none" strike="noStrike">
                          <a:solidFill>
                            <a:srgbClr val="000000"/>
                          </a:solidFill>
                          <a:latin typeface="Arial Black"/>
                        </a:rPr>
                        <a:t>57</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66"/>
                    </a:solidFill>
                  </a:tcPr>
                </a:tc>
                <a:extLst>
                  <a:ext uri="{0D108BD9-81ED-4DB2-BD59-A6C34878D82A}">
                    <a16:rowId xmlns:a16="http://schemas.microsoft.com/office/drawing/2014/main" val="10002"/>
                  </a:ext>
                </a:extLst>
              </a:tr>
              <a:tr h="228600">
                <a:tc>
                  <a:txBody>
                    <a:bodyPr/>
                    <a:lstStyle/>
                    <a:p>
                      <a:pPr algn="ctr" fontAlgn="ctr"/>
                      <a:r>
                        <a:rPr lang="cs-CZ" sz="1000" b="1" i="0" u="none" strike="noStrike">
                          <a:solidFill>
                            <a:srgbClr val="000000"/>
                          </a:solidFill>
                          <a:latin typeface="Arial Black"/>
                        </a:rPr>
                        <a:t>3.</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SK TRATEC Vilémov</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27</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17</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2</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0</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8</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70:40</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55</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99FF"/>
                    </a:solidFill>
                  </a:tcPr>
                </a:tc>
                <a:extLst>
                  <a:ext uri="{0D108BD9-81ED-4DB2-BD59-A6C34878D82A}">
                    <a16:rowId xmlns:a16="http://schemas.microsoft.com/office/drawing/2014/main" val="10003"/>
                  </a:ext>
                </a:extLst>
              </a:tr>
              <a:tr h="228600">
                <a:tc>
                  <a:txBody>
                    <a:bodyPr/>
                    <a:lstStyle/>
                    <a:p>
                      <a:pPr algn="ctr" fontAlgn="ctr"/>
                      <a:r>
                        <a:rPr lang="cs-CZ" sz="1000" b="1" i="0" u="none" strike="noStrike">
                          <a:solidFill>
                            <a:srgbClr val="000099"/>
                          </a:solidFill>
                          <a:latin typeface="Arial Black"/>
                        </a:rPr>
                        <a:t>4.</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66"/>
                    </a:solidFill>
                  </a:tcPr>
                </a:tc>
                <a:tc>
                  <a:txBody>
                    <a:bodyPr/>
                    <a:lstStyle/>
                    <a:p>
                      <a:pPr algn="ctr" fontAlgn="ctr"/>
                      <a:r>
                        <a:rPr lang="cs-CZ" sz="1000" b="1" i="0" u="none" strike="noStrike" dirty="0" err="1">
                          <a:solidFill>
                            <a:srgbClr val="000099"/>
                          </a:solidFill>
                          <a:latin typeface="Arial Black"/>
                        </a:rPr>
                        <a:t>Baník</a:t>
                      </a:r>
                      <a:r>
                        <a:rPr lang="cs-CZ" sz="1000" b="1" i="0" u="none" strike="noStrike" dirty="0">
                          <a:solidFill>
                            <a:srgbClr val="000099"/>
                          </a:solidFill>
                          <a:latin typeface="Arial Black"/>
                        </a:rPr>
                        <a:t> </a:t>
                      </a:r>
                      <a:r>
                        <a:rPr lang="cs-CZ" sz="1000" b="1" i="0" u="none" strike="noStrike" dirty="0" err="1">
                          <a:solidFill>
                            <a:srgbClr val="000099"/>
                          </a:solidFill>
                          <a:latin typeface="Arial Black"/>
                        </a:rPr>
                        <a:t>Modlany</a:t>
                      </a:r>
                      <a:endParaRPr lang="cs-CZ" sz="1000" b="1" i="0" u="none" strike="noStrike" dirty="0">
                        <a:solidFill>
                          <a:srgbClr val="000099"/>
                        </a:solidFill>
                        <a:latin typeface="Arial Black"/>
                      </a:endParaRP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99"/>
                          </a:solidFill>
                          <a:latin typeface="Arial Black"/>
                        </a:rPr>
                        <a:t>27</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99"/>
                          </a:solidFill>
                          <a:latin typeface="Arial Black"/>
                        </a:rPr>
                        <a:t>17</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99"/>
                          </a:solidFill>
                          <a:latin typeface="Arial Black"/>
                        </a:rPr>
                        <a:t>1</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99"/>
                          </a:solidFill>
                          <a:latin typeface="Arial Black"/>
                        </a:rPr>
                        <a:t>2</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99"/>
                          </a:solidFill>
                          <a:latin typeface="Arial Black"/>
                        </a:rPr>
                        <a:t>7</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99"/>
                          </a:solidFill>
                          <a:latin typeface="Arial Black"/>
                        </a:rPr>
                        <a:t>75:56</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99"/>
                          </a:solidFill>
                          <a:latin typeface="Arial Black"/>
                        </a:rPr>
                        <a:t>55</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66"/>
                    </a:solidFill>
                  </a:tcPr>
                </a:tc>
                <a:extLst>
                  <a:ext uri="{0D108BD9-81ED-4DB2-BD59-A6C34878D82A}">
                    <a16:rowId xmlns:a16="http://schemas.microsoft.com/office/drawing/2014/main" val="10004"/>
                  </a:ext>
                </a:extLst>
              </a:tr>
              <a:tr h="228600">
                <a:tc>
                  <a:txBody>
                    <a:bodyPr/>
                    <a:lstStyle/>
                    <a:p>
                      <a:pPr algn="ctr" fontAlgn="ctr"/>
                      <a:r>
                        <a:rPr lang="cs-CZ" sz="1000" b="1" i="0" u="none" strike="noStrike">
                          <a:solidFill>
                            <a:srgbClr val="000000"/>
                          </a:solidFill>
                          <a:latin typeface="Arial Black"/>
                        </a:rPr>
                        <a:t>5.</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SK Štětí A</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27</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16</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1</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1</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9</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76:38</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51</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99FF"/>
                    </a:solidFill>
                  </a:tcPr>
                </a:tc>
                <a:extLst>
                  <a:ext uri="{0D108BD9-81ED-4DB2-BD59-A6C34878D82A}">
                    <a16:rowId xmlns:a16="http://schemas.microsoft.com/office/drawing/2014/main" val="10005"/>
                  </a:ext>
                </a:extLst>
              </a:tr>
              <a:tr h="228600">
                <a:tc>
                  <a:txBody>
                    <a:bodyPr/>
                    <a:lstStyle/>
                    <a:p>
                      <a:pPr algn="ctr" fontAlgn="ctr"/>
                      <a:r>
                        <a:rPr lang="cs-CZ" sz="1000" b="1" i="0" u="none" strike="noStrike">
                          <a:solidFill>
                            <a:srgbClr val="000000"/>
                          </a:solidFill>
                          <a:latin typeface="Arial Black"/>
                        </a:rPr>
                        <a:t>6.</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FK Bílina</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27</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12</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1</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3</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11</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51:40</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41</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66"/>
                    </a:solidFill>
                  </a:tcPr>
                </a:tc>
                <a:extLst>
                  <a:ext uri="{0D108BD9-81ED-4DB2-BD59-A6C34878D82A}">
                    <a16:rowId xmlns:a16="http://schemas.microsoft.com/office/drawing/2014/main" val="10006"/>
                  </a:ext>
                </a:extLst>
              </a:tr>
              <a:tr h="228600">
                <a:tc>
                  <a:txBody>
                    <a:bodyPr/>
                    <a:lstStyle/>
                    <a:p>
                      <a:pPr algn="ctr" fontAlgn="ctr"/>
                      <a:r>
                        <a:rPr lang="cs-CZ" sz="1000" b="1" i="0" u="none" strike="noStrike">
                          <a:solidFill>
                            <a:srgbClr val="000000"/>
                          </a:solidFill>
                          <a:latin typeface="Arial Black"/>
                        </a:rPr>
                        <a:t>7.</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Sokol Horní Jiřetín</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27</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11</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4</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0</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12</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44:42</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41</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99FF"/>
                    </a:solidFill>
                  </a:tcPr>
                </a:tc>
                <a:extLst>
                  <a:ext uri="{0D108BD9-81ED-4DB2-BD59-A6C34878D82A}">
                    <a16:rowId xmlns:a16="http://schemas.microsoft.com/office/drawing/2014/main" val="10007"/>
                  </a:ext>
                </a:extLst>
              </a:tr>
              <a:tr h="228600">
                <a:tc>
                  <a:txBody>
                    <a:bodyPr/>
                    <a:lstStyle/>
                    <a:p>
                      <a:pPr algn="ctr" fontAlgn="ctr"/>
                      <a:r>
                        <a:rPr lang="cs-CZ" sz="1000" b="1" i="0" u="none" strike="noStrike">
                          <a:solidFill>
                            <a:srgbClr val="000000"/>
                          </a:solidFill>
                          <a:latin typeface="Arial Black"/>
                        </a:rPr>
                        <a:t>8.</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66"/>
                    </a:solidFill>
                  </a:tcPr>
                </a:tc>
                <a:tc>
                  <a:txBody>
                    <a:bodyPr/>
                    <a:lstStyle/>
                    <a:p>
                      <a:pPr algn="ctr" fontAlgn="ctr"/>
                      <a:r>
                        <a:rPr lang="cs-CZ" sz="1000" b="1" i="0" u="none" strike="noStrike" dirty="0">
                          <a:solidFill>
                            <a:srgbClr val="000000"/>
                          </a:solidFill>
                          <a:latin typeface="Arial Black"/>
                        </a:rPr>
                        <a:t>FK ČL </a:t>
                      </a:r>
                      <a:r>
                        <a:rPr lang="cs-CZ" sz="1000" b="1" i="0" u="none" strike="noStrike" dirty="0" err="1">
                          <a:solidFill>
                            <a:srgbClr val="000000"/>
                          </a:solidFill>
                          <a:latin typeface="Arial Black"/>
                        </a:rPr>
                        <a:t>Neštěmice</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27</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11</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4</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12</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46:51</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41</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66"/>
                    </a:solidFill>
                  </a:tcPr>
                </a:tc>
                <a:extLst>
                  <a:ext uri="{0D108BD9-81ED-4DB2-BD59-A6C34878D82A}">
                    <a16:rowId xmlns:a16="http://schemas.microsoft.com/office/drawing/2014/main" val="10008"/>
                  </a:ext>
                </a:extLst>
              </a:tr>
              <a:tr h="228600">
                <a:tc>
                  <a:txBody>
                    <a:bodyPr/>
                    <a:lstStyle/>
                    <a:p>
                      <a:pPr algn="ctr" fontAlgn="ctr"/>
                      <a:r>
                        <a:rPr lang="cs-CZ" sz="1000" b="1" i="0" u="none" strike="noStrike">
                          <a:solidFill>
                            <a:srgbClr val="000000"/>
                          </a:solidFill>
                          <a:latin typeface="Arial Black"/>
                        </a:rPr>
                        <a:t>9.</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TJ Proboštov</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27</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10</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2</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3</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12</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56:61</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37</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99FF"/>
                    </a:solidFill>
                  </a:tcPr>
                </a:tc>
                <a:extLst>
                  <a:ext uri="{0D108BD9-81ED-4DB2-BD59-A6C34878D82A}">
                    <a16:rowId xmlns:a16="http://schemas.microsoft.com/office/drawing/2014/main" val="10009"/>
                  </a:ext>
                </a:extLst>
              </a:tr>
              <a:tr h="228600">
                <a:tc>
                  <a:txBody>
                    <a:bodyPr/>
                    <a:lstStyle/>
                    <a:p>
                      <a:pPr algn="ctr" fontAlgn="ctr"/>
                      <a:r>
                        <a:rPr lang="cs-CZ" sz="1000" b="1" i="0" u="none" strike="noStrike">
                          <a:solidFill>
                            <a:srgbClr val="000000"/>
                          </a:solidFill>
                          <a:latin typeface="Arial Black"/>
                        </a:rPr>
                        <a:t>10.</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FC Jiskra Modrá</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27</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11</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2</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14</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49:55</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35</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66"/>
                    </a:solidFill>
                  </a:tcPr>
                </a:tc>
                <a:extLst>
                  <a:ext uri="{0D108BD9-81ED-4DB2-BD59-A6C34878D82A}">
                    <a16:rowId xmlns:a16="http://schemas.microsoft.com/office/drawing/2014/main" val="10010"/>
                  </a:ext>
                </a:extLst>
              </a:tr>
              <a:tr h="228600">
                <a:tc>
                  <a:txBody>
                    <a:bodyPr/>
                    <a:lstStyle/>
                    <a:p>
                      <a:pPr algn="ctr" fontAlgn="ctr"/>
                      <a:r>
                        <a:rPr lang="cs-CZ" sz="1000" b="1" i="0" u="none" strike="noStrike">
                          <a:solidFill>
                            <a:srgbClr val="000000"/>
                          </a:solidFill>
                          <a:latin typeface="Arial Black"/>
                        </a:rPr>
                        <a:t>11.</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SK Hrobce</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27</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9</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1</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5</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12</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64:72</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34</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99FF"/>
                    </a:solidFill>
                  </a:tcPr>
                </a:tc>
                <a:extLst>
                  <a:ext uri="{0D108BD9-81ED-4DB2-BD59-A6C34878D82A}">
                    <a16:rowId xmlns:a16="http://schemas.microsoft.com/office/drawing/2014/main" val="10011"/>
                  </a:ext>
                </a:extLst>
              </a:tr>
              <a:tr h="228600">
                <a:tc>
                  <a:txBody>
                    <a:bodyPr/>
                    <a:lstStyle/>
                    <a:p>
                      <a:pPr algn="ctr" fontAlgn="ctr"/>
                      <a:r>
                        <a:rPr lang="cs-CZ" sz="1000" b="1" i="0" u="none" strike="noStrike">
                          <a:solidFill>
                            <a:srgbClr val="000000"/>
                          </a:solidFill>
                          <a:latin typeface="Arial Black"/>
                        </a:rPr>
                        <a:t>12.</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FK Chmel Blšany</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27</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8</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3</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2</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14</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53:82</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32</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66"/>
                    </a:solidFill>
                  </a:tcPr>
                </a:tc>
                <a:extLst>
                  <a:ext uri="{0D108BD9-81ED-4DB2-BD59-A6C34878D82A}">
                    <a16:rowId xmlns:a16="http://schemas.microsoft.com/office/drawing/2014/main" val="10012"/>
                  </a:ext>
                </a:extLst>
              </a:tr>
              <a:tr h="228600">
                <a:tc>
                  <a:txBody>
                    <a:bodyPr/>
                    <a:lstStyle/>
                    <a:p>
                      <a:pPr algn="ctr" fontAlgn="ctr"/>
                      <a:r>
                        <a:rPr lang="cs-CZ" sz="1000" b="1" i="0" u="none" strike="noStrike">
                          <a:solidFill>
                            <a:srgbClr val="000000"/>
                          </a:solidFill>
                          <a:latin typeface="Arial Black"/>
                        </a:rPr>
                        <a:t>13.</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99FF"/>
                    </a:solidFill>
                  </a:tcPr>
                </a:tc>
                <a:tc>
                  <a:txBody>
                    <a:bodyPr/>
                    <a:lstStyle/>
                    <a:p>
                      <a:pPr algn="ctr" fontAlgn="ctr"/>
                      <a:r>
                        <a:rPr lang="cs-CZ" sz="1000" b="1" i="0" u="none" strike="noStrike" dirty="0">
                          <a:solidFill>
                            <a:srgbClr val="000000"/>
                          </a:solidFill>
                          <a:latin typeface="Arial Black"/>
                        </a:rPr>
                        <a:t>1. FC </a:t>
                      </a:r>
                      <a:r>
                        <a:rPr lang="cs-CZ" sz="1000" b="1" i="0" u="none" strike="noStrike" dirty="0" err="1">
                          <a:solidFill>
                            <a:srgbClr val="000000"/>
                          </a:solidFill>
                          <a:latin typeface="Arial Black"/>
                        </a:rPr>
                        <a:t>Spořice</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27</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10</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0</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1</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16</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63:71</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31</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99FF"/>
                    </a:solidFill>
                  </a:tcPr>
                </a:tc>
                <a:extLst>
                  <a:ext uri="{0D108BD9-81ED-4DB2-BD59-A6C34878D82A}">
                    <a16:rowId xmlns:a16="http://schemas.microsoft.com/office/drawing/2014/main" val="10013"/>
                  </a:ext>
                </a:extLst>
              </a:tr>
              <a:tr h="228600">
                <a:tc>
                  <a:txBody>
                    <a:bodyPr/>
                    <a:lstStyle/>
                    <a:p>
                      <a:pPr algn="ctr" fontAlgn="ctr"/>
                      <a:r>
                        <a:rPr lang="cs-CZ" sz="1000" b="1" i="0" u="none" strike="noStrike">
                          <a:solidFill>
                            <a:srgbClr val="000000"/>
                          </a:solidFill>
                          <a:latin typeface="Arial Black"/>
                        </a:rPr>
                        <a:t>14.</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FK Junior Děčín</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27</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8</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3</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1</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15</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52:87</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latin typeface="Arial Black"/>
                        </a:rPr>
                        <a:t>31</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66"/>
                    </a:solidFill>
                  </a:tcPr>
                </a:tc>
                <a:extLst>
                  <a:ext uri="{0D108BD9-81ED-4DB2-BD59-A6C34878D82A}">
                    <a16:rowId xmlns:a16="http://schemas.microsoft.com/office/drawing/2014/main" val="10014"/>
                  </a:ext>
                </a:extLst>
              </a:tr>
              <a:tr h="228600">
                <a:tc>
                  <a:txBody>
                    <a:bodyPr/>
                    <a:lstStyle/>
                    <a:p>
                      <a:pPr algn="ctr" fontAlgn="ctr"/>
                      <a:r>
                        <a:rPr lang="cs-CZ" sz="1000" b="1" i="0" u="none" strike="noStrike">
                          <a:solidFill>
                            <a:srgbClr val="000000"/>
                          </a:solidFill>
                          <a:latin typeface="Arial Black"/>
                        </a:rPr>
                        <a:t>15.</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99FF"/>
                    </a:solidFill>
                  </a:tcPr>
                </a:tc>
                <a:tc>
                  <a:txBody>
                    <a:bodyPr/>
                    <a:lstStyle/>
                    <a:p>
                      <a:pPr algn="ctr" fontAlgn="ctr"/>
                      <a:r>
                        <a:rPr lang="cs-CZ" sz="1000" b="1" i="0" u="none" strike="noStrike" dirty="0">
                          <a:solidFill>
                            <a:srgbClr val="000000"/>
                          </a:solidFill>
                          <a:latin typeface="Arial Black"/>
                        </a:rPr>
                        <a:t>FK </a:t>
                      </a:r>
                      <a:r>
                        <a:rPr lang="cs-CZ" sz="1000" b="1" i="0" u="none" strike="noStrike" dirty="0" err="1">
                          <a:solidFill>
                            <a:srgbClr val="000000"/>
                          </a:solidFill>
                          <a:latin typeface="Arial Black"/>
                        </a:rPr>
                        <a:t>Tatran</a:t>
                      </a:r>
                      <a:r>
                        <a:rPr lang="cs-CZ" sz="1000" b="1" i="0" u="none" strike="noStrike" dirty="0">
                          <a:solidFill>
                            <a:srgbClr val="000000"/>
                          </a:solidFill>
                          <a:latin typeface="Arial Black"/>
                        </a:rPr>
                        <a:t> </a:t>
                      </a:r>
                      <a:r>
                        <a:rPr lang="cs-CZ" sz="1000" b="1" i="0" u="none" strike="noStrike" dirty="0" smtClean="0">
                          <a:solidFill>
                            <a:srgbClr val="000000"/>
                          </a:solidFill>
                          <a:latin typeface="Arial Black"/>
                        </a:rPr>
                        <a:t>Kadaň</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27</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6</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1</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3</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17</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37:66</a:t>
                      </a:r>
                    </a:p>
                  </a:txBody>
                  <a:tcPr marL="9525" marR="9525" marT="9525" marB="0" anchor="ctr">
                    <a:lnL>
                      <a:noFill/>
                    </a:lnL>
                    <a:lnR>
                      <a:noFill/>
                    </a:lnR>
                    <a:lnT>
                      <a:noFill/>
                    </a:lnT>
                    <a:lnB>
                      <a:noFill/>
                    </a:lnB>
                    <a:solidFill>
                      <a:srgbClr val="FF99FF"/>
                    </a:solidFill>
                  </a:tcPr>
                </a:tc>
                <a:tc>
                  <a:txBody>
                    <a:bodyPr/>
                    <a:lstStyle/>
                    <a:p>
                      <a:pPr algn="ctr" fontAlgn="ctr"/>
                      <a:r>
                        <a:rPr lang="cs-CZ" sz="1000" b="1" i="0" u="none" strike="noStrike">
                          <a:solidFill>
                            <a:srgbClr val="000000"/>
                          </a:solidFill>
                          <a:latin typeface="Arial Black"/>
                        </a:rPr>
                        <a:t>23</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99FF"/>
                    </a:solidFill>
                  </a:tcPr>
                </a:tc>
                <a:extLst>
                  <a:ext uri="{0D108BD9-81ED-4DB2-BD59-A6C34878D82A}">
                    <a16:rowId xmlns:a16="http://schemas.microsoft.com/office/drawing/2014/main" val="10015"/>
                  </a:ext>
                </a:extLst>
              </a:tr>
              <a:tr h="228600">
                <a:tc>
                  <a:txBody>
                    <a:bodyPr/>
                    <a:lstStyle/>
                    <a:p>
                      <a:pPr algn="ctr" fontAlgn="ctr"/>
                      <a:r>
                        <a:rPr lang="cs-CZ" sz="1000" b="1" i="0" u="none" strike="noStrike">
                          <a:solidFill>
                            <a:srgbClr val="000000"/>
                          </a:solidFill>
                          <a:latin typeface="Arial Black"/>
                        </a:rPr>
                        <a:t>16.</a:t>
                      </a:r>
                    </a:p>
                  </a:txBody>
                  <a:tcPr marL="9525" marR="9525" marT="9525"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Black"/>
                        </a:rPr>
                        <a:t>FK Rumburk</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Black"/>
                        </a:rPr>
                        <a:t>27</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Black"/>
                        </a:rPr>
                        <a:t>6</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Black"/>
                        </a:rPr>
                        <a:t>0</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Black"/>
                        </a:rPr>
                        <a:t>2</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Black"/>
                        </a:rPr>
                        <a:t>19</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Black"/>
                        </a:rPr>
                        <a:t>40:87</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Black"/>
                        </a:rPr>
                        <a:t>20</a:t>
                      </a:r>
                    </a:p>
                  </a:txBody>
                  <a:tcPr marL="9525" marR="9525" marT="9525"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ulka 9"/>
          <p:cNvGraphicFramePr>
            <a:graphicFrameLocks noGrp="1"/>
          </p:cNvGraphicFramePr>
          <p:nvPr/>
        </p:nvGraphicFramePr>
        <p:xfrm>
          <a:off x="246956" y="163118"/>
          <a:ext cx="4508748" cy="3024333"/>
        </p:xfrm>
        <a:graphic>
          <a:graphicData uri="http://schemas.openxmlformats.org/drawingml/2006/table">
            <a:tbl>
              <a:tblPr/>
              <a:tblGrid>
                <a:gridCol w="368133">
                  <a:extLst>
                    <a:ext uri="{9D8B030D-6E8A-4147-A177-3AD203B41FA5}">
                      <a16:colId xmlns:a16="http://schemas.microsoft.com/office/drawing/2014/main" val="20000"/>
                    </a:ext>
                  </a:extLst>
                </a:gridCol>
                <a:gridCol w="1346314">
                  <a:extLst>
                    <a:ext uri="{9D8B030D-6E8A-4147-A177-3AD203B41FA5}">
                      <a16:colId xmlns:a16="http://schemas.microsoft.com/office/drawing/2014/main" val="20001"/>
                    </a:ext>
                  </a:extLst>
                </a:gridCol>
                <a:gridCol w="280482">
                  <a:extLst>
                    <a:ext uri="{9D8B030D-6E8A-4147-A177-3AD203B41FA5}">
                      <a16:colId xmlns:a16="http://schemas.microsoft.com/office/drawing/2014/main" val="20002"/>
                    </a:ext>
                  </a:extLst>
                </a:gridCol>
                <a:gridCol w="280482">
                  <a:extLst>
                    <a:ext uri="{9D8B030D-6E8A-4147-A177-3AD203B41FA5}">
                      <a16:colId xmlns:a16="http://schemas.microsoft.com/office/drawing/2014/main" val="20003"/>
                    </a:ext>
                  </a:extLst>
                </a:gridCol>
                <a:gridCol w="280482">
                  <a:extLst>
                    <a:ext uri="{9D8B030D-6E8A-4147-A177-3AD203B41FA5}">
                      <a16:colId xmlns:a16="http://schemas.microsoft.com/office/drawing/2014/main" val="20004"/>
                    </a:ext>
                  </a:extLst>
                </a:gridCol>
                <a:gridCol w="280482">
                  <a:extLst>
                    <a:ext uri="{9D8B030D-6E8A-4147-A177-3AD203B41FA5}">
                      <a16:colId xmlns:a16="http://schemas.microsoft.com/office/drawing/2014/main" val="20005"/>
                    </a:ext>
                  </a:extLst>
                </a:gridCol>
                <a:gridCol w="280482">
                  <a:extLst>
                    <a:ext uri="{9D8B030D-6E8A-4147-A177-3AD203B41FA5}">
                      <a16:colId xmlns:a16="http://schemas.microsoft.com/office/drawing/2014/main" val="20006"/>
                    </a:ext>
                  </a:extLst>
                </a:gridCol>
                <a:gridCol w="873000">
                  <a:extLst>
                    <a:ext uri="{9D8B030D-6E8A-4147-A177-3AD203B41FA5}">
                      <a16:colId xmlns:a16="http://schemas.microsoft.com/office/drawing/2014/main" val="20007"/>
                    </a:ext>
                  </a:extLst>
                </a:gridCol>
                <a:gridCol w="518891">
                  <a:extLst>
                    <a:ext uri="{9D8B030D-6E8A-4147-A177-3AD203B41FA5}">
                      <a16:colId xmlns:a16="http://schemas.microsoft.com/office/drawing/2014/main" val="20008"/>
                    </a:ext>
                  </a:extLst>
                </a:gridCol>
              </a:tblGrid>
              <a:tr h="309971">
                <a:tc gridSpan="9">
                  <a:txBody>
                    <a:bodyPr/>
                    <a:lstStyle/>
                    <a:p>
                      <a:pPr algn="ctr" rtl="0" fontAlgn="ctr"/>
                      <a:r>
                        <a:rPr lang="pl-PL" sz="1400" b="1" i="0" u="none" strike="noStrike" dirty="0">
                          <a:solidFill>
                            <a:srgbClr val="000000"/>
                          </a:solidFill>
                          <a:latin typeface="Arial Black"/>
                        </a:rPr>
                        <a:t>I. A TŘÍDA dorost 2014-15 po </a:t>
                      </a:r>
                      <a:r>
                        <a:rPr lang="pl-PL" sz="1400" b="1" i="0" u="none" strike="noStrike" dirty="0" smtClean="0">
                          <a:solidFill>
                            <a:srgbClr val="000000"/>
                          </a:solidFill>
                          <a:latin typeface="Arial Black"/>
                        </a:rPr>
                        <a:t>23 hraném kole</a:t>
                      </a:r>
                      <a:endParaRPr lang="pl-PL" sz="1400" b="1" i="0" u="none" strike="noStrike" dirty="0">
                        <a:solidFill>
                          <a:srgbClr val="000000"/>
                        </a:solidFill>
                        <a:latin typeface="Arial Black"/>
                      </a:endParaRP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85FFE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93883">
                <a:tc>
                  <a:txBody>
                    <a:bodyPr/>
                    <a:lstStyle/>
                    <a:p>
                      <a:pPr algn="ctr" rtl="0" fontAlgn="ctr"/>
                      <a:r>
                        <a:rPr lang="cs-CZ" sz="800" b="1" i="0" u="none" strike="noStrike">
                          <a:solidFill>
                            <a:srgbClr val="FF0000"/>
                          </a:solidFill>
                          <a:latin typeface="Arial"/>
                        </a:rPr>
                        <a:t>1.</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FFCCFF"/>
                    </a:solidFill>
                  </a:tcPr>
                </a:tc>
                <a:tc>
                  <a:txBody>
                    <a:bodyPr/>
                    <a:lstStyle/>
                    <a:p>
                      <a:pPr algn="ctr" rtl="0" fontAlgn="ctr"/>
                      <a:r>
                        <a:rPr lang="cs-CZ" sz="800" b="1" i="0" u="none" strike="noStrike">
                          <a:solidFill>
                            <a:srgbClr val="FF0000"/>
                          </a:solidFill>
                          <a:latin typeface="Arial"/>
                        </a:rPr>
                        <a:t>SK Štětí</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FFCCFF"/>
                    </a:solidFill>
                  </a:tcPr>
                </a:tc>
                <a:tc>
                  <a:txBody>
                    <a:bodyPr/>
                    <a:lstStyle/>
                    <a:p>
                      <a:pPr algn="ctr" rtl="0" fontAlgn="ctr"/>
                      <a:r>
                        <a:rPr lang="cs-CZ" sz="800" b="1" i="0" u="none" strike="noStrike">
                          <a:solidFill>
                            <a:srgbClr val="FF0000"/>
                          </a:solidFill>
                          <a:latin typeface="Arial"/>
                        </a:rPr>
                        <a:t>23</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FFCCFF"/>
                    </a:solidFill>
                  </a:tcPr>
                </a:tc>
                <a:tc>
                  <a:txBody>
                    <a:bodyPr/>
                    <a:lstStyle/>
                    <a:p>
                      <a:pPr algn="ctr" rtl="0" fontAlgn="ctr"/>
                      <a:r>
                        <a:rPr lang="cs-CZ" sz="800" b="1" i="0" u="none" strike="noStrike">
                          <a:solidFill>
                            <a:srgbClr val="FF0000"/>
                          </a:solidFill>
                          <a:latin typeface="Arial"/>
                        </a:rPr>
                        <a:t>21</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FFCCFF"/>
                    </a:solidFill>
                  </a:tcPr>
                </a:tc>
                <a:tc>
                  <a:txBody>
                    <a:bodyPr/>
                    <a:lstStyle/>
                    <a:p>
                      <a:pPr algn="ctr" rtl="0" fontAlgn="ctr"/>
                      <a:r>
                        <a:rPr lang="cs-CZ" sz="800" b="1" i="0" u="none" strike="noStrike">
                          <a:solidFill>
                            <a:srgbClr val="FF0000"/>
                          </a:solidFill>
                          <a:latin typeface="Arial"/>
                        </a:rPr>
                        <a:t>0</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FFCCFF"/>
                    </a:solidFill>
                  </a:tcPr>
                </a:tc>
                <a:tc>
                  <a:txBody>
                    <a:bodyPr/>
                    <a:lstStyle/>
                    <a:p>
                      <a:pPr algn="ctr" rtl="0" fontAlgn="ctr"/>
                      <a:r>
                        <a:rPr lang="cs-CZ" sz="800" b="1" i="0" u="none" strike="noStrike">
                          <a:solidFill>
                            <a:srgbClr val="FF0000"/>
                          </a:solidFill>
                          <a:latin typeface="Arial"/>
                        </a:rPr>
                        <a:t>0</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FFCCFF"/>
                    </a:solidFill>
                  </a:tcPr>
                </a:tc>
                <a:tc>
                  <a:txBody>
                    <a:bodyPr/>
                    <a:lstStyle/>
                    <a:p>
                      <a:pPr algn="ctr" rtl="0" fontAlgn="ctr"/>
                      <a:r>
                        <a:rPr lang="cs-CZ" sz="800" b="1" i="0" u="none" strike="noStrike">
                          <a:solidFill>
                            <a:srgbClr val="FF0000"/>
                          </a:solidFill>
                          <a:latin typeface="Arial"/>
                        </a:rPr>
                        <a:t>2</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FFCCFF"/>
                    </a:solidFill>
                  </a:tcPr>
                </a:tc>
                <a:tc>
                  <a:txBody>
                    <a:bodyPr/>
                    <a:lstStyle/>
                    <a:p>
                      <a:pPr algn="ctr" rtl="0" fontAlgn="ctr"/>
                      <a:r>
                        <a:rPr lang="cs-CZ" sz="800" b="1" i="0" u="none" strike="noStrike" dirty="0">
                          <a:solidFill>
                            <a:srgbClr val="FF0000"/>
                          </a:solidFill>
                          <a:latin typeface="Arial"/>
                        </a:rPr>
                        <a:t>192:29</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FFCCFF"/>
                    </a:solidFill>
                  </a:tcPr>
                </a:tc>
                <a:tc>
                  <a:txBody>
                    <a:bodyPr/>
                    <a:lstStyle/>
                    <a:p>
                      <a:pPr algn="ctr" rtl="0" fontAlgn="ctr"/>
                      <a:r>
                        <a:rPr lang="cs-CZ" sz="800" b="1" i="0" u="none" strike="noStrike" dirty="0">
                          <a:solidFill>
                            <a:srgbClr val="FF0000"/>
                          </a:solidFill>
                          <a:latin typeface="Arial"/>
                        </a:rPr>
                        <a:t>63</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FFCCFF"/>
                    </a:solidFill>
                  </a:tcPr>
                </a:tc>
                <a:extLst>
                  <a:ext uri="{0D108BD9-81ED-4DB2-BD59-A6C34878D82A}">
                    <a16:rowId xmlns:a16="http://schemas.microsoft.com/office/drawing/2014/main" val="10001"/>
                  </a:ext>
                </a:extLst>
              </a:tr>
              <a:tr h="193883">
                <a:tc>
                  <a:txBody>
                    <a:bodyPr/>
                    <a:lstStyle/>
                    <a:p>
                      <a:pPr algn="ctr" rtl="0"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TJ Svádov </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23</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19</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166:48</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59</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193883">
                <a:tc>
                  <a:txBody>
                    <a:bodyPr/>
                    <a:lstStyle/>
                    <a:p>
                      <a:pPr algn="ctr" rtl="0"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dirty="0">
                          <a:solidFill>
                            <a:srgbClr val="000000"/>
                          </a:solidFill>
                          <a:latin typeface="Arial"/>
                        </a:rPr>
                        <a:t>SK Sokol Brozany</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23</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19</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103:25</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57</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3"/>
                  </a:ext>
                </a:extLst>
              </a:tr>
              <a:tr h="193883">
                <a:tc>
                  <a:txBody>
                    <a:bodyPr/>
                    <a:lstStyle/>
                    <a:p>
                      <a:pPr algn="ctr" rtl="0"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ASK Lovosice</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23</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16</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7</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128:49</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48</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4"/>
                  </a:ext>
                </a:extLst>
              </a:tr>
              <a:tr h="193883">
                <a:tc>
                  <a:txBody>
                    <a:bodyPr/>
                    <a:lstStyle/>
                    <a:p>
                      <a:pPr algn="ctr" rtl="0" fontAlgn="ctr"/>
                      <a:r>
                        <a:rPr lang="cs-CZ" sz="800" b="1" i="0" u="none" strike="noStrike">
                          <a:solidFill>
                            <a:srgbClr val="000000"/>
                          </a:solidFill>
                          <a:latin typeface="Arial"/>
                        </a:rPr>
                        <a:t>5.</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TJ Chlumec</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23</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dirty="0">
                          <a:solidFill>
                            <a:srgbClr val="000000"/>
                          </a:solidFill>
                          <a:latin typeface="Arial"/>
                        </a:rPr>
                        <a:t>13</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7</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152:62</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43</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5"/>
                  </a:ext>
                </a:extLst>
              </a:tr>
              <a:tr h="193883">
                <a:tc>
                  <a:txBody>
                    <a:bodyPr/>
                    <a:lstStyle/>
                    <a:p>
                      <a:pPr algn="ctr" rtl="0"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Sokol M.Lázně</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23</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10</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92:76</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35</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6"/>
                  </a:ext>
                </a:extLst>
              </a:tr>
              <a:tr h="193883">
                <a:tc>
                  <a:txBody>
                    <a:bodyPr/>
                    <a:lstStyle/>
                    <a:p>
                      <a:pPr algn="ctr" rtl="0" fontAlgn="ctr"/>
                      <a:r>
                        <a:rPr lang="cs-CZ" sz="800" b="1" i="0" u="none" strike="noStrike">
                          <a:solidFill>
                            <a:srgbClr val="000000"/>
                          </a:solidFill>
                          <a:latin typeface="Arial"/>
                        </a:rPr>
                        <a:t>7.</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T.J. Mojžíř</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23</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10</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62:71</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34</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7"/>
                  </a:ext>
                </a:extLst>
              </a:tr>
              <a:tr h="193883">
                <a:tc>
                  <a:txBody>
                    <a:bodyPr/>
                    <a:lstStyle/>
                    <a:p>
                      <a:pPr algn="ctr" rtl="0"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SK Velký Šenov</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23</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9</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96:112</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dirty="0">
                          <a:solidFill>
                            <a:srgbClr val="000000"/>
                          </a:solidFill>
                          <a:latin typeface="Arial"/>
                        </a:rPr>
                        <a:t>32</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8"/>
                  </a:ext>
                </a:extLst>
              </a:tr>
              <a:tr h="193883">
                <a:tc>
                  <a:txBody>
                    <a:bodyPr/>
                    <a:lstStyle/>
                    <a:p>
                      <a:pPr algn="ctr" rtl="0" fontAlgn="ctr"/>
                      <a:r>
                        <a:rPr lang="cs-CZ" sz="800" b="1" i="0" u="none" strike="noStrike">
                          <a:solidFill>
                            <a:srgbClr val="000000"/>
                          </a:solidFill>
                          <a:latin typeface="Arial"/>
                        </a:rPr>
                        <a:t>9.</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SK Březiny</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23</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14</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66:93</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25</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9"/>
                  </a:ext>
                </a:extLst>
              </a:tr>
              <a:tr h="193883">
                <a:tc>
                  <a:txBody>
                    <a:bodyPr/>
                    <a:lstStyle/>
                    <a:p>
                      <a:pPr algn="ctr" rtl="0" fontAlgn="ctr"/>
                      <a:r>
                        <a:rPr lang="cs-CZ" sz="800" b="1" i="0" u="none" strike="noStrike">
                          <a:solidFill>
                            <a:srgbClr val="000000"/>
                          </a:solidFill>
                          <a:latin typeface="Arial"/>
                        </a:rPr>
                        <a:t>10.</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TJ Skorotice</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23</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51:108</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24</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0"/>
                  </a:ext>
                </a:extLst>
              </a:tr>
              <a:tr h="193883">
                <a:tc>
                  <a:txBody>
                    <a:bodyPr/>
                    <a:lstStyle/>
                    <a:p>
                      <a:pPr algn="ctr" rtl="0"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dirty="0">
                          <a:solidFill>
                            <a:srgbClr val="000000"/>
                          </a:solidFill>
                          <a:latin typeface="Arial"/>
                        </a:rPr>
                        <a:t>FK Jílové</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23</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16</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68:110</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20</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11"/>
                  </a:ext>
                </a:extLst>
              </a:tr>
              <a:tr h="193883">
                <a:tc>
                  <a:txBody>
                    <a:bodyPr/>
                    <a:lstStyle/>
                    <a:p>
                      <a:pPr algn="ctr" rtl="0"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FC Jiskra Modrá</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23</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16</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49:123</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19</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2"/>
                  </a:ext>
                </a:extLst>
              </a:tr>
              <a:tr h="193883">
                <a:tc>
                  <a:txBody>
                    <a:bodyPr/>
                    <a:lstStyle/>
                    <a:p>
                      <a:pPr algn="ctr" rtl="0" fontAlgn="ctr"/>
                      <a:r>
                        <a:rPr lang="cs-CZ" sz="800" b="1" i="0" u="none" strike="noStrike">
                          <a:solidFill>
                            <a:srgbClr val="000000"/>
                          </a:solidFill>
                          <a:latin typeface="Arial"/>
                        </a:rPr>
                        <a:t>13.</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MSK Benešov n.Pl.</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23</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5</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18</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37:140</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13"/>
                  </a:ext>
                </a:extLst>
              </a:tr>
              <a:tr h="193883">
                <a:tc>
                  <a:txBody>
                    <a:bodyPr/>
                    <a:lstStyle/>
                    <a:p>
                      <a:pPr algn="ctr" rtl="0" fontAlgn="ctr"/>
                      <a:r>
                        <a:rPr lang="cs-CZ" sz="800" b="1" i="0" u="none" strike="noStrike">
                          <a:solidFill>
                            <a:srgbClr val="000000"/>
                          </a:solidFill>
                          <a:latin typeface="Arial"/>
                        </a:rPr>
                        <a:t>14.</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FK Novosedlice</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23</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20</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a:solidFill>
                            <a:srgbClr val="000000"/>
                          </a:solidFill>
                          <a:latin typeface="Arial"/>
                        </a:rPr>
                        <a:t>37:253</a:t>
                      </a:r>
                    </a:p>
                  </a:txBody>
                  <a:tcPr marL="9525" marR="9525" marT="9525" marB="0" anchor="ctr">
                    <a:lnL>
                      <a:noFill/>
                    </a:lnL>
                    <a:lnR>
                      <a:noFill/>
                    </a:lnR>
                    <a:lnT>
                      <a:noFill/>
                    </a:lnT>
                    <a:lnB>
                      <a:noFill/>
                    </a:lnB>
                    <a:solidFill>
                      <a:srgbClr val="FFFF00"/>
                    </a:solidFill>
                  </a:tcPr>
                </a:tc>
                <a:tc>
                  <a:txBody>
                    <a:bodyPr/>
                    <a:lstStyle/>
                    <a:p>
                      <a:pPr algn="ctr" rtl="0" fontAlgn="ctr"/>
                      <a:r>
                        <a:rPr lang="cs-CZ" sz="800" b="1" i="0" u="none" strike="noStrike" dirty="0">
                          <a:solidFill>
                            <a:srgbClr val="000000"/>
                          </a:solidFill>
                          <a:latin typeface="Arial"/>
                        </a:rPr>
                        <a:t>9</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4"/>
                  </a:ext>
                </a:extLst>
              </a:tr>
            </a:tbl>
          </a:graphicData>
        </a:graphic>
      </p:graphicFrame>
      <p:pic>
        <p:nvPicPr>
          <p:cNvPr id="13" name="Picture 1"/>
          <p:cNvPicPr>
            <a:picLocks noChangeAspect="1" noChangeArrowheads="1"/>
          </p:cNvPicPr>
          <p:nvPr/>
        </p:nvPicPr>
        <p:blipFill>
          <a:blip r:embed="rId3" cstate="print"/>
          <a:srcRect/>
          <a:stretch>
            <a:fillRect/>
          </a:stretch>
        </p:blipFill>
        <p:spPr bwMode="auto">
          <a:xfrm>
            <a:off x="246956" y="3403476"/>
            <a:ext cx="4536504" cy="2952328"/>
          </a:xfrm>
          <a:prstGeom prst="rect">
            <a:avLst/>
          </a:prstGeom>
          <a:noFill/>
          <a:ln w="47625">
            <a:solidFill>
              <a:srgbClr val="FF0066"/>
            </a:solidFill>
            <a:miter lim="800000"/>
            <a:headEnd/>
            <a:tailEnd/>
          </a:ln>
        </p:spPr>
      </p:pic>
      <p:sp>
        <p:nvSpPr>
          <p:cNvPr id="14" name="TextovéPole 13"/>
          <p:cNvSpPr txBox="1"/>
          <p:nvPr/>
        </p:nvSpPr>
        <p:spPr>
          <a:xfrm>
            <a:off x="462980" y="6499821"/>
            <a:ext cx="4032448" cy="523220"/>
          </a:xfrm>
          <a:prstGeom prst="rect">
            <a:avLst/>
          </a:prstGeom>
          <a:solidFill>
            <a:schemeClr val="accent5">
              <a:lumMod val="40000"/>
              <a:lumOff val="60000"/>
            </a:schemeClr>
          </a:solidFill>
          <a:ln w="38100">
            <a:solidFill>
              <a:schemeClr val="accent6">
                <a:lumMod val="50000"/>
              </a:schemeClr>
            </a:solidFill>
            <a:prstDash val="dashDot"/>
          </a:ln>
        </p:spPr>
        <p:txBody>
          <a:bodyPr wrap="square" rtlCol="0">
            <a:spAutoFit/>
          </a:bodyPr>
          <a:lstStyle/>
          <a:p>
            <a:pPr algn="ctr"/>
            <a:r>
              <a:rPr lang="cs-CZ" sz="1400" u="sng" dirty="0" smtClean="0">
                <a:latin typeface="Bookman Old Style" pitchFamily="18" charset="0"/>
              </a:rPr>
              <a:t>Míč v síti Benešova </a:t>
            </a:r>
            <a:r>
              <a:rPr lang="cs-CZ" sz="1400" u="sng" dirty="0" err="1" smtClean="0">
                <a:latin typeface="Bookman Old Style" pitchFamily="18" charset="0"/>
              </a:rPr>
              <a:t>n.Pl</a:t>
            </a:r>
            <a:endParaRPr lang="cs-CZ" sz="1400" u="sng" dirty="0" smtClean="0">
              <a:latin typeface="Bookman Old Style" pitchFamily="18" charset="0"/>
            </a:endParaRPr>
          </a:p>
          <a:p>
            <a:pPr algn="ctr"/>
            <a:r>
              <a:rPr lang="cs-CZ" sz="1400" u="sng" dirty="0" smtClean="0">
                <a:latin typeface="Bookman Old Style" pitchFamily="18" charset="0"/>
              </a:rPr>
              <a:t>SK </a:t>
            </a:r>
            <a:r>
              <a:rPr lang="cs-CZ" sz="1400" u="sng" dirty="0" err="1" smtClean="0">
                <a:latin typeface="Bookman Old Style" pitchFamily="18" charset="0"/>
              </a:rPr>
              <a:t>Štětí</a:t>
            </a:r>
            <a:r>
              <a:rPr lang="cs-CZ" sz="1400" u="sng" dirty="0" smtClean="0">
                <a:latin typeface="Bookman Old Style" pitchFamily="18" charset="0"/>
              </a:rPr>
              <a:t> – MSK Benešov </a:t>
            </a:r>
            <a:r>
              <a:rPr lang="cs-CZ" sz="1400" u="sng" dirty="0" err="1" smtClean="0">
                <a:latin typeface="Bookman Old Style" pitchFamily="18" charset="0"/>
              </a:rPr>
              <a:t>n.Pl</a:t>
            </a:r>
            <a:r>
              <a:rPr lang="cs-CZ" sz="1400" u="sng" dirty="0" smtClean="0">
                <a:latin typeface="Bookman Old Style" pitchFamily="18" charset="0"/>
              </a:rPr>
              <a:t>. 31.5.2015</a:t>
            </a:r>
          </a:p>
        </p:txBody>
      </p:sp>
      <p:sp>
        <p:nvSpPr>
          <p:cNvPr id="9" name="TextovéPole 8"/>
          <p:cNvSpPr txBox="1"/>
          <p:nvPr/>
        </p:nvSpPr>
        <p:spPr>
          <a:xfrm>
            <a:off x="5503540" y="91108"/>
            <a:ext cx="4608512" cy="1569660"/>
          </a:xfrm>
          <a:prstGeom prst="rect">
            <a:avLst/>
          </a:prstGeom>
          <a:blipFill>
            <a:blip r:embed="rId4" cstate="print"/>
            <a:stretch>
              <a:fillRect/>
            </a:stretch>
          </a:blipFill>
          <a:ln w="47625">
            <a:solidFill>
              <a:srgbClr val="6600FF"/>
            </a:solidFill>
            <a:prstDash val="dash"/>
          </a:ln>
        </p:spPr>
        <p:txBody>
          <a:bodyPr wrap="square" rtlCol="0">
            <a:spAutoFit/>
          </a:bodyPr>
          <a:lstStyle/>
          <a:p>
            <a:pPr algn="ctr"/>
            <a:r>
              <a:rPr lang="cs-CZ" sz="2400" dirty="0" smtClean="0">
                <a:solidFill>
                  <a:schemeClr val="accent6">
                    <a:lumMod val="50000"/>
                  </a:schemeClr>
                </a:solidFill>
                <a:latin typeface="Tw Cen MT Condensed Extra Bold" pitchFamily="34" charset="-18"/>
              </a:rPr>
              <a:t>Šlágr kola, ve kterém se bylo na co koukat.  Tím šťastnějším byl nakonec vedoucí celek tabulky, který prokázal svou kvalitu a ze </a:t>
            </a:r>
            <a:r>
              <a:rPr lang="cs-CZ" sz="2400" dirty="0" err="1" smtClean="0">
                <a:solidFill>
                  <a:schemeClr val="accent6">
                    <a:lumMod val="50000"/>
                  </a:schemeClr>
                </a:solidFill>
                <a:latin typeface="Tw Cen MT Condensed Extra Bold" pitchFamily="34" charset="-18"/>
              </a:rPr>
              <a:t>Štětí</a:t>
            </a:r>
            <a:r>
              <a:rPr lang="cs-CZ" sz="2400" dirty="0" smtClean="0">
                <a:solidFill>
                  <a:schemeClr val="accent6">
                    <a:lumMod val="50000"/>
                  </a:schemeClr>
                </a:solidFill>
                <a:latin typeface="Tw Cen MT Condensed Extra Bold" pitchFamily="34" charset="-18"/>
              </a:rPr>
              <a:t> odjel se 3 body </a:t>
            </a:r>
          </a:p>
        </p:txBody>
      </p:sp>
      <p:sp>
        <p:nvSpPr>
          <p:cNvPr id="11" name="Rectangle 111"/>
          <p:cNvSpPr>
            <a:spLocks noChangeArrowheads="1"/>
          </p:cNvSpPr>
          <p:nvPr/>
        </p:nvSpPr>
        <p:spPr bwMode="auto">
          <a:xfrm>
            <a:off x="5503540" y="1823357"/>
            <a:ext cx="4536504"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i="0" u="sng" strike="noStrike" cap="none" normalizeH="0" baseline="0" dirty="0" smtClean="0">
                <a:ln>
                  <a:solidFill>
                    <a:srgbClr val="009900"/>
                  </a:solidFill>
                </a:ln>
                <a:effectLst/>
                <a:latin typeface="Arial" pitchFamily="34" charset="0"/>
                <a:ea typeface="Times New Roman" pitchFamily="18" charset="0"/>
                <a:cs typeface="Arial" pitchFamily="34" charset="0"/>
              </a:rPr>
              <a:t>SK </a:t>
            </a:r>
            <a:r>
              <a:rPr kumimoji="0" lang="cs-CZ" sz="2000" i="0" u="sng" strike="noStrike" cap="none" normalizeH="0" baseline="0" dirty="0" err="1" smtClean="0">
                <a:ln>
                  <a:solidFill>
                    <a:srgbClr val="009900"/>
                  </a:solidFill>
                </a:ln>
                <a:effectLst/>
                <a:latin typeface="Arial" pitchFamily="34" charset="0"/>
                <a:ea typeface="Times New Roman" pitchFamily="18" charset="0"/>
                <a:cs typeface="Arial" pitchFamily="34" charset="0"/>
              </a:rPr>
              <a:t>Štětí</a:t>
            </a:r>
            <a:r>
              <a:rPr kumimoji="0" lang="cs-CZ" sz="2000" i="0" u="sng" strike="noStrike" cap="none" normalizeH="0" baseline="0" dirty="0" smtClean="0">
                <a:ln>
                  <a:solidFill>
                    <a:srgbClr val="009900"/>
                  </a:solidFill>
                </a:ln>
                <a:effectLst/>
                <a:latin typeface="Arial" pitchFamily="34" charset="0"/>
                <a:ea typeface="Times New Roman" pitchFamily="18" charset="0"/>
                <a:cs typeface="Arial" pitchFamily="34" charset="0"/>
              </a:rPr>
              <a:t> – FK Litvínov</a:t>
            </a:r>
            <a:endParaRPr kumimoji="0" lang="cs-CZ" sz="800" i="0" u="none" strike="noStrike" cap="none" normalizeH="0" baseline="0" dirty="0" smtClean="0">
              <a:ln>
                <a:solidFill>
                  <a:srgbClr val="009900"/>
                </a:solid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i="0" u="sng" strike="noStrike" cap="none" normalizeH="0" baseline="0" dirty="0" smtClean="0">
                <a:ln>
                  <a:solidFill>
                    <a:srgbClr val="009900"/>
                  </a:solidFill>
                </a:ln>
                <a:effectLst/>
                <a:latin typeface="Arial" pitchFamily="34" charset="0"/>
                <a:ea typeface="Times New Roman" pitchFamily="18" charset="0"/>
                <a:cs typeface="Arial" pitchFamily="34" charset="0"/>
              </a:rPr>
              <a:t>2:4(1:1)  27. Kolo   23.5.2015</a:t>
            </a:r>
            <a:endParaRPr kumimoji="0" lang="cs-CZ" sz="800" i="0" u="none" strike="noStrike" cap="none" normalizeH="0" baseline="0" dirty="0" smtClean="0">
              <a:ln>
                <a:solidFill>
                  <a:srgbClr val="009900"/>
                </a:solid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effectLst/>
                <a:latin typeface="Arial" pitchFamily="34" charset="0"/>
                <a:ea typeface="Times New Roman" pitchFamily="18" charset="0"/>
                <a:cs typeface="Arial" pitchFamily="34" charset="0"/>
              </a:rPr>
              <a:t>V prvních 10 minutách hosté z Litvínova domácím míč moc nepůjčovali a hrálo se hlavně na jejich polovině , ale bylo to právě </a:t>
            </a:r>
            <a:r>
              <a:rPr kumimoji="0" lang="cs-CZ" b="0" i="0" u="none" strike="noStrike" cap="none" normalizeH="0" baseline="0" dirty="0" err="1" smtClean="0">
                <a:ln>
                  <a:noFill/>
                </a:ln>
                <a:effectLst/>
                <a:latin typeface="Arial" pitchFamily="34" charset="0"/>
                <a:ea typeface="Times New Roman" pitchFamily="18" charset="0"/>
                <a:cs typeface="Arial" pitchFamily="34" charset="0"/>
              </a:rPr>
              <a:t>Štětíoni</a:t>
            </a:r>
            <a:r>
              <a:rPr kumimoji="0" lang="cs-CZ" b="0" i="0" u="none" strike="noStrike" cap="none" normalizeH="0" baseline="0" dirty="0" smtClean="0">
                <a:ln>
                  <a:noFill/>
                </a:ln>
                <a:effectLst/>
                <a:latin typeface="Arial" pitchFamily="34" charset="0"/>
                <a:ea typeface="Times New Roman" pitchFamily="18" charset="0"/>
                <a:cs typeface="Arial" pitchFamily="34" charset="0"/>
              </a:rPr>
              <a:t>, kdo si vypracovalo první příležitost zápasu. Stejskal z těžké pozice branku trefil, ale na vyražený míč brankářem nikdo ze spoluhráčů nezareagoval. V 11. minutě dostal hráč Litvínova prostor k přihrávce a s domácími to vypadalo zle nedobře. Zanedlouho propadla i obrana Litvínova. Z trestného kopu se dostal míč až k nohám </a:t>
            </a:r>
            <a:r>
              <a:rPr kumimoji="0" lang="cs-CZ" b="0" i="0" u="none" strike="noStrike" cap="none" normalizeH="0" baseline="0" dirty="0" err="1" smtClean="0">
                <a:ln>
                  <a:noFill/>
                </a:ln>
                <a:effectLst/>
                <a:latin typeface="Arial" pitchFamily="34" charset="0"/>
                <a:ea typeface="Times New Roman" pitchFamily="18" charset="0"/>
                <a:cs typeface="Arial" pitchFamily="34" charset="0"/>
              </a:rPr>
              <a:t>Slaničky</a:t>
            </a:r>
            <a:r>
              <a:rPr kumimoji="0" lang="cs-CZ" b="0" i="0" u="none" strike="noStrike" cap="none" normalizeH="0" baseline="0" dirty="0" smtClean="0">
                <a:ln>
                  <a:noFill/>
                </a:ln>
                <a:effectLst/>
                <a:latin typeface="Arial" pitchFamily="34" charset="0"/>
                <a:ea typeface="Times New Roman" pitchFamily="18" charset="0"/>
                <a:cs typeface="Arial" pitchFamily="34" charset="0"/>
              </a:rPr>
              <a:t>, ale střela skončila mimo. </a:t>
            </a:r>
            <a:r>
              <a:rPr kumimoji="0" lang="cs-CZ" b="0" i="0" u="none" strike="noStrike" cap="none" normalizeH="0" baseline="0" dirty="0" err="1" smtClean="0">
                <a:ln>
                  <a:noFill/>
                </a:ln>
                <a:effectLst/>
                <a:latin typeface="Arial" pitchFamily="34" charset="0"/>
                <a:ea typeface="Times New Roman" pitchFamily="18" charset="0"/>
                <a:cs typeface="Arial" pitchFamily="34" charset="0"/>
              </a:rPr>
              <a:t>Štětí</a:t>
            </a:r>
            <a:r>
              <a:rPr kumimoji="0" lang="cs-CZ" b="0" i="0" u="none" strike="noStrike" cap="none" normalizeH="0" baseline="0" dirty="0" smtClean="0">
                <a:ln>
                  <a:noFill/>
                </a:ln>
                <a:effectLst/>
                <a:latin typeface="Arial" pitchFamily="34" charset="0"/>
                <a:ea typeface="Times New Roman" pitchFamily="18" charset="0"/>
                <a:cs typeface="Arial" pitchFamily="34" charset="0"/>
              </a:rPr>
              <a:t>, které v úvodu vypadalo dost zakřiknutě, se postupně začalo dostávat do šancí. Z velké dálky minul </a:t>
            </a:r>
            <a:r>
              <a:rPr kumimoji="0" lang="cs-CZ" b="0" i="0" u="none" strike="noStrike" cap="none" normalizeH="0" baseline="0" dirty="0" err="1" smtClean="0">
                <a:ln>
                  <a:noFill/>
                </a:ln>
                <a:effectLst/>
                <a:latin typeface="Arial" pitchFamily="34" charset="0"/>
                <a:ea typeface="Times New Roman" pitchFamily="18" charset="0"/>
                <a:cs typeface="Arial" pitchFamily="34" charset="0"/>
              </a:rPr>
              <a:t>Belák</a:t>
            </a:r>
            <a:r>
              <a:rPr kumimoji="0" lang="cs-CZ" b="0" i="0" u="none" strike="noStrike" cap="none" normalizeH="0" baseline="0" dirty="0" smtClean="0">
                <a:ln>
                  <a:noFill/>
                </a:ln>
                <a:effectLst/>
                <a:latin typeface="Arial" pitchFamily="34" charset="0"/>
                <a:ea typeface="Times New Roman" pitchFamily="18" charset="0"/>
                <a:cs typeface="Arial" pitchFamily="34" charset="0"/>
              </a:rPr>
              <a:t>. Skvěle po rohu hlavičkoval </a:t>
            </a:r>
            <a:r>
              <a:rPr kumimoji="0" lang="cs-CZ" b="0" i="0" u="none" strike="noStrike" cap="none" normalizeH="0" baseline="0" dirty="0" err="1" smtClean="0">
                <a:ln>
                  <a:noFill/>
                </a:ln>
                <a:effectLst/>
                <a:latin typeface="Arial" pitchFamily="34" charset="0"/>
                <a:ea typeface="Times New Roman" pitchFamily="18" charset="0"/>
                <a:cs typeface="Arial" pitchFamily="34" charset="0"/>
              </a:rPr>
              <a:t>Šmidrkal</a:t>
            </a:r>
            <a:r>
              <a:rPr kumimoji="0" lang="cs-CZ" b="0" i="0" u="none" strike="noStrike" cap="none" normalizeH="0" baseline="0" dirty="0" smtClean="0">
                <a:ln>
                  <a:noFill/>
                </a:ln>
                <a:effectLst/>
                <a:latin typeface="Arial" pitchFamily="34" charset="0"/>
                <a:ea typeface="Times New Roman" pitchFamily="18" charset="0"/>
                <a:cs typeface="Arial" pitchFamily="34" charset="0"/>
              </a:rPr>
              <a:t>, ale pozorný brankář Pilař vytěsnil míč na roh. Mezi 3 tyčemi neskončila ani překvapivá střela </a:t>
            </a:r>
            <a:r>
              <a:rPr kumimoji="0" lang="cs-CZ" b="0" i="0" u="none" strike="noStrike" cap="none" normalizeH="0" baseline="0" dirty="0" err="1" smtClean="0">
                <a:ln>
                  <a:noFill/>
                </a:ln>
                <a:effectLst/>
                <a:latin typeface="Arial" pitchFamily="34" charset="0"/>
                <a:ea typeface="Times New Roman" pitchFamily="18" charset="0"/>
                <a:cs typeface="Arial" pitchFamily="34" charset="0"/>
              </a:rPr>
              <a:t>Slaničky</a:t>
            </a:r>
            <a:r>
              <a:rPr kumimoji="0" lang="cs-CZ" b="0" i="0" u="none" strike="noStrike" cap="none" normalizeH="0" baseline="0" dirty="0" smtClean="0">
                <a:ln>
                  <a:noFill/>
                </a:ln>
                <a:effectLst/>
                <a:latin typeface="Arial" pitchFamily="34" charset="0"/>
                <a:ea typeface="Times New Roman" pitchFamily="18" charset="0"/>
                <a:cs typeface="Arial" pitchFamily="34" charset="0"/>
              </a:rPr>
              <a:t> z velké dálky, když i tentokrát pomohly konečky prstů brankáře. Důvod k radosti, ale domácí přeci jenom měli ve 39. minutě. Stejskal zabral s míčem na levé straně a poslal ho před branku, kde Tichý z několika metrů napnul síť na 1:0. S jednobrankovým vedením, ale domácí do kabin na přestávku </a:t>
            </a:r>
            <a:r>
              <a:rPr kumimoji="0" lang="cs-CZ" b="0" i="0" u="none" strike="noStrike" cap="none" normalizeH="0" baseline="0" dirty="0" err="1" smtClean="0">
                <a:ln>
                  <a:noFill/>
                </a:ln>
                <a:effectLst/>
                <a:latin typeface="Arial" pitchFamily="34" charset="0"/>
                <a:ea typeface="Times New Roman" pitchFamily="18" charset="0"/>
                <a:cs typeface="Arial" pitchFamily="34" charset="0"/>
              </a:rPr>
              <a:t>neocházeli</a:t>
            </a:r>
            <a:r>
              <a:rPr kumimoji="0" lang="cs-CZ" b="0" i="0" u="none" strike="noStrike" cap="none" normalizeH="0" baseline="0" dirty="0" smtClean="0">
                <a:ln>
                  <a:noFill/>
                </a:ln>
                <a:effectLst/>
                <a:latin typeface="Arial" pitchFamily="34" charset="0"/>
                <a:ea typeface="Times New Roman" pitchFamily="18" charset="0"/>
                <a:cs typeface="Arial" pitchFamily="34" charset="0"/>
              </a:rPr>
              <a:t>. Zbytečně zahraný míč do autu, po kterém obrana přichystala uvítací ceremoniál a Macko pěknou střelou přes celou branku srovnal na 1:1. Během 5 minut na začátku druhého poločasu mohlo být všechno jinak. Na trestňák Stejskala nejvýše vyskočil </a:t>
            </a:r>
            <a:r>
              <a:rPr kumimoji="0" lang="cs-CZ" b="0" i="0" u="none" strike="noStrike" cap="none" normalizeH="0" baseline="0" dirty="0" err="1" smtClean="0">
                <a:ln>
                  <a:noFill/>
                </a:ln>
                <a:effectLst/>
                <a:latin typeface="Arial" pitchFamily="34" charset="0"/>
                <a:ea typeface="Times New Roman" pitchFamily="18" charset="0"/>
                <a:cs typeface="Arial" pitchFamily="34" charset="0"/>
              </a:rPr>
              <a:t>Šmidrkal</a:t>
            </a:r>
            <a:r>
              <a:rPr kumimoji="0" lang="cs-CZ" b="0" i="0" u="none" strike="noStrike" cap="none" normalizeH="0" baseline="0" dirty="0" smtClean="0">
                <a:ln>
                  <a:noFill/>
                </a:ln>
                <a:effectLst/>
                <a:latin typeface="Arial" pitchFamily="34" charset="0"/>
                <a:ea typeface="Times New Roman" pitchFamily="18" charset="0"/>
                <a:cs typeface="Arial" pitchFamily="34" charset="0"/>
              </a:rPr>
              <a:t>, ale štěstí v podobě tyče stálo na straně hostů. Smůla se na hlavu domácích přilepila i o 2 minuty později, kdy míč opět</a:t>
            </a:r>
            <a:endParaRPr kumimoji="0" lang="cs-CZ" b="0" i="0" u="none" strike="noStrike" cap="none" normalizeH="0" baseline="0" dirty="0" smtClean="0">
              <a:ln>
                <a:noFill/>
              </a:ln>
              <a:effectLst/>
              <a:latin typeface="Arial" pitchFamily="34" charset="0"/>
              <a:cs typeface="Arial" pitchFamily="34" charset="0"/>
            </a:endParaRPr>
          </a:p>
        </p:txBody>
      </p:sp>
      <p:cxnSp>
        <p:nvCxnSpPr>
          <p:cNvPr id="18" name="Přímá spojovací šipka 17"/>
          <p:cNvCxnSpPr/>
          <p:nvPr/>
        </p:nvCxnSpPr>
        <p:spPr bwMode="auto">
          <a:xfrm>
            <a:off x="9103940" y="7003876"/>
            <a:ext cx="936104" cy="0"/>
          </a:xfrm>
          <a:prstGeom prst="straightConnector1">
            <a:avLst/>
          </a:prstGeom>
          <a:noFill/>
          <a:ln w="25400" cap="flat" cmpd="sng" algn="ctr">
            <a:solidFill>
              <a:schemeClr val="accent6">
                <a:lumMod val="50000"/>
              </a:schemeClr>
            </a:solidFill>
            <a:prstDash val="solid"/>
            <a:round/>
            <a:headEnd type="none" w="med" len="med"/>
            <a:tailEnd type="arrow"/>
          </a:ln>
          <a:effectLst>
            <a:outerShdw dist="45791" dir="2021404" algn="ctr" rotWithShape="0">
              <a:srgbClr val="9999FF"/>
            </a:outerShdw>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67575"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191172" y="1747292"/>
            <a:ext cx="914400"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75148" y="6931868"/>
            <a:ext cx="194421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5503540" y="163116"/>
            <a:ext cx="4680520" cy="3046988"/>
          </a:xfrm>
          <a:prstGeom prst="rect">
            <a:avLst/>
          </a:prstGeom>
          <a:solidFill>
            <a:srgbClr val="FFFF99"/>
          </a:solidFill>
        </p:spPr>
        <p:txBody>
          <a:bodyPr wrap="square" rtlCol="0">
            <a:spAutoFit/>
          </a:bodyPr>
          <a:lstStyle/>
          <a:p>
            <a:pPr algn="ctr"/>
            <a:r>
              <a:rPr lang="cs-CZ" sz="2400" dirty="0" smtClean="0">
                <a:ln>
                  <a:solidFill>
                    <a:srgbClr val="FF66FF"/>
                  </a:solidFill>
                </a:ln>
                <a:effectLst>
                  <a:outerShdw blurRad="38100" dist="38100" dir="2700000" algn="tl">
                    <a:srgbClr val="000000">
                      <a:alpha val="43137"/>
                    </a:srgbClr>
                  </a:outerShdw>
                </a:effectLst>
                <a:latin typeface="Arial" pitchFamily="34" charset="0"/>
                <a:cs typeface="Arial" pitchFamily="34" charset="0"/>
              </a:rPr>
              <a:t>FK Jílové – </a:t>
            </a:r>
            <a:r>
              <a:rPr lang="cs-CZ" sz="2400" dirty="0" err="1" smtClean="0">
                <a:ln>
                  <a:solidFill>
                    <a:srgbClr val="FF66FF"/>
                  </a:solidFill>
                </a:ln>
                <a:effectLst>
                  <a:outerShdw blurRad="38100" dist="38100" dir="2700000" algn="tl">
                    <a:srgbClr val="000000">
                      <a:alpha val="43137"/>
                    </a:srgbClr>
                  </a:outerShdw>
                </a:effectLst>
                <a:latin typeface="Arial" pitchFamily="34" charset="0"/>
                <a:cs typeface="Arial" pitchFamily="34" charset="0"/>
              </a:rPr>
              <a:t>Štětí</a:t>
            </a:r>
            <a:endParaRPr lang="cs-CZ" sz="2400" dirty="0" smtClean="0">
              <a:ln>
                <a:solidFill>
                  <a:srgbClr val="FF66FF"/>
                </a:solidFill>
              </a:ln>
              <a:effectLst>
                <a:outerShdw blurRad="38100" dist="38100" dir="2700000" algn="tl">
                  <a:srgbClr val="000000">
                    <a:alpha val="43137"/>
                  </a:srgbClr>
                </a:outerShdw>
              </a:effectLst>
              <a:latin typeface="Arial" pitchFamily="34" charset="0"/>
              <a:cs typeface="Arial" pitchFamily="34" charset="0"/>
            </a:endParaRPr>
          </a:p>
          <a:p>
            <a:pPr algn="ctr"/>
            <a:r>
              <a:rPr lang="cs-CZ" sz="2400" dirty="0" smtClean="0">
                <a:ln>
                  <a:solidFill>
                    <a:srgbClr val="FF66FF"/>
                  </a:solidFill>
                </a:ln>
                <a:effectLst>
                  <a:outerShdw blurRad="38100" dist="38100" dir="2700000" algn="tl">
                    <a:srgbClr val="000000">
                      <a:alpha val="43137"/>
                    </a:srgbClr>
                  </a:outerShdw>
                </a:effectLst>
                <a:latin typeface="Arial" pitchFamily="34" charset="0"/>
                <a:cs typeface="Arial" pitchFamily="34" charset="0"/>
              </a:rPr>
              <a:t>2:5(2:4)</a:t>
            </a:r>
            <a:r>
              <a:rPr lang="cs-CZ" sz="1800" dirty="0" smtClean="0">
                <a:ln>
                  <a:solidFill>
                    <a:srgbClr val="FF66FF"/>
                  </a:solidFill>
                </a:ln>
                <a:effectLst>
                  <a:outerShdw blurRad="38100" dist="38100" dir="2700000" algn="tl">
                    <a:srgbClr val="000000">
                      <a:alpha val="43137"/>
                    </a:srgbClr>
                  </a:outerShdw>
                </a:effectLst>
                <a:latin typeface="Arial" pitchFamily="34" charset="0"/>
                <a:cs typeface="Arial" pitchFamily="34" charset="0"/>
              </a:rPr>
              <a:t>    23.kolo  23.5.2015</a:t>
            </a:r>
            <a:endParaRPr lang="cs-CZ" sz="1100" dirty="0" smtClean="0">
              <a:ln>
                <a:solidFill>
                  <a:srgbClr val="FF66FF"/>
                </a:solidFill>
              </a:ln>
              <a:effectLst>
                <a:outerShdw blurRad="38100" dist="38100" dir="2700000" algn="tl">
                  <a:srgbClr val="000000">
                    <a:alpha val="43137"/>
                  </a:srgbClr>
                </a:outerShdw>
              </a:effectLst>
              <a:latin typeface="Arial" pitchFamily="34" charset="0"/>
              <a:cs typeface="Arial" pitchFamily="34" charset="0"/>
            </a:endParaRPr>
          </a:p>
          <a:p>
            <a:r>
              <a:rPr lang="cs-CZ" b="0" dirty="0" smtClean="0">
                <a:latin typeface="Arial" pitchFamily="34" charset="0"/>
                <a:cs typeface="Arial" pitchFamily="34" charset="0"/>
              </a:rPr>
              <a:t>Povinné 3 body se stěhovaly do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po výkonu, který dobrou známku od trenérů  nedostal. Spousty nepřesných přihrávek a útoků, které končily v obranné síti domácích. Omluvou může být  snad jen absence </a:t>
            </a:r>
            <a:r>
              <a:rPr lang="cs-CZ" b="0" dirty="0" err="1" smtClean="0">
                <a:latin typeface="Arial" pitchFamily="34" charset="0"/>
                <a:cs typeface="Arial" pitchFamily="34" charset="0"/>
              </a:rPr>
              <a:t>Elicera</a:t>
            </a:r>
            <a:r>
              <a:rPr lang="cs-CZ" b="0" dirty="0" smtClean="0">
                <a:latin typeface="Arial" pitchFamily="34" charset="0"/>
                <a:cs typeface="Arial" pitchFamily="34" charset="0"/>
              </a:rPr>
              <a:t> nebo </a:t>
            </a:r>
            <a:r>
              <a:rPr lang="cs-CZ" b="0" dirty="0" err="1" smtClean="0">
                <a:latin typeface="Arial" pitchFamily="34" charset="0"/>
                <a:cs typeface="Arial" pitchFamily="34" charset="0"/>
              </a:rPr>
              <a:t>Svitáka</a:t>
            </a:r>
            <a:r>
              <a:rPr lang="cs-CZ" b="0" dirty="0" smtClean="0">
                <a:latin typeface="Arial" pitchFamily="34" charset="0"/>
                <a:cs typeface="Arial" pitchFamily="34" charset="0"/>
              </a:rPr>
              <a:t>, kteří museli pro zranění odstoupit. Chyběli však i jiní hráči, kteří dali přednost jinému programu před fotbalem.   Naopak se na hřišti po delším čase zase objevili Podstavec a Bidlo.   </a:t>
            </a:r>
          </a:p>
          <a:p>
            <a:r>
              <a:rPr lang="cs-CZ" b="0" u="sng" dirty="0" smtClean="0">
                <a:latin typeface="Arial" pitchFamily="34" charset="0"/>
                <a:cs typeface="Arial" pitchFamily="34" charset="0"/>
              </a:rPr>
              <a:t>Branky</a:t>
            </a:r>
            <a:r>
              <a:rPr lang="cs-CZ" b="0" dirty="0" smtClean="0">
                <a:latin typeface="Arial" pitchFamily="34" charset="0"/>
                <a:cs typeface="Arial" pitchFamily="34" charset="0"/>
              </a:rPr>
              <a:t>: </a:t>
            </a:r>
            <a:r>
              <a:rPr lang="cs-CZ" b="0" dirty="0" err="1" smtClean="0">
                <a:latin typeface="Arial" pitchFamily="34" charset="0"/>
                <a:cs typeface="Arial" pitchFamily="34" charset="0"/>
              </a:rPr>
              <a:t>Horváth</a:t>
            </a:r>
            <a:r>
              <a:rPr lang="cs-CZ" b="0" dirty="0" smtClean="0">
                <a:latin typeface="Arial" pitchFamily="34" charset="0"/>
                <a:cs typeface="Arial" pitchFamily="34" charset="0"/>
              </a:rPr>
              <a:t> 2, Marek 1, Jan </a:t>
            </a:r>
            <a:r>
              <a:rPr lang="cs-CZ" b="0" dirty="0" err="1" smtClean="0">
                <a:latin typeface="Arial" pitchFamily="34" charset="0"/>
                <a:cs typeface="Arial" pitchFamily="34" charset="0"/>
              </a:rPr>
              <a:t>Grepl</a:t>
            </a:r>
            <a:r>
              <a:rPr lang="cs-CZ" b="0" dirty="0" smtClean="0">
                <a:latin typeface="Arial" pitchFamily="34" charset="0"/>
                <a:cs typeface="Arial" pitchFamily="34" charset="0"/>
              </a:rPr>
              <a:t> 1, Srba 1</a:t>
            </a:r>
          </a:p>
          <a:p>
            <a:pPr lvl="0" algn="just" eaLnBrk="0" hangingPunct="0"/>
            <a:r>
              <a:rPr lang="cs-CZ" b="0" u="sng" dirty="0" smtClean="0">
                <a:latin typeface="Arial" pitchFamily="34" charset="0"/>
                <a:ea typeface="Times New Roman" pitchFamily="18" charset="0"/>
                <a:cs typeface="Arial" pitchFamily="34" charset="0"/>
              </a:rPr>
              <a:t>Sestava:</a:t>
            </a:r>
            <a:r>
              <a:rPr lang="cs-CZ" b="0" dirty="0" smtClean="0">
                <a:latin typeface="Arial" pitchFamily="34" charset="0"/>
                <a:ea typeface="Times New Roman" pitchFamily="18" charset="0"/>
                <a:cs typeface="Arial" pitchFamily="34" charset="0"/>
              </a:rPr>
              <a:t> Urbánek- Horáček, </a:t>
            </a:r>
            <a:r>
              <a:rPr lang="cs-CZ" b="0" dirty="0" err="1" smtClean="0">
                <a:latin typeface="Arial" pitchFamily="34" charset="0"/>
                <a:ea typeface="Times New Roman" pitchFamily="18" charset="0"/>
                <a:cs typeface="Arial" pitchFamily="34" charset="0"/>
              </a:rPr>
              <a:t>Elicer</a:t>
            </a:r>
            <a:r>
              <a:rPr lang="cs-CZ" b="0" dirty="0" smtClean="0">
                <a:latin typeface="Arial" pitchFamily="34" charset="0"/>
                <a:ea typeface="Times New Roman" pitchFamily="18" charset="0"/>
                <a:cs typeface="Arial" pitchFamily="34" charset="0"/>
              </a:rPr>
              <a:t>, Beruška, Srba,   </a:t>
            </a:r>
          </a:p>
          <a:p>
            <a:pPr lvl="0" algn="just" eaLnBrk="0" hangingPunct="0"/>
            <a:r>
              <a:rPr lang="cs-CZ" b="0" dirty="0" smtClean="0">
                <a:latin typeface="Arial" pitchFamily="34" charset="0"/>
                <a:ea typeface="Times New Roman" pitchFamily="18" charset="0"/>
                <a:cs typeface="Arial" pitchFamily="34" charset="0"/>
              </a:rPr>
              <a:t>                Jan </a:t>
            </a:r>
            <a:r>
              <a:rPr lang="cs-CZ" b="0" dirty="0" err="1" smtClean="0">
                <a:latin typeface="Arial" pitchFamily="34" charset="0"/>
                <a:ea typeface="Times New Roman" pitchFamily="18" charset="0"/>
                <a:cs typeface="Arial" pitchFamily="34" charset="0"/>
              </a:rPr>
              <a:t>Grepl</a:t>
            </a:r>
            <a:r>
              <a:rPr lang="cs-CZ" b="0" dirty="0" smtClean="0">
                <a:latin typeface="Arial" pitchFamily="34" charset="0"/>
                <a:ea typeface="Times New Roman" pitchFamily="18" charset="0"/>
                <a:cs typeface="Arial" pitchFamily="34" charset="0"/>
              </a:rPr>
              <a:t>,  Podhorský, </a:t>
            </a:r>
            <a:r>
              <a:rPr lang="cs-CZ" b="0" dirty="0" err="1" smtClean="0">
                <a:latin typeface="Arial" pitchFamily="34" charset="0"/>
                <a:ea typeface="Times New Roman" pitchFamily="18" charset="0"/>
                <a:cs typeface="Arial" pitchFamily="34" charset="0"/>
              </a:rPr>
              <a:t>Feko</a:t>
            </a:r>
            <a:r>
              <a:rPr lang="cs-CZ" b="0" dirty="0" smtClean="0">
                <a:latin typeface="Arial" pitchFamily="34" charset="0"/>
                <a:ea typeface="Times New Roman" pitchFamily="18" charset="0"/>
                <a:cs typeface="Arial" pitchFamily="34" charset="0"/>
              </a:rPr>
              <a:t>, Marek, </a:t>
            </a:r>
            <a:r>
              <a:rPr lang="cs-CZ" b="0" dirty="0" err="1" smtClean="0">
                <a:latin typeface="Arial" pitchFamily="34" charset="0"/>
                <a:ea typeface="Times New Roman" pitchFamily="18" charset="0"/>
                <a:cs typeface="Arial" pitchFamily="34" charset="0"/>
              </a:rPr>
              <a:t>Horváth</a:t>
            </a:r>
            <a:r>
              <a:rPr lang="cs-CZ" b="0" dirty="0" smtClean="0">
                <a:latin typeface="Arial" pitchFamily="34" charset="0"/>
                <a:ea typeface="Times New Roman" pitchFamily="18" charset="0"/>
                <a:cs typeface="Arial" pitchFamily="34" charset="0"/>
              </a:rPr>
              <a:t>, Jakl, </a:t>
            </a:r>
          </a:p>
          <a:p>
            <a:pPr lvl="0" algn="just" eaLnBrk="0" hangingPunct="0"/>
            <a:r>
              <a:rPr lang="cs-CZ" b="0" dirty="0" smtClean="0">
                <a:latin typeface="Arial" pitchFamily="34" charset="0"/>
                <a:ea typeface="Times New Roman" pitchFamily="18" charset="0"/>
                <a:cs typeface="Arial" pitchFamily="34" charset="0"/>
              </a:rPr>
              <a:t>                 Nedomlel,  Bidlo, Postavec, </a:t>
            </a:r>
            <a:r>
              <a:rPr lang="cs-CZ" b="0" dirty="0" err="1" smtClean="0">
                <a:latin typeface="Arial" pitchFamily="34" charset="0"/>
                <a:ea typeface="Times New Roman" pitchFamily="18" charset="0"/>
                <a:cs typeface="Arial" pitchFamily="34" charset="0"/>
              </a:rPr>
              <a:t>Danč</a:t>
            </a:r>
            <a:endParaRPr lang="cs-CZ" b="0" dirty="0" smtClean="0">
              <a:latin typeface="Arial" pitchFamily="34" charset="0"/>
              <a:ea typeface="Times New Roman" pitchFamily="18" charset="0"/>
              <a:cs typeface="Arial" pitchFamily="34" charset="0"/>
            </a:endParaRPr>
          </a:p>
          <a:p>
            <a:pPr lvl="0" algn="just" eaLnBrk="0" hangingPunct="0"/>
            <a:r>
              <a:rPr lang="cs-CZ" b="0" u="sng" dirty="0" smtClean="0">
                <a:latin typeface="Arial" pitchFamily="34" charset="0"/>
                <a:ea typeface="Times New Roman" pitchFamily="18" charset="0"/>
                <a:cs typeface="Arial" pitchFamily="34" charset="0"/>
              </a:rPr>
              <a:t>Trenér:</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V</a:t>
            </a:r>
            <a:r>
              <a:rPr lang="cs-CZ" b="0" dirty="0" smtClean="0">
                <a:latin typeface="Arial" pitchFamily="34" charset="0"/>
                <a:ea typeface="Times New Roman" pitchFamily="18" charset="0"/>
                <a:cs typeface="Arial" pitchFamily="34" charset="0"/>
              </a:rPr>
              <a:t>.Podhorský, </a:t>
            </a:r>
            <a:r>
              <a:rPr lang="cs-CZ" b="0" dirty="0" err="1" smtClean="0">
                <a:latin typeface="Arial" pitchFamily="34" charset="0"/>
                <a:ea typeface="Times New Roman" pitchFamily="18" charset="0"/>
                <a:cs typeface="Arial" pitchFamily="34" charset="0"/>
              </a:rPr>
              <a:t>R.Švejdar</a:t>
            </a:r>
            <a:endParaRPr lang="cs-CZ" sz="1100" b="0" dirty="0" smtClean="0">
              <a:latin typeface="Arial" pitchFamily="34" charset="0"/>
              <a:cs typeface="Arial" pitchFamily="34" charset="0"/>
            </a:endParaRPr>
          </a:p>
        </p:txBody>
      </p:sp>
      <p:graphicFrame>
        <p:nvGraphicFramePr>
          <p:cNvPr id="20" name="Tabulka 19"/>
          <p:cNvGraphicFramePr>
            <a:graphicFrameLocks noGrp="1"/>
          </p:cNvGraphicFramePr>
          <p:nvPr/>
        </p:nvGraphicFramePr>
        <p:xfrm>
          <a:off x="5503540" y="3331468"/>
          <a:ext cx="4608512" cy="2520280"/>
        </p:xfrm>
        <a:graphic>
          <a:graphicData uri="http://schemas.openxmlformats.org/drawingml/2006/table">
            <a:tbl>
              <a:tblPr/>
              <a:tblGrid>
                <a:gridCol w="1656184">
                  <a:extLst>
                    <a:ext uri="{9D8B030D-6E8A-4147-A177-3AD203B41FA5}">
                      <a16:colId xmlns:a16="http://schemas.microsoft.com/office/drawing/2014/main" val="20000"/>
                    </a:ext>
                  </a:extLst>
                </a:gridCol>
                <a:gridCol w="1843405">
                  <a:extLst>
                    <a:ext uri="{9D8B030D-6E8A-4147-A177-3AD203B41FA5}">
                      <a16:colId xmlns:a16="http://schemas.microsoft.com/office/drawing/2014/main" val="20001"/>
                    </a:ext>
                  </a:extLst>
                </a:gridCol>
                <a:gridCol w="1108923">
                  <a:extLst>
                    <a:ext uri="{9D8B030D-6E8A-4147-A177-3AD203B41FA5}">
                      <a16:colId xmlns:a16="http://schemas.microsoft.com/office/drawing/2014/main" val="20002"/>
                    </a:ext>
                  </a:extLst>
                </a:gridCol>
              </a:tblGrid>
              <a:tr h="281205">
                <a:tc gridSpan="3">
                  <a:txBody>
                    <a:bodyPr/>
                    <a:lstStyle/>
                    <a:p>
                      <a:pPr algn="ctr" fontAlgn="ctr"/>
                      <a:r>
                        <a:rPr lang="cs-CZ" sz="1600" b="1" dirty="0"/>
                        <a:t>Výsledky </a:t>
                      </a:r>
                      <a:r>
                        <a:rPr lang="cs-CZ" sz="1600" b="1" dirty="0" smtClean="0"/>
                        <a:t>24. </a:t>
                      </a:r>
                      <a:r>
                        <a:rPr lang="cs-CZ" sz="1600" b="1" dirty="0"/>
                        <a:t>kola I. A třída dorost  </a:t>
                      </a:r>
                      <a:r>
                        <a:rPr lang="cs-CZ" sz="1600" b="1" dirty="0" smtClean="0"/>
                        <a:t>30.-31.5.2015</a:t>
                      </a:r>
                      <a:endParaRPr lang="cs-CZ" sz="1600" b="1" dirty="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15035">
                <a:tc>
                  <a:txBody>
                    <a:bodyPr/>
                    <a:lstStyle/>
                    <a:p>
                      <a:pPr algn="ctr" fontAlgn="ctr"/>
                      <a:r>
                        <a:rPr lang="cs-CZ" sz="1600" b="1" kern="1200" dirty="0" err="1" smtClean="0">
                          <a:solidFill>
                            <a:schemeClr val="tx1"/>
                          </a:solidFill>
                          <a:latin typeface="+mn-lt"/>
                          <a:ea typeface="+mn-ea"/>
                          <a:cs typeface="+mn-cs"/>
                        </a:rPr>
                        <a:t>Svádov</a:t>
                      </a:r>
                      <a:endParaRPr lang="cs-CZ" sz="1600" b="1" dirty="0"/>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600" b="1" kern="1200" dirty="0" err="1" smtClean="0">
                          <a:solidFill>
                            <a:schemeClr val="tx1"/>
                          </a:solidFill>
                          <a:latin typeface="+mn-lt"/>
                          <a:ea typeface="+mn-ea"/>
                          <a:cs typeface="+mn-cs"/>
                        </a:rPr>
                        <a:t>V</a:t>
                      </a:r>
                      <a:r>
                        <a:rPr lang="cs-CZ" sz="1600" b="1" kern="1200" dirty="0" smtClean="0">
                          <a:solidFill>
                            <a:schemeClr val="tx1"/>
                          </a:solidFill>
                          <a:latin typeface="+mn-lt"/>
                          <a:ea typeface="+mn-ea"/>
                          <a:cs typeface="+mn-cs"/>
                        </a:rPr>
                        <a:t>.</a:t>
                      </a:r>
                      <a:r>
                        <a:rPr lang="cs-CZ" sz="1600" b="1" kern="1200" dirty="0" err="1" smtClean="0">
                          <a:solidFill>
                            <a:schemeClr val="tx1"/>
                          </a:solidFill>
                          <a:latin typeface="+mn-lt"/>
                          <a:ea typeface="+mn-ea"/>
                          <a:cs typeface="+mn-cs"/>
                        </a:rPr>
                        <a:t>Šenov</a:t>
                      </a:r>
                      <a:endParaRPr lang="cs-CZ" sz="1600" b="1"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600" b="1" dirty="0" smtClean="0"/>
                        <a:t>7:0</a:t>
                      </a:r>
                      <a:endParaRPr lang="cs-CZ" sz="1600" b="1" dirty="0"/>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1"/>
                  </a:ext>
                </a:extLst>
              </a:tr>
              <a:tr h="315035">
                <a:tc>
                  <a:txBody>
                    <a:bodyPr/>
                    <a:lstStyle/>
                    <a:p>
                      <a:pPr algn="ctr" fontAlgn="ctr"/>
                      <a:r>
                        <a:rPr lang="cs-CZ" sz="1600" b="1" kern="1200" dirty="0" err="1" smtClean="0">
                          <a:solidFill>
                            <a:schemeClr val="tx1"/>
                          </a:solidFill>
                          <a:latin typeface="+mn-lt"/>
                          <a:ea typeface="+mn-ea"/>
                          <a:cs typeface="+mn-cs"/>
                        </a:rPr>
                        <a:t>Mojžíř</a:t>
                      </a:r>
                      <a:endParaRPr lang="cs-CZ" sz="1600" b="1" dirty="0"/>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kern="1200" dirty="0" smtClean="0">
                          <a:solidFill>
                            <a:schemeClr val="tx1"/>
                          </a:solidFill>
                          <a:latin typeface="+mn-lt"/>
                          <a:ea typeface="+mn-ea"/>
                          <a:cs typeface="+mn-cs"/>
                        </a:rPr>
                        <a:t>Jílové</a:t>
                      </a:r>
                      <a:endParaRPr lang="cs-CZ" sz="1600" b="1"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dirty="0" smtClean="0"/>
                        <a:t>1:4</a:t>
                      </a:r>
                      <a:endParaRPr lang="cs-CZ" sz="1600" b="1" dirty="0"/>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2"/>
                  </a:ext>
                </a:extLst>
              </a:tr>
              <a:tr h="348865">
                <a:tc>
                  <a:txBody>
                    <a:bodyPr/>
                    <a:lstStyle/>
                    <a:p>
                      <a:pPr algn="ctr" fontAlgn="ctr"/>
                      <a:r>
                        <a:rPr lang="cs-CZ" sz="1600" b="1" kern="1200" dirty="0" err="1" smtClean="0">
                          <a:solidFill>
                            <a:srgbClr val="FF0000"/>
                          </a:solidFill>
                          <a:latin typeface="+mn-lt"/>
                          <a:ea typeface="+mn-ea"/>
                          <a:cs typeface="+mn-cs"/>
                        </a:rPr>
                        <a:t>Štětí</a:t>
                      </a:r>
                      <a:endParaRPr lang="cs-CZ" sz="1600" b="1" dirty="0">
                        <a:solidFill>
                          <a:srgbClr val="FF0000"/>
                        </a:solidFil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600" b="1" kern="1200" dirty="0" smtClean="0">
                          <a:solidFill>
                            <a:srgbClr val="FF0000"/>
                          </a:solidFill>
                          <a:latin typeface="+mn-lt"/>
                          <a:ea typeface="+mn-ea"/>
                          <a:cs typeface="+mn-cs"/>
                        </a:rPr>
                        <a:t>Benešov</a:t>
                      </a:r>
                      <a:endParaRPr lang="cs-CZ" sz="1600" b="1" dirty="0">
                        <a:solidFill>
                          <a:srgbClr val="FF0000"/>
                        </a:solidFil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600" b="1" dirty="0" smtClean="0">
                          <a:solidFill>
                            <a:srgbClr val="FF0000"/>
                          </a:solidFill>
                        </a:rPr>
                        <a:t>25:1</a:t>
                      </a:r>
                      <a:endParaRPr lang="cs-CZ" sz="1600" b="1" dirty="0">
                        <a:solidFill>
                          <a:srgbClr val="FF0000"/>
                        </a:solidFil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3"/>
                  </a:ext>
                </a:extLst>
              </a:tr>
              <a:tr h="315035">
                <a:tc>
                  <a:txBody>
                    <a:bodyPr/>
                    <a:lstStyle/>
                    <a:p>
                      <a:pPr algn="ctr" fontAlgn="ctr"/>
                      <a:r>
                        <a:rPr lang="cs-CZ" sz="1600" b="1" kern="1200" dirty="0" err="1" smtClean="0">
                          <a:solidFill>
                            <a:schemeClr val="tx1"/>
                          </a:solidFill>
                          <a:latin typeface="+mn-lt"/>
                          <a:ea typeface="+mn-ea"/>
                          <a:cs typeface="+mn-cs"/>
                        </a:rPr>
                        <a:t>Boletice</a:t>
                      </a:r>
                      <a:r>
                        <a:rPr lang="cs-CZ" sz="1600" b="1" kern="1200" dirty="0" smtClean="0">
                          <a:solidFill>
                            <a:schemeClr val="tx1"/>
                          </a:solidFill>
                          <a:latin typeface="+mn-lt"/>
                          <a:ea typeface="+mn-ea"/>
                          <a:cs typeface="+mn-cs"/>
                        </a:rPr>
                        <a:t>/Modrá</a:t>
                      </a:r>
                      <a:endParaRPr lang="cs-CZ" sz="1600" b="1" dirty="0"/>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kern="1200" dirty="0" err="1" smtClean="0">
                          <a:solidFill>
                            <a:schemeClr val="tx1"/>
                          </a:solidFill>
                          <a:latin typeface="+mn-lt"/>
                          <a:ea typeface="+mn-ea"/>
                          <a:cs typeface="+mn-cs"/>
                        </a:rPr>
                        <a:t>Mšené</a:t>
                      </a:r>
                      <a:r>
                        <a:rPr lang="cs-CZ" sz="1600" b="1" kern="1200" dirty="0" smtClean="0">
                          <a:solidFill>
                            <a:schemeClr val="tx1"/>
                          </a:solidFill>
                          <a:latin typeface="+mn-lt"/>
                          <a:ea typeface="+mn-ea"/>
                          <a:cs typeface="+mn-cs"/>
                        </a:rPr>
                        <a:t> L.</a:t>
                      </a:r>
                      <a:endParaRPr lang="cs-CZ" sz="1600" b="1"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dirty="0" smtClean="0"/>
                        <a:t>2:1</a:t>
                      </a:r>
                      <a:endParaRPr lang="cs-CZ" sz="1600" b="1" dirty="0"/>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4"/>
                  </a:ext>
                </a:extLst>
              </a:tr>
              <a:tr h="315035">
                <a:tc>
                  <a:txBody>
                    <a:bodyPr/>
                    <a:lstStyle/>
                    <a:p>
                      <a:pPr algn="ctr" fontAlgn="ctr"/>
                      <a:r>
                        <a:rPr lang="cs-CZ" sz="1600" b="1" kern="1200" dirty="0" smtClean="0">
                          <a:solidFill>
                            <a:schemeClr val="tx1"/>
                          </a:solidFill>
                          <a:latin typeface="+mn-lt"/>
                          <a:ea typeface="+mn-ea"/>
                          <a:cs typeface="+mn-cs"/>
                        </a:rPr>
                        <a:t>Chlumec</a:t>
                      </a:r>
                      <a:endParaRPr lang="cs-CZ" sz="1600" b="1" dirty="0"/>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600" b="1" kern="1200" dirty="0" err="1" smtClean="0">
                          <a:solidFill>
                            <a:schemeClr val="tx1"/>
                          </a:solidFill>
                          <a:latin typeface="+mn-lt"/>
                          <a:ea typeface="+mn-ea"/>
                          <a:cs typeface="+mn-cs"/>
                        </a:rPr>
                        <a:t>Novosedlice</a:t>
                      </a:r>
                      <a:endParaRPr lang="cs-CZ" sz="1600" b="1"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600" b="1" dirty="0" smtClean="0"/>
                        <a:t>23:0</a:t>
                      </a:r>
                      <a:endParaRPr lang="cs-CZ" sz="1600" b="1" dirty="0"/>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5"/>
                  </a:ext>
                </a:extLst>
              </a:tr>
              <a:tr h="315035">
                <a:tc>
                  <a:txBody>
                    <a:bodyPr/>
                    <a:lstStyle/>
                    <a:p>
                      <a:pPr algn="ctr" fontAlgn="ctr"/>
                      <a:r>
                        <a:rPr lang="cs-CZ" sz="1600" b="1" kern="1200" dirty="0" smtClean="0">
                          <a:solidFill>
                            <a:schemeClr val="tx1"/>
                          </a:solidFill>
                          <a:latin typeface="+mn-lt"/>
                          <a:ea typeface="+mn-ea"/>
                          <a:cs typeface="+mn-cs"/>
                        </a:rPr>
                        <a:t>Lovosice</a:t>
                      </a:r>
                      <a:endParaRPr lang="cs-CZ" sz="1600" b="1" dirty="0"/>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kern="1200" dirty="0" err="1" smtClean="0">
                          <a:solidFill>
                            <a:schemeClr val="tx1"/>
                          </a:solidFill>
                          <a:latin typeface="+mn-lt"/>
                          <a:ea typeface="+mn-ea"/>
                          <a:cs typeface="+mn-cs"/>
                        </a:rPr>
                        <a:t>Skorotice</a:t>
                      </a:r>
                      <a:endParaRPr lang="cs-CZ" sz="1600" b="1"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dirty="0" smtClean="0"/>
                        <a:t>13:0</a:t>
                      </a:r>
                      <a:endParaRPr lang="cs-CZ" sz="1600" b="1" dirty="0"/>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6"/>
                  </a:ext>
                </a:extLst>
              </a:tr>
              <a:tr h="315035">
                <a:tc>
                  <a:txBody>
                    <a:bodyPr/>
                    <a:lstStyle/>
                    <a:p>
                      <a:pPr algn="ctr" fontAlgn="ctr"/>
                      <a:r>
                        <a:rPr lang="cs-CZ" sz="1600" b="1" kern="1200" dirty="0" smtClean="0">
                          <a:solidFill>
                            <a:schemeClr val="tx1"/>
                          </a:solidFill>
                          <a:latin typeface="+mn-lt"/>
                          <a:ea typeface="+mn-ea"/>
                          <a:cs typeface="+mn-cs"/>
                        </a:rPr>
                        <a:t>Brozany</a:t>
                      </a:r>
                      <a:endParaRPr lang="cs-CZ" sz="1600" b="1" dirty="0"/>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600" b="1" kern="1200" dirty="0" smtClean="0">
                          <a:solidFill>
                            <a:schemeClr val="tx1"/>
                          </a:solidFill>
                          <a:latin typeface="+mn-lt"/>
                          <a:ea typeface="+mn-ea"/>
                          <a:cs typeface="+mn-cs"/>
                        </a:rPr>
                        <a:t>Březiny</a:t>
                      </a:r>
                      <a:endParaRPr lang="cs-CZ" sz="1600" b="1"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600" b="1" dirty="0" smtClean="0"/>
                        <a:t>5:2</a:t>
                      </a:r>
                      <a:endParaRPr lang="cs-CZ" sz="1600" b="1" dirty="0"/>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7"/>
                  </a:ext>
                </a:extLst>
              </a:tr>
            </a:tbl>
          </a:graphicData>
        </a:graphic>
      </p:graphicFrame>
      <p:graphicFrame>
        <p:nvGraphicFramePr>
          <p:cNvPr id="21" name="Tabulka 20"/>
          <p:cNvGraphicFramePr>
            <a:graphicFrameLocks noGrp="1"/>
          </p:cNvGraphicFramePr>
          <p:nvPr/>
        </p:nvGraphicFramePr>
        <p:xfrm>
          <a:off x="5503540" y="6067772"/>
          <a:ext cx="4541665" cy="937895"/>
        </p:xfrm>
        <a:graphic>
          <a:graphicData uri="http://schemas.openxmlformats.org/drawingml/2006/table">
            <a:tbl>
              <a:tblPr/>
              <a:tblGrid>
                <a:gridCol w="869840">
                  <a:extLst>
                    <a:ext uri="{9D8B030D-6E8A-4147-A177-3AD203B41FA5}">
                      <a16:colId xmlns:a16="http://schemas.microsoft.com/office/drawing/2014/main" val="20000"/>
                    </a:ext>
                  </a:extLst>
                </a:gridCol>
                <a:gridCol w="519905">
                  <a:extLst>
                    <a:ext uri="{9D8B030D-6E8A-4147-A177-3AD203B41FA5}">
                      <a16:colId xmlns:a16="http://schemas.microsoft.com/office/drawing/2014/main" val="20001"/>
                    </a:ext>
                  </a:extLst>
                </a:gridCol>
                <a:gridCol w="592391">
                  <a:extLst>
                    <a:ext uri="{9D8B030D-6E8A-4147-A177-3AD203B41FA5}">
                      <a16:colId xmlns:a16="http://schemas.microsoft.com/office/drawing/2014/main" val="20002"/>
                    </a:ext>
                  </a:extLst>
                </a:gridCol>
                <a:gridCol w="949825">
                  <a:extLst>
                    <a:ext uri="{9D8B030D-6E8A-4147-A177-3AD203B41FA5}">
                      <a16:colId xmlns:a16="http://schemas.microsoft.com/office/drawing/2014/main" val="20003"/>
                    </a:ext>
                  </a:extLst>
                </a:gridCol>
                <a:gridCol w="1609704">
                  <a:extLst>
                    <a:ext uri="{9D8B030D-6E8A-4147-A177-3AD203B41FA5}">
                      <a16:colId xmlns:a16="http://schemas.microsoft.com/office/drawing/2014/main" val="20004"/>
                    </a:ext>
                  </a:extLst>
                </a:gridCol>
              </a:tblGrid>
              <a:tr h="278765">
                <a:tc>
                  <a:txBody>
                    <a:bodyPr/>
                    <a:lstStyle/>
                    <a:p>
                      <a:pPr algn="ctr" fontAlgn="ctr"/>
                      <a:r>
                        <a:rPr lang="cs-CZ" sz="1050" b="1" i="0" u="none" strike="noStrike" dirty="0">
                          <a:solidFill>
                            <a:srgbClr val="000000"/>
                          </a:solidFill>
                          <a:latin typeface="Arial Black"/>
                        </a:rPr>
                        <a:t>7.6.2015</a:t>
                      </a: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Black"/>
                        </a:rPr>
                        <a:t>neděle</a:t>
                      </a: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Black"/>
                        </a:rPr>
                        <a:t>10:00</a:t>
                      </a: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Black"/>
                        </a:rPr>
                        <a:t>Sokol </a:t>
                      </a:r>
                      <a:r>
                        <a:rPr lang="cs-CZ" sz="1050" b="1" i="0" u="none" strike="noStrike" dirty="0" err="1">
                          <a:solidFill>
                            <a:srgbClr val="000000"/>
                          </a:solidFill>
                          <a:latin typeface="Arial Black"/>
                        </a:rPr>
                        <a:t>Mšené</a:t>
                      </a:r>
                      <a:r>
                        <a:rPr lang="cs-CZ" sz="1050" b="1" i="0" u="none" strike="noStrike" dirty="0">
                          <a:solidFill>
                            <a:srgbClr val="000000"/>
                          </a:solidFill>
                          <a:latin typeface="Arial Black"/>
                        </a:rPr>
                        <a:t> Lázně</a:t>
                      </a: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Black"/>
                        </a:rPr>
                        <a:t>SK Štětí</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0"/>
                  </a:ext>
                </a:extLst>
              </a:tr>
              <a:tr h="278765">
                <a:tc>
                  <a:txBody>
                    <a:bodyPr/>
                    <a:lstStyle/>
                    <a:p>
                      <a:pPr algn="ctr" fontAlgn="ctr"/>
                      <a:r>
                        <a:rPr lang="cs-CZ" sz="1050" b="1" i="0" u="none" strike="noStrike">
                          <a:solidFill>
                            <a:srgbClr val="000000"/>
                          </a:solidFill>
                          <a:latin typeface="Arial Black"/>
                        </a:rPr>
                        <a:t>14.6.2015</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neděle</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Black"/>
                        </a:rPr>
                        <a:t>14:00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Black"/>
                        </a:rPr>
                        <a:t>SK </a:t>
                      </a:r>
                      <a:r>
                        <a:rPr lang="cs-CZ" sz="1050" b="1" i="0" u="none" strike="noStrike" dirty="0" err="1">
                          <a:solidFill>
                            <a:srgbClr val="000000"/>
                          </a:solidFill>
                          <a:latin typeface="Arial Black"/>
                        </a:rPr>
                        <a:t>Štětí</a:t>
                      </a:r>
                      <a:endParaRPr lang="cs-CZ" sz="1050" b="1" i="0" u="none" strike="noStrike" dirty="0">
                        <a:solidFill>
                          <a:srgbClr val="000000"/>
                        </a:solidFill>
                        <a:latin typeface="Arial Black"/>
                      </a:endParaRP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Black"/>
                        </a:rPr>
                        <a:t>FK </a:t>
                      </a:r>
                      <a:r>
                        <a:rPr lang="cs-CZ" sz="1050" b="1" i="0" u="none" strike="noStrike" dirty="0" err="1">
                          <a:solidFill>
                            <a:srgbClr val="000000"/>
                          </a:solidFill>
                          <a:latin typeface="Arial Black"/>
                        </a:rPr>
                        <a:t>Novosedlice</a:t>
                      </a:r>
                      <a:endParaRPr lang="cs-CZ" sz="1050" b="1" i="0" u="none" strike="noStrike" dirty="0">
                        <a:solidFill>
                          <a:srgbClr val="000000"/>
                        </a:solidFill>
                        <a:latin typeface="Arial Black"/>
                      </a:endParaRP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1"/>
                  </a:ext>
                </a:extLst>
              </a:tr>
              <a:tr h="278765">
                <a:tc>
                  <a:txBody>
                    <a:bodyPr/>
                    <a:lstStyle/>
                    <a:p>
                      <a:pPr algn="ctr" fontAlgn="ctr"/>
                      <a:r>
                        <a:rPr lang="cs-CZ" sz="1050" b="1" i="0" u="none" strike="noStrike">
                          <a:solidFill>
                            <a:srgbClr val="000000"/>
                          </a:solidFill>
                          <a:latin typeface="Arial Black"/>
                        </a:rPr>
                        <a:t>21.6.2015</a:t>
                      </a: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Black"/>
                        </a:rPr>
                        <a:t>sobota</a:t>
                      </a: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Black"/>
                        </a:rPr>
                        <a:t>12:00</a:t>
                      </a: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Black"/>
                        </a:rPr>
                        <a:t>TJ Skorotice</a:t>
                      </a: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Black"/>
                        </a:rPr>
                        <a:t>SK </a:t>
                      </a:r>
                      <a:r>
                        <a:rPr lang="cs-CZ" sz="1050" b="1" i="0" u="none" strike="noStrike" dirty="0" err="1">
                          <a:solidFill>
                            <a:srgbClr val="000000"/>
                          </a:solidFill>
                          <a:latin typeface="Arial Black"/>
                        </a:rPr>
                        <a:t>Štětí</a:t>
                      </a:r>
                      <a:endParaRPr lang="cs-CZ" sz="1050" b="1" i="0" u="none" strike="noStrike" dirty="0">
                        <a:solidFill>
                          <a:srgbClr val="000000"/>
                        </a:solidFill>
                        <a:latin typeface="Arial Black"/>
                      </a:endParaRP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2"/>
                  </a:ext>
                </a:extLst>
              </a:tr>
            </a:tbl>
          </a:graphicData>
        </a:graphic>
      </p:graphicFrame>
      <p:sp>
        <p:nvSpPr>
          <p:cNvPr id="23" name="TextovéPole 22"/>
          <p:cNvSpPr txBox="1"/>
          <p:nvPr/>
        </p:nvSpPr>
        <p:spPr>
          <a:xfrm>
            <a:off x="462980" y="60911"/>
            <a:ext cx="3744416" cy="246221"/>
          </a:xfrm>
          <a:prstGeom prst="rect">
            <a:avLst/>
          </a:prstGeom>
          <a:solidFill>
            <a:srgbClr val="FFFFCC"/>
          </a:solidFill>
        </p:spPr>
        <p:txBody>
          <a:bodyPr wrap="square" rtlCol="0">
            <a:spAutoFit/>
          </a:bodyPr>
          <a:lstStyle/>
          <a:p>
            <a:pPr algn="ctr"/>
            <a:r>
              <a:rPr lang="cs-CZ" sz="1000" dirty="0" smtClean="0">
                <a:latin typeface="Comic Sans MS" pitchFamily="66" charset="0"/>
                <a:cs typeface="Arabic Typesetting" pitchFamily="66" charset="-78"/>
              </a:rPr>
              <a:t>Pokračování zápasu </a:t>
            </a:r>
            <a:r>
              <a:rPr lang="cs-CZ" sz="1000" dirty="0" err="1" smtClean="0">
                <a:latin typeface="Comic Sans MS" pitchFamily="66" charset="0"/>
                <a:cs typeface="Arabic Typesetting" pitchFamily="66" charset="-78"/>
              </a:rPr>
              <a:t>Štětí</a:t>
            </a:r>
            <a:r>
              <a:rPr lang="cs-CZ" sz="1000" dirty="0" smtClean="0">
                <a:latin typeface="Comic Sans MS" pitchFamily="66" charset="0"/>
                <a:cs typeface="Arabic Typesetting" pitchFamily="66" charset="-78"/>
              </a:rPr>
              <a:t> – Litvínov  23.5.2015</a:t>
            </a:r>
            <a:endParaRPr lang="cs-CZ" sz="1000" dirty="0" smtClean="0">
              <a:latin typeface="Book Antiqua" pitchFamily="18" charset="0"/>
              <a:cs typeface="Arabic Typesetting" pitchFamily="66" charset="-78"/>
            </a:endParaRPr>
          </a:p>
        </p:txBody>
      </p:sp>
      <p:sp>
        <p:nvSpPr>
          <p:cNvPr id="24" name="Obdélník 23"/>
          <p:cNvSpPr/>
          <p:nvPr/>
        </p:nvSpPr>
        <p:spPr>
          <a:xfrm>
            <a:off x="30932" y="379140"/>
            <a:ext cx="4608512" cy="4862870"/>
          </a:xfrm>
          <a:prstGeom prst="rect">
            <a:avLst/>
          </a:prstGeom>
        </p:spPr>
        <p:txBody>
          <a:bodyPr wrap="square">
            <a:spAutoFit/>
          </a:bodyPr>
          <a:lstStyle/>
          <a:p>
            <a:pPr lvl="0" algn="just" eaLnBrk="0" hangingPunct="0"/>
            <a:r>
              <a:rPr lang="cs-CZ" sz="1000" b="0" dirty="0" smtClean="0">
                <a:latin typeface="Arial" pitchFamily="34" charset="0"/>
                <a:ea typeface="Times New Roman" pitchFamily="18" charset="0"/>
                <a:cs typeface="Arial" pitchFamily="34" charset="0"/>
              </a:rPr>
              <a:t>po hlavičce </a:t>
            </a:r>
            <a:r>
              <a:rPr lang="cs-CZ" sz="1000" b="0" dirty="0" err="1" smtClean="0">
                <a:latin typeface="Arial" pitchFamily="34" charset="0"/>
                <a:ea typeface="Times New Roman" pitchFamily="18" charset="0"/>
                <a:cs typeface="Arial" pitchFamily="34" charset="0"/>
              </a:rPr>
              <a:t>Šmidrkala</a:t>
            </a:r>
            <a:r>
              <a:rPr lang="cs-CZ" sz="1000" b="0" dirty="0" smtClean="0">
                <a:latin typeface="Arial" pitchFamily="34" charset="0"/>
                <a:ea typeface="Times New Roman" pitchFamily="18" charset="0"/>
                <a:cs typeface="Arial" pitchFamily="34" charset="0"/>
              </a:rPr>
              <a:t>, zachraňoval brankář na brankové čáře. Sestava hostů plná mladých nadějných fotbalistů se prezentovala hezkou kombinační hrou a každou špatnou rozehrávku soupeře, jako třeba zbytečnou kombinaci </a:t>
            </a:r>
            <a:r>
              <a:rPr lang="cs-CZ" sz="1000" b="0" dirty="0" err="1" smtClean="0">
                <a:latin typeface="Arial" pitchFamily="34" charset="0"/>
                <a:ea typeface="Times New Roman" pitchFamily="18" charset="0"/>
                <a:cs typeface="Arial" pitchFamily="34" charset="0"/>
              </a:rPr>
              <a:t>Ransdorfa</a:t>
            </a:r>
            <a:r>
              <a:rPr lang="cs-CZ" sz="1000" b="0" dirty="0" smtClean="0">
                <a:latin typeface="Arial" pitchFamily="34" charset="0"/>
                <a:ea typeface="Times New Roman" pitchFamily="18" charset="0"/>
                <a:cs typeface="Arial" pitchFamily="34" charset="0"/>
              </a:rPr>
              <a:t> s brankářem, se pokoušela trestat. Skóre ve prospěch hostů se měnilo po hodině hry. Bleskový protiútok Litvínova nikdo nedokázal včas přibrzdit, až se dostal míč k Mackovi a po jeho střele to bylo 2:1 pro hosty. Vyrovnání měl v 68. minutě na noze </a:t>
            </a:r>
            <a:r>
              <a:rPr lang="cs-CZ" sz="1000" b="0" dirty="0" err="1" smtClean="0">
                <a:latin typeface="Arial" pitchFamily="34" charset="0"/>
                <a:ea typeface="Times New Roman" pitchFamily="18" charset="0"/>
                <a:cs typeface="Arial" pitchFamily="34" charset="0"/>
              </a:rPr>
              <a:t>Kucler</a:t>
            </a:r>
            <a:r>
              <a:rPr lang="cs-CZ" sz="1000" b="0" dirty="0" smtClean="0">
                <a:latin typeface="Arial" pitchFamily="34" charset="0"/>
                <a:ea typeface="Times New Roman" pitchFamily="18" charset="0"/>
                <a:cs typeface="Arial" pitchFamily="34" charset="0"/>
              </a:rPr>
              <a:t>, který předskočil obránce, ale branku minul. Mračna se nad fotbalovým stadionem ve </a:t>
            </a:r>
            <a:r>
              <a:rPr lang="cs-CZ" sz="1000" b="0" dirty="0" err="1" smtClean="0">
                <a:latin typeface="Arial" pitchFamily="34" charset="0"/>
                <a:ea typeface="Times New Roman" pitchFamily="18" charset="0"/>
                <a:cs typeface="Arial" pitchFamily="34" charset="0"/>
              </a:rPr>
              <a:t>Štětí</a:t>
            </a:r>
            <a:r>
              <a:rPr lang="cs-CZ" sz="1000" b="0" dirty="0" smtClean="0">
                <a:latin typeface="Arial" pitchFamily="34" charset="0"/>
                <a:ea typeface="Times New Roman" pitchFamily="18" charset="0"/>
                <a:cs typeface="Arial" pitchFamily="34" charset="0"/>
              </a:rPr>
              <a:t> začala stahovat v 72. minutě, kdy se krásně přes hlavu trefil </a:t>
            </a:r>
            <a:r>
              <a:rPr lang="cs-CZ" sz="1000" b="0" dirty="0" err="1" smtClean="0">
                <a:latin typeface="Arial" pitchFamily="34" charset="0"/>
                <a:ea typeface="Times New Roman" pitchFamily="18" charset="0"/>
                <a:cs typeface="Arial" pitchFamily="34" charset="0"/>
              </a:rPr>
              <a:t>Zigmund</a:t>
            </a:r>
            <a:r>
              <a:rPr lang="cs-CZ" sz="1000" b="0" dirty="0" smtClean="0">
                <a:latin typeface="Arial" pitchFamily="34" charset="0"/>
                <a:ea typeface="Times New Roman" pitchFamily="18" charset="0"/>
                <a:cs typeface="Arial" pitchFamily="34" charset="0"/>
              </a:rPr>
              <a:t> a zvýšil na 3:1. Jiskřičku naděje aspoň na vyrovnání vykřesal, jeden z nejlepších hráčů domácích v tomto utkání, Michal </a:t>
            </a:r>
            <a:r>
              <a:rPr lang="cs-CZ" sz="1000" b="0" dirty="0" err="1" smtClean="0">
                <a:latin typeface="Arial" pitchFamily="34" charset="0"/>
                <a:ea typeface="Times New Roman" pitchFamily="18" charset="0"/>
                <a:cs typeface="Arial" pitchFamily="34" charset="0"/>
              </a:rPr>
              <a:t>Šmidrkal</a:t>
            </a:r>
            <a:r>
              <a:rPr lang="cs-CZ" sz="1000" b="0" dirty="0" smtClean="0">
                <a:latin typeface="Arial" pitchFamily="34" charset="0"/>
                <a:ea typeface="Times New Roman" pitchFamily="18" charset="0"/>
                <a:cs typeface="Arial" pitchFamily="34" charset="0"/>
              </a:rPr>
              <a:t>. Jeho hlavička po rohu znamenala snížení na 2:3.  O minutu později po nenápadném útoku zvonila tyč </a:t>
            </a:r>
            <a:r>
              <a:rPr lang="cs-CZ" sz="1000" b="0" dirty="0" err="1" smtClean="0">
                <a:latin typeface="Arial" pitchFamily="34" charset="0"/>
                <a:ea typeface="Times New Roman" pitchFamily="18" charset="0"/>
                <a:cs typeface="Arial" pitchFamily="34" charset="0"/>
              </a:rPr>
              <a:t>Štětí</a:t>
            </a:r>
            <a:r>
              <a:rPr lang="cs-CZ" sz="1000" b="0" dirty="0" smtClean="0">
                <a:latin typeface="Arial" pitchFamily="34" charset="0"/>
                <a:ea typeface="Times New Roman" pitchFamily="18" charset="0"/>
                <a:cs typeface="Arial" pitchFamily="34" charset="0"/>
              </a:rPr>
              <a:t>. Tím rozhodujícím okamžikem byla ale minuta 78. Nikým nepokrytý Kodeš vrátil hostům dvoubrankové vedení 4:2. Navýšit náskok mohli hosté vzápětí, ale pro míč se muselo jít na pole. Litvínov už domácí k ničemu nepustil, a když už ani </a:t>
            </a:r>
            <a:r>
              <a:rPr lang="cs-CZ" sz="1000" b="0" dirty="0" err="1" smtClean="0">
                <a:latin typeface="Arial" pitchFamily="34" charset="0"/>
                <a:ea typeface="Times New Roman" pitchFamily="18" charset="0"/>
                <a:cs typeface="Arial" pitchFamily="34" charset="0"/>
              </a:rPr>
              <a:t>Kucler</a:t>
            </a:r>
            <a:r>
              <a:rPr lang="cs-CZ" sz="1000" b="0" dirty="0" smtClean="0">
                <a:latin typeface="Arial" pitchFamily="34" charset="0"/>
                <a:ea typeface="Times New Roman" pitchFamily="18" charset="0"/>
                <a:cs typeface="Arial" pitchFamily="34" charset="0"/>
              </a:rPr>
              <a:t>, minutu před koncem, nedokázal z dobrého střeleckého postavení dostat míč do branky, tak se hosté z Litvínova mohli radovat z vítězství 4:2.</a:t>
            </a:r>
            <a:endParaRPr lang="cs-CZ" sz="1000" b="0" dirty="0" smtClean="0">
              <a:latin typeface="Arial" pitchFamily="34" charset="0"/>
              <a:cs typeface="Arial" pitchFamily="34" charset="0"/>
            </a:endParaRPr>
          </a:p>
          <a:p>
            <a:pPr lvl="0" algn="just" eaLnBrk="0" hangingPunct="0"/>
            <a:r>
              <a:rPr lang="cs-CZ" sz="1000" b="0" dirty="0" smtClean="0">
                <a:latin typeface="Arial" pitchFamily="34" charset="0"/>
                <a:ea typeface="Times New Roman" pitchFamily="18" charset="0"/>
                <a:cs typeface="Arial" pitchFamily="34" charset="0"/>
              </a:rPr>
              <a:t>     Nezbývá než hostům pogratulovat k vítězství. Ukázali, že první místo v tabulce jim po právu patří. Naše mužstvo mělo v zápase určité okamžiky, kdy se snažilo převzít režii zápasu, jako třeba na začátku druhého poločasu, kdy mělo 2 velké možnosti jít do vedení, ale zůstalo pouze u slůvka kdyby.  Do konce zbývají ještě 4 zápasy, ve hře je 12 bodů a všichni optimističtí fanouškové věří, že ztracená forma mužstva se ještě vrátí a v tabulce nás posune, co nejvýše.</a:t>
            </a:r>
            <a:endParaRPr lang="cs-CZ" sz="1000" b="0" dirty="0" smtClean="0">
              <a:latin typeface="Arial" pitchFamily="34" charset="0"/>
              <a:cs typeface="Arial" pitchFamily="34" charset="0"/>
            </a:endParaRPr>
          </a:p>
          <a:p>
            <a:pPr lvl="0" algn="just" eaLnBrk="0" hangingPunct="0"/>
            <a:r>
              <a:rPr lang="cs-CZ" sz="1000" b="0" u="sng" dirty="0" smtClean="0">
                <a:latin typeface="Arial" pitchFamily="34" charset="0"/>
                <a:ea typeface="Times New Roman" pitchFamily="18" charset="0"/>
                <a:cs typeface="Arial" pitchFamily="34" charset="0"/>
              </a:rPr>
              <a:t>Branky:</a:t>
            </a:r>
            <a:r>
              <a:rPr lang="cs-CZ" sz="1000" b="0" dirty="0" smtClean="0">
                <a:latin typeface="Arial" pitchFamily="34" charset="0"/>
                <a:ea typeface="Times New Roman" pitchFamily="18" charset="0"/>
                <a:cs typeface="Arial" pitchFamily="34" charset="0"/>
              </a:rPr>
              <a:t> Tichý 1, </a:t>
            </a:r>
            <a:r>
              <a:rPr lang="cs-CZ" sz="1000" b="0" dirty="0" err="1" smtClean="0">
                <a:latin typeface="Arial" pitchFamily="34" charset="0"/>
                <a:ea typeface="Times New Roman" pitchFamily="18" charset="0"/>
                <a:cs typeface="Arial" pitchFamily="34" charset="0"/>
              </a:rPr>
              <a:t>Šmidrkal</a:t>
            </a:r>
            <a:r>
              <a:rPr lang="cs-CZ" sz="1000" b="0" dirty="0" smtClean="0">
                <a:latin typeface="Arial" pitchFamily="34" charset="0"/>
                <a:ea typeface="Times New Roman" pitchFamily="18" charset="0"/>
                <a:cs typeface="Arial" pitchFamily="34" charset="0"/>
              </a:rPr>
              <a:t> 1</a:t>
            </a:r>
            <a:endParaRPr lang="cs-CZ" sz="1000" b="0" dirty="0" smtClean="0">
              <a:latin typeface="Arial" pitchFamily="34" charset="0"/>
              <a:cs typeface="Arial" pitchFamily="34" charset="0"/>
            </a:endParaRPr>
          </a:p>
          <a:p>
            <a:pPr lvl="0" algn="just" eaLnBrk="0" hangingPunct="0"/>
            <a:r>
              <a:rPr lang="cs-CZ" sz="1000" b="0" u="sng" dirty="0" smtClean="0">
                <a:latin typeface="Arial" pitchFamily="34" charset="0"/>
                <a:ea typeface="Times New Roman" pitchFamily="18" charset="0"/>
                <a:cs typeface="Arial" pitchFamily="34" charset="0"/>
              </a:rPr>
              <a:t>Sestava:</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Gabriel</a:t>
            </a:r>
            <a:r>
              <a:rPr lang="cs-CZ" sz="1000" b="0" dirty="0" smtClean="0">
                <a:latin typeface="Arial" pitchFamily="34" charset="0"/>
                <a:ea typeface="Times New Roman" pitchFamily="18" charset="0"/>
                <a:cs typeface="Arial" pitchFamily="34" charset="0"/>
              </a:rPr>
              <a:t>-Tůma(64. Kotrba), Šimral, </a:t>
            </a:r>
            <a:r>
              <a:rPr lang="cs-CZ" sz="1000" b="0" dirty="0" err="1" smtClean="0">
                <a:latin typeface="Arial" pitchFamily="34" charset="0"/>
                <a:ea typeface="Times New Roman" pitchFamily="18" charset="0"/>
                <a:cs typeface="Arial" pitchFamily="34" charset="0"/>
              </a:rPr>
              <a:t>Šmidrkal</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Ransdorf</a:t>
            </a:r>
            <a:r>
              <a:rPr lang="cs-CZ" sz="1000" b="0" dirty="0" smtClean="0">
                <a:latin typeface="Arial" pitchFamily="34" charset="0"/>
                <a:ea typeface="Times New Roman" pitchFamily="18" charset="0"/>
                <a:cs typeface="Arial" pitchFamily="34" charset="0"/>
              </a:rPr>
              <a:t>-</a:t>
            </a:r>
            <a:r>
              <a:rPr lang="cs-CZ" sz="1000" b="0" dirty="0" err="1" smtClean="0">
                <a:latin typeface="Arial" pitchFamily="34" charset="0"/>
                <a:ea typeface="Times New Roman" pitchFamily="18" charset="0"/>
                <a:cs typeface="Arial" pitchFamily="34" charset="0"/>
              </a:rPr>
              <a:t>Kucler</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Poráč</a:t>
            </a:r>
            <a:r>
              <a:rPr lang="cs-CZ" sz="1000" b="0" dirty="0" smtClean="0">
                <a:latin typeface="Arial" pitchFamily="34" charset="0"/>
                <a:ea typeface="Times New Roman" pitchFamily="18" charset="0"/>
                <a:cs typeface="Arial" pitchFamily="34" charset="0"/>
              </a:rPr>
              <a:t>, </a:t>
            </a:r>
          </a:p>
          <a:p>
            <a:pPr lvl="0" algn="just" eaLnBrk="0" hangingPunct="0"/>
            <a:r>
              <a:rPr lang="cs-CZ" sz="1000" b="0" dirty="0" smtClean="0">
                <a:latin typeface="Arial" pitchFamily="34" charset="0"/>
                <a:ea typeface="Times New Roman" pitchFamily="18" charset="0"/>
                <a:cs typeface="Arial" pitchFamily="34" charset="0"/>
              </a:rPr>
              <a:t>                Slanička, Stejskal(85. Matuszewski)-Tichý, </a:t>
            </a:r>
            <a:r>
              <a:rPr lang="cs-CZ" sz="1000" b="0" dirty="0" err="1" smtClean="0">
                <a:latin typeface="Arial" pitchFamily="34" charset="0"/>
                <a:ea typeface="Times New Roman" pitchFamily="18" charset="0"/>
                <a:cs typeface="Arial" pitchFamily="34" charset="0"/>
              </a:rPr>
              <a:t>Belák</a:t>
            </a:r>
            <a:r>
              <a:rPr lang="cs-CZ" sz="1000" b="0" dirty="0" smtClean="0">
                <a:latin typeface="Arial" pitchFamily="34" charset="0"/>
                <a:ea typeface="Times New Roman" pitchFamily="18" charset="0"/>
                <a:cs typeface="Arial" pitchFamily="34" charset="0"/>
              </a:rPr>
              <a:t> </a:t>
            </a:r>
            <a:endParaRPr lang="cs-CZ" sz="1000" b="0" dirty="0" smtClean="0">
              <a:latin typeface="Arial" pitchFamily="34" charset="0"/>
              <a:cs typeface="Arial" pitchFamily="34" charset="0"/>
            </a:endParaRPr>
          </a:p>
          <a:p>
            <a:pPr lvl="0" algn="just" eaLnBrk="0" hangingPunct="0"/>
            <a:r>
              <a:rPr lang="cs-CZ" sz="1000" b="0" u="sng" dirty="0" smtClean="0">
                <a:latin typeface="Arial" pitchFamily="34" charset="0"/>
                <a:ea typeface="Times New Roman" pitchFamily="18" charset="0"/>
                <a:cs typeface="Arial" pitchFamily="34" charset="0"/>
              </a:rPr>
              <a:t>Připraveni:</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Koráň</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P.Vaněk</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Michovský</a:t>
            </a:r>
            <a:endParaRPr lang="cs-CZ" sz="1000" b="0" dirty="0" smtClean="0">
              <a:latin typeface="Arial" pitchFamily="34" charset="0"/>
              <a:cs typeface="Arial" pitchFamily="34" charset="0"/>
            </a:endParaRPr>
          </a:p>
          <a:p>
            <a:pPr lvl="0" algn="just" eaLnBrk="0" hangingPunct="0"/>
            <a:r>
              <a:rPr lang="cs-CZ" sz="1000" b="0" u="sng" dirty="0" smtClean="0">
                <a:latin typeface="Arial" pitchFamily="34" charset="0"/>
                <a:ea typeface="Times New Roman" pitchFamily="18" charset="0"/>
                <a:cs typeface="Arial" pitchFamily="34" charset="0"/>
              </a:rPr>
              <a:t>Trenér:</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J.Vinš</a:t>
            </a:r>
            <a:r>
              <a:rPr lang="cs-CZ" sz="1000" b="0" dirty="0" smtClean="0">
                <a:latin typeface="Arial" pitchFamily="34" charset="0"/>
                <a:ea typeface="Times New Roman" pitchFamily="18" charset="0"/>
                <a:cs typeface="Arial" pitchFamily="34" charset="0"/>
              </a:rPr>
              <a:t>  </a:t>
            </a:r>
            <a:r>
              <a:rPr lang="cs-CZ" sz="1000" b="0" u="sng" dirty="0" smtClean="0">
                <a:latin typeface="Arial" pitchFamily="34" charset="0"/>
                <a:ea typeface="Times New Roman" pitchFamily="18" charset="0"/>
                <a:cs typeface="Arial" pitchFamily="34" charset="0"/>
              </a:rPr>
              <a:t>Vedoucí</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V</a:t>
            </a:r>
            <a:r>
              <a:rPr lang="cs-CZ" sz="1000" b="0" dirty="0" smtClean="0">
                <a:latin typeface="Arial" pitchFamily="34" charset="0"/>
                <a:ea typeface="Times New Roman" pitchFamily="18" charset="0"/>
                <a:cs typeface="Arial" pitchFamily="34" charset="0"/>
              </a:rPr>
              <a:t>.Frey </a:t>
            </a:r>
            <a:r>
              <a:rPr lang="cs-CZ" sz="1000" b="0" u="sng" dirty="0" smtClean="0">
                <a:latin typeface="Arial" pitchFamily="34" charset="0"/>
                <a:ea typeface="Times New Roman" pitchFamily="18" charset="0"/>
                <a:cs typeface="Arial" pitchFamily="34" charset="0"/>
              </a:rPr>
              <a:t>Masér:</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K</a:t>
            </a:r>
            <a:r>
              <a:rPr lang="cs-CZ" sz="1000" b="0" dirty="0" smtClean="0">
                <a:latin typeface="Arial" pitchFamily="34" charset="0"/>
                <a:ea typeface="Times New Roman" pitchFamily="18" charset="0"/>
                <a:cs typeface="Arial" pitchFamily="34" charset="0"/>
              </a:rPr>
              <a:t>.Zavřel</a:t>
            </a:r>
            <a:endParaRPr lang="cs-CZ" sz="1000" b="0" dirty="0" smtClean="0">
              <a:latin typeface="Arial" pitchFamily="34" charset="0"/>
              <a:cs typeface="Arial" pitchFamily="34" charset="0"/>
            </a:endParaRPr>
          </a:p>
          <a:p>
            <a:pPr lvl="0" algn="just" eaLnBrk="0" hangingPunct="0"/>
            <a:r>
              <a:rPr lang="cs-CZ" sz="1000" b="0" u="sng" dirty="0" smtClean="0">
                <a:latin typeface="Arial" pitchFamily="34" charset="0"/>
                <a:ea typeface="Times New Roman" pitchFamily="18" charset="0"/>
                <a:cs typeface="Arial" pitchFamily="34" charset="0"/>
              </a:rPr>
              <a:t>Rozhodčí</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P.Sejkora</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J.Oborník</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V</a:t>
            </a:r>
            <a:r>
              <a:rPr lang="cs-CZ" sz="1000" b="0" dirty="0" smtClean="0">
                <a:latin typeface="Arial" pitchFamily="34" charset="0"/>
                <a:ea typeface="Times New Roman" pitchFamily="18" charset="0"/>
                <a:cs typeface="Arial" pitchFamily="34" charset="0"/>
              </a:rPr>
              <a:t>.</a:t>
            </a:r>
            <a:r>
              <a:rPr lang="cs-CZ" sz="1000" b="0" dirty="0" err="1" smtClean="0">
                <a:latin typeface="Arial" pitchFamily="34" charset="0"/>
                <a:ea typeface="Times New Roman" pitchFamily="18" charset="0"/>
                <a:cs typeface="Arial" pitchFamily="34" charset="0"/>
              </a:rPr>
              <a:t>Trégr</a:t>
            </a:r>
            <a:r>
              <a:rPr lang="cs-CZ" sz="1000" b="0" dirty="0" smtClean="0">
                <a:latin typeface="Arial" pitchFamily="34" charset="0"/>
                <a:ea typeface="Times New Roman" pitchFamily="18" charset="0"/>
                <a:cs typeface="Arial" pitchFamily="34" charset="0"/>
              </a:rPr>
              <a:t>  </a:t>
            </a:r>
            <a:r>
              <a:rPr lang="cs-CZ" sz="1000" b="0" u="sng" dirty="0" smtClean="0">
                <a:latin typeface="Arial" pitchFamily="34" charset="0"/>
                <a:ea typeface="Times New Roman" pitchFamily="18" charset="0"/>
                <a:cs typeface="Arial" pitchFamily="34" charset="0"/>
              </a:rPr>
              <a:t>D:</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M</a:t>
            </a:r>
            <a:r>
              <a:rPr lang="cs-CZ" sz="1000" b="0" dirty="0" smtClean="0">
                <a:latin typeface="Arial" pitchFamily="34" charset="0"/>
                <a:ea typeface="Times New Roman" pitchFamily="18" charset="0"/>
                <a:cs typeface="Arial" pitchFamily="34" charset="0"/>
              </a:rPr>
              <a:t>.Žilka</a:t>
            </a:r>
            <a:endParaRPr lang="cs-CZ" sz="1000" b="0" dirty="0" smtClean="0">
              <a:latin typeface="Arial" pitchFamily="34" charset="0"/>
              <a:cs typeface="Arial" pitchFamily="34" charset="0"/>
            </a:endParaRPr>
          </a:p>
          <a:p>
            <a:pPr lvl="0" algn="just" eaLnBrk="0" hangingPunct="0"/>
            <a:r>
              <a:rPr lang="cs-CZ" sz="1000" b="0" dirty="0" smtClean="0">
                <a:latin typeface="Arial" pitchFamily="34" charset="0"/>
                <a:ea typeface="Times New Roman" pitchFamily="18" charset="0"/>
                <a:cs typeface="Arial" pitchFamily="34" charset="0"/>
              </a:rPr>
              <a:t>ŽK: 1:3   </a:t>
            </a:r>
            <a:r>
              <a:rPr lang="cs-CZ" sz="1000" b="0" u="sng" dirty="0" smtClean="0">
                <a:latin typeface="Arial" pitchFamily="34" charset="0"/>
                <a:ea typeface="Times New Roman" pitchFamily="18" charset="0"/>
                <a:cs typeface="Arial" pitchFamily="34" charset="0"/>
              </a:rPr>
              <a:t>Hlavní pořadatel:</a:t>
            </a:r>
            <a:r>
              <a:rPr lang="cs-CZ" sz="1000" b="0" dirty="0" smtClean="0">
                <a:latin typeface="Arial" pitchFamily="34" charset="0"/>
                <a:ea typeface="Times New Roman" pitchFamily="18" charset="0"/>
                <a:cs typeface="Arial" pitchFamily="34" charset="0"/>
              </a:rPr>
              <a:t> J Havner</a:t>
            </a:r>
            <a:endParaRPr lang="cs-CZ" sz="1000" b="0" dirty="0" smtClean="0">
              <a:latin typeface="Arial" pitchFamily="34" charset="0"/>
              <a:cs typeface="Arial" pitchFamily="34" charset="0"/>
            </a:endParaRPr>
          </a:p>
        </p:txBody>
      </p:sp>
      <p:pic>
        <p:nvPicPr>
          <p:cNvPr id="25" name="Picture 2"/>
          <p:cNvPicPr>
            <a:picLocks noChangeAspect="1" noChangeArrowheads="1"/>
          </p:cNvPicPr>
          <p:nvPr/>
        </p:nvPicPr>
        <p:blipFill>
          <a:blip r:embed="rId3" cstate="print"/>
          <a:srcRect/>
          <a:stretch>
            <a:fillRect/>
          </a:stretch>
        </p:blipFill>
        <p:spPr bwMode="auto">
          <a:xfrm>
            <a:off x="1255068" y="5419700"/>
            <a:ext cx="1368152" cy="1296144"/>
          </a:xfrm>
          <a:prstGeom prst="rect">
            <a:avLst/>
          </a:prstGeom>
          <a:noFill/>
          <a:ln w="9525">
            <a:noFill/>
            <a:miter lim="800000"/>
            <a:headEnd/>
            <a:tailEnd/>
          </a:ln>
        </p:spPr>
      </p:pic>
      <p:pic>
        <p:nvPicPr>
          <p:cNvPr id="8194" name="Picture 52"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5" name="Picture 51"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6" name="Picture 50"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7" name="Picture 49"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8" name="Picture 48"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199" name="Picture 47"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200" name="Picture 46"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1" name="Picture 45"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2" name="Picture 44"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3" name="Picture 43"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4" name="Picture 42"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5" name="Picture 4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6" name="Picture 4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7" name="Picture 3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8" name="Picture 3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09" name="Picture 3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10" name="Picture 3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1" name="Picture 3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2" name="Picture 3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3" name="Picture 3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4" name="Picture 3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5" name="Picture 3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6" name="Picture 3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7" name="Picture 2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8" name="Picture 2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19" name="Picture 2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20" name="Picture 2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1" name="Picture 25"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2" name="Picture 24"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3" name="Picture 2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4" name="Picture 2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5" name="Picture 2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6" name="Picture 2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7" name="Picture 1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8" name="Picture 1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29" name="Picture 1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30" name="Picture 1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pic>
        <p:nvPicPr>
          <p:cNvPr id="8231" name="Picture 1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88413" y="7004050"/>
            <a:ext cx="100806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725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2" name="TextovéPole 11"/>
          <p:cNvSpPr txBox="1"/>
          <p:nvPr/>
        </p:nvSpPr>
        <p:spPr>
          <a:xfrm>
            <a:off x="102940" y="91108"/>
            <a:ext cx="4680520" cy="1107996"/>
          </a:xfrm>
          <a:prstGeom prst="rect">
            <a:avLst/>
          </a:prstGeom>
          <a:blipFill>
            <a:blip r:embed="rId3" cstate="print"/>
            <a:tile tx="0" ty="0" sx="100000" sy="100000" flip="none" algn="tl"/>
          </a:blipFill>
          <a:ln w="44450">
            <a:solidFill>
              <a:srgbClr val="990000"/>
            </a:solidFill>
            <a:prstDash val="sysDash"/>
          </a:ln>
        </p:spPr>
        <p:txBody>
          <a:bodyPr wrap="square" rtlCol="0">
            <a:spAutoFit/>
          </a:bodyPr>
          <a:lstStyle/>
          <a:p>
            <a:pPr algn="ctr"/>
            <a:r>
              <a:rPr lang="cs-CZ" sz="2200" dirty="0" smtClean="0">
                <a:latin typeface="Estrangelo Edessa" pitchFamily="66" charset="0"/>
                <a:cs typeface="Estrangelo Edessa" pitchFamily="66" charset="0"/>
              </a:rPr>
              <a:t>Odevzdaní dorostenci z Benešova, kteří hráli pouze v deseti, tahali z vlastní branky jeden míč za druhým.</a:t>
            </a:r>
          </a:p>
        </p:txBody>
      </p:sp>
      <p:sp>
        <p:nvSpPr>
          <p:cNvPr id="13" name="Rectangle 1"/>
          <p:cNvSpPr>
            <a:spLocks noChangeArrowheads="1"/>
          </p:cNvSpPr>
          <p:nvPr/>
        </p:nvSpPr>
        <p:spPr bwMode="auto">
          <a:xfrm>
            <a:off x="102940" y="1172091"/>
            <a:ext cx="4824536"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i="0" u="sng" strike="noStrike" cap="none" normalizeH="0" baseline="0" dirty="0" smtClean="0">
                <a:ln>
                  <a:solidFill>
                    <a:schemeClr val="accent1">
                      <a:lumMod val="50000"/>
                    </a:schemeClr>
                  </a:solidFill>
                </a:ln>
                <a:effectLst/>
                <a:latin typeface="Arial" pitchFamily="34" charset="0"/>
                <a:ea typeface="Times New Roman" pitchFamily="18" charset="0"/>
                <a:cs typeface="Arial" pitchFamily="34" charset="0"/>
              </a:rPr>
              <a:t>SK </a:t>
            </a:r>
            <a:r>
              <a:rPr kumimoji="0" lang="cs-CZ" sz="1800" i="0" u="sng" strike="noStrike" cap="none" normalizeH="0" baseline="0" dirty="0" err="1" smtClean="0">
                <a:ln>
                  <a:solidFill>
                    <a:schemeClr val="accent1">
                      <a:lumMod val="50000"/>
                    </a:schemeClr>
                  </a:solidFill>
                </a:ln>
                <a:effectLst/>
                <a:latin typeface="Arial" pitchFamily="34" charset="0"/>
                <a:ea typeface="Times New Roman" pitchFamily="18" charset="0"/>
                <a:cs typeface="Arial" pitchFamily="34" charset="0"/>
              </a:rPr>
              <a:t>Štětí</a:t>
            </a:r>
            <a:r>
              <a:rPr kumimoji="0" lang="cs-CZ" sz="1800" i="0" u="sng" strike="noStrike" cap="none" normalizeH="0" baseline="0" dirty="0" smtClean="0">
                <a:ln>
                  <a:solidFill>
                    <a:schemeClr val="accent1">
                      <a:lumMod val="50000"/>
                    </a:schemeClr>
                  </a:solidFill>
                </a:ln>
                <a:effectLst/>
                <a:latin typeface="Arial" pitchFamily="34" charset="0"/>
                <a:ea typeface="Times New Roman" pitchFamily="18" charset="0"/>
                <a:cs typeface="Arial" pitchFamily="34" charset="0"/>
              </a:rPr>
              <a:t> – MSK Benešov </a:t>
            </a:r>
            <a:r>
              <a:rPr kumimoji="0" lang="cs-CZ" sz="1800" i="0" u="sng" strike="noStrike" cap="none" normalizeH="0" baseline="0" dirty="0" err="1" smtClean="0">
                <a:ln>
                  <a:solidFill>
                    <a:schemeClr val="accent1">
                      <a:lumMod val="50000"/>
                    </a:schemeClr>
                  </a:solidFill>
                </a:ln>
                <a:effectLst/>
                <a:latin typeface="Arial" pitchFamily="34" charset="0"/>
                <a:ea typeface="Times New Roman" pitchFamily="18" charset="0"/>
                <a:cs typeface="Arial" pitchFamily="34" charset="0"/>
              </a:rPr>
              <a:t>n.Pl</a:t>
            </a:r>
            <a:endParaRPr kumimoji="0" lang="cs-CZ" sz="800" i="0" u="none" strike="noStrike" cap="none" normalizeH="0" baseline="0" dirty="0" smtClean="0">
              <a:ln>
                <a:solidFill>
                  <a:schemeClr val="accent1">
                    <a:lumMod val="50000"/>
                  </a:schemeClr>
                </a:solid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i="0" u="sng" strike="noStrike" cap="none" normalizeH="0" baseline="0" dirty="0" smtClean="0">
                <a:ln>
                  <a:solidFill>
                    <a:schemeClr val="accent1">
                      <a:lumMod val="50000"/>
                    </a:schemeClr>
                  </a:solidFill>
                </a:ln>
                <a:effectLst/>
                <a:latin typeface="Arial" pitchFamily="34" charset="0"/>
                <a:ea typeface="Times New Roman" pitchFamily="18" charset="0"/>
                <a:cs typeface="Arial" pitchFamily="34" charset="0"/>
              </a:rPr>
              <a:t>25:1(15:0)   31.5.2015  24. kolo</a:t>
            </a:r>
            <a:endParaRPr kumimoji="0" lang="cs-CZ" sz="800" i="0" u="none" strike="noStrike" cap="none" normalizeH="0" baseline="0" dirty="0" smtClean="0">
              <a:ln>
                <a:solidFill>
                  <a:schemeClr val="accent1">
                    <a:lumMod val="50000"/>
                  </a:schemeClr>
                </a:solid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Nejrychleji vstřelená branka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Ve 25. vteřině se o to zasloužil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Feko</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po přihrávce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Horvátha</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brankou na 1:0. Ve 4. minutě opět přihrává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Horváth</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ale tentokrát na 2:0 zakončuje Jan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Grepl</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V 7. minutě v poklidu obešel obránce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Feko</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a se stejným klidem i zakončil na 3:0. V 9. minutě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Horváth</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tentokrát nepřihrával, ale zvyšoval na 4:0. V 11. minutě nebylo pro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Koráně</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až tak těžké upravit na 5:0. Ve 13. minutě si tu správnou pozici k zakončení našel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Horváth</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a svojí druhou brankou v zápase upravuje na 6:0. Ve 14. minutě si vzal slovo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Koráň</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a odražený míč od tyče po střele Marka poslal mezi 3 tyče na 7:0. 8:0 Srba v 16. minutě po pěkném zaběhnutí za obranu. Pravidlem nevíš-li, co s míčem tak vystřel, se řídil opět Srba a ve 22. minutě dává branku na 9:0. První gól hlavou na 10:0 viděli diváci ve 23. minutě a autorem byl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Koráň</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Svojí první branky v zápase na 11:0 se dočkal Marek ve 25. minutě. Ve 27. minutě využil chyby brankáře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Feko</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a bylo to už 12:0. Branky se dočkal i Beruška, když ve 27. minutě střílí gól na 13:0. Ve 37. minutě krásně plachtící míč trefil hlavou stejně tak hezky plachtící Marek na 14:0. Ve 38. minutě viděli diváci marný pokus Horáčka proměnit penaltu. Poločasový výsledek 15:0 vytvořil ve 40. minutě Marek, když před tím obešel všechno, co mu stálo v cestě včetně brankáře.  Druhý poločas načal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Koráň</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nechytatelnou střelou na 16:0 ve 47. minutě. Ve 48. minutě to byl opět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Koráň</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 tentokrát téměř z brankové čáry 17:0. Do třetice v 50. minutě po rohu hlavou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Koráň</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18:0. Neměl toho ale ještě dost a v 51. minutě zužitkoval přihrávku Nedomlela na 19:0. V 55. minutě jen tak lehce nastavil nohu Vála a skóre se měnilo na 20:0. 60. minuta a po dlouhém autu i s přispěním obránce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Grepl</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lehce 21:0.  V 73. Minutě se do pokutového území soupeře na roh vydal brankář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Urbánek a byl to on, kdo upravil  na 22:0. V 80. minutě si hlavní rozhodčí napsal do notesu výsledek 23:0 po brance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Grepla</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Bohužel čisté konto jsme neudrželi a hostům z Benešova se podařilo snížit 9 minut před koncem na 1:23.  V 82. minutě si pohrál s míčem Marek a upravil na 24:1. Autorem poslední branky v zápase byl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Feko</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v 86. minutě, když v 86. minutě po zpětné přihrávce od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Horvátka</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střílí gól na 25:1.</a:t>
            </a:r>
            <a:endParaRPr kumimoji="0" lang="cs-CZ" sz="1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effectLst/>
                <a:latin typeface="Arial" pitchFamily="34" charset="0"/>
                <a:ea typeface="Times New Roman" pitchFamily="18" charset="0"/>
                <a:cs typeface="Arial" pitchFamily="34" charset="0"/>
              </a:rPr>
              <a:t>Branky:</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Koráň</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7,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Feko</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4, Jan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Grepl</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3,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Horváth</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2, Srba 2, Marek 4, Beruška 1, </a:t>
            </a:r>
          </a:p>
          <a:p>
            <a:pPr marL="0" marR="0" lvl="0" indent="0" algn="just"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Vála 1, Urbánek 1</a:t>
            </a:r>
            <a:endParaRPr kumimoji="0" lang="cs-CZ" sz="1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effectLst/>
                <a:latin typeface="Arial" pitchFamily="34" charset="0"/>
                <a:ea typeface="Times New Roman" pitchFamily="18" charset="0"/>
                <a:cs typeface="Arial" pitchFamily="34" charset="0"/>
              </a:rPr>
              <a:t>Sestava</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M</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.Svoboda(45.Urbánek)-</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Koráň</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Horáček, Podstavec, Beruška, Srba, </a:t>
            </a:r>
          </a:p>
          <a:p>
            <a:pPr marL="0" marR="0" lvl="0" indent="0" algn="just"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Feko</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Jan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Grepl</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Podhorský,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Danč</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Marek,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Horváth</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Bidlo, Nedomlel, </a:t>
            </a:r>
          </a:p>
          <a:p>
            <a:pPr marL="0" marR="0" lvl="0" indent="0" algn="just"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Jakl, Vála</a:t>
            </a:r>
            <a:endParaRPr kumimoji="0" lang="cs-CZ" sz="1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effectLst/>
                <a:latin typeface="Arial" pitchFamily="34" charset="0"/>
                <a:ea typeface="Times New Roman" pitchFamily="18" charset="0"/>
                <a:cs typeface="Arial" pitchFamily="34" charset="0"/>
              </a:rPr>
              <a:t>Trenér: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V</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.Podhorský, R,</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Švejdar</a:t>
            </a:r>
            <a:endParaRPr kumimoji="0" lang="cs-CZ" sz="1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effectLst/>
                <a:latin typeface="Arial" pitchFamily="34" charset="0"/>
                <a:ea typeface="Times New Roman" pitchFamily="18" charset="0"/>
                <a:cs typeface="Arial" pitchFamily="34" charset="0"/>
              </a:rPr>
              <a:t>Rozhodčí</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Trutnovský</a:t>
            </a:r>
            <a:endParaRPr kumimoji="0" lang="cs-CZ" sz="1000" b="0" i="0" u="none" strike="noStrike" cap="none" normalizeH="0" baseline="0" dirty="0" smtClean="0">
              <a:ln>
                <a:noFill/>
              </a:ln>
              <a:effectLst/>
              <a:latin typeface="Arial" pitchFamily="34" charset="0"/>
              <a:cs typeface="Arial" pitchFamily="34" charset="0"/>
            </a:endParaRPr>
          </a:p>
        </p:txBody>
      </p:sp>
      <p:pic>
        <p:nvPicPr>
          <p:cNvPr id="16" name="Picture 12"/>
          <p:cNvPicPr>
            <a:picLocks noChangeAspect="1" noChangeArrowheads="1"/>
          </p:cNvPicPr>
          <p:nvPr/>
        </p:nvPicPr>
        <p:blipFill>
          <a:blip r:embed="rId4" cstate="print"/>
          <a:srcRect/>
          <a:stretch>
            <a:fillRect/>
          </a:stretch>
        </p:blipFill>
        <p:spPr bwMode="auto">
          <a:xfrm>
            <a:off x="6511652" y="2107332"/>
            <a:ext cx="2232248" cy="1584176"/>
          </a:xfrm>
          <a:prstGeom prst="rect">
            <a:avLst/>
          </a:prstGeom>
          <a:noFill/>
          <a:ln w="9525">
            <a:noFill/>
            <a:miter lim="800000"/>
            <a:headEnd/>
            <a:tailEnd/>
          </a:ln>
        </p:spPr>
      </p:pic>
      <p:sp>
        <p:nvSpPr>
          <p:cNvPr id="17" name="TextovéPole 16"/>
          <p:cNvSpPr txBox="1"/>
          <p:nvPr/>
        </p:nvSpPr>
        <p:spPr>
          <a:xfrm>
            <a:off x="5791572" y="163116"/>
            <a:ext cx="4320480" cy="1938992"/>
          </a:xfrm>
          <a:prstGeom prst="rect">
            <a:avLst/>
          </a:prstGeom>
          <a:noFill/>
        </p:spPr>
        <p:txBody>
          <a:bodyPr wrap="square" rtlCol="0">
            <a:spAutoFit/>
          </a:bodyPr>
          <a:lstStyle/>
          <a:p>
            <a:pPr algn="ctr"/>
            <a:r>
              <a:rPr lang="cs-CZ" sz="1800" u="sng" dirty="0" smtClean="0">
                <a:ln>
                  <a:solidFill>
                    <a:schemeClr val="accent2">
                      <a:lumMod val="50000"/>
                    </a:schemeClr>
                  </a:solidFill>
                </a:ln>
                <a:latin typeface="Baskerville Old Face" pitchFamily="18" charset="0"/>
              </a:rPr>
              <a:t>Tomáš </a:t>
            </a:r>
            <a:r>
              <a:rPr lang="cs-CZ" sz="1800" u="sng" dirty="0" err="1" smtClean="0">
                <a:ln>
                  <a:solidFill>
                    <a:schemeClr val="accent2">
                      <a:lumMod val="50000"/>
                    </a:schemeClr>
                  </a:solidFill>
                </a:ln>
                <a:latin typeface="Baskerville Old Face" pitchFamily="18" charset="0"/>
              </a:rPr>
              <a:t>Belák</a:t>
            </a:r>
            <a:r>
              <a:rPr lang="cs-CZ" sz="1800" u="sng" dirty="0" smtClean="0">
                <a:ln>
                  <a:solidFill>
                    <a:schemeClr val="accent2">
                      <a:lumMod val="50000"/>
                    </a:schemeClr>
                  </a:solidFill>
                </a:ln>
                <a:latin typeface="Baskerville Old Face" pitchFamily="18" charset="0"/>
              </a:rPr>
              <a:t> hráč SK </a:t>
            </a:r>
            <a:r>
              <a:rPr lang="cs-CZ" sz="1800" u="sng" dirty="0" err="1" smtClean="0">
                <a:ln>
                  <a:solidFill>
                    <a:schemeClr val="accent2">
                      <a:lumMod val="50000"/>
                    </a:schemeClr>
                  </a:solidFill>
                </a:ln>
                <a:latin typeface="Baskerville Old Face" pitchFamily="18" charset="0"/>
              </a:rPr>
              <a:t>Štěí</a:t>
            </a:r>
            <a:r>
              <a:rPr lang="cs-CZ" sz="1800" u="sng" dirty="0" smtClean="0">
                <a:ln>
                  <a:solidFill>
                    <a:schemeClr val="accent2">
                      <a:lumMod val="50000"/>
                    </a:schemeClr>
                  </a:solidFill>
                </a:ln>
                <a:latin typeface="Baskerville Old Face" pitchFamily="18" charset="0"/>
              </a:rPr>
              <a:t> před mikrofonem po zápase SK </a:t>
            </a:r>
            <a:r>
              <a:rPr lang="cs-CZ" sz="1800" u="sng" dirty="0" err="1" smtClean="0">
                <a:ln>
                  <a:solidFill>
                    <a:schemeClr val="accent2">
                      <a:lumMod val="50000"/>
                    </a:schemeClr>
                  </a:solidFill>
                </a:ln>
                <a:latin typeface="Baskerville Old Face" pitchFamily="18" charset="0"/>
              </a:rPr>
              <a:t>Štětí</a:t>
            </a:r>
            <a:r>
              <a:rPr lang="cs-CZ" sz="1800" u="sng" dirty="0" smtClean="0">
                <a:ln>
                  <a:solidFill>
                    <a:schemeClr val="accent2">
                      <a:lumMod val="50000"/>
                    </a:schemeClr>
                  </a:solidFill>
                </a:ln>
                <a:latin typeface="Baskerville Old Face" pitchFamily="18" charset="0"/>
              </a:rPr>
              <a:t> – FK Litvínov</a:t>
            </a:r>
          </a:p>
          <a:p>
            <a:r>
              <a:rPr lang="cs-CZ" dirty="0" smtClean="0">
                <a:latin typeface="Arial" pitchFamily="34" charset="0"/>
                <a:cs typeface="Arial" pitchFamily="34" charset="0"/>
              </a:rPr>
              <a:t>V úvodu soupeř tlačil.Pak jsme se ale rozehráli a byli jsme lepším týmem.  Dokázali jsme vstřelit branku , ale 3 minuty před poločasem dostaneme branku a to nás myslím docela dost položilo. Góly jsme dostávali po chybách obrany. Soupeř měl 4 šance a všechny využil.  Musíme se zlepšit v obraně, proměňovat šance , jinak se nedá vyhrávat.</a:t>
            </a:r>
          </a:p>
        </p:txBody>
      </p:sp>
      <p:sp>
        <p:nvSpPr>
          <p:cNvPr id="18" name="TextovéPole 17"/>
          <p:cNvSpPr txBox="1"/>
          <p:nvPr/>
        </p:nvSpPr>
        <p:spPr>
          <a:xfrm>
            <a:off x="5791572" y="3763516"/>
            <a:ext cx="4320480" cy="1292662"/>
          </a:xfrm>
          <a:prstGeom prst="rect">
            <a:avLst/>
          </a:prstGeom>
          <a:noFill/>
        </p:spPr>
        <p:txBody>
          <a:bodyPr wrap="square" rtlCol="0">
            <a:spAutoFit/>
          </a:bodyPr>
          <a:lstStyle/>
          <a:p>
            <a:pPr algn="ctr"/>
            <a:r>
              <a:rPr lang="cs-CZ" sz="1800" u="sng" dirty="0" smtClean="0">
                <a:ln>
                  <a:solidFill>
                    <a:schemeClr val="accent1">
                      <a:lumMod val="50000"/>
                    </a:schemeClr>
                  </a:solidFill>
                </a:ln>
                <a:latin typeface="Baskerville Old Face" pitchFamily="18" charset="0"/>
              </a:rPr>
              <a:t>Jiří </a:t>
            </a:r>
            <a:r>
              <a:rPr lang="cs-CZ" sz="1800" u="sng" dirty="0" err="1" smtClean="0">
                <a:ln>
                  <a:solidFill>
                    <a:schemeClr val="accent1">
                      <a:lumMod val="50000"/>
                    </a:schemeClr>
                  </a:solidFill>
                </a:ln>
                <a:latin typeface="Baskerville Old Face" pitchFamily="18" charset="0"/>
              </a:rPr>
              <a:t>Zigmund</a:t>
            </a:r>
            <a:r>
              <a:rPr lang="cs-CZ" sz="1800" u="sng" dirty="0" smtClean="0">
                <a:ln>
                  <a:solidFill>
                    <a:schemeClr val="accent1">
                      <a:lumMod val="50000"/>
                    </a:schemeClr>
                  </a:solidFill>
                </a:ln>
                <a:latin typeface="Baskerville Old Face" pitchFamily="18" charset="0"/>
              </a:rPr>
              <a:t>  - hráč FK Litvíno</a:t>
            </a:r>
            <a:r>
              <a:rPr lang="cs-CZ" sz="1800" u="sng" dirty="0" smtClean="0">
                <a:latin typeface="Baskerville Old Face" pitchFamily="18" charset="0"/>
              </a:rPr>
              <a:t>va</a:t>
            </a:r>
          </a:p>
          <a:p>
            <a:r>
              <a:rPr lang="cs-CZ" dirty="0" smtClean="0">
                <a:latin typeface="Arial" pitchFamily="34" charset="0"/>
                <a:cs typeface="Arial" pitchFamily="34" charset="0"/>
              </a:rPr>
              <a:t>Byl to důležitý zápas, který jsme vyhráli, takže je to super.  Vyrovnávací gól nás uklidnil. Do druhého poločasu jsme na soupeře vlétli a to se nám povedlo. Závěr už jsme kontrolovali. Teď  máme před sebou ještě několik důležitých zápasů, tak to snad zvládneme.</a:t>
            </a:r>
          </a:p>
        </p:txBody>
      </p:sp>
      <p:pic>
        <p:nvPicPr>
          <p:cNvPr id="21" name="Picture 13"/>
          <p:cNvPicPr>
            <a:picLocks noChangeAspect="1" noChangeArrowheads="1"/>
          </p:cNvPicPr>
          <p:nvPr/>
        </p:nvPicPr>
        <p:blipFill>
          <a:blip r:embed="rId5" cstate="print"/>
          <a:srcRect/>
          <a:stretch>
            <a:fillRect/>
          </a:stretch>
        </p:blipFill>
        <p:spPr bwMode="auto">
          <a:xfrm>
            <a:off x="6295628" y="5419700"/>
            <a:ext cx="2448272" cy="154076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8964" y="3259460"/>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graphicFrame>
        <p:nvGraphicFramePr>
          <p:cNvPr id="17" name="Tabulka 16"/>
          <p:cNvGraphicFramePr>
            <a:graphicFrameLocks noGrp="1"/>
          </p:cNvGraphicFramePr>
          <p:nvPr/>
        </p:nvGraphicFramePr>
        <p:xfrm>
          <a:off x="5647556" y="2514982"/>
          <a:ext cx="4464496" cy="1032510"/>
        </p:xfrm>
        <a:graphic>
          <a:graphicData uri="http://schemas.openxmlformats.org/drawingml/2006/table">
            <a:tbl>
              <a:tblPr/>
              <a:tblGrid>
                <a:gridCol w="2970736">
                  <a:extLst>
                    <a:ext uri="{9D8B030D-6E8A-4147-A177-3AD203B41FA5}">
                      <a16:colId xmlns:a16="http://schemas.microsoft.com/office/drawing/2014/main" val="20000"/>
                    </a:ext>
                  </a:extLst>
                </a:gridCol>
                <a:gridCol w="1493760">
                  <a:extLst>
                    <a:ext uri="{9D8B030D-6E8A-4147-A177-3AD203B41FA5}">
                      <a16:colId xmlns:a16="http://schemas.microsoft.com/office/drawing/2014/main" val="20001"/>
                    </a:ext>
                  </a:extLst>
                </a:gridCol>
              </a:tblGrid>
              <a:tr h="0">
                <a:tc gridSpan="2">
                  <a:txBody>
                    <a:bodyPr/>
                    <a:lstStyle/>
                    <a:p>
                      <a:pPr algn="ctr" fontAlgn="ctr"/>
                      <a:r>
                        <a:rPr lang="cs-CZ" sz="1400" b="1" i="0" u="none" strike="noStrike" dirty="0">
                          <a:solidFill>
                            <a:srgbClr val="000000"/>
                          </a:solidFill>
                          <a:latin typeface="Calibri"/>
                        </a:rPr>
                        <a:t>Výsledky minulého </a:t>
                      </a:r>
                      <a:r>
                        <a:rPr lang="cs-CZ" sz="1400" b="1" i="0" u="none" strike="noStrike" dirty="0" smtClean="0">
                          <a:solidFill>
                            <a:srgbClr val="000000"/>
                          </a:solidFill>
                          <a:latin typeface="Calibri"/>
                        </a:rPr>
                        <a:t>kola Staré gardy</a:t>
                      </a:r>
                      <a:endParaRPr lang="cs-CZ" sz="14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2DE"/>
                    </a:solidFill>
                  </a:tcPr>
                </a:tc>
                <a:tc hMerge="1">
                  <a:txBody>
                    <a:bodyPr/>
                    <a:lstStyle/>
                    <a:p>
                      <a:endParaRPr lang="cs-CZ"/>
                    </a:p>
                  </a:txBody>
                  <a:tcPr/>
                </a:tc>
                <a:extLst>
                  <a:ext uri="{0D108BD9-81ED-4DB2-BD59-A6C34878D82A}">
                    <a16:rowId xmlns:a16="http://schemas.microsoft.com/office/drawing/2014/main" val="10000"/>
                  </a:ext>
                </a:extLst>
              </a:tr>
              <a:tr h="104561">
                <a:tc>
                  <a:txBody>
                    <a:bodyPr/>
                    <a:lstStyle/>
                    <a:p>
                      <a:pPr algn="ctr" fontAlgn="ctr"/>
                      <a:r>
                        <a:rPr lang="cs-CZ" sz="1000" kern="1200" dirty="0" err="1" smtClean="0">
                          <a:solidFill>
                            <a:schemeClr val="tx1"/>
                          </a:solidFill>
                          <a:latin typeface="Arial Black" pitchFamily="34" charset="0"/>
                          <a:ea typeface="+mn-ea"/>
                          <a:cs typeface="+mn-cs"/>
                        </a:rPr>
                        <a:t>Podlusky</a:t>
                      </a:r>
                      <a:r>
                        <a:rPr lang="cs-CZ" sz="1000" kern="1200" dirty="0" smtClean="0">
                          <a:solidFill>
                            <a:schemeClr val="tx1"/>
                          </a:solidFill>
                          <a:latin typeface="Arial Black" pitchFamily="34" charset="0"/>
                          <a:ea typeface="+mn-ea"/>
                          <a:cs typeface="+mn-cs"/>
                        </a:rPr>
                        <a:t>-</a:t>
                      </a:r>
                      <a:r>
                        <a:rPr lang="cs-CZ" sz="1000" kern="1200" dirty="0" err="1" smtClean="0">
                          <a:solidFill>
                            <a:schemeClr val="tx1"/>
                          </a:solidFill>
                          <a:latin typeface="Arial Black" pitchFamily="34" charset="0"/>
                          <a:ea typeface="+mn-ea"/>
                          <a:cs typeface="+mn-cs"/>
                        </a:rPr>
                        <a:t>Mšené</a:t>
                      </a:r>
                      <a:r>
                        <a:rPr lang="cs-CZ" sz="1000" kern="1200" dirty="0" smtClean="0">
                          <a:solidFill>
                            <a:schemeClr val="tx1"/>
                          </a:solidFill>
                          <a:latin typeface="Arial Black" pitchFamily="34" charset="0"/>
                          <a:ea typeface="+mn-ea"/>
                          <a:cs typeface="+mn-cs"/>
                        </a:rPr>
                        <a:t> Lázně</a:t>
                      </a:r>
                      <a:endParaRPr lang="cs-CZ" sz="1000" b="1" i="0" u="none" strike="noStrike" dirty="0">
                        <a:solidFill>
                          <a:schemeClr val="tx1"/>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000" b="1" i="0" u="none" strike="noStrike" dirty="0" smtClean="0">
                          <a:solidFill>
                            <a:schemeClr val="tx1"/>
                          </a:solidFill>
                          <a:latin typeface="Arial Black" pitchFamily="34" charset="0"/>
                        </a:rPr>
                        <a:t>7:0</a:t>
                      </a:r>
                      <a:endParaRPr lang="cs-CZ" sz="1000" b="1" i="0" u="none" strike="noStrike" dirty="0">
                        <a:solidFill>
                          <a:schemeClr val="tx1"/>
                        </a:solidFill>
                        <a:latin typeface="Arial Black"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104561">
                <a:tc>
                  <a:txBody>
                    <a:bodyPr/>
                    <a:lstStyle/>
                    <a:p>
                      <a:pPr algn="ctr" fontAlgn="ctr"/>
                      <a:r>
                        <a:rPr lang="cs-CZ" sz="1000" b="1" i="0" u="none" strike="noStrike" dirty="0" err="1" smtClean="0">
                          <a:solidFill>
                            <a:schemeClr val="tx1"/>
                          </a:solidFill>
                          <a:latin typeface="Arial Black" pitchFamily="34" charset="0"/>
                        </a:rPr>
                        <a:t>Hoštka</a:t>
                      </a:r>
                      <a:r>
                        <a:rPr lang="cs-CZ" sz="1000" b="1" i="0" u="none" strike="noStrike" dirty="0" smtClean="0">
                          <a:solidFill>
                            <a:schemeClr val="tx1"/>
                          </a:solidFill>
                          <a:latin typeface="Arial Black" pitchFamily="34" charset="0"/>
                        </a:rPr>
                        <a:t> – </a:t>
                      </a:r>
                      <a:r>
                        <a:rPr lang="cs-CZ" sz="1000" b="1" i="0" u="none" strike="noStrike" dirty="0" err="1" smtClean="0">
                          <a:solidFill>
                            <a:schemeClr val="tx1"/>
                          </a:solidFill>
                          <a:latin typeface="Arial Black" pitchFamily="34" charset="0"/>
                        </a:rPr>
                        <a:t>Černiv</a:t>
                      </a:r>
                      <a:endParaRPr lang="cs-CZ" sz="1000" b="1" i="0" u="none" strike="noStrike" dirty="0">
                        <a:solidFill>
                          <a:schemeClr val="tx1"/>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cs-CZ" sz="1000" b="1" i="0" u="none" strike="noStrike" dirty="0" smtClean="0">
                          <a:solidFill>
                            <a:schemeClr val="tx1"/>
                          </a:solidFill>
                          <a:latin typeface="Arial Black" pitchFamily="34" charset="0"/>
                        </a:rPr>
                        <a:t>4:4</a:t>
                      </a:r>
                      <a:endParaRPr lang="cs-CZ" sz="1000" b="1" i="0" u="none" strike="noStrike" dirty="0">
                        <a:solidFill>
                          <a:schemeClr val="tx1"/>
                        </a:solidFill>
                        <a:latin typeface="Arial Black"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2"/>
                  </a:ext>
                </a:extLst>
              </a:tr>
              <a:tr h="104561">
                <a:tc>
                  <a:txBody>
                    <a:bodyPr/>
                    <a:lstStyle/>
                    <a:p>
                      <a:pPr algn="ctr" fontAlgn="ctr"/>
                      <a:r>
                        <a:rPr lang="cs-CZ" sz="1000" b="1" i="0" u="none" strike="noStrike" dirty="0" err="1" smtClean="0">
                          <a:solidFill>
                            <a:schemeClr val="tx1"/>
                          </a:solidFill>
                          <a:latin typeface="Arial Black" pitchFamily="34" charset="0"/>
                        </a:rPr>
                        <a:t>Roudnice</a:t>
                      </a:r>
                      <a:r>
                        <a:rPr lang="cs-CZ" sz="1000" b="1" i="0" u="none" strike="noStrike" dirty="0" smtClean="0">
                          <a:solidFill>
                            <a:schemeClr val="tx1"/>
                          </a:solidFill>
                          <a:latin typeface="Arial Black" pitchFamily="34" charset="0"/>
                        </a:rPr>
                        <a:t>-</a:t>
                      </a:r>
                      <a:r>
                        <a:rPr lang="cs-CZ" sz="1000" b="1" i="0" u="none" strike="noStrike" dirty="0" err="1" smtClean="0">
                          <a:solidFill>
                            <a:schemeClr val="tx1"/>
                          </a:solidFill>
                          <a:latin typeface="Arial Black" pitchFamily="34" charset="0"/>
                        </a:rPr>
                        <a:t>Střížovice</a:t>
                      </a:r>
                      <a:endParaRPr lang="cs-CZ" sz="1000" b="1" i="0" u="none" strike="noStrike" dirty="0">
                        <a:solidFill>
                          <a:schemeClr val="tx1"/>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000" b="1" i="0" u="none" strike="noStrike" dirty="0" smtClean="0">
                          <a:solidFill>
                            <a:schemeClr val="tx1"/>
                          </a:solidFill>
                          <a:latin typeface="Arial Black" pitchFamily="34" charset="0"/>
                        </a:rPr>
                        <a:t>3:1</a:t>
                      </a:r>
                      <a:endParaRPr lang="cs-CZ" sz="1000" b="1" i="0" u="none" strike="noStrike" dirty="0">
                        <a:solidFill>
                          <a:schemeClr val="tx1"/>
                        </a:solidFill>
                        <a:latin typeface="Arial Black"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39496">
                <a:tc>
                  <a:txBody>
                    <a:bodyPr/>
                    <a:lstStyle/>
                    <a:p>
                      <a:pPr algn="ctr" fontAlgn="ctr"/>
                      <a:r>
                        <a:rPr lang="cs-CZ" sz="1000" b="1" i="0" u="none" strike="noStrike" dirty="0" err="1" smtClean="0">
                          <a:solidFill>
                            <a:schemeClr val="tx1"/>
                          </a:solidFill>
                          <a:latin typeface="Arial Black" pitchFamily="34" charset="0"/>
                        </a:rPr>
                        <a:t>Štětí</a:t>
                      </a:r>
                      <a:r>
                        <a:rPr lang="cs-CZ" sz="1000" b="1" i="0" u="none" strike="noStrike" dirty="0" smtClean="0">
                          <a:solidFill>
                            <a:schemeClr val="tx1"/>
                          </a:solidFill>
                          <a:latin typeface="Arial Black" pitchFamily="34" charset="0"/>
                        </a:rPr>
                        <a:t>-Libochovice</a:t>
                      </a:r>
                      <a:endParaRPr lang="cs-CZ" sz="1000" b="1" i="0" u="none" strike="noStrike" dirty="0">
                        <a:solidFill>
                          <a:schemeClr val="tx1"/>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cs-CZ" sz="1000" b="1" i="0" u="none" strike="noStrike" dirty="0" smtClean="0">
                          <a:solidFill>
                            <a:schemeClr val="tx1"/>
                          </a:solidFill>
                          <a:latin typeface="Arial Black" pitchFamily="34" charset="0"/>
                        </a:rPr>
                        <a:t>3:0 kont.</a:t>
                      </a:r>
                      <a:endParaRPr lang="cs-CZ" sz="1000" b="1" i="0" u="none" strike="noStrike" dirty="0">
                        <a:solidFill>
                          <a:schemeClr val="tx1"/>
                        </a:solidFill>
                        <a:latin typeface="Arial Black"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4"/>
                  </a:ext>
                </a:extLst>
              </a:tr>
              <a:tr h="108702">
                <a:tc>
                  <a:txBody>
                    <a:bodyPr/>
                    <a:lstStyle/>
                    <a:p>
                      <a:pPr algn="ctr" fontAlgn="ctr"/>
                      <a:r>
                        <a:rPr lang="cs-CZ" sz="1000" b="1" i="0" u="none" strike="noStrike" dirty="0" smtClean="0">
                          <a:solidFill>
                            <a:schemeClr val="tx1"/>
                          </a:solidFill>
                          <a:latin typeface="Arial Black" pitchFamily="34" charset="0"/>
                        </a:rPr>
                        <a:t>Kleneč - </a:t>
                      </a:r>
                      <a:r>
                        <a:rPr lang="cs-CZ" sz="1000" b="1" i="0" u="none" strike="noStrike" dirty="0" err="1" smtClean="0">
                          <a:solidFill>
                            <a:schemeClr val="tx1"/>
                          </a:solidFill>
                          <a:latin typeface="Arial Black" pitchFamily="34" charset="0"/>
                        </a:rPr>
                        <a:t>H.Beřkovice</a:t>
                      </a:r>
                      <a:r>
                        <a:rPr lang="cs-CZ" sz="1000" b="1" i="0" u="none" strike="noStrike" dirty="0" smtClean="0">
                          <a:solidFill>
                            <a:schemeClr val="tx1"/>
                          </a:solidFill>
                          <a:latin typeface="Arial Black" pitchFamily="34" charset="0"/>
                        </a:rPr>
                        <a:t>-Libochovice</a:t>
                      </a:r>
                      <a:endParaRPr lang="cs-CZ" sz="1000" b="1" i="0" u="none" strike="noStrike" dirty="0">
                        <a:solidFill>
                          <a:schemeClr val="tx1"/>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000" b="1" i="0" u="none" strike="noStrike" dirty="0" smtClean="0">
                          <a:solidFill>
                            <a:schemeClr val="tx1"/>
                          </a:solidFill>
                          <a:latin typeface="Arial Black" pitchFamily="34" charset="0"/>
                        </a:rPr>
                        <a:t>3:1</a:t>
                      </a:r>
                      <a:endParaRPr lang="cs-CZ" sz="1000" b="1" i="0" u="none" strike="noStrike" dirty="0">
                        <a:solidFill>
                          <a:schemeClr val="tx1"/>
                        </a:solidFill>
                        <a:latin typeface="Arial Black"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5"/>
                  </a:ext>
                </a:extLst>
              </a:tr>
            </a:tbl>
          </a:graphicData>
        </a:graphic>
      </p:graphicFrame>
      <p:sp>
        <p:nvSpPr>
          <p:cNvPr id="18" name="Rectangle 1"/>
          <p:cNvSpPr>
            <a:spLocks noChangeArrowheads="1"/>
          </p:cNvSpPr>
          <p:nvPr/>
        </p:nvSpPr>
        <p:spPr bwMode="auto">
          <a:xfrm>
            <a:off x="5575548" y="3742025"/>
            <a:ext cx="460851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noFill/>
                </a:ln>
                <a:effectLst/>
                <a:latin typeface="Arial" pitchFamily="34" charset="0"/>
                <a:ea typeface="Times New Roman" pitchFamily="18" charset="0"/>
                <a:cs typeface="Arial" pitchFamily="34" charset="0"/>
              </a:rPr>
              <a:t>Dynamo </a:t>
            </a:r>
            <a:r>
              <a:rPr kumimoji="0" lang="cs-CZ" sz="2000" b="1" i="0" u="sng" strike="noStrike" cap="none" normalizeH="0" baseline="0" dirty="0" err="1" smtClean="0">
                <a:ln>
                  <a:noFill/>
                </a:ln>
                <a:effectLst/>
                <a:latin typeface="Arial" pitchFamily="34" charset="0"/>
                <a:ea typeface="Times New Roman" pitchFamily="18" charset="0"/>
                <a:cs typeface="Arial" pitchFamily="34" charset="0"/>
              </a:rPr>
              <a:t>Střížovice</a:t>
            </a:r>
            <a:r>
              <a:rPr kumimoji="0" lang="cs-CZ" sz="2000" b="1" i="0" u="sng" strike="noStrike" cap="none" normalizeH="0" baseline="0" dirty="0" smtClean="0">
                <a:ln>
                  <a:noFill/>
                </a:ln>
                <a:effectLst/>
                <a:latin typeface="Arial" pitchFamily="34" charset="0"/>
                <a:ea typeface="Times New Roman" pitchFamily="18" charset="0"/>
                <a:cs typeface="Arial" pitchFamily="34" charset="0"/>
              </a:rPr>
              <a:t> – SK </a:t>
            </a:r>
            <a:r>
              <a:rPr kumimoji="0" lang="cs-CZ" sz="2000" b="1" i="0" u="sng" strike="noStrike" cap="none" normalizeH="0" baseline="0" dirty="0" err="1" smtClean="0">
                <a:ln>
                  <a:noFill/>
                </a:ln>
                <a:effectLst/>
                <a:latin typeface="Arial" pitchFamily="34" charset="0"/>
                <a:ea typeface="Times New Roman" pitchFamily="18" charset="0"/>
                <a:cs typeface="Arial" pitchFamily="34" charset="0"/>
              </a:rPr>
              <a:t>Štětí</a:t>
            </a:r>
            <a:endParaRPr kumimoji="0" lang="cs-CZ" sz="7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noFill/>
                </a:ln>
                <a:effectLst/>
                <a:latin typeface="Arial" pitchFamily="34" charset="0"/>
                <a:ea typeface="Times New Roman" pitchFamily="18" charset="0"/>
                <a:cs typeface="Arial" pitchFamily="34" charset="0"/>
              </a:rPr>
              <a:t>0:0   22.5.2015</a:t>
            </a:r>
            <a:endParaRPr kumimoji="0" lang="cs-CZ" sz="7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Možná už málokdo věřil, že stará garda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Sepapu</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v letošním roce ztratí nějaké ty body.  Stalo se ve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Střížovicích</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kde se domácí na utkání velmi dobře připravili a i jejich předchozí výsledky naznačovaly, že nás nečeká páteční procházka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střížovickým</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údolím.  V prvním poločase se hrálo většinou od šestnáctky k šestnáctce a střel na branku bylo jako šafránu na přilehlých loukách.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Sepap</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postupně zvyšoval obrátky a snažil se získat vedení. Bylo to ale všechno moc upracované, a když už hosté branku vstřelili, tak se pískalo postavení mimo.  Ve druhém poločase byla převaha hostů ještě znatelnější.  Jak však minuty ubíhaly, tak tlak a způsob hry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upadal do stereotypu. Dlouhé nákopy,  které létaly do vápna jeden za druhým,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střížovičtí</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hráči v klidu odvraceli.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zkoušelo, co se dalo. Měnilo hráče na jednotlivých postech, ale   dobývání branky bylo až do závěrečného hvizdu rozhodčího marné. Radost domácích byla velká, ale zasloužená. Získali bod a to se zatím ani jednomu soupeři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letos ještě nepovedlo. </a:t>
            </a:r>
            <a:endParaRPr kumimoji="0" lang="cs-CZ" sz="1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effectLst/>
                <a:latin typeface="Arial" pitchFamily="34" charset="0"/>
                <a:ea typeface="Times New Roman" pitchFamily="18" charset="0"/>
                <a:cs typeface="Arial" pitchFamily="34" charset="0"/>
              </a:rPr>
              <a:t>Sestava:</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Danilu</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(40.Müller)-</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L</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Arazim</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J,</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Arazim</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Gorol</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Jonák,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Jerman</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Božík</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Hamšík, </a:t>
            </a:r>
            <a:r>
              <a:rPr kumimoji="0" lang="cs-CZ" sz="1000" b="0" i="0" strike="noStrike" cap="none" normalizeH="0" baseline="0" dirty="0" err="1" smtClean="0">
                <a:ln>
                  <a:noFill/>
                </a:ln>
                <a:effectLst/>
                <a:latin typeface="Arial" pitchFamily="34" charset="0"/>
                <a:ea typeface="Times New Roman" pitchFamily="18" charset="0"/>
                <a:cs typeface="Arial" pitchFamily="34" charset="0"/>
              </a:rPr>
              <a:t>J.Čermák</a:t>
            </a:r>
            <a:r>
              <a:rPr kumimoji="0" lang="cs-CZ" sz="1000" b="0" i="0" strike="noStrike" cap="none" normalizeH="0" baseline="0" dirty="0" smtClean="0">
                <a:ln>
                  <a:noFill/>
                </a:ln>
                <a:effectLst/>
                <a:latin typeface="Arial" pitchFamily="34" charset="0"/>
                <a:ea typeface="Times New Roman" pitchFamily="18" charset="0"/>
                <a:cs typeface="Arial" pitchFamily="34" charset="0"/>
              </a:rPr>
              <a:t>, Weber</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Pilař, Vála, Záloha</a:t>
            </a:r>
            <a:endParaRPr kumimoji="0" lang="cs-CZ" sz="1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effectLst/>
                <a:latin typeface="Arial" pitchFamily="34" charset="0"/>
                <a:ea typeface="Times New Roman" pitchFamily="18" charset="0"/>
                <a:cs typeface="Arial" pitchFamily="34" charset="0"/>
              </a:rPr>
              <a:t>Vedoucí:</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effectLst/>
                <a:latin typeface="Arial" pitchFamily="34" charset="0"/>
                <a:ea typeface="Times New Roman" pitchFamily="18" charset="0"/>
                <a:cs typeface="Arial" pitchFamily="34" charset="0"/>
              </a:rPr>
              <a:t>J.Urbánek</a:t>
            </a:r>
            <a:endParaRPr kumimoji="0" lang="cs-CZ" sz="1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effectLst/>
                <a:latin typeface="Arial" pitchFamily="34" charset="0"/>
                <a:ea typeface="Times New Roman" pitchFamily="18" charset="0"/>
                <a:cs typeface="Arial" pitchFamily="34" charset="0"/>
              </a:rPr>
              <a:t>Rozhodčí:</a:t>
            </a:r>
            <a:r>
              <a:rPr kumimoji="0" lang="cs-CZ" sz="1000" b="0" i="0" u="none" strike="noStrike" cap="none" normalizeH="0" baseline="0" dirty="0" smtClean="0">
                <a:ln>
                  <a:noFill/>
                </a:ln>
                <a:effectLst/>
                <a:latin typeface="Arial" pitchFamily="34" charset="0"/>
                <a:ea typeface="Times New Roman" pitchFamily="18" charset="0"/>
                <a:cs typeface="Arial" pitchFamily="34" charset="0"/>
              </a:rPr>
              <a:t> Husar</a:t>
            </a:r>
            <a:endParaRPr kumimoji="0" lang="cs-CZ" sz="1000" b="0" i="0" u="none" strike="noStrike" cap="none" normalizeH="0" baseline="0" dirty="0" smtClean="0">
              <a:ln>
                <a:noFill/>
              </a:ln>
              <a:effectLst/>
              <a:latin typeface="Arial" pitchFamily="34" charset="0"/>
              <a:cs typeface="Arial" pitchFamily="34" charset="0"/>
            </a:endParaRPr>
          </a:p>
        </p:txBody>
      </p:sp>
      <p:graphicFrame>
        <p:nvGraphicFramePr>
          <p:cNvPr id="19" name="Tabulka 18"/>
          <p:cNvGraphicFramePr>
            <a:graphicFrameLocks noGrp="1"/>
          </p:cNvGraphicFramePr>
          <p:nvPr/>
        </p:nvGraphicFramePr>
        <p:xfrm>
          <a:off x="5647556" y="107107"/>
          <a:ext cx="4508499" cy="2216249"/>
        </p:xfrm>
        <a:graphic>
          <a:graphicData uri="http://schemas.openxmlformats.org/drawingml/2006/table">
            <a:tbl>
              <a:tblPr/>
              <a:tblGrid>
                <a:gridCol w="484751">
                  <a:extLst>
                    <a:ext uri="{9D8B030D-6E8A-4147-A177-3AD203B41FA5}">
                      <a16:colId xmlns:a16="http://schemas.microsoft.com/office/drawing/2014/main" val="20000"/>
                    </a:ext>
                  </a:extLst>
                </a:gridCol>
                <a:gridCol w="1625341">
                  <a:extLst>
                    <a:ext uri="{9D8B030D-6E8A-4147-A177-3AD203B41FA5}">
                      <a16:colId xmlns:a16="http://schemas.microsoft.com/office/drawing/2014/main" val="20001"/>
                    </a:ext>
                  </a:extLst>
                </a:gridCol>
                <a:gridCol w="354850">
                  <a:extLst>
                    <a:ext uri="{9D8B030D-6E8A-4147-A177-3AD203B41FA5}">
                      <a16:colId xmlns:a16="http://schemas.microsoft.com/office/drawing/2014/main" val="20002"/>
                    </a:ext>
                  </a:extLst>
                </a:gridCol>
                <a:gridCol w="354850">
                  <a:extLst>
                    <a:ext uri="{9D8B030D-6E8A-4147-A177-3AD203B41FA5}">
                      <a16:colId xmlns:a16="http://schemas.microsoft.com/office/drawing/2014/main" val="20003"/>
                    </a:ext>
                  </a:extLst>
                </a:gridCol>
                <a:gridCol w="354850">
                  <a:extLst>
                    <a:ext uri="{9D8B030D-6E8A-4147-A177-3AD203B41FA5}">
                      <a16:colId xmlns:a16="http://schemas.microsoft.com/office/drawing/2014/main" val="20004"/>
                    </a:ext>
                  </a:extLst>
                </a:gridCol>
                <a:gridCol w="354850">
                  <a:extLst>
                    <a:ext uri="{9D8B030D-6E8A-4147-A177-3AD203B41FA5}">
                      <a16:colId xmlns:a16="http://schemas.microsoft.com/office/drawing/2014/main" val="20005"/>
                    </a:ext>
                  </a:extLst>
                </a:gridCol>
                <a:gridCol w="608315">
                  <a:extLst>
                    <a:ext uri="{9D8B030D-6E8A-4147-A177-3AD203B41FA5}">
                      <a16:colId xmlns:a16="http://schemas.microsoft.com/office/drawing/2014/main" val="20006"/>
                    </a:ext>
                  </a:extLst>
                </a:gridCol>
                <a:gridCol w="370692">
                  <a:extLst>
                    <a:ext uri="{9D8B030D-6E8A-4147-A177-3AD203B41FA5}">
                      <a16:colId xmlns:a16="http://schemas.microsoft.com/office/drawing/2014/main" val="20007"/>
                    </a:ext>
                  </a:extLst>
                </a:gridCol>
              </a:tblGrid>
              <a:tr h="295275">
                <a:tc gridSpan="8">
                  <a:txBody>
                    <a:bodyPr/>
                    <a:lstStyle/>
                    <a:p>
                      <a:pPr algn="ctr" rtl="0" fontAlgn="ctr"/>
                      <a:r>
                        <a:rPr lang="pl-PL" sz="1800" b="1" i="0" u="none" strike="noStrike" dirty="0">
                          <a:solidFill>
                            <a:srgbClr val="000000"/>
                          </a:solidFill>
                          <a:latin typeface="Calibri"/>
                        </a:rPr>
                        <a:t>Okresní soutěž staré gardy po 17. kole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90500">
                <a:tc>
                  <a:txBody>
                    <a:bodyPr/>
                    <a:lstStyle/>
                    <a:p>
                      <a:pPr algn="ctr" fontAlgn="ctr"/>
                      <a:r>
                        <a:rPr lang="cs-CZ" sz="1100" b="0" i="0" u="none" strike="noStrike" dirty="0">
                          <a:solidFill>
                            <a:srgbClr val="000000"/>
                          </a:solidFill>
                          <a:latin typeface="Arial"/>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dirty="0" err="1">
                          <a:solidFill>
                            <a:srgbClr val="000000"/>
                          </a:solidFill>
                          <a:latin typeface="Arial"/>
                        </a:rPr>
                        <a:t>Sepap</a:t>
                      </a:r>
                      <a:r>
                        <a:rPr lang="cs-CZ" sz="1100" b="0" i="0" u="none" strike="noStrike" dirty="0">
                          <a:solidFill>
                            <a:srgbClr val="000000"/>
                          </a:solidFill>
                          <a:latin typeface="Arial"/>
                        </a:rPr>
                        <a:t> </a:t>
                      </a:r>
                      <a:r>
                        <a:rPr lang="cs-CZ" sz="1100" b="0" i="0" u="none" strike="noStrike" dirty="0" err="1">
                          <a:solidFill>
                            <a:srgbClr val="000000"/>
                          </a:solidFill>
                          <a:latin typeface="Arial"/>
                        </a:rPr>
                        <a:t>Štětí</a:t>
                      </a:r>
                      <a:r>
                        <a:rPr lang="cs-CZ" sz="1100" b="0"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dirty="0">
                          <a:solidFill>
                            <a:srgbClr val="000000"/>
                          </a:solidFill>
                          <a:latin typeface="Arial"/>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Calibri"/>
                        </a:rPr>
                        <a:t>89:19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latin typeface="Arial"/>
                        </a:rPr>
                        <a:t>49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1"/>
                  </a:ext>
                </a:extLst>
              </a:tr>
              <a:tr h="190500">
                <a:tc>
                  <a:txBody>
                    <a:bodyPr/>
                    <a:lstStyle/>
                    <a:p>
                      <a:pPr algn="ctr" fontAlgn="ctr"/>
                      <a:r>
                        <a:rPr lang="cs-CZ" sz="1100" b="0"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Dynamo Podlusky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Calibri"/>
                        </a:rPr>
                        <a:t>66:34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latin typeface="Arial"/>
                        </a:rPr>
                        <a:t>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2"/>
                  </a:ext>
                </a:extLst>
              </a:tr>
              <a:tr h="190500">
                <a:tc>
                  <a:txBody>
                    <a:bodyPr/>
                    <a:lstStyle/>
                    <a:p>
                      <a:pPr algn="ctr" fontAlgn="ctr"/>
                      <a:r>
                        <a:rPr lang="cs-CZ" sz="1100" b="0" i="0" u="none" strike="noStrike">
                          <a:solidFill>
                            <a:srgbClr val="000000"/>
                          </a:solidFill>
                          <a:latin typeface="Arial"/>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Sokol Černiv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Calibri"/>
                        </a:rPr>
                        <a:t>58:46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latin typeface="Arial"/>
                        </a:rPr>
                        <a:t>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3"/>
                  </a:ext>
                </a:extLst>
              </a:tr>
              <a:tr h="190500">
                <a:tc>
                  <a:txBody>
                    <a:bodyPr/>
                    <a:lstStyle/>
                    <a:p>
                      <a:pPr algn="ctr" fontAlgn="ctr"/>
                      <a:r>
                        <a:rPr lang="cs-CZ" sz="1100" b="0"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Dynamo Střížovice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Calibri"/>
                        </a:rPr>
                        <a:t>67:34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latin typeface="Arial"/>
                        </a:rPr>
                        <a:t>32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4"/>
                  </a:ext>
                </a:extLst>
              </a:tr>
              <a:tr h="190500">
                <a:tc>
                  <a:txBody>
                    <a:bodyPr/>
                    <a:lstStyle/>
                    <a:p>
                      <a:pPr algn="ctr" fontAlgn="ctr"/>
                      <a:r>
                        <a:rPr lang="cs-CZ" sz="11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Viktorie Kleneč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Calibri"/>
                        </a:rPr>
                        <a:t>41:46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latin typeface="Arial"/>
                        </a:rPr>
                        <a:t>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5"/>
                  </a:ext>
                </a:extLst>
              </a:tr>
              <a:tr h="190500">
                <a:tc>
                  <a:txBody>
                    <a:bodyPr/>
                    <a:lstStyle/>
                    <a:p>
                      <a:pPr algn="ctr" fontAlgn="ctr"/>
                      <a:r>
                        <a:rPr lang="cs-CZ" sz="11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Káčko Roudnice n.L.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dirty="0">
                          <a:solidFill>
                            <a:srgbClr val="000000"/>
                          </a:solidFill>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Calibri"/>
                        </a:rPr>
                        <a:t>43:64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latin typeface="Arial"/>
                        </a:rPr>
                        <a:t>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6"/>
                  </a:ext>
                </a:extLst>
              </a:tr>
              <a:tr h="190500">
                <a:tc>
                  <a:txBody>
                    <a:bodyPr/>
                    <a:lstStyle/>
                    <a:p>
                      <a:pPr algn="ctr" fontAlgn="ctr"/>
                      <a:r>
                        <a:rPr lang="cs-CZ" sz="11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dirty="0">
                          <a:solidFill>
                            <a:srgbClr val="000000"/>
                          </a:solidFill>
                          <a:latin typeface="Arial"/>
                        </a:rPr>
                        <a:t>FK Libochovice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Calibri"/>
                        </a:rPr>
                        <a:t>39:67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latin typeface="Arial"/>
                        </a:rPr>
                        <a:t>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7"/>
                  </a:ext>
                </a:extLst>
              </a:tr>
              <a:tr h="190500">
                <a:tc>
                  <a:txBody>
                    <a:bodyPr/>
                    <a:lstStyle/>
                    <a:p>
                      <a:pPr algn="ctr" fontAlgn="ctr"/>
                      <a:r>
                        <a:rPr lang="cs-CZ" sz="11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Sokol Mšené Lázně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Calibri"/>
                        </a:rPr>
                        <a:t>51:86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latin typeface="Arial"/>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8"/>
                  </a:ext>
                </a:extLst>
              </a:tr>
              <a:tr h="196949">
                <a:tc>
                  <a:txBody>
                    <a:bodyPr/>
                    <a:lstStyle/>
                    <a:p>
                      <a:pPr algn="ctr" fontAlgn="ctr"/>
                      <a:r>
                        <a:rPr lang="cs-CZ" sz="11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Sokol Hoštka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Calibri"/>
                        </a:rPr>
                        <a:t>47:71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latin typeface="Arial"/>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9"/>
                  </a:ext>
                </a:extLst>
              </a:tr>
              <a:tr h="200025">
                <a:tc>
                  <a:txBody>
                    <a:bodyPr/>
                    <a:lstStyle/>
                    <a:p>
                      <a:pPr algn="ctr" fontAlgn="ctr"/>
                      <a:r>
                        <a:rPr lang="cs-CZ" sz="1100" b="0" i="0" u="none" strike="noStrike">
                          <a:solidFill>
                            <a:srgbClr val="000000"/>
                          </a:solidFill>
                          <a:latin typeface="Arial"/>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dirty="0">
                          <a:solidFill>
                            <a:srgbClr val="000000"/>
                          </a:solidFill>
                          <a:latin typeface="Arial"/>
                        </a:rPr>
                        <a:t>Slovan Horní </a:t>
                      </a:r>
                      <a:r>
                        <a:rPr lang="cs-CZ" sz="1100" b="0" i="0" u="none" strike="noStrike" dirty="0" err="1">
                          <a:solidFill>
                            <a:srgbClr val="000000"/>
                          </a:solidFill>
                          <a:latin typeface="Arial"/>
                        </a:rPr>
                        <a:t>Beřkovice</a:t>
                      </a:r>
                      <a:endParaRPr lang="cs-CZ" sz="11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Calibri"/>
                        </a:rPr>
                        <a:t>20:54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latin typeface="Arial"/>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0"/>
                  </a:ext>
                </a:extLst>
              </a:tr>
            </a:tbl>
          </a:graphicData>
        </a:graphic>
      </p:graphicFrame>
      <p:pic>
        <p:nvPicPr>
          <p:cNvPr id="10" name="Picture 1"/>
          <p:cNvPicPr>
            <a:picLocks noChangeAspect="1" noChangeArrowheads="1"/>
          </p:cNvPicPr>
          <p:nvPr/>
        </p:nvPicPr>
        <p:blipFill>
          <a:blip r:embed="rId3" cstate="print"/>
          <a:srcRect/>
          <a:stretch>
            <a:fillRect/>
          </a:stretch>
        </p:blipFill>
        <p:spPr bwMode="auto">
          <a:xfrm>
            <a:off x="174948" y="163116"/>
            <a:ext cx="4464496" cy="2736304"/>
          </a:xfrm>
          <a:prstGeom prst="rect">
            <a:avLst/>
          </a:prstGeom>
          <a:noFill/>
          <a:ln w="50800">
            <a:solidFill>
              <a:srgbClr val="FFFF00"/>
            </a:solid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174948" y="3121471"/>
            <a:ext cx="4486325" cy="3090317"/>
          </a:xfrm>
          <a:prstGeom prst="rect">
            <a:avLst/>
          </a:prstGeom>
          <a:noFill/>
          <a:ln w="50800">
            <a:solidFill>
              <a:srgbClr val="FFFF00"/>
            </a:solidFill>
            <a:miter lim="800000"/>
            <a:headEnd/>
            <a:tailEnd/>
          </a:ln>
        </p:spPr>
      </p:pic>
      <p:sp>
        <p:nvSpPr>
          <p:cNvPr id="14" name="TextovéPole 13"/>
          <p:cNvSpPr txBox="1"/>
          <p:nvPr/>
        </p:nvSpPr>
        <p:spPr>
          <a:xfrm>
            <a:off x="462980" y="6499820"/>
            <a:ext cx="3960440" cy="523220"/>
          </a:xfrm>
          <a:prstGeom prst="rect">
            <a:avLst/>
          </a:prstGeom>
          <a:solidFill>
            <a:srgbClr val="99FF66"/>
          </a:solidFill>
        </p:spPr>
        <p:txBody>
          <a:bodyPr wrap="square" rtlCol="0">
            <a:spAutoFit/>
          </a:bodyPr>
          <a:lstStyle/>
          <a:p>
            <a:pPr algn="ctr"/>
            <a:r>
              <a:rPr lang="cs-CZ" sz="1400" b="0" dirty="0" smtClean="0">
                <a:effectLst>
                  <a:outerShdw blurRad="38100" dist="38100" dir="2700000" algn="tl">
                    <a:srgbClr val="000000">
                      <a:alpha val="43137"/>
                    </a:srgbClr>
                  </a:outerShdw>
                </a:effectLst>
                <a:latin typeface="Bookman Old Style" pitchFamily="18" charset="0"/>
              </a:rPr>
              <a:t>SK </a:t>
            </a:r>
            <a:r>
              <a:rPr lang="cs-CZ" sz="1400" b="0" dirty="0" err="1" smtClean="0">
                <a:effectLst>
                  <a:outerShdw blurRad="38100" dist="38100" dir="2700000" algn="tl">
                    <a:srgbClr val="000000">
                      <a:alpha val="43137"/>
                    </a:srgbClr>
                  </a:outerShdw>
                </a:effectLst>
                <a:latin typeface="Bookman Old Style" pitchFamily="18" charset="0"/>
              </a:rPr>
              <a:t>Štětí</a:t>
            </a:r>
            <a:r>
              <a:rPr lang="cs-CZ" sz="1400" b="0" dirty="0" smtClean="0">
                <a:effectLst>
                  <a:outerShdw blurRad="38100" dist="38100" dir="2700000" algn="tl">
                    <a:srgbClr val="000000">
                      <a:alpha val="43137"/>
                    </a:srgbClr>
                  </a:outerShdw>
                </a:effectLst>
                <a:latin typeface="Bookman Old Style" pitchFamily="18" charset="0"/>
              </a:rPr>
              <a:t> – FK Litvínov 23.5.2015</a:t>
            </a:r>
          </a:p>
          <a:p>
            <a:pPr algn="ctr"/>
            <a:r>
              <a:rPr lang="cs-CZ" sz="1400" b="0" dirty="0" smtClean="0">
                <a:effectLst>
                  <a:outerShdw blurRad="38100" dist="38100" dir="2700000" algn="tl">
                    <a:srgbClr val="000000">
                      <a:alpha val="43137"/>
                    </a:srgbClr>
                  </a:outerShdw>
                </a:effectLst>
                <a:latin typeface="Bookman Old Style" pitchFamily="18" charset="0"/>
              </a:rPr>
              <a:t>Foto: Zuzana </a:t>
            </a:r>
            <a:r>
              <a:rPr lang="cs-CZ" sz="1400" b="0" dirty="0" err="1" smtClean="0">
                <a:effectLst>
                  <a:outerShdw blurRad="38100" dist="38100" dir="2700000" algn="tl">
                    <a:srgbClr val="000000">
                      <a:alpha val="43137"/>
                    </a:srgbClr>
                  </a:outerShdw>
                </a:effectLst>
                <a:latin typeface="Bookman Old Style" pitchFamily="18" charset="0"/>
              </a:rPr>
              <a:t>Rnsdorfová</a:t>
            </a:r>
            <a:endParaRPr lang="cs-CZ" sz="1400" b="0" dirty="0" smtClean="0">
              <a:effectLst>
                <a:outerShdw blurRad="38100" dist="38100" dir="2700000" algn="tl">
                  <a:srgbClr val="000000">
                    <a:alpha val="43137"/>
                  </a:srgbClr>
                </a:outerShdw>
              </a:effectLst>
              <a:latin typeface="Bookman Old Style" pitchFamily="18" charset="0"/>
            </a:endParaRPr>
          </a:p>
        </p:txBody>
      </p:sp>
      <p:pic>
        <p:nvPicPr>
          <p:cNvPr id="9218" name="Picture 1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02940" y="91108"/>
            <a:ext cx="4536504" cy="5509200"/>
          </a:xfrm>
          <a:prstGeom prst="rect">
            <a:avLst/>
          </a:prstGeom>
          <a:solidFill>
            <a:srgbClr val="CCFFFF"/>
          </a:solidFill>
        </p:spPr>
        <p:txBody>
          <a:bodyPr wrap="square" rtlCol="0">
            <a:spAutoFit/>
          </a:bodyPr>
          <a:lstStyle/>
          <a:p>
            <a:pPr algn="ctr"/>
            <a:r>
              <a:rPr lang="cs-CZ" sz="3200" u="sng" dirty="0" smtClean="0">
                <a:ln w="222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CC0066"/>
                </a:solidFill>
                <a:latin typeface="Bookman Old Style" pitchFamily="18" charset="0"/>
              </a:rPr>
              <a:t>Stará garda</a:t>
            </a:r>
          </a:p>
          <a:p>
            <a:pPr algn="just"/>
            <a:r>
              <a:rPr lang="cs-CZ" sz="1600" dirty="0" smtClean="0">
                <a:latin typeface="Bookman Old Style" pitchFamily="18" charset="0"/>
              </a:rPr>
              <a:t>Čekalo se, čekalo, ale soupeř staré gardy, FK Libochovice, do </a:t>
            </a:r>
            <a:r>
              <a:rPr lang="cs-CZ" sz="1600" dirty="0" err="1" smtClean="0">
                <a:latin typeface="Bookman Old Style" pitchFamily="18" charset="0"/>
              </a:rPr>
              <a:t>Štětí</a:t>
            </a:r>
            <a:r>
              <a:rPr lang="cs-CZ" sz="1600" dirty="0" smtClean="0">
                <a:latin typeface="Bookman Old Style" pitchFamily="18" charset="0"/>
              </a:rPr>
              <a:t> na mistrovský zápas nepřijel. Kontumace, která za současné situace již stejně nic neřeší.  1. místo v tabulce je jasné a pokuta uhradí akorát tak náklady na přípravu zápasu. Více ale mrzí, že to byl poslední letošní zápas a stará garda byla ochuzena o rozlučku s domácími fanoušky. Mělo se hrát dokonce na spodním </a:t>
            </a:r>
            <a:r>
              <a:rPr lang="cs-CZ" sz="1600" dirty="0" err="1" smtClean="0">
                <a:latin typeface="Bookman Old Style" pitchFamily="18" charset="0"/>
              </a:rPr>
              <a:t>Áčkovém</a:t>
            </a:r>
            <a:r>
              <a:rPr lang="cs-CZ" sz="1600" dirty="0" smtClean="0">
                <a:latin typeface="Bookman Old Style" pitchFamily="18" charset="0"/>
              </a:rPr>
              <a:t> hřišti. Pokud budou soutěže starých gard  na Litoměřicku příští rok probíhat ve stejné struktuře jako letos, tak je </a:t>
            </a:r>
            <a:r>
              <a:rPr lang="cs-CZ" sz="1600" dirty="0" err="1" smtClean="0">
                <a:latin typeface="Bookman Old Style" pitchFamily="18" charset="0"/>
              </a:rPr>
              <a:t>Štětí</a:t>
            </a:r>
            <a:r>
              <a:rPr lang="cs-CZ" sz="1600" dirty="0" smtClean="0">
                <a:latin typeface="Bookman Old Style" pitchFamily="18" charset="0"/>
              </a:rPr>
              <a:t> postupujícím do okresního přeboru a zde už to tak jasné, jako letos nebude. Určitě se máme ale na    co těšit, protože třeba za </a:t>
            </a:r>
            <a:r>
              <a:rPr lang="cs-CZ" sz="1600" dirty="0" err="1" smtClean="0">
                <a:latin typeface="Bookman Old Style" pitchFamily="18" charset="0"/>
              </a:rPr>
              <a:t>Žitenice</a:t>
            </a:r>
            <a:r>
              <a:rPr lang="cs-CZ" sz="1600" dirty="0" smtClean="0">
                <a:latin typeface="Bookman Old Style" pitchFamily="18" charset="0"/>
              </a:rPr>
              <a:t> hrají i bývalí ligoví hráči. Svoji </a:t>
            </a:r>
            <a:r>
              <a:rPr lang="cs-CZ" sz="1600" dirty="0" err="1" smtClean="0">
                <a:latin typeface="Bookman Old Style" pitchFamily="18" charset="0"/>
              </a:rPr>
              <a:t>poiuť</a:t>
            </a:r>
            <a:r>
              <a:rPr lang="cs-CZ" sz="1600" dirty="0" smtClean="0">
                <a:latin typeface="Bookman Old Style" pitchFamily="18" charset="0"/>
              </a:rPr>
              <a:t> okresní soutěží zakončila stará garda včera </a:t>
            </a:r>
            <a:r>
              <a:rPr lang="cs-CZ" sz="1600" dirty="0" err="1" smtClean="0">
                <a:latin typeface="Bookman Old Style" pitchFamily="18" charset="0"/>
              </a:rPr>
              <a:t>odpolene</a:t>
            </a:r>
            <a:r>
              <a:rPr lang="cs-CZ" sz="1600" dirty="0" smtClean="0">
                <a:latin typeface="Bookman Old Style" pitchFamily="18" charset="0"/>
              </a:rPr>
              <a:t> v Horních </a:t>
            </a:r>
            <a:r>
              <a:rPr lang="cs-CZ" sz="1600" dirty="0" err="1" smtClean="0">
                <a:latin typeface="Bookman Old Style" pitchFamily="18" charset="0"/>
              </a:rPr>
              <a:t>Beřkovicích</a:t>
            </a:r>
            <a:r>
              <a:rPr lang="cs-CZ" sz="1600" dirty="0" smtClean="0">
                <a:latin typeface="Bookman Old Style" pitchFamily="18" charset="0"/>
              </a:rPr>
              <a:t>.</a:t>
            </a:r>
          </a:p>
        </p:txBody>
      </p:sp>
      <p:sp>
        <p:nvSpPr>
          <p:cNvPr id="8" name="TextovéPole 7"/>
          <p:cNvSpPr txBox="1"/>
          <p:nvPr/>
        </p:nvSpPr>
        <p:spPr>
          <a:xfrm>
            <a:off x="0" y="5779740"/>
            <a:ext cx="4639444" cy="1046440"/>
          </a:xfrm>
          <a:prstGeom prst="rect">
            <a:avLst/>
          </a:prstGeom>
          <a:solidFill>
            <a:srgbClr val="FFFFCC"/>
          </a:solidFill>
        </p:spPr>
        <p:txBody>
          <a:bodyPr wrap="square" rtlCol="0">
            <a:spAutoFit/>
          </a:bodyPr>
          <a:lstStyle/>
          <a:p>
            <a:pPr algn="ctr"/>
            <a:r>
              <a:rPr lang="cs-CZ" sz="2400" u="sng" dirty="0" smtClean="0">
                <a:ln>
                  <a:solidFill>
                    <a:srgbClr val="006699"/>
                  </a:solidFill>
                </a:ln>
                <a:latin typeface="Bookman Old Style" pitchFamily="18" charset="0"/>
              </a:rPr>
              <a:t>SK </a:t>
            </a:r>
            <a:r>
              <a:rPr lang="cs-CZ" sz="2400" u="sng" dirty="0" err="1" smtClean="0">
                <a:ln>
                  <a:solidFill>
                    <a:srgbClr val="006699"/>
                  </a:solidFill>
                </a:ln>
                <a:latin typeface="Bookman Old Style" pitchFamily="18" charset="0"/>
              </a:rPr>
              <a:t>Štětí</a:t>
            </a:r>
            <a:r>
              <a:rPr lang="cs-CZ" sz="2400" u="sng" dirty="0" smtClean="0">
                <a:ln>
                  <a:solidFill>
                    <a:srgbClr val="006699"/>
                  </a:solidFill>
                </a:ln>
                <a:latin typeface="Bookman Old Style" pitchFamily="18" charset="0"/>
              </a:rPr>
              <a:t> – FK Libochovice</a:t>
            </a:r>
          </a:p>
          <a:p>
            <a:pPr algn="ctr"/>
            <a:r>
              <a:rPr lang="cs-CZ" sz="2400" u="sng" dirty="0" smtClean="0">
                <a:ln>
                  <a:solidFill>
                    <a:srgbClr val="006699"/>
                  </a:solidFill>
                </a:ln>
                <a:latin typeface="Bookman Old Style" pitchFamily="18" charset="0"/>
              </a:rPr>
              <a:t>3:0  kontumace</a:t>
            </a:r>
          </a:p>
          <a:p>
            <a:pPr algn="ctr"/>
            <a:r>
              <a:rPr lang="cs-CZ" sz="1400" u="sng" dirty="0" smtClean="0">
                <a:ln>
                  <a:solidFill>
                    <a:srgbClr val="006699"/>
                  </a:solidFill>
                </a:ln>
                <a:latin typeface="Bookman Old Style" pitchFamily="18" charset="0"/>
              </a:rPr>
              <a:t>hosté nepřijeli  29.5.2015   17. kolo</a:t>
            </a:r>
          </a:p>
        </p:txBody>
      </p:sp>
      <p:sp>
        <p:nvSpPr>
          <p:cNvPr id="4" name="Obdélník 3"/>
          <p:cNvSpPr/>
          <p:nvPr/>
        </p:nvSpPr>
        <p:spPr>
          <a:xfrm>
            <a:off x="5503541" y="91108"/>
            <a:ext cx="4608511" cy="1200329"/>
          </a:xfrm>
          <a:prstGeom prst="rect">
            <a:avLst/>
          </a:prstGeom>
          <a:blipFill>
            <a:blip r:embed="rId2" cstate="print"/>
            <a:stretch>
              <a:fillRect/>
            </a:stretch>
          </a:blipFill>
          <a:ln w="50800">
            <a:solidFill>
              <a:srgbClr val="008000"/>
            </a:solidFill>
            <a:prstDash val="lgDashDotDot"/>
          </a:ln>
        </p:spPr>
        <p:txBody>
          <a:bodyPr wrap="square" lIns="91440" tIns="45720" rIns="91440" bIns="45720">
            <a:spAutoFit/>
          </a:bodyPr>
          <a:lstStyle/>
          <a:p>
            <a:pPr algn="ctr"/>
            <a:r>
              <a:rPr lang="cs-CZ" sz="2400" b="1" cap="none" spc="300" dirty="0" smtClean="0">
                <a:ln w="11430" cmpd="sng">
                  <a:solidFill>
                    <a:schemeClr val="accent1">
                      <a:tint val="10000"/>
                    </a:schemeClr>
                  </a:solidFill>
                  <a:prstDash val="solid"/>
                  <a:miter lim="800000"/>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glow rad="45500">
                    <a:schemeClr val="accent1">
                      <a:satMod val="220000"/>
                      <a:alpha val="35000"/>
                    </a:schemeClr>
                  </a:glow>
                  <a:outerShdw blurRad="38100" dist="38100" dir="2700000" algn="tl">
                    <a:srgbClr val="000000">
                      <a:alpha val="43137"/>
                    </a:srgbClr>
                  </a:outerShdw>
                </a:effectLst>
                <a:latin typeface="Franklin Gothic Heavy" pitchFamily="34" charset="0"/>
              </a:rPr>
              <a:t>Jsme ve finále 54. ročníku Severočeského poháru</a:t>
            </a:r>
            <a:endParaRPr lang="cs-CZ" sz="2400" b="1" cap="none" spc="300" dirty="0">
              <a:ln w="11430" cmpd="sng">
                <a:solidFill>
                  <a:schemeClr val="accent1">
                    <a:tint val="10000"/>
                  </a:schemeClr>
                </a:solidFill>
                <a:prstDash val="solid"/>
                <a:miter lim="800000"/>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glow rad="45500">
                  <a:schemeClr val="accent1">
                    <a:satMod val="220000"/>
                    <a:alpha val="35000"/>
                  </a:schemeClr>
                </a:glow>
                <a:outerShdw blurRad="38100" dist="38100" dir="2700000" algn="tl">
                  <a:srgbClr val="000000">
                    <a:alpha val="43137"/>
                  </a:srgbClr>
                </a:outerShdw>
              </a:effectLst>
              <a:latin typeface="Franklin Gothic Heavy" pitchFamily="34" charset="0"/>
            </a:endParaRPr>
          </a:p>
        </p:txBody>
      </p:sp>
      <p:sp>
        <p:nvSpPr>
          <p:cNvPr id="5" name="Rectangle 1"/>
          <p:cNvSpPr>
            <a:spLocks noChangeArrowheads="1"/>
          </p:cNvSpPr>
          <p:nvPr/>
        </p:nvSpPr>
        <p:spPr bwMode="auto">
          <a:xfrm>
            <a:off x="5503540" y="1531268"/>
            <a:ext cx="4608512"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SK </a:t>
            </a:r>
            <a:r>
              <a:rPr kumimoji="0" lang="cs-CZ" sz="18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 SK STAP TRATEC </a:t>
            </a:r>
            <a:r>
              <a:rPr kumimoji="0" lang="cs-CZ" sz="18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Vilémov</a:t>
            </a:r>
            <a:endParaRPr kumimoji="0" lang="cs-CZ"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3:2(1:2) </a:t>
            </a:r>
            <a:r>
              <a:rPr kumimoji="0" lang="cs-CZ"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.2015 </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semifinále Severočeského poháru</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samém začátku jsme si připravili několik střeleckých příležitostí, které zaváněly brankou. Nejprve po trestném kopu to chtělo více pozornosti a důrazu před brankou. V ještě větší šanci se ocitl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Ransdorf</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ze 14 metrů poslal balón na házenkářské hřiště. Hosté se ale stále častěji začali přesouvat na naši polovinu hřiště a po několika nepovedených finálních přihrávkách to vyšlo ve 27. minutě. Za obránce si do vápna zaběhl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Jägr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brankáři nedal šanci. Velmi brzo bylo ale srovnáno.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krásným dlouhým pasem poslal dopředu Stejskala, který využil toho, že brankář hostů nebyl při výběhu z branky 2x důrazný a střelou do prázdné svatyně vyrovnal na 1:1 . Aby těch branek nebylo málo, tak o 3 minuty později v minutě 35. šli do vedení opět hosté. Ostrostřelec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Kaňkovský</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trefil míč po náběhu do vápna parádně, přesně do míst, kde se střetává tyč a břevno. Výsledkem 2:1 pro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Vilémov</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skončil i první poločas. Do druhého jsme vyběhli s velkou chutí a v 54. minutě střela Stejskala škrtla břevno. Zvýšit náskok hostů mohl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Kaňkovský</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neuspěl.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Vilémov</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jsme přitlačili na jeho polovinu a s tím přicházely i šance.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63. minutě netrefil míč ideálně ve snaze přehodit brankáře. Slanička hlavou po rohu jen těsně minul.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Šmidrkal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trefil spojnici tyče a břevna. Vyrovnání jsme se dočkali v 70. minutě. Velkou zásluhu na to má střídající Tichý, který vybojoval ztracený míč a přihrál ho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Belákovi</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 vyrovnání na 2:2.  Při dalším útoku jsme mohli jít i do vedení. Střelu Slanička zastavil pohotový zákrok Michálka v brance. Naše snaha dostat se do vedení nepolevovala a také byla v 73. minutě odměněna brankou Stejskala, který poslal balón nechytatelně pod břevno na 3:2. Inkasovaná branka hráče Vilémova probrala a hned bylo po střele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Kaňkovského</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z těžkého úhlu před naší brankou rušno. Rozhodnout mohl 10 minut před koncem Stejskal, kterého vyzval ke skórování Slanička, ale svoji příležitost zahodil.  V posledních minutách utkání se hosté ještě dostali do 2 velkých brankových příležitostí. Nejprve proti střele zasahoval brankář a druhý</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 name="Přímá spojovací šipka 8"/>
          <p:cNvCxnSpPr/>
          <p:nvPr/>
        </p:nvCxnSpPr>
        <p:spPr bwMode="auto">
          <a:xfrm>
            <a:off x="8095828" y="6931868"/>
            <a:ext cx="1656184" cy="144016"/>
          </a:xfrm>
          <a:prstGeom prst="straightConnector1">
            <a:avLst/>
          </a:prstGeom>
          <a:noFill/>
          <a:ln w="22225" cap="flat" cmpd="sng" algn="ctr">
            <a:solidFill>
              <a:srgbClr val="008000"/>
            </a:solidFill>
            <a:prstDash val="solid"/>
            <a:round/>
            <a:headEnd type="none" w="med" len="med"/>
            <a:tailEnd type="arrow"/>
          </a:ln>
          <a:effectLst>
            <a:outerShdw dist="45791" dir="2021404" algn="ctr" rotWithShape="0">
              <a:srgbClr val="9999FF"/>
            </a:outerShdw>
          </a:effec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Přímá spojovací šipka 13"/>
          <p:cNvCxnSpPr/>
          <p:nvPr/>
        </p:nvCxnSpPr>
        <p:spPr bwMode="auto">
          <a:xfrm>
            <a:off x="9103940" y="7239000"/>
            <a:ext cx="72008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9031932" y="7075884"/>
            <a:ext cx="8640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7" name="Přímá spojovací šipka 16"/>
          <p:cNvCxnSpPr/>
          <p:nvPr/>
        </p:nvCxnSpPr>
        <p:spPr bwMode="auto">
          <a:xfrm>
            <a:off x="9247956" y="7147892"/>
            <a:ext cx="864096" cy="0"/>
          </a:xfrm>
          <a:prstGeom prst="straightConnector1">
            <a:avLst/>
          </a:prstGeom>
          <a:noFill/>
          <a:ln w="9525" cap="flat" cmpd="sng" algn="ctr">
            <a:solidFill>
              <a:schemeClr val="tx1"/>
            </a:solidFill>
            <a:prstDash val="solid"/>
            <a:round/>
            <a:headEnd type="none" w="med" len="med"/>
            <a:tailEnd type="arrow"/>
          </a:ln>
          <a:effectLst>
            <a:outerShdw dist="45791" dir="2021404" algn="ctr" rotWithShape="0">
              <a:srgbClr val="9999FF"/>
            </a:outerShdw>
          </a:effectLst>
        </p:spPr>
      </p:cxnSp>
      <p:sp>
        <p:nvSpPr>
          <p:cNvPr id="9" name="TextovéPole 8"/>
          <p:cNvSpPr txBox="1"/>
          <p:nvPr/>
        </p:nvSpPr>
        <p:spPr>
          <a:xfrm>
            <a:off x="5647556" y="163116"/>
            <a:ext cx="4536504" cy="1077218"/>
          </a:xfrm>
          <a:prstGeom prst="rect">
            <a:avLst/>
          </a:prstGeom>
          <a:blipFill dpi="0" rotWithShape="1">
            <a:blip r:embed="rId2" cstate="print">
              <a:alphaModFix amt="39000"/>
            </a:blip>
            <a:srcRect/>
            <a:stretch>
              <a:fillRect/>
            </a:stretch>
          </a:blipFill>
          <a:ln w="47625">
            <a:solidFill>
              <a:schemeClr val="tx2">
                <a:lumMod val="95000"/>
                <a:lumOff val="5000"/>
              </a:schemeClr>
            </a:solidFill>
            <a:prstDash val="dash"/>
          </a:ln>
        </p:spPr>
        <p:txBody>
          <a:bodyPr wrap="square" rtlCol="0">
            <a:spAutoFit/>
          </a:bodyPr>
          <a:lstStyle/>
          <a:p>
            <a:pPr algn="ctr"/>
            <a:r>
              <a:rPr lang="cs-CZ" sz="3200" dirty="0" smtClean="0">
                <a:solidFill>
                  <a:srgbClr val="FF3300"/>
                </a:solidFill>
                <a:latin typeface="Bookman Old Style" pitchFamily="18" charset="0"/>
              </a:rPr>
              <a:t>Do konce sezóny už moc zápasů nezbývá</a:t>
            </a:r>
          </a:p>
        </p:txBody>
      </p:sp>
      <p:graphicFrame>
        <p:nvGraphicFramePr>
          <p:cNvPr id="10" name="Tabulka 9"/>
          <p:cNvGraphicFramePr>
            <a:graphicFrameLocks noGrp="1"/>
          </p:cNvGraphicFramePr>
          <p:nvPr/>
        </p:nvGraphicFramePr>
        <p:xfrm>
          <a:off x="5719563" y="1459260"/>
          <a:ext cx="4458279" cy="5599025"/>
        </p:xfrm>
        <a:graphic>
          <a:graphicData uri="http://schemas.openxmlformats.org/drawingml/2006/table">
            <a:tbl>
              <a:tblPr/>
              <a:tblGrid>
                <a:gridCol w="555477">
                  <a:extLst>
                    <a:ext uri="{9D8B030D-6E8A-4147-A177-3AD203B41FA5}">
                      <a16:colId xmlns:a16="http://schemas.microsoft.com/office/drawing/2014/main" val="20000"/>
                    </a:ext>
                  </a:extLst>
                </a:gridCol>
                <a:gridCol w="555477">
                  <a:extLst>
                    <a:ext uri="{9D8B030D-6E8A-4147-A177-3AD203B41FA5}">
                      <a16:colId xmlns:a16="http://schemas.microsoft.com/office/drawing/2014/main" val="20001"/>
                    </a:ext>
                  </a:extLst>
                </a:gridCol>
                <a:gridCol w="650949">
                  <a:extLst>
                    <a:ext uri="{9D8B030D-6E8A-4147-A177-3AD203B41FA5}">
                      <a16:colId xmlns:a16="http://schemas.microsoft.com/office/drawing/2014/main" val="20002"/>
                    </a:ext>
                  </a:extLst>
                </a:gridCol>
                <a:gridCol w="914222">
                  <a:extLst>
                    <a:ext uri="{9D8B030D-6E8A-4147-A177-3AD203B41FA5}">
                      <a16:colId xmlns:a16="http://schemas.microsoft.com/office/drawing/2014/main" val="20003"/>
                    </a:ext>
                  </a:extLst>
                </a:gridCol>
                <a:gridCol w="798498">
                  <a:extLst>
                    <a:ext uri="{9D8B030D-6E8A-4147-A177-3AD203B41FA5}">
                      <a16:colId xmlns:a16="http://schemas.microsoft.com/office/drawing/2014/main" val="20004"/>
                    </a:ext>
                  </a:extLst>
                </a:gridCol>
                <a:gridCol w="983656">
                  <a:extLst>
                    <a:ext uri="{9D8B030D-6E8A-4147-A177-3AD203B41FA5}">
                      <a16:colId xmlns:a16="http://schemas.microsoft.com/office/drawing/2014/main" val="20005"/>
                    </a:ext>
                  </a:extLst>
                </a:gridCol>
              </a:tblGrid>
              <a:tr h="402398">
                <a:tc>
                  <a:txBody>
                    <a:bodyPr/>
                    <a:lstStyle/>
                    <a:p>
                      <a:pPr algn="ctr" fontAlgn="ctr"/>
                      <a:r>
                        <a:rPr lang="cs-CZ" sz="800" b="1" i="0" u="none" strike="noStrike" dirty="0">
                          <a:solidFill>
                            <a:srgbClr val="000000"/>
                          </a:solidFill>
                          <a:latin typeface="Arial"/>
                        </a:rPr>
                        <a:t>6.6.2015</a:t>
                      </a:r>
                    </a:p>
                  </a:txBody>
                  <a:tcPr marL="8404" marR="8404" marT="84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sobota</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10:15</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A</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FK Tatran Kadaň</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Dospělí</a:t>
                      </a:r>
                    </a:p>
                  </a:txBody>
                  <a:tcPr marL="8404" marR="8404" marT="84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0"/>
                  </a:ext>
                </a:extLst>
              </a:tr>
              <a:tr h="402398">
                <a:tc>
                  <a:txBody>
                    <a:bodyPr/>
                    <a:lstStyle/>
                    <a:p>
                      <a:pPr algn="ctr" fontAlgn="ctr"/>
                      <a:r>
                        <a:rPr lang="cs-CZ" sz="800" b="1" i="0" u="none" strike="noStrike">
                          <a:solidFill>
                            <a:srgbClr val="000000"/>
                          </a:solidFill>
                          <a:latin typeface="Arial"/>
                        </a:rPr>
                        <a:t>6.6.2015</a:t>
                      </a:r>
                    </a:p>
                  </a:txBody>
                  <a:tcPr marL="8404" marR="8404" marT="84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sobota</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10:00</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Roudnice </a:t>
                      </a:r>
                      <a:r>
                        <a:rPr lang="cs-CZ" sz="1000" b="1" i="0" u="none" strike="noStrike" dirty="0" err="1">
                          <a:solidFill>
                            <a:srgbClr val="000000"/>
                          </a:solidFill>
                          <a:latin typeface="Arial"/>
                        </a:rPr>
                        <a:t>n.L.</a:t>
                      </a:r>
                      <a:r>
                        <a:rPr lang="cs-CZ" sz="1000" b="1" i="0" u="none" strike="noStrike" dirty="0">
                          <a:solidFill>
                            <a:srgbClr val="000000"/>
                          </a:solidFill>
                          <a:latin typeface="Arial"/>
                        </a:rPr>
                        <a:t> </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FA Petra Voříška</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Starší přípravka</a:t>
                      </a:r>
                    </a:p>
                  </a:txBody>
                  <a:tcPr marL="8404" marR="8404" marT="84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1"/>
                  </a:ext>
                </a:extLst>
              </a:tr>
              <a:tr h="402398">
                <a:tc>
                  <a:txBody>
                    <a:bodyPr/>
                    <a:lstStyle/>
                    <a:p>
                      <a:pPr algn="ctr" fontAlgn="ctr"/>
                      <a:r>
                        <a:rPr lang="cs-CZ" sz="800" b="1" i="0" u="none" strike="noStrike">
                          <a:solidFill>
                            <a:srgbClr val="000000"/>
                          </a:solidFill>
                          <a:latin typeface="Arial"/>
                        </a:rPr>
                        <a:t>6.6.2015</a:t>
                      </a:r>
                    </a:p>
                  </a:txBody>
                  <a:tcPr marL="8404" marR="8404" marT="84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sobota</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12:30</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SK Štětí B</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Arial"/>
                        </a:rPr>
                        <a:t>TJ Sokol Zahořany</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Mladší žáci B</a:t>
                      </a:r>
                    </a:p>
                  </a:txBody>
                  <a:tcPr marL="8404" marR="8404" marT="84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2"/>
                  </a:ext>
                </a:extLst>
              </a:tr>
              <a:tr h="402398">
                <a:tc>
                  <a:txBody>
                    <a:bodyPr/>
                    <a:lstStyle/>
                    <a:p>
                      <a:pPr algn="ctr" fontAlgn="ctr"/>
                      <a:r>
                        <a:rPr lang="cs-CZ" sz="800" b="1" i="0" u="none" strike="noStrike">
                          <a:solidFill>
                            <a:srgbClr val="000000"/>
                          </a:solidFill>
                          <a:latin typeface="Arial"/>
                        </a:rPr>
                        <a:t>7.6.2015</a:t>
                      </a:r>
                    </a:p>
                  </a:txBody>
                  <a:tcPr marL="8404" marR="8404" marT="84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neděle</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10:00</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Sokol Mšené Lázně</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Dorost</a:t>
                      </a:r>
                    </a:p>
                  </a:txBody>
                  <a:tcPr marL="8404" marR="8404" marT="84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402398">
                <a:tc>
                  <a:txBody>
                    <a:bodyPr/>
                    <a:lstStyle/>
                    <a:p>
                      <a:pPr algn="ctr" fontAlgn="ctr"/>
                      <a:r>
                        <a:rPr lang="cs-CZ" sz="800" b="1" i="0" u="none" strike="noStrike">
                          <a:solidFill>
                            <a:srgbClr val="000000"/>
                          </a:solidFill>
                          <a:latin typeface="Arial"/>
                        </a:rPr>
                        <a:t>7.6.2015</a:t>
                      </a:r>
                    </a:p>
                  </a:txBody>
                  <a:tcPr marL="8404" marR="8404" marT="84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neděle</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10:00, 12:00</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SK Roudnice n.L.</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Starší, mladší žáci</a:t>
                      </a:r>
                    </a:p>
                  </a:txBody>
                  <a:tcPr marL="8404" marR="8404" marT="84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492937">
                <a:tc>
                  <a:txBody>
                    <a:bodyPr/>
                    <a:lstStyle/>
                    <a:p>
                      <a:pPr algn="ctr" fontAlgn="ctr"/>
                      <a:r>
                        <a:rPr lang="cs-CZ" sz="800" b="1" i="0" u="none" strike="noStrike">
                          <a:solidFill>
                            <a:srgbClr val="000000"/>
                          </a:solidFill>
                          <a:latin typeface="Arial"/>
                        </a:rPr>
                        <a:t>7.6.2015</a:t>
                      </a:r>
                    </a:p>
                  </a:txBody>
                  <a:tcPr marL="8404" marR="8404" marT="84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neděle</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13:30</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Dobříň Turnaj liga</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a:rPr>
                        <a:t>Finále ligy mladší přípravky</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Mladší přípravka A</a:t>
                      </a:r>
                    </a:p>
                  </a:txBody>
                  <a:tcPr marL="8404" marR="8404" marT="84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402398">
                <a:tc>
                  <a:txBody>
                    <a:bodyPr/>
                    <a:lstStyle/>
                    <a:p>
                      <a:pPr algn="ctr" fontAlgn="ctr"/>
                      <a:r>
                        <a:rPr lang="cs-CZ" sz="800" b="1" i="0" u="none" strike="noStrike">
                          <a:solidFill>
                            <a:srgbClr val="000000"/>
                          </a:solidFill>
                          <a:latin typeface="Arial"/>
                        </a:rPr>
                        <a:t>10.6.2015</a:t>
                      </a:r>
                    </a:p>
                  </a:txBody>
                  <a:tcPr marL="8404" marR="8404" marT="84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středa</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17:30</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SK Štětí A </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Arial"/>
                        </a:rPr>
                        <a:t>FK Český Lev </a:t>
                      </a:r>
                      <a:r>
                        <a:rPr lang="cs-CZ" sz="1000" b="1" i="0" u="none" strike="noStrike" dirty="0" err="1">
                          <a:solidFill>
                            <a:srgbClr val="000000"/>
                          </a:solidFill>
                          <a:latin typeface="Arial"/>
                        </a:rPr>
                        <a:t>Neštěmice</a:t>
                      </a:r>
                      <a:endParaRPr lang="cs-CZ" sz="1000" b="1" i="0" u="none" strike="noStrike" dirty="0">
                        <a:solidFill>
                          <a:srgbClr val="000000"/>
                        </a:solidFill>
                        <a:latin typeface="Arial"/>
                      </a:endParaRP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Dospělí</a:t>
                      </a:r>
                    </a:p>
                  </a:txBody>
                  <a:tcPr marL="8404" marR="8404" marT="84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6"/>
                  </a:ext>
                </a:extLst>
              </a:tr>
              <a:tr h="402398">
                <a:tc>
                  <a:txBody>
                    <a:bodyPr/>
                    <a:lstStyle/>
                    <a:p>
                      <a:pPr algn="ctr" fontAlgn="ctr"/>
                      <a:r>
                        <a:rPr lang="cs-CZ" sz="800" b="1" i="0" u="none" strike="noStrike">
                          <a:solidFill>
                            <a:srgbClr val="000000"/>
                          </a:solidFill>
                          <a:latin typeface="Arial"/>
                        </a:rPr>
                        <a:t>13.6.2015</a:t>
                      </a:r>
                    </a:p>
                  </a:txBody>
                  <a:tcPr marL="8404" marR="8404" marT="84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sobota</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 </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3">
                  <a:txBody>
                    <a:bodyPr/>
                    <a:lstStyle/>
                    <a:p>
                      <a:pPr algn="ctr" fontAlgn="ctr"/>
                      <a:r>
                        <a:rPr lang="cs-CZ" sz="1000" b="1" i="0" u="none" strike="noStrike" dirty="0">
                          <a:solidFill>
                            <a:srgbClr val="000000"/>
                          </a:solidFill>
                          <a:latin typeface="Arial"/>
                        </a:rPr>
                        <a:t>Velký turnaj mladší přípravky za účasti mužstev z celé České republiky</a:t>
                      </a:r>
                    </a:p>
                  </a:txBody>
                  <a:tcPr marL="8404" marR="8404" marT="84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7"/>
                  </a:ext>
                </a:extLst>
              </a:tr>
              <a:tr h="553298">
                <a:tc>
                  <a:txBody>
                    <a:bodyPr/>
                    <a:lstStyle/>
                    <a:p>
                      <a:pPr algn="ctr" fontAlgn="ctr"/>
                      <a:r>
                        <a:rPr lang="cs-CZ" sz="800" b="1" i="0" u="none" strike="noStrike">
                          <a:solidFill>
                            <a:srgbClr val="000000"/>
                          </a:solidFill>
                          <a:latin typeface="Arial"/>
                        </a:rPr>
                        <a:t>13.6.2015</a:t>
                      </a:r>
                    </a:p>
                  </a:txBody>
                  <a:tcPr marL="8404" marR="8404" marT="84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sobota</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11:00</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FK Louny/Jazzmani Žatec</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/SK Roudnice </a:t>
                      </a:r>
                      <a:r>
                        <a:rPr lang="cs-CZ" sz="1000" b="1" i="0" u="none" strike="noStrike" dirty="0" err="1">
                          <a:solidFill>
                            <a:srgbClr val="000000"/>
                          </a:solidFill>
                          <a:latin typeface="Arial"/>
                        </a:rPr>
                        <a:t>n.L.</a:t>
                      </a:r>
                      <a:r>
                        <a:rPr lang="cs-CZ" sz="1000" b="1" i="0" u="none" strike="noStrike" dirty="0">
                          <a:solidFill>
                            <a:srgbClr val="000000"/>
                          </a:solidFill>
                          <a:latin typeface="Arial"/>
                        </a:rPr>
                        <a:t> </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Starší přípravka</a:t>
                      </a:r>
                    </a:p>
                  </a:txBody>
                  <a:tcPr marL="8404" marR="8404" marT="84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8"/>
                  </a:ext>
                </a:extLst>
              </a:tr>
              <a:tr h="402398">
                <a:tc>
                  <a:txBody>
                    <a:bodyPr/>
                    <a:lstStyle/>
                    <a:p>
                      <a:pPr algn="ctr" fontAlgn="ctr"/>
                      <a:r>
                        <a:rPr lang="cs-CZ" sz="800" b="1" i="0" u="none" strike="noStrike">
                          <a:solidFill>
                            <a:srgbClr val="000000"/>
                          </a:solidFill>
                          <a:latin typeface="Arial"/>
                        </a:rPr>
                        <a:t>13.6.2015</a:t>
                      </a:r>
                    </a:p>
                  </a:txBody>
                  <a:tcPr marL="8404" marR="8404" marT="84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sobota</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17:00</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TJ Proboštov</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A</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Dospělí</a:t>
                      </a:r>
                    </a:p>
                  </a:txBody>
                  <a:tcPr marL="8404" marR="8404" marT="84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9"/>
                  </a:ext>
                </a:extLst>
              </a:tr>
              <a:tr h="402398">
                <a:tc>
                  <a:txBody>
                    <a:bodyPr/>
                    <a:lstStyle/>
                    <a:p>
                      <a:pPr algn="ctr" fontAlgn="ctr"/>
                      <a:r>
                        <a:rPr lang="cs-CZ" sz="800" b="1" i="0" u="none" strike="noStrike">
                          <a:solidFill>
                            <a:srgbClr val="000000"/>
                          </a:solidFill>
                          <a:latin typeface="Arial"/>
                        </a:rPr>
                        <a:t>14.6.2015</a:t>
                      </a:r>
                    </a:p>
                  </a:txBody>
                  <a:tcPr marL="8404" marR="8404" marT="84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neděle</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10:00,12:00</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SK Štětí</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Arial"/>
                        </a:rPr>
                        <a:t>Mostecký fotbalový klub</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Starší, mladší žáci</a:t>
                      </a:r>
                    </a:p>
                  </a:txBody>
                  <a:tcPr marL="8404" marR="8404" marT="84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0"/>
                  </a:ext>
                </a:extLst>
              </a:tr>
              <a:tr h="402398">
                <a:tc>
                  <a:txBody>
                    <a:bodyPr/>
                    <a:lstStyle/>
                    <a:p>
                      <a:pPr algn="ctr" fontAlgn="ctr"/>
                      <a:r>
                        <a:rPr lang="cs-CZ" sz="800" b="1" i="0" u="none" strike="noStrike">
                          <a:solidFill>
                            <a:srgbClr val="000000"/>
                          </a:solidFill>
                          <a:latin typeface="Arial"/>
                        </a:rPr>
                        <a:t>14.6.2015</a:t>
                      </a:r>
                    </a:p>
                  </a:txBody>
                  <a:tcPr marL="8404" marR="8404" marT="84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neděle</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14:00</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SK Štětí</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Arial"/>
                        </a:rPr>
                        <a:t>FK </a:t>
                      </a:r>
                      <a:r>
                        <a:rPr lang="cs-CZ" sz="1000" b="1" i="0" u="none" strike="noStrike" dirty="0" err="1">
                          <a:solidFill>
                            <a:srgbClr val="000000"/>
                          </a:solidFill>
                          <a:latin typeface="Arial"/>
                        </a:rPr>
                        <a:t>Novosedlice</a:t>
                      </a:r>
                      <a:endParaRPr lang="cs-CZ" sz="1000" b="1" i="0" u="none" strike="noStrike" dirty="0">
                        <a:solidFill>
                          <a:srgbClr val="000000"/>
                        </a:solidFill>
                        <a:latin typeface="Arial"/>
                      </a:endParaRP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Dorost</a:t>
                      </a:r>
                    </a:p>
                  </a:txBody>
                  <a:tcPr marL="8404" marR="8404" marT="84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1"/>
                  </a:ext>
                </a:extLst>
              </a:tr>
              <a:tr h="402398">
                <a:tc>
                  <a:txBody>
                    <a:bodyPr/>
                    <a:lstStyle/>
                    <a:p>
                      <a:pPr algn="ctr" fontAlgn="ctr"/>
                      <a:r>
                        <a:rPr lang="cs-CZ" sz="800" b="1" i="0" u="none" strike="noStrike" dirty="0">
                          <a:solidFill>
                            <a:srgbClr val="000000"/>
                          </a:solidFill>
                          <a:latin typeface="Arial"/>
                        </a:rPr>
                        <a:t>20.6.2015</a:t>
                      </a:r>
                    </a:p>
                  </a:txBody>
                  <a:tcPr marL="8404" marR="8404" marT="84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sobota</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14:00</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a:rPr>
                        <a:t>TJ </a:t>
                      </a:r>
                      <a:r>
                        <a:rPr lang="cs-CZ" sz="1000" b="1" i="0" u="none" strike="noStrike" dirty="0" err="1">
                          <a:solidFill>
                            <a:srgbClr val="000000"/>
                          </a:solidFill>
                          <a:latin typeface="Arial"/>
                        </a:rPr>
                        <a:t>Skorotice</a:t>
                      </a:r>
                      <a:endParaRPr lang="cs-CZ" sz="1000" b="1" i="0" u="none" strike="noStrike" dirty="0">
                        <a:solidFill>
                          <a:srgbClr val="000000"/>
                        </a:solidFill>
                        <a:latin typeface="Arial"/>
                      </a:endParaRP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Dorost</a:t>
                      </a:r>
                    </a:p>
                  </a:txBody>
                  <a:tcPr marL="8404" marR="8404" marT="84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2"/>
                  </a:ext>
                </a:extLst>
              </a:tr>
            </a:tbl>
          </a:graphicData>
        </a:graphic>
      </p:graphicFrame>
      <p:sp>
        <p:nvSpPr>
          <p:cNvPr id="13" name="Obdélník 12"/>
          <p:cNvSpPr/>
          <p:nvPr/>
        </p:nvSpPr>
        <p:spPr>
          <a:xfrm>
            <a:off x="102940" y="523156"/>
            <a:ext cx="4320480" cy="1869743"/>
          </a:xfrm>
          <a:prstGeom prst="rect">
            <a:avLst/>
          </a:prstGeom>
        </p:spPr>
        <p:txBody>
          <a:bodyPr wrap="square">
            <a:spAutoFit/>
          </a:bodyPr>
          <a:lstStyle/>
          <a:p>
            <a:pPr lvl="0" algn="just" eaLnBrk="0" hangingPunct="0"/>
            <a:r>
              <a:rPr lang="cs-CZ" sz="1050" b="0" dirty="0" smtClean="0">
                <a:latin typeface="Arial" pitchFamily="34" charset="0"/>
                <a:ea typeface="Times New Roman" pitchFamily="18" charset="0"/>
                <a:cs typeface="Arial" pitchFamily="34" charset="0"/>
              </a:rPr>
              <a:t>pokus skončil vysoko nad brankou. Těsné vítězství za výkon ve druhém poločase si naše mužstvo zasloužilo a za postup mu patří pochvala. Ve finále nás čekají </a:t>
            </a:r>
            <a:r>
              <a:rPr lang="cs-CZ" sz="1050" b="0" dirty="0" err="1" smtClean="0">
                <a:latin typeface="Arial" pitchFamily="34" charset="0"/>
                <a:ea typeface="Times New Roman" pitchFamily="18" charset="0"/>
                <a:cs typeface="Arial" pitchFamily="34" charset="0"/>
              </a:rPr>
              <a:t>Postoloprty</a:t>
            </a:r>
            <a:r>
              <a:rPr lang="cs-CZ" sz="1050" b="0" dirty="0" smtClean="0">
                <a:latin typeface="Arial" pitchFamily="34" charset="0"/>
                <a:ea typeface="Times New Roman" pitchFamily="18" charset="0"/>
                <a:cs typeface="Arial" pitchFamily="34" charset="0"/>
              </a:rPr>
              <a:t>, které překvapivě vysoko 6:0 porazili vedoucí tým Ústeckého přeboru FK Litvínov. Kdy a kde se bude hrát, ještě nevíme, ale věříme, že se to brzy dozvíme.</a:t>
            </a:r>
            <a:endParaRPr lang="cs-CZ" sz="1050" b="0" dirty="0" smtClean="0">
              <a:latin typeface="Arial" pitchFamily="34" charset="0"/>
              <a:cs typeface="Arial" pitchFamily="34" charset="0"/>
            </a:endParaRPr>
          </a:p>
          <a:p>
            <a:pPr lvl="0" algn="just" eaLnBrk="0" hangingPunct="0"/>
            <a:r>
              <a:rPr lang="cs-CZ" sz="1050" b="0" u="sng" dirty="0" smtClean="0">
                <a:latin typeface="Arial" pitchFamily="34" charset="0"/>
                <a:ea typeface="Times New Roman" pitchFamily="18" charset="0"/>
                <a:cs typeface="Arial" pitchFamily="34" charset="0"/>
              </a:rPr>
              <a:t>Branky:</a:t>
            </a:r>
            <a:r>
              <a:rPr lang="cs-CZ" sz="1050" b="0" dirty="0" smtClean="0">
                <a:latin typeface="Arial" pitchFamily="34" charset="0"/>
                <a:ea typeface="Times New Roman" pitchFamily="18" charset="0"/>
                <a:cs typeface="Arial" pitchFamily="34" charset="0"/>
              </a:rPr>
              <a:t> Stejskal 2, </a:t>
            </a:r>
            <a:r>
              <a:rPr lang="cs-CZ" sz="1050" b="0" dirty="0" err="1" smtClean="0">
                <a:latin typeface="Arial" pitchFamily="34" charset="0"/>
                <a:ea typeface="Times New Roman" pitchFamily="18" charset="0"/>
                <a:cs typeface="Arial" pitchFamily="34" charset="0"/>
              </a:rPr>
              <a:t>Belák</a:t>
            </a:r>
            <a:r>
              <a:rPr lang="cs-CZ" sz="1050" b="0" dirty="0" smtClean="0">
                <a:latin typeface="Arial" pitchFamily="34" charset="0"/>
                <a:ea typeface="Times New Roman" pitchFamily="18" charset="0"/>
                <a:cs typeface="Arial" pitchFamily="34" charset="0"/>
              </a:rPr>
              <a:t> 1</a:t>
            </a:r>
            <a:endParaRPr lang="cs-CZ" sz="1050" b="0" dirty="0" smtClean="0">
              <a:latin typeface="Arial" pitchFamily="34" charset="0"/>
              <a:cs typeface="Arial" pitchFamily="34" charset="0"/>
            </a:endParaRPr>
          </a:p>
          <a:p>
            <a:pPr lvl="0" algn="just" eaLnBrk="0" hangingPunct="0"/>
            <a:r>
              <a:rPr lang="cs-CZ" sz="1050" b="0" u="sng" dirty="0" smtClean="0">
                <a:latin typeface="Arial" pitchFamily="34" charset="0"/>
                <a:ea typeface="Times New Roman" pitchFamily="18" charset="0"/>
                <a:cs typeface="Arial" pitchFamily="34" charset="0"/>
              </a:rPr>
              <a:t>Sestava:</a:t>
            </a:r>
            <a:r>
              <a:rPr lang="cs-CZ" sz="1050" b="0" dirty="0" smtClean="0">
                <a:latin typeface="Arial" pitchFamily="34" charset="0"/>
                <a:ea typeface="Times New Roman" pitchFamily="18" charset="0"/>
                <a:cs typeface="Arial" pitchFamily="34" charset="0"/>
              </a:rPr>
              <a:t> </a:t>
            </a:r>
            <a:r>
              <a:rPr lang="cs-CZ" sz="1050" b="0" dirty="0" err="1" smtClean="0">
                <a:latin typeface="Arial" pitchFamily="34" charset="0"/>
                <a:ea typeface="Times New Roman" pitchFamily="18" charset="0"/>
                <a:cs typeface="Arial" pitchFamily="34" charset="0"/>
              </a:rPr>
              <a:t>Gabriel</a:t>
            </a:r>
            <a:r>
              <a:rPr lang="cs-CZ" sz="1050" b="0" dirty="0" smtClean="0">
                <a:latin typeface="Arial" pitchFamily="34" charset="0"/>
                <a:ea typeface="Times New Roman" pitchFamily="18" charset="0"/>
                <a:cs typeface="Arial" pitchFamily="34" charset="0"/>
              </a:rPr>
              <a:t>-Tůma(65.Tichý), Slanička, </a:t>
            </a:r>
            <a:r>
              <a:rPr lang="cs-CZ" sz="1050" b="0" dirty="0" err="1" smtClean="0">
                <a:latin typeface="Arial" pitchFamily="34" charset="0"/>
                <a:ea typeface="Times New Roman" pitchFamily="18" charset="0"/>
                <a:cs typeface="Arial" pitchFamily="34" charset="0"/>
              </a:rPr>
              <a:t>Šmidrkal</a:t>
            </a:r>
            <a:r>
              <a:rPr lang="cs-CZ" sz="1050" b="0" dirty="0" smtClean="0">
                <a:latin typeface="Arial" pitchFamily="34" charset="0"/>
                <a:ea typeface="Times New Roman" pitchFamily="18" charset="0"/>
                <a:cs typeface="Arial" pitchFamily="34" charset="0"/>
              </a:rPr>
              <a:t>, </a:t>
            </a:r>
            <a:r>
              <a:rPr lang="cs-CZ" sz="1050" b="0" dirty="0" err="1" smtClean="0">
                <a:latin typeface="Arial" pitchFamily="34" charset="0"/>
                <a:ea typeface="Times New Roman" pitchFamily="18" charset="0"/>
                <a:cs typeface="Arial" pitchFamily="34" charset="0"/>
              </a:rPr>
              <a:t>Ransdorf</a:t>
            </a:r>
            <a:r>
              <a:rPr lang="cs-CZ" sz="1050" b="0" dirty="0" smtClean="0">
                <a:latin typeface="Arial" pitchFamily="34" charset="0"/>
                <a:ea typeface="Times New Roman" pitchFamily="18" charset="0"/>
                <a:cs typeface="Arial" pitchFamily="34" charset="0"/>
              </a:rPr>
              <a:t>-</a:t>
            </a:r>
          </a:p>
          <a:p>
            <a:pPr lvl="0" algn="just" eaLnBrk="0" hangingPunct="0"/>
            <a:r>
              <a:rPr lang="cs-CZ" sz="1050" b="0" dirty="0" smtClean="0">
                <a:latin typeface="Arial" pitchFamily="34" charset="0"/>
                <a:ea typeface="Times New Roman" pitchFamily="18" charset="0"/>
                <a:cs typeface="Arial" pitchFamily="34" charset="0"/>
              </a:rPr>
              <a:t>               </a:t>
            </a:r>
            <a:r>
              <a:rPr lang="cs-CZ" sz="1050" b="0" dirty="0" err="1" smtClean="0">
                <a:latin typeface="Arial" pitchFamily="34" charset="0"/>
                <a:ea typeface="Times New Roman" pitchFamily="18" charset="0"/>
                <a:cs typeface="Arial" pitchFamily="34" charset="0"/>
              </a:rPr>
              <a:t>Poráč</a:t>
            </a:r>
            <a:r>
              <a:rPr lang="cs-CZ" sz="1050" b="0" dirty="0" smtClean="0">
                <a:latin typeface="Arial" pitchFamily="34" charset="0"/>
                <a:ea typeface="Times New Roman" pitchFamily="18" charset="0"/>
                <a:cs typeface="Arial" pitchFamily="34" charset="0"/>
              </a:rPr>
              <a:t>, </a:t>
            </a:r>
            <a:r>
              <a:rPr lang="cs-CZ" sz="1050" b="0" dirty="0" err="1" smtClean="0">
                <a:latin typeface="Arial" pitchFamily="34" charset="0"/>
                <a:ea typeface="Times New Roman" pitchFamily="18" charset="0"/>
                <a:cs typeface="Arial" pitchFamily="34" charset="0"/>
              </a:rPr>
              <a:t>Malák</a:t>
            </a:r>
            <a:r>
              <a:rPr lang="cs-CZ" sz="1050" b="0" dirty="0" smtClean="0">
                <a:latin typeface="Arial" pitchFamily="34" charset="0"/>
                <a:ea typeface="Times New Roman" pitchFamily="18" charset="0"/>
                <a:cs typeface="Arial" pitchFamily="34" charset="0"/>
              </a:rPr>
              <a:t>(89.Matuszewski), Šimral, Stejskal-</a:t>
            </a:r>
            <a:r>
              <a:rPr lang="cs-CZ" sz="1050" b="0" dirty="0" err="1" smtClean="0">
                <a:latin typeface="Arial" pitchFamily="34" charset="0"/>
                <a:ea typeface="Times New Roman" pitchFamily="18" charset="0"/>
                <a:cs typeface="Arial" pitchFamily="34" charset="0"/>
              </a:rPr>
              <a:t>Belák</a:t>
            </a:r>
            <a:r>
              <a:rPr lang="cs-CZ" sz="1050" b="0" dirty="0" smtClean="0">
                <a:latin typeface="Arial" pitchFamily="34" charset="0"/>
                <a:ea typeface="Times New Roman" pitchFamily="18" charset="0"/>
                <a:cs typeface="Arial" pitchFamily="34" charset="0"/>
              </a:rPr>
              <a:t>, </a:t>
            </a:r>
            <a:endParaRPr lang="cs-CZ" sz="1050" b="0" dirty="0" smtClean="0">
              <a:latin typeface="Arial" pitchFamily="34" charset="0"/>
              <a:cs typeface="Arial" pitchFamily="34" charset="0"/>
            </a:endParaRPr>
          </a:p>
          <a:p>
            <a:pPr lvl="0" algn="just" eaLnBrk="0" hangingPunct="0"/>
            <a:r>
              <a:rPr lang="cs-CZ" sz="1050" b="0" dirty="0" smtClean="0">
                <a:latin typeface="Arial" pitchFamily="34" charset="0"/>
                <a:ea typeface="Times New Roman" pitchFamily="18" charset="0"/>
                <a:cs typeface="Arial" pitchFamily="34" charset="0"/>
              </a:rPr>
              <a:t>              </a:t>
            </a:r>
            <a:r>
              <a:rPr lang="cs-CZ" sz="1050" b="0" dirty="0" err="1" smtClean="0">
                <a:latin typeface="Arial" pitchFamily="34" charset="0"/>
                <a:ea typeface="Times New Roman" pitchFamily="18" charset="0"/>
                <a:cs typeface="Arial" pitchFamily="34" charset="0"/>
              </a:rPr>
              <a:t>Koráň</a:t>
            </a:r>
            <a:r>
              <a:rPr lang="cs-CZ" sz="1050" b="0" dirty="0" smtClean="0">
                <a:latin typeface="Arial" pitchFamily="34" charset="0"/>
                <a:ea typeface="Times New Roman" pitchFamily="18" charset="0"/>
                <a:cs typeface="Arial" pitchFamily="34" charset="0"/>
              </a:rPr>
              <a:t>(38.Kucler) </a:t>
            </a:r>
            <a:endParaRPr lang="cs-CZ" sz="1050" b="0" dirty="0" smtClean="0">
              <a:latin typeface="Arial" pitchFamily="34" charset="0"/>
              <a:cs typeface="Arial" pitchFamily="34" charset="0"/>
            </a:endParaRPr>
          </a:p>
          <a:p>
            <a:pPr lvl="0" algn="just" eaLnBrk="0" hangingPunct="0"/>
            <a:r>
              <a:rPr lang="cs-CZ" sz="1050" b="0" u="sng" dirty="0" smtClean="0">
                <a:latin typeface="Arial" pitchFamily="34" charset="0"/>
                <a:ea typeface="Times New Roman" pitchFamily="18" charset="0"/>
                <a:cs typeface="Arial" pitchFamily="34" charset="0"/>
              </a:rPr>
              <a:t>Trenér:</a:t>
            </a:r>
            <a:r>
              <a:rPr lang="cs-CZ" sz="1050" b="0" dirty="0" smtClean="0">
                <a:latin typeface="Arial" pitchFamily="34" charset="0"/>
                <a:ea typeface="Times New Roman" pitchFamily="18" charset="0"/>
                <a:cs typeface="Arial" pitchFamily="34" charset="0"/>
              </a:rPr>
              <a:t> </a:t>
            </a:r>
            <a:r>
              <a:rPr lang="cs-CZ" sz="1050" b="0" dirty="0" err="1" smtClean="0">
                <a:latin typeface="Arial" pitchFamily="34" charset="0"/>
                <a:ea typeface="Times New Roman" pitchFamily="18" charset="0"/>
                <a:cs typeface="Arial" pitchFamily="34" charset="0"/>
              </a:rPr>
              <a:t>J.Vinš</a:t>
            </a:r>
            <a:r>
              <a:rPr lang="cs-CZ" sz="1050" b="0" dirty="0" smtClean="0">
                <a:latin typeface="Arial" pitchFamily="34" charset="0"/>
                <a:ea typeface="Times New Roman" pitchFamily="18" charset="0"/>
                <a:cs typeface="Arial" pitchFamily="34" charset="0"/>
              </a:rPr>
              <a:t>  </a:t>
            </a:r>
            <a:r>
              <a:rPr lang="cs-CZ" sz="1050" b="0" u="sng" dirty="0" smtClean="0">
                <a:latin typeface="Arial" pitchFamily="34" charset="0"/>
                <a:ea typeface="Times New Roman" pitchFamily="18" charset="0"/>
                <a:cs typeface="Arial" pitchFamily="34" charset="0"/>
              </a:rPr>
              <a:t>Vedoucí:</a:t>
            </a:r>
            <a:r>
              <a:rPr lang="cs-CZ" sz="1050" b="0" dirty="0" smtClean="0">
                <a:latin typeface="Arial" pitchFamily="34" charset="0"/>
                <a:ea typeface="Times New Roman" pitchFamily="18" charset="0"/>
                <a:cs typeface="Arial" pitchFamily="34" charset="0"/>
              </a:rPr>
              <a:t> </a:t>
            </a:r>
            <a:r>
              <a:rPr lang="cs-CZ" sz="1050" b="0" dirty="0" err="1" smtClean="0">
                <a:latin typeface="Arial" pitchFamily="34" charset="0"/>
                <a:ea typeface="Times New Roman" pitchFamily="18" charset="0"/>
                <a:cs typeface="Arial" pitchFamily="34" charset="0"/>
              </a:rPr>
              <a:t>V</a:t>
            </a:r>
            <a:r>
              <a:rPr lang="cs-CZ" sz="1050" b="0" dirty="0" smtClean="0">
                <a:latin typeface="Arial" pitchFamily="34" charset="0"/>
                <a:ea typeface="Times New Roman" pitchFamily="18" charset="0"/>
                <a:cs typeface="Arial" pitchFamily="34" charset="0"/>
              </a:rPr>
              <a:t>.Frey    </a:t>
            </a:r>
            <a:r>
              <a:rPr lang="cs-CZ" sz="1050" b="0" u="sng" dirty="0" smtClean="0">
                <a:latin typeface="Arial" pitchFamily="34" charset="0"/>
                <a:ea typeface="Times New Roman" pitchFamily="18" charset="0"/>
                <a:cs typeface="Arial" pitchFamily="34" charset="0"/>
              </a:rPr>
              <a:t>Masér:</a:t>
            </a:r>
            <a:r>
              <a:rPr lang="cs-CZ" sz="1050" b="0" dirty="0" smtClean="0">
                <a:latin typeface="Arial" pitchFamily="34" charset="0"/>
                <a:ea typeface="Times New Roman" pitchFamily="18" charset="0"/>
                <a:cs typeface="Arial" pitchFamily="34" charset="0"/>
              </a:rPr>
              <a:t> </a:t>
            </a:r>
            <a:r>
              <a:rPr lang="cs-CZ" sz="1050" b="0" dirty="0" err="1" smtClean="0">
                <a:latin typeface="Arial" pitchFamily="34" charset="0"/>
                <a:ea typeface="Times New Roman" pitchFamily="18" charset="0"/>
                <a:cs typeface="Arial" pitchFamily="34" charset="0"/>
              </a:rPr>
              <a:t>K</a:t>
            </a:r>
            <a:r>
              <a:rPr lang="cs-CZ" sz="1050" b="0" dirty="0" smtClean="0">
                <a:latin typeface="Arial" pitchFamily="34" charset="0"/>
                <a:ea typeface="Times New Roman" pitchFamily="18" charset="0"/>
                <a:cs typeface="Arial" pitchFamily="34" charset="0"/>
              </a:rPr>
              <a:t>.Zavřel</a:t>
            </a:r>
            <a:endParaRPr lang="cs-CZ" sz="1050" b="0" dirty="0" smtClean="0">
              <a:latin typeface="Arial" pitchFamily="34" charset="0"/>
              <a:cs typeface="Arial" pitchFamily="34" charset="0"/>
            </a:endParaRPr>
          </a:p>
          <a:p>
            <a:pPr lvl="0" algn="just" eaLnBrk="0" hangingPunct="0"/>
            <a:r>
              <a:rPr lang="cs-CZ" sz="1050" b="0" u="sng" dirty="0" smtClean="0">
                <a:latin typeface="Arial" pitchFamily="34" charset="0"/>
                <a:ea typeface="Times New Roman" pitchFamily="18" charset="0"/>
                <a:cs typeface="Arial" pitchFamily="34" charset="0"/>
              </a:rPr>
              <a:t>Rozhodčí:</a:t>
            </a:r>
            <a:r>
              <a:rPr lang="cs-CZ" sz="1050" b="0" dirty="0" smtClean="0">
                <a:latin typeface="Arial" pitchFamily="34" charset="0"/>
                <a:ea typeface="Times New Roman" pitchFamily="18" charset="0"/>
                <a:cs typeface="Arial" pitchFamily="34" charset="0"/>
              </a:rPr>
              <a:t> </a:t>
            </a:r>
            <a:r>
              <a:rPr lang="cs-CZ" sz="1050" b="0" dirty="0" err="1" smtClean="0">
                <a:latin typeface="Arial" pitchFamily="34" charset="0"/>
                <a:ea typeface="Times New Roman" pitchFamily="18" charset="0"/>
                <a:cs typeface="Arial" pitchFamily="34" charset="0"/>
              </a:rPr>
              <a:t>Prágl</a:t>
            </a:r>
            <a:r>
              <a:rPr lang="cs-CZ" sz="1050" b="0" dirty="0" smtClean="0">
                <a:latin typeface="Arial" pitchFamily="34" charset="0"/>
                <a:ea typeface="Times New Roman" pitchFamily="18" charset="0"/>
                <a:cs typeface="Arial" pitchFamily="34" charset="0"/>
              </a:rPr>
              <a:t>- Barva, Prošek </a:t>
            </a:r>
            <a:endParaRPr lang="cs-CZ" sz="1050" b="0" dirty="0" smtClean="0">
              <a:latin typeface="Arial" pitchFamily="34" charset="0"/>
              <a:cs typeface="Arial" pitchFamily="34" charset="0"/>
            </a:endParaRPr>
          </a:p>
        </p:txBody>
      </p:sp>
      <p:sp>
        <p:nvSpPr>
          <p:cNvPr id="15" name="TextovéPole 14"/>
          <p:cNvSpPr txBox="1"/>
          <p:nvPr/>
        </p:nvSpPr>
        <p:spPr>
          <a:xfrm>
            <a:off x="174948" y="163116"/>
            <a:ext cx="4320480" cy="261610"/>
          </a:xfrm>
          <a:prstGeom prst="rect">
            <a:avLst/>
          </a:prstGeom>
          <a:solidFill>
            <a:srgbClr val="99FF66"/>
          </a:solidFill>
        </p:spPr>
        <p:txBody>
          <a:bodyPr wrap="square" rtlCol="0">
            <a:spAutoFit/>
          </a:bodyPr>
          <a:lstStyle/>
          <a:p>
            <a:pPr algn="ctr"/>
            <a:r>
              <a:rPr lang="cs-CZ" sz="1100" dirty="0" smtClean="0">
                <a:latin typeface="Bookman Old Style" pitchFamily="18" charset="0"/>
              </a:rPr>
              <a:t>Pokračování semifinále SK </a:t>
            </a:r>
            <a:r>
              <a:rPr lang="cs-CZ" sz="1100" dirty="0" err="1" smtClean="0">
                <a:latin typeface="Bookman Old Style" pitchFamily="18" charset="0"/>
              </a:rPr>
              <a:t>Štětí</a:t>
            </a:r>
            <a:r>
              <a:rPr lang="cs-CZ" sz="1100" dirty="0" smtClean="0">
                <a:latin typeface="Bookman Old Style" pitchFamily="18" charset="0"/>
              </a:rPr>
              <a:t> – SK </a:t>
            </a:r>
            <a:r>
              <a:rPr lang="cs-CZ" sz="1100" dirty="0" err="1" smtClean="0">
                <a:latin typeface="Bookman Old Style" pitchFamily="18" charset="0"/>
              </a:rPr>
              <a:t>Vilémov</a:t>
            </a:r>
            <a:r>
              <a:rPr lang="cs-CZ" sz="1100" dirty="0" smtClean="0">
                <a:latin typeface="Bookman Old Style" pitchFamily="18" charset="0"/>
              </a:rPr>
              <a:t>  3.6.2015</a:t>
            </a:r>
          </a:p>
        </p:txBody>
      </p:sp>
      <p:pic>
        <p:nvPicPr>
          <p:cNvPr id="3" name="Picture 2"/>
          <p:cNvPicPr>
            <a:picLocks noChangeAspect="1" noChangeArrowheads="1"/>
          </p:cNvPicPr>
          <p:nvPr/>
        </p:nvPicPr>
        <p:blipFill>
          <a:blip r:embed="rId3" cstate="print"/>
          <a:srcRect/>
          <a:stretch>
            <a:fillRect/>
          </a:stretch>
        </p:blipFill>
        <p:spPr bwMode="auto">
          <a:xfrm>
            <a:off x="102940" y="2395364"/>
            <a:ext cx="4392488" cy="4253880"/>
          </a:xfrm>
          <a:prstGeom prst="rect">
            <a:avLst/>
          </a:prstGeom>
          <a:noFill/>
          <a:ln w="9525">
            <a:noFill/>
            <a:miter lim="800000"/>
            <a:headEnd/>
            <a:tailEnd/>
          </a:ln>
        </p:spPr>
      </p:pic>
      <p:pic>
        <p:nvPicPr>
          <p:cNvPr id="48131" name="Picture 3"/>
          <p:cNvPicPr>
            <a:picLocks noChangeAspect="1" noChangeArrowheads="1"/>
          </p:cNvPicPr>
          <p:nvPr/>
        </p:nvPicPr>
        <p:blipFill>
          <a:blip r:embed="rId4" cstate="print"/>
          <a:srcRect/>
          <a:stretch>
            <a:fillRect/>
          </a:stretch>
        </p:blipFill>
        <p:spPr bwMode="auto">
          <a:xfrm>
            <a:off x="1399084" y="6643836"/>
            <a:ext cx="576064" cy="43204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5359524" y="253938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pic>
        <p:nvPicPr>
          <p:cNvPr id="12291" name="Picture 48" descr="Home page">
            <a:hlinkClick r:id="rId3"/>
          </p:cNvPr>
          <p:cNvPicPr>
            <a:picLocks noChangeAspect="1" noChangeArrowheads="1"/>
          </p:cNvPicPr>
          <p:nvPr/>
        </p:nvPicPr>
        <p:blipFill>
          <a:blip r:embed="rId4"/>
          <a:srcRect/>
          <a:stretch>
            <a:fillRect/>
          </a:stretch>
        </p:blipFill>
        <p:spPr bwMode="auto">
          <a:xfrm>
            <a:off x="166688" y="46038"/>
            <a:ext cx="9525" cy="9525"/>
          </a:xfrm>
          <a:prstGeom prst="rect">
            <a:avLst/>
          </a:prstGeom>
          <a:noFill/>
          <a:ln w="9525">
            <a:noFill/>
            <a:miter lim="800000"/>
            <a:headEnd/>
            <a:tailEnd/>
          </a:ln>
        </p:spPr>
      </p:pic>
      <p:sp>
        <p:nvSpPr>
          <p:cNvPr id="15" name="Rectangle 87"/>
          <p:cNvSpPr>
            <a:spLocks noChangeArrowheads="1"/>
          </p:cNvSpPr>
          <p:nvPr/>
        </p:nvSpPr>
        <p:spPr bwMode="auto">
          <a:xfrm>
            <a:off x="102940" y="39798"/>
            <a:ext cx="4824536" cy="1015663"/>
          </a:xfrm>
          <a:prstGeom prst="rect">
            <a:avLst/>
          </a:prstGeom>
          <a:blipFill dpi="0" rotWithShape="1">
            <a:blip r:embed="rId5" cstate="print">
              <a:alphaModFix amt="74000"/>
            </a:blip>
            <a:srcRect/>
            <a:stretch>
              <a:fillRect/>
            </a:stretch>
          </a:blipFill>
          <a:ln w="50800">
            <a:solidFill>
              <a:schemeClr val="accent1">
                <a:lumMod val="75000"/>
              </a:schemeClr>
            </a:solidFill>
            <a:prstDash val="sysDash"/>
            <a:headEnd/>
            <a:tailEnd/>
          </a:ln>
        </p:spPr>
        <p:style>
          <a:lnRef idx="2">
            <a:schemeClr val="accent2"/>
          </a:lnRef>
          <a:fillRef idx="1">
            <a:schemeClr val="lt1"/>
          </a:fillRef>
          <a:effectRef idx="0">
            <a:schemeClr val="accent2"/>
          </a:effectRef>
          <a:fontRef idx="minor">
            <a:schemeClr val="dk1"/>
          </a:fontRef>
        </p:style>
        <p:txBody>
          <a:bodyPr wrap="square" lIns="0" tIns="0" rIns="0" bIns="0" anchor="b">
            <a:spAutoFit/>
            <a:scene3d>
              <a:camera prst="orthographicFront"/>
              <a:lightRig rig="twoPt" dir="t"/>
            </a:scene3d>
            <a:sp3d extrusionH="57150" contourW="38100">
              <a:bevelT w="38100" h="38100"/>
              <a:extrusionClr>
                <a:schemeClr val="bg1"/>
              </a:extrusionClr>
              <a:contourClr>
                <a:schemeClr val="bg1"/>
              </a:contourClr>
            </a:sp3d>
          </a:bodyPr>
          <a:lstStyle/>
          <a:p>
            <a:pPr algn="ctr" eaLnBrk="0" hangingPunct="0">
              <a:defRPr/>
            </a:pPr>
            <a:r>
              <a:rPr lang="cs-CZ" sz="6600" dirty="0">
                <a:blipFill>
                  <a:blip r:embed="rId6"/>
                  <a:tile tx="0" ty="0" sx="100000" sy="100000" flip="none" algn="tl"/>
                </a:blipFill>
                <a:latin typeface="KodchiangUPC" pitchFamily="18" charset="-34"/>
                <a:cs typeface="KodchiangUPC" pitchFamily="18" charset="-34"/>
              </a:rPr>
              <a:t> </a:t>
            </a:r>
            <a:r>
              <a:rPr lang="cs-CZ" sz="3600" dirty="0">
                <a:ln w="1905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15000000" scaled="0"/>
                    <a:tileRect/>
                  </a:gradFill>
                </a:ln>
                <a:solidFill>
                  <a:srgbClr val="000099"/>
                </a:solidFill>
                <a:effectLst>
                  <a:outerShdw blurRad="50800" dist="50800" dir="5400000" algn="ctr" rotWithShape="0">
                    <a:srgbClr val="FFFF00"/>
                  </a:outerShdw>
                </a:effectLst>
                <a:latin typeface="Vineta BT" pitchFamily="82" charset="0"/>
                <a:ea typeface="SimHei" pitchFamily="49" charset="-122"/>
                <a:cs typeface="Arial" pitchFamily="34" charset="0"/>
              </a:rPr>
              <a:t>V Í T Á M E</a:t>
            </a:r>
            <a:r>
              <a:rPr lang="cs-CZ" sz="3600" dirty="0">
                <a:ln w="1905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15000000" scaled="0"/>
                    <a:tileRect/>
                  </a:gradFill>
                </a:ln>
                <a:solidFill>
                  <a:srgbClr val="A02007"/>
                </a:solidFill>
                <a:effectLst>
                  <a:outerShdw blurRad="50800" dist="50800" dir="5400000" algn="ctr" rotWithShape="0">
                    <a:srgbClr val="FFFF00"/>
                  </a:outerShdw>
                </a:effectLst>
                <a:latin typeface="Vineta BT" pitchFamily="82" charset="0"/>
                <a:ea typeface="SimHei" pitchFamily="49" charset="-122"/>
                <a:cs typeface="Arial" pitchFamily="34" charset="0"/>
              </a:rPr>
              <a:t> </a:t>
            </a:r>
            <a:endParaRPr lang="cs-CZ" sz="3600" b="0" dirty="0">
              <a:ln w="1905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15000000" scaled="0"/>
                  <a:tileRect/>
                </a:gradFill>
              </a:ln>
              <a:solidFill>
                <a:srgbClr val="A02007"/>
              </a:solidFill>
              <a:effectLst>
                <a:outerShdw blurRad="50800" dist="50800" dir="5400000" algn="ctr" rotWithShape="0">
                  <a:srgbClr val="FFFF00"/>
                </a:outerShdw>
              </a:effectLst>
              <a:latin typeface="Vineta BT" pitchFamily="82" charset="0"/>
              <a:ea typeface="SimHei" pitchFamily="49" charset="-122"/>
              <a:cs typeface="Arial" pitchFamily="34" charset="0"/>
            </a:endParaRPr>
          </a:p>
        </p:txBody>
      </p:sp>
      <p:sp>
        <p:nvSpPr>
          <p:cNvPr id="7178" name="Rectangle 129"/>
          <p:cNvSpPr>
            <a:spLocks noChangeArrowheads="1"/>
          </p:cNvSpPr>
          <p:nvPr/>
        </p:nvSpPr>
        <p:spPr bwMode="auto">
          <a:xfrm>
            <a:off x="102940" y="1819300"/>
            <a:ext cx="4752528" cy="792000"/>
          </a:xfrm>
          <a:prstGeom prst="rect">
            <a:avLst/>
          </a:prstGeom>
          <a:solidFill>
            <a:srgbClr val="66FF66"/>
          </a:solidFill>
          <a:ln w="69850">
            <a:solidFill>
              <a:srgbClr val="FFFF99"/>
            </a:solidFill>
            <a:miter lim="800000"/>
            <a:headEnd/>
            <a:tailEnd/>
          </a:ln>
        </p:spPr>
        <p:txBody>
          <a:bodyPr lIns="91425" tIns="45713" rIns="91425" bIns="45713"/>
          <a:lstStyle/>
          <a:p>
            <a:pPr algn="ctr" eaLnBrk="0" hangingPunct="0">
              <a:defRPr/>
            </a:pPr>
            <a:r>
              <a:rPr lang="cs-CZ" sz="4400" dirty="0" smtClean="0">
                <a:solidFill>
                  <a:srgbClr val="CCFFCC"/>
                </a:solidFill>
                <a:effectLst>
                  <a:outerShdw blurRad="38100" dist="38100" dir="2700000" algn="tl">
                    <a:srgbClr val="000000">
                      <a:alpha val="43137"/>
                    </a:srgbClr>
                  </a:outerShdw>
                </a:effectLst>
                <a:latin typeface="Bookman Old Style" pitchFamily="18" charset="0"/>
                <a:ea typeface="KaiTi" pitchFamily="49" charset="-122"/>
                <a:cs typeface="Miriam" pitchFamily="34" charset="-79"/>
              </a:rPr>
              <a:t>SK </a:t>
            </a:r>
            <a:r>
              <a:rPr lang="cs-CZ" sz="4000" dirty="0">
                <a:solidFill>
                  <a:srgbClr val="CCFFCC"/>
                </a:solidFill>
                <a:effectLst>
                  <a:outerShdw blurRad="38100" dist="38100" dir="2700000" algn="tl">
                    <a:srgbClr val="000000">
                      <a:alpha val="43137"/>
                    </a:srgbClr>
                  </a:outerShdw>
                </a:effectLst>
                <a:latin typeface="Bookman Old Style" pitchFamily="18" charset="0"/>
                <a:ea typeface="KaiTi" pitchFamily="49" charset="-122"/>
                <a:cs typeface="Miriam" pitchFamily="34" charset="-79"/>
              </a:rPr>
              <a:t>Š</a:t>
            </a:r>
            <a:r>
              <a:rPr lang="cs-CZ" sz="4400" dirty="0">
                <a:solidFill>
                  <a:srgbClr val="CCFFCC"/>
                </a:solidFill>
                <a:effectLst>
                  <a:outerShdw blurRad="38100" dist="38100" dir="2700000" algn="tl">
                    <a:srgbClr val="000000">
                      <a:alpha val="43137"/>
                    </a:srgbClr>
                  </a:outerShdw>
                </a:effectLst>
                <a:latin typeface="Bookman Old Style" pitchFamily="18" charset="0"/>
                <a:ea typeface="KaiTi" pitchFamily="49" charset="-122"/>
                <a:cs typeface="Miriam" pitchFamily="34" charset="-79"/>
              </a:rPr>
              <a:t>tětí</a:t>
            </a:r>
          </a:p>
        </p:txBody>
      </p:sp>
      <p:sp>
        <p:nvSpPr>
          <p:cNvPr id="7179" name="Rectangle 146"/>
          <p:cNvSpPr>
            <a:spLocks noChangeArrowheads="1"/>
          </p:cNvSpPr>
          <p:nvPr/>
        </p:nvSpPr>
        <p:spPr bwMode="auto">
          <a:xfrm>
            <a:off x="102940" y="2827412"/>
            <a:ext cx="4752528" cy="792088"/>
          </a:xfrm>
          <a:prstGeom prst="rect">
            <a:avLst/>
          </a:prstGeom>
          <a:solidFill>
            <a:srgbClr val="FFFF99"/>
          </a:solidFill>
          <a:ln w="19050">
            <a:solidFill>
              <a:srgbClr val="275321"/>
            </a:solidFill>
            <a:miter lim="800000"/>
            <a:headEnd/>
            <a:tailEnd/>
          </a:ln>
        </p:spPr>
        <p:txBody>
          <a:bodyPr lIns="91425" tIns="45713" rIns="91425" bIns="45713"/>
          <a:lstStyle/>
          <a:p>
            <a:pPr algn="ctr" eaLnBrk="0" hangingPunct="0">
              <a:defRPr/>
            </a:pPr>
            <a:r>
              <a:rPr lang="cs-CZ" sz="4000" dirty="0" smtClean="0">
                <a:blipFill>
                  <a:blip r:embed="rId7"/>
                  <a:stretch>
                    <a:fillRect/>
                  </a:stretch>
                </a:blipFill>
                <a:effectLst>
                  <a:outerShdw blurRad="38100" dist="38100" dir="2700000" algn="tl">
                    <a:srgbClr val="000000"/>
                  </a:outerShdw>
                </a:effectLst>
                <a:latin typeface="Bookman Old Style" pitchFamily="18" charset="0"/>
                <a:ea typeface="SimHei" pitchFamily="49" charset="-122"/>
                <a:cs typeface="Miriam" pitchFamily="34" charset="-79"/>
              </a:rPr>
              <a:t>FK </a:t>
            </a:r>
            <a:r>
              <a:rPr lang="cs-CZ" sz="4000" dirty="0" err="1" smtClean="0">
                <a:blipFill>
                  <a:blip r:embed="rId7"/>
                  <a:stretch>
                    <a:fillRect/>
                  </a:stretch>
                </a:blipFill>
                <a:effectLst>
                  <a:outerShdw blurRad="38100" dist="38100" dir="2700000" algn="tl">
                    <a:srgbClr val="000000"/>
                  </a:outerShdw>
                </a:effectLst>
                <a:latin typeface="Bookman Old Style" pitchFamily="18" charset="0"/>
                <a:ea typeface="SimHei" pitchFamily="49" charset="-122"/>
                <a:cs typeface="Miriam" pitchFamily="34" charset="-79"/>
              </a:rPr>
              <a:t>Tatran</a:t>
            </a:r>
            <a:r>
              <a:rPr lang="cs-CZ" sz="4000" dirty="0" smtClean="0">
                <a:blipFill>
                  <a:blip r:embed="rId7"/>
                  <a:stretch>
                    <a:fillRect/>
                  </a:stretch>
                </a:blipFill>
                <a:effectLst>
                  <a:outerShdw blurRad="38100" dist="38100" dir="2700000" algn="tl">
                    <a:srgbClr val="000000"/>
                  </a:outerShdw>
                </a:effectLst>
                <a:latin typeface="Bookman Old Style" pitchFamily="18" charset="0"/>
                <a:ea typeface="SimHei" pitchFamily="49" charset="-122"/>
                <a:cs typeface="Miriam" pitchFamily="34" charset="-79"/>
              </a:rPr>
              <a:t> Kadaň</a:t>
            </a:r>
            <a:endParaRPr lang="cs-CZ" sz="4000" dirty="0" smtClean="0">
              <a:blipFill>
                <a:blip r:embed="rId7"/>
                <a:stretch>
                  <a:fillRect/>
                </a:stretch>
              </a:blipFill>
              <a:effectLst>
                <a:outerShdw blurRad="38100" dist="38100" dir="2700000" algn="tl">
                  <a:srgbClr val="000000"/>
                </a:outerShdw>
              </a:effectLst>
              <a:latin typeface="Bookman Old Style" pitchFamily="18" charset="0"/>
              <a:ea typeface="SimHei" pitchFamily="49" charset="-122"/>
              <a:cs typeface="Narkisim" pitchFamily="34" charset="-79"/>
            </a:endParaRPr>
          </a:p>
        </p:txBody>
      </p:sp>
      <p:sp>
        <p:nvSpPr>
          <p:cNvPr id="12298" name="Text Box 147"/>
          <p:cNvSpPr txBox="1">
            <a:spLocks noChangeArrowheads="1"/>
          </p:cNvSpPr>
          <p:nvPr/>
        </p:nvSpPr>
        <p:spPr bwMode="auto">
          <a:xfrm>
            <a:off x="2335188" y="2539380"/>
            <a:ext cx="339725" cy="338540"/>
          </a:xfrm>
          <a:prstGeom prst="rect">
            <a:avLst/>
          </a:prstGeom>
          <a:noFill/>
          <a:ln w="9525">
            <a:noFill/>
            <a:miter lim="800000"/>
            <a:headEnd/>
            <a:tailEnd/>
          </a:ln>
        </p:spPr>
        <p:txBody>
          <a:bodyPr lIns="91425" tIns="45713" rIns="91425" bIns="45713">
            <a:spAutoFit/>
          </a:bodyPr>
          <a:lstStyle/>
          <a:p>
            <a:pPr algn="ctr" eaLnBrk="0" hangingPunct="0"/>
            <a:r>
              <a:rPr lang="cs-CZ" sz="1600" dirty="0">
                <a:latin typeface="Albertus MT" pitchFamily="18" charset="0"/>
              </a:rPr>
              <a:t>a</a:t>
            </a:r>
          </a:p>
        </p:txBody>
      </p:sp>
      <p:sp>
        <p:nvSpPr>
          <p:cNvPr id="7181" name="Text Box 148"/>
          <p:cNvSpPr txBox="1">
            <a:spLocks noChangeArrowheads="1"/>
          </p:cNvSpPr>
          <p:nvPr/>
        </p:nvSpPr>
        <p:spPr bwMode="auto">
          <a:xfrm>
            <a:off x="102940" y="3691508"/>
            <a:ext cx="4752528" cy="3046974"/>
          </a:xfrm>
          <a:prstGeom prst="rect">
            <a:avLst/>
          </a:prstGeom>
          <a:blipFill dpi="0" rotWithShape="1">
            <a:blip r:embed="rId8" cstate="print">
              <a:alphaModFix amt="80000"/>
            </a:blip>
            <a:srcRect/>
            <a:stretch>
              <a:fillRect t="3000" r="6000"/>
            </a:stretch>
          </a:blipFill>
          <a:ln w="28575">
            <a:solidFill>
              <a:srgbClr val="663300"/>
            </a:solidFill>
            <a:miter lim="800000"/>
            <a:headEnd/>
            <a:tailEnd/>
          </a:ln>
          <a:scene3d>
            <a:camera prst="orthographicFront"/>
            <a:lightRig rig="threePt" dir="t"/>
          </a:scene3d>
          <a:sp3d contourW="12700">
            <a:contourClr>
              <a:schemeClr val="accent2">
                <a:lumMod val="20000"/>
                <a:lumOff val="80000"/>
              </a:schemeClr>
            </a:contourClr>
          </a:sp3d>
        </p:spPr>
        <p:txBody>
          <a:bodyPr wrap="square" lIns="91425" tIns="45713" rIns="91425" bIns="45713">
            <a:spAutoFit/>
          </a:bodyPr>
          <a:lstStyle/>
          <a:p>
            <a:pPr algn="ctr" eaLnBrk="0" hangingPunct="0">
              <a:defRPr/>
            </a:pPr>
            <a:r>
              <a:rPr lang="cs-CZ" sz="3000" i="1" u="sng" dirty="0">
                <a:ln w="3175">
                  <a:noFill/>
                </a:ln>
                <a:solidFill>
                  <a:srgbClr val="FF3399"/>
                </a:solidFill>
                <a:effectLst>
                  <a:outerShdw blurRad="38100" dist="38100" dir="2700000" algn="tl">
                    <a:srgbClr val="000000">
                      <a:alpha val="43137"/>
                    </a:srgbClr>
                  </a:outerShdw>
                </a:effectLst>
                <a:latin typeface="Georgia" pitchFamily="18" charset="0"/>
                <a:ea typeface="GungsuhChe" pitchFamily="49" charset="-127"/>
                <a:cs typeface="FrankRuehl" pitchFamily="34" charset="-79"/>
              </a:rPr>
              <a:t>Hlavního rozhodčího</a:t>
            </a:r>
          </a:p>
          <a:p>
            <a:pPr algn="ctr" eaLnBrk="0" hangingPunct="0">
              <a:defRPr/>
            </a:pPr>
            <a:r>
              <a:rPr lang="cs-CZ" sz="3000" i="1" dirty="0" smtClean="0">
                <a:ln w="3175">
                  <a:noFill/>
                </a:ln>
                <a:effectLst>
                  <a:outerShdw blurRad="38100" dist="38100" dir="2700000" algn="tl">
                    <a:srgbClr val="000000">
                      <a:alpha val="43137"/>
                    </a:srgbClr>
                  </a:outerShdw>
                </a:effectLst>
                <a:latin typeface="Perpetua" pitchFamily="18" charset="0"/>
                <a:ea typeface="Tahoma" pitchFamily="34" charset="0"/>
                <a:cs typeface="FrankRuehl" pitchFamily="34" charset="-79"/>
              </a:rPr>
              <a:t>Miroslava </a:t>
            </a:r>
            <a:r>
              <a:rPr lang="cs-CZ" sz="3000" i="1" dirty="0" err="1" smtClean="0">
                <a:ln w="3175">
                  <a:noFill/>
                </a:ln>
                <a:effectLst>
                  <a:outerShdw blurRad="38100" dist="38100" dir="2700000" algn="tl">
                    <a:srgbClr val="000000">
                      <a:alpha val="43137"/>
                    </a:srgbClr>
                  </a:outerShdw>
                </a:effectLst>
                <a:latin typeface="Perpetua" pitchFamily="18" charset="0"/>
                <a:ea typeface="Tahoma" pitchFamily="34" charset="0"/>
                <a:cs typeface="FrankRuehl" pitchFamily="34" charset="-79"/>
              </a:rPr>
              <a:t>Sabo</a:t>
            </a:r>
            <a:r>
              <a:rPr lang="cs-CZ" sz="3000" i="1" dirty="0" smtClean="0">
                <a:ln w="3175">
                  <a:noFill/>
                </a:ln>
                <a:effectLst>
                  <a:outerShdw blurRad="38100" dist="38100" dir="2700000" algn="tl">
                    <a:srgbClr val="000000">
                      <a:alpha val="43137"/>
                    </a:srgbClr>
                  </a:outerShdw>
                </a:effectLst>
                <a:latin typeface="Perpetua" pitchFamily="18" charset="0"/>
                <a:ea typeface="Tahoma" pitchFamily="34" charset="0"/>
                <a:cs typeface="FrankRuehl" pitchFamily="34" charset="-79"/>
              </a:rPr>
              <a:t> z Jiříkova</a:t>
            </a:r>
            <a:endParaRPr lang="cs-CZ" sz="3000" i="1" dirty="0" smtClean="0">
              <a:effectLst>
                <a:outerShdw blurRad="38100" dist="38100" dir="2700000" algn="tl">
                  <a:srgbClr val="000000">
                    <a:alpha val="43137"/>
                  </a:srgbClr>
                </a:outerShdw>
              </a:effectLst>
              <a:latin typeface="Perpetua" pitchFamily="18" charset="0"/>
              <a:ea typeface="Tahoma" pitchFamily="34" charset="0"/>
              <a:cs typeface="FrankRuehl" pitchFamily="34" charset="-79"/>
            </a:endParaRPr>
          </a:p>
          <a:p>
            <a:pPr marL="1513" eaLnBrk="0" hangingPunct="0">
              <a:defRPr/>
            </a:pPr>
            <a:r>
              <a:rPr lang="cs-CZ" sz="2000" i="1" dirty="0" smtClean="0">
                <a:ln w="3175">
                  <a:noFill/>
                </a:ln>
                <a:solidFill>
                  <a:srgbClr val="FF3399"/>
                </a:solidFill>
                <a:effectLst>
                  <a:outerShdw blurRad="38100" dist="38100" dir="2700000" algn="tl">
                    <a:srgbClr val="000000">
                      <a:alpha val="43137"/>
                    </a:srgbClr>
                  </a:outerShdw>
                </a:effectLst>
                <a:latin typeface="Georgia" pitchFamily="18" charset="0"/>
                <a:ea typeface="Gungsuh" pitchFamily="18" charset="-127"/>
                <a:cs typeface="FrankRuehl" pitchFamily="34" charset="-79"/>
              </a:rPr>
              <a:t>  </a:t>
            </a:r>
            <a:r>
              <a:rPr lang="cs-CZ" sz="2000" i="1" u="sng" dirty="0" smtClean="0">
                <a:ln w="3175">
                  <a:noFill/>
                </a:ln>
                <a:solidFill>
                  <a:srgbClr val="FF3399"/>
                </a:solidFill>
                <a:effectLst>
                  <a:outerShdw blurRad="38100" dist="38100" dir="2700000" algn="tl">
                    <a:srgbClr val="000000">
                      <a:alpha val="43137"/>
                    </a:srgbClr>
                  </a:outerShdw>
                </a:effectLst>
                <a:latin typeface="Georgia" pitchFamily="18" charset="0"/>
                <a:ea typeface="Gungsuh" pitchFamily="18" charset="-127"/>
                <a:cs typeface="FrankRuehl" pitchFamily="34" charset="-79"/>
              </a:rPr>
              <a:t>Asistenty hlavního rozhodčího</a:t>
            </a:r>
          </a:p>
          <a:p>
            <a:pPr marL="0" lvl="1" indent="0" algn="ctr">
              <a:defRPr/>
            </a:pPr>
            <a:r>
              <a:rPr lang="cs-CZ" sz="3000" i="1" dirty="0" smtClean="0">
                <a:ln w="3175">
                  <a:noFill/>
                </a:ln>
                <a:effectLst>
                  <a:outerShdw blurRad="38100" dist="38100" dir="2700000" algn="tl">
                    <a:srgbClr val="000000">
                      <a:alpha val="43137"/>
                    </a:srgbClr>
                  </a:outerShdw>
                </a:effectLst>
                <a:latin typeface="Perpetua" pitchFamily="18" charset="0"/>
                <a:ea typeface="Tahoma" pitchFamily="34" charset="0"/>
                <a:cs typeface="FrankRuehl" pitchFamily="34" charset="-79"/>
              </a:rPr>
              <a:t>Miroslava </a:t>
            </a:r>
            <a:r>
              <a:rPr lang="cs-CZ" sz="3000" i="1" dirty="0" err="1" smtClean="0">
                <a:ln w="3175">
                  <a:noFill/>
                </a:ln>
                <a:effectLst>
                  <a:outerShdw blurRad="38100" dist="38100" dir="2700000" algn="tl">
                    <a:srgbClr val="000000">
                      <a:alpha val="43137"/>
                    </a:srgbClr>
                  </a:outerShdw>
                </a:effectLst>
                <a:latin typeface="Perpetua" pitchFamily="18" charset="0"/>
                <a:ea typeface="Tahoma" pitchFamily="34" charset="0"/>
                <a:cs typeface="FrankRuehl" pitchFamily="34" charset="-79"/>
              </a:rPr>
              <a:t>Boumu</a:t>
            </a:r>
            <a:r>
              <a:rPr lang="cs-CZ" sz="3000" i="1" dirty="0" smtClean="0">
                <a:ln w="3175">
                  <a:noFill/>
                </a:ln>
                <a:effectLst>
                  <a:outerShdw blurRad="38100" dist="38100" dir="2700000" algn="tl">
                    <a:srgbClr val="000000">
                      <a:alpha val="43137"/>
                    </a:srgbClr>
                  </a:outerShdw>
                </a:effectLst>
                <a:latin typeface="Perpetua" pitchFamily="18" charset="0"/>
                <a:ea typeface="Tahoma" pitchFamily="34" charset="0"/>
                <a:cs typeface="FrankRuehl" pitchFamily="34" charset="-79"/>
              </a:rPr>
              <a:t> z Lipové</a:t>
            </a:r>
          </a:p>
          <a:p>
            <a:pPr marL="0" lvl="1" indent="0" algn="ctr">
              <a:defRPr/>
            </a:pPr>
            <a:r>
              <a:rPr lang="cs-CZ" sz="3000" i="1" dirty="0" smtClean="0">
                <a:ln w="3175">
                  <a:noFill/>
                </a:ln>
                <a:effectLst>
                  <a:outerShdw blurRad="38100" dist="38100" dir="2700000" algn="tl">
                    <a:srgbClr val="000000">
                      <a:alpha val="43137"/>
                    </a:srgbClr>
                  </a:outerShdw>
                </a:effectLst>
                <a:latin typeface="Perpetua" pitchFamily="18" charset="0"/>
                <a:ea typeface="Tahoma" pitchFamily="34" charset="0"/>
                <a:cs typeface="FrankRuehl" pitchFamily="34" charset="-79"/>
              </a:rPr>
              <a:t>Jaroslava Mareše z Děčína</a:t>
            </a:r>
          </a:p>
          <a:p>
            <a:pPr lvl="1">
              <a:defRPr/>
            </a:pPr>
            <a:r>
              <a:rPr lang="cs-CZ" sz="2400" i="1" dirty="0" smtClean="0">
                <a:ln w="3175">
                  <a:noFill/>
                </a:ln>
                <a:effectLst>
                  <a:outerShdw blurRad="38100" dist="38100" dir="2700000" algn="tl">
                    <a:srgbClr val="000000">
                      <a:alpha val="43137"/>
                    </a:srgbClr>
                  </a:outerShdw>
                </a:effectLst>
                <a:latin typeface="FrankRuehl" pitchFamily="34" charset="-79"/>
                <a:ea typeface="Gungsuh" pitchFamily="18" charset="-127"/>
                <a:cs typeface="FrankRuehl" pitchFamily="34" charset="-79"/>
              </a:rPr>
              <a:t>     </a:t>
            </a:r>
            <a:r>
              <a:rPr lang="cs-CZ" sz="2400" i="1" u="sng" dirty="0" smtClean="0">
                <a:ln w="3175">
                  <a:noFill/>
                </a:ln>
                <a:solidFill>
                  <a:srgbClr val="FF3399"/>
                </a:solidFill>
                <a:effectLst>
                  <a:outerShdw blurRad="38100" dist="38100" dir="2700000" algn="tl">
                    <a:srgbClr val="000000">
                      <a:alpha val="43137"/>
                    </a:srgbClr>
                  </a:outerShdw>
                </a:effectLst>
                <a:latin typeface="Georgia" pitchFamily="18" charset="0"/>
                <a:ea typeface="Gungsuh" pitchFamily="18" charset="-127"/>
                <a:cs typeface="FrankRuehl" pitchFamily="34" charset="-79"/>
              </a:rPr>
              <a:t>Delegáta FAČR</a:t>
            </a:r>
          </a:p>
          <a:p>
            <a:pPr>
              <a:defRPr/>
            </a:pPr>
            <a:r>
              <a:rPr lang="cs-CZ" sz="2800" i="1" dirty="0" smtClean="0">
                <a:effectLst>
                  <a:outerShdw blurRad="38100" dist="38100" dir="2700000" algn="tl">
                    <a:srgbClr val="000000">
                      <a:alpha val="43137"/>
                    </a:srgbClr>
                  </a:outerShdw>
                </a:effectLst>
                <a:latin typeface="Perpetua" pitchFamily="18" charset="0"/>
                <a:ea typeface="FangSong" pitchFamily="49" charset="-122"/>
                <a:cs typeface="FrankRuehl" pitchFamily="34" charset="-79"/>
              </a:rPr>
              <a:t>   </a:t>
            </a:r>
            <a:r>
              <a:rPr lang="cs-CZ" sz="2600" i="1" dirty="0" smtClean="0">
                <a:effectLst>
                  <a:outerShdw blurRad="38100" dist="38100" dir="2700000" algn="tl">
                    <a:srgbClr val="000000">
                      <a:alpha val="43137"/>
                    </a:srgbClr>
                  </a:outerShdw>
                </a:effectLst>
                <a:latin typeface="Perpetua" pitchFamily="18" charset="0"/>
                <a:ea typeface="FangSong" pitchFamily="49" charset="-122"/>
                <a:cs typeface="FrankRuehl" pitchFamily="34" charset="-79"/>
              </a:rPr>
              <a:t>Miloše Dvorského z Litoměřic</a:t>
            </a:r>
            <a:endParaRPr lang="cs-CZ" sz="2600" i="1" dirty="0">
              <a:effectLst>
                <a:outerShdw blurRad="38100" dist="38100" dir="2700000" algn="tl">
                  <a:srgbClr val="000000">
                    <a:alpha val="43137"/>
                  </a:srgbClr>
                </a:outerShdw>
              </a:effectLst>
              <a:latin typeface="Perpetua" pitchFamily="18" charset="0"/>
              <a:ea typeface="FangSong" pitchFamily="49" charset="-122"/>
              <a:cs typeface="FrankRuehl" pitchFamily="34" charset="-79"/>
            </a:endParaRPr>
          </a:p>
        </p:txBody>
      </p:sp>
      <p:sp>
        <p:nvSpPr>
          <p:cNvPr id="12" name="TextovéPole 11"/>
          <p:cNvSpPr txBox="1"/>
          <p:nvPr/>
        </p:nvSpPr>
        <p:spPr>
          <a:xfrm>
            <a:off x="102940" y="1171228"/>
            <a:ext cx="4824536" cy="523220"/>
          </a:xfrm>
          <a:prstGeom prst="rect">
            <a:avLst/>
          </a:prstGeom>
          <a:solidFill>
            <a:schemeClr val="accent5">
              <a:lumMod val="40000"/>
              <a:lumOff val="60000"/>
            </a:schemeClr>
          </a:solidFill>
        </p:spPr>
        <p:txBody>
          <a:bodyPr wrap="square" rtlCol="0">
            <a:spAutoFit/>
          </a:bodyPr>
          <a:lstStyle/>
          <a:p>
            <a:pPr algn="ctr"/>
            <a:r>
              <a:rPr lang="cs-CZ" sz="1400" dirty="0" smtClean="0">
                <a:latin typeface="Bookman Old Style" pitchFamily="18" charset="0"/>
              </a:rPr>
              <a:t>Při příležitosti dnešního utkání Ústeckého přeboru funkcionáře, hráče a příznivce</a:t>
            </a:r>
          </a:p>
        </p:txBody>
      </p:sp>
      <p:pic>
        <p:nvPicPr>
          <p:cNvPr id="29697" name="Picture 1"/>
          <p:cNvPicPr>
            <a:picLocks noChangeAspect="1" noChangeArrowheads="1"/>
          </p:cNvPicPr>
          <p:nvPr/>
        </p:nvPicPr>
        <p:blipFill>
          <a:blip r:embed="rId9" cstate="print"/>
          <a:srcRect/>
          <a:stretch>
            <a:fillRect/>
          </a:stretch>
        </p:blipFill>
        <p:spPr bwMode="auto">
          <a:xfrm>
            <a:off x="390972" y="6831830"/>
            <a:ext cx="511125" cy="388070"/>
          </a:xfrm>
          <a:prstGeom prst="rect">
            <a:avLst/>
          </a:prstGeom>
          <a:noFill/>
          <a:ln w="9525">
            <a:noFill/>
            <a:miter lim="800000"/>
            <a:headEnd/>
            <a:tailEnd/>
          </a:ln>
        </p:spPr>
      </p:pic>
      <p:pic>
        <p:nvPicPr>
          <p:cNvPr id="29698" name="Picture 2"/>
          <p:cNvPicPr>
            <a:picLocks noChangeAspect="1" noChangeArrowheads="1"/>
          </p:cNvPicPr>
          <p:nvPr/>
        </p:nvPicPr>
        <p:blipFill>
          <a:blip r:embed="rId10" cstate="print"/>
          <a:srcRect/>
          <a:stretch>
            <a:fillRect/>
          </a:stretch>
        </p:blipFill>
        <p:spPr bwMode="auto">
          <a:xfrm>
            <a:off x="1471092" y="6787852"/>
            <a:ext cx="936104" cy="432048"/>
          </a:xfrm>
          <a:prstGeom prst="rect">
            <a:avLst/>
          </a:prstGeom>
          <a:noFill/>
          <a:ln w="9525">
            <a:noFill/>
            <a:miter lim="800000"/>
            <a:headEnd/>
            <a:tailEnd/>
          </a:ln>
        </p:spPr>
      </p:pic>
      <p:pic>
        <p:nvPicPr>
          <p:cNvPr id="29699" name="Picture 3"/>
          <p:cNvPicPr>
            <a:picLocks noChangeAspect="1" noChangeArrowheads="1"/>
          </p:cNvPicPr>
          <p:nvPr/>
        </p:nvPicPr>
        <p:blipFill>
          <a:blip r:embed="rId11" cstate="print"/>
          <a:srcRect/>
          <a:stretch>
            <a:fillRect/>
          </a:stretch>
        </p:blipFill>
        <p:spPr bwMode="auto">
          <a:xfrm>
            <a:off x="3199283" y="6787852"/>
            <a:ext cx="576065" cy="432048"/>
          </a:xfrm>
          <a:prstGeom prst="rect">
            <a:avLst/>
          </a:prstGeom>
          <a:noFill/>
          <a:ln w="9525">
            <a:noFill/>
            <a:miter lim="800000"/>
            <a:headEnd/>
            <a:tailEnd/>
          </a:ln>
        </p:spPr>
      </p:pic>
      <p:sp>
        <p:nvSpPr>
          <p:cNvPr id="17" name="Obdélník 16"/>
          <p:cNvSpPr/>
          <p:nvPr/>
        </p:nvSpPr>
        <p:spPr>
          <a:xfrm>
            <a:off x="5647556" y="163116"/>
            <a:ext cx="4488251" cy="2893100"/>
          </a:xfrm>
          <a:prstGeom prst="rect">
            <a:avLst/>
          </a:prstGeom>
          <a:blipFill>
            <a:blip r:embed="rId12" cstate="print"/>
            <a:stretch>
              <a:fillRect t="3000" r="6000"/>
            </a:stretch>
          </a:blipFill>
          <a:ln w="63500" cmpd="sng">
            <a:solidFill>
              <a:srgbClr val="0066FF"/>
            </a:solidFill>
            <a:prstDash val="sysDash"/>
          </a:ln>
        </p:spPr>
        <p:txBody>
          <a:bodyPr wrap="square" lIns="91440" tIns="45720" rIns="91440" bIns="45720">
            <a:spAutoFit/>
          </a:bodyPr>
          <a:lstStyle/>
          <a:p>
            <a:pPr algn="ctr"/>
            <a:r>
              <a:rPr lang="cs-CZ" sz="2600" b="1" cap="none" spc="300" dirty="0" smtClean="0">
                <a:ln w="11430" cmpd="sng">
                  <a:solidFill>
                    <a:schemeClr val="accent1">
                      <a:tint val="10000"/>
                    </a:schemeClr>
                  </a:solidFill>
                  <a:prstDash val="solid"/>
                  <a:miter lim="800000"/>
                </a:ln>
                <a:solidFill>
                  <a:srgbClr val="FF0066"/>
                </a:solidFill>
                <a:effectLst>
                  <a:glow rad="45500">
                    <a:schemeClr val="accent1">
                      <a:satMod val="220000"/>
                      <a:alpha val="35000"/>
                    </a:schemeClr>
                  </a:glow>
                </a:effectLst>
                <a:latin typeface="Eras Bold ITC" pitchFamily="34" charset="0"/>
              </a:rPr>
              <a:t>Pozvánka na poslední domácí zápas mužstva dospělých. Přijďte se rozloučit se </a:t>
            </a:r>
            <a:r>
              <a:rPr lang="cs-CZ" sz="2600" b="1" cap="none" spc="300" dirty="0" err="1" smtClean="0">
                <a:ln w="11430" cmpd="sng">
                  <a:solidFill>
                    <a:schemeClr val="accent1">
                      <a:tint val="10000"/>
                    </a:schemeClr>
                  </a:solidFill>
                  <a:prstDash val="solid"/>
                  <a:miter lim="800000"/>
                </a:ln>
                <a:solidFill>
                  <a:srgbClr val="FF0066"/>
                </a:solidFill>
                <a:effectLst>
                  <a:glow rad="45500">
                    <a:schemeClr val="accent1">
                      <a:satMod val="220000"/>
                      <a:alpha val="35000"/>
                    </a:schemeClr>
                  </a:glow>
                </a:effectLst>
                <a:latin typeface="Eras Bold ITC" pitchFamily="34" charset="0"/>
              </a:rPr>
              <a:t>štětskými</a:t>
            </a:r>
            <a:r>
              <a:rPr lang="cs-CZ" sz="2600" b="1" cap="none" spc="300" dirty="0" smtClean="0">
                <a:ln w="11430" cmpd="sng">
                  <a:solidFill>
                    <a:schemeClr val="accent1">
                      <a:tint val="10000"/>
                    </a:schemeClr>
                  </a:solidFill>
                  <a:prstDash val="solid"/>
                  <a:miter lim="800000"/>
                </a:ln>
                <a:solidFill>
                  <a:srgbClr val="FF0066"/>
                </a:solidFill>
                <a:effectLst>
                  <a:glow rad="45500">
                    <a:schemeClr val="accent1">
                      <a:satMod val="220000"/>
                      <a:alpha val="35000"/>
                    </a:schemeClr>
                  </a:glow>
                </a:effectLst>
                <a:latin typeface="Eras Bold ITC" pitchFamily="34" charset="0"/>
              </a:rPr>
              <a:t> fotbalisty. Už za 4 dny </a:t>
            </a:r>
            <a:endParaRPr lang="cs-CZ" sz="2600" b="1" cap="none" spc="300" dirty="0">
              <a:ln w="11430" cmpd="sng">
                <a:solidFill>
                  <a:schemeClr val="accent1">
                    <a:tint val="10000"/>
                  </a:schemeClr>
                </a:solidFill>
                <a:prstDash val="solid"/>
                <a:miter lim="800000"/>
              </a:ln>
              <a:solidFill>
                <a:srgbClr val="FF0066"/>
              </a:solidFill>
              <a:effectLst>
                <a:glow rad="45500">
                  <a:schemeClr val="accent1">
                    <a:satMod val="220000"/>
                    <a:alpha val="35000"/>
                  </a:schemeClr>
                </a:glow>
              </a:effectLst>
              <a:latin typeface="Eras Bold ITC" pitchFamily="34" charset="0"/>
            </a:endParaRPr>
          </a:p>
        </p:txBody>
      </p:sp>
      <p:sp>
        <p:nvSpPr>
          <p:cNvPr id="18" name="TextovéPole 17"/>
          <p:cNvSpPr txBox="1"/>
          <p:nvPr/>
        </p:nvSpPr>
        <p:spPr>
          <a:xfrm>
            <a:off x="5647556" y="3187452"/>
            <a:ext cx="4464496" cy="3970318"/>
          </a:xfrm>
          <a:prstGeom prst="rect">
            <a:avLst/>
          </a:prstGeom>
          <a:blipFill>
            <a:blip r:embed="rId13" cstate="print"/>
            <a:stretch>
              <a:fillRect t="3000" r="6000"/>
            </a:stretch>
          </a:blipFill>
          <a:ln w="82550" cmpd="thickThin">
            <a:solidFill>
              <a:srgbClr val="33CC33"/>
            </a:solidFill>
          </a:ln>
        </p:spPr>
        <p:txBody>
          <a:bodyPr wrap="square" rtlCol="0">
            <a:spAutoFit/>
          </a:bodyPr>
          <a:lstStyle/>
          <a:p>
            <a:pPr algn="ctr"/>
            <a:r>
              <a:rPr lang="cs-CZ" sz="5400" dirty="0" smtClean="0">
                <a:solidFill>
                  <a:srgbClr val="FF0066"/>
                </a:solidFill>
                <a:effectLst>
                  <a:outerShdw blurRad="38100" dist="38100" dir="2700000" algn="tl">
                    <a:srgbClr val="000000">
                      <a:alpha val="43137"/>
                    </a:srgbClr>
                  </a:outerShdw>
                </a:effectLst>
                <a:latin typeface="Cooper Black" pitchFamily="18" charset="0"/>
              </a:rPr>
              <a:t>SK </a:t>
            </a:r>
            <a:r>
              <a:rPr lang="cs-CZ" sz="5400" dirty="0" err="1" smtClean="0">
                <a:solidFill>
                  <a:srgbClr val="FF0066"/>
                </a:solidFill>
                <a:effectLst>
                  <a:outerShdw blurRad="38100" dist="38100" dir="2700000" algn="tl">
                    <a:srgbClr val="000000">
                      <a:alpha val="43137"/>
                    </a:srgbClr>
                  </a:outerShdw>
                </a:effectLst>
                <a:latin typeface="Cooper Black" pitchFamily="18" charset="0"/>
              </a:rPr>
              <a:t>Štětí</a:t>
            </a:r>
            <a:endParaRPr lang="cs-CZ" sz="5400" dirty="0" smtClean="0">
              <a:solidFill>
                <a:srgbClr val="FF0066"/>
              </a:solidFill>
              <a:effectLst>
                <a:outerShdw blurRad="38100" dist="38100" dir="2700000" algn="tl">
                  <a:srgbClr val="000000">
                    <a:alpha val="43137"/>
                  </a:srgbClr>
                </a:outerShdw>
              </a:effectLst>
              <a:latin typeface="Cooper Black" pitchFamily="18" charset="0"/>
            </a:endParaRPr>
          </a:p>
          <a:p>
            <a:pPr algn="ctr"/>
            <a:r>
              <a:rPr lang="cs-CZ" sz="600" dirty="0" smtClean="0">
                <a:solidFill>
                  <a:srgbClr val="FF0066"/>
                </a:solidFill>
                <a:effectLst>
                  <a:outerShdw blurRad="38100" dist="38100" dir="2700000" algn="tl">
                    <a:srgbClr val="000000">
                      <a:alpha val="43137"/>
                    </a:srgbClr>
                  </a:outerShdw>
                </a:effectLst>
                <a:latin typeface="Cooper Black" pitchFamily="18" charset="0"/>
              </a:rPr>
              <a:t>-</a:t>
            </a:r>
          </a:p>
          <a:p>
            <a:pPr algn="ctr"/>
            <a:r>
              <a:rPr lang="cs-CZ" sz="5400" dirty="0" smtClean="0">
                <a:blipFill>
                  <a:blip r:embed="rId14"/>
                  <a:stretch>
                    <a:fillRect t="3000" r="6000"/>
                  </a:stretch>
                </a:blipFill>
                <a:effectLst>
                  <a:outerShdw blurRad="38100" dist="38100" dir="2700000" algn="tl">
                    <a:srgbClr val="000000">
                      <a:alpha val="43137"/>
                    </a:srgbClr>
                  </a:outerShdw>
                </a:effectLst>
                <a:latin typeface="Cooper Black" pitchFamily="18" charset="0"/>
              </a:rPr>
              <a:t>FK ČL </a:t>
            </a:r>
            <a:r>
              <a:rPr lang="cs-CZ" sz="5400" dirty="0" err="1" smtClean="0">
                <a:blipFill>
                  <a:blip r:embed="rId14"/>
                  <a:stretch>
                    <a:fillRect t="3000" r="6000"/>
                  </a:stretch>
                </a:blipFill>
                <a:effectLst>
                  <a:outerShdw blurRad="38100" dist="38100" dir="2700000" algn="tl">
                    <a:srgbClr val="000000">
                      <a:alpha val="43137"/>
                    </a:srgbClr>
                  </a:outerShdw>
                </a:effectLst>
                <a:latin typeface="Cooper Black" pitchFamily="18" charset="0"/>
              </a:rPr>
              <a:t>Neštěmice</a:t>
            </a:r>
            <a:endParaRPr lang="cs-CZ" sz="5400" dirty="0" smtClean="0">
              <a:blipFill>
                <a:blip r:embed="rId14"/>
                <a:stretch>
                  <a:fillRect t="3000" r="6000"/>
                </a:stretch>
              </a:blipFill>
              <a:effectLst>
                <a:outerShdw blurRad="38100" dist="38100" dir="2700000" algn="tl">
                  <a:srgbClr val="000000">
                    <a:alpha val="43137"/>
                  </a:srgbClr>
                </a:outerShdw>
              </a:effectLst>
              <a:latin typeface="Cooper Black" pitchFamily="18" charset="0"/>
            </a:endParaRPr>
          </a:p>
          <a:p>
            <a:pPr algn="ctr"/>
            <a:r>
              <a:rPr lang="cs-CZ" sz="3200" dirty="0" smtClean="0">
                <a:latin typeface="Bookman Old Style" pitchFamily="18" charset="0"/>
              </a:rPr>
              <a:t>Středa 10.června  17:30 </a:t>
            </a:r>
          </a:p>
          <a:p>
            <a:pPr algn="ctr"/>
            <a:r>
              <a:rPr lang="cs-CZ" sz="2000" dirty="0" smtClean="0">
                <a:latin typeface="Bookman Old Style" pitchFamily="18" charset="0"/>
              </a:rPr>
              <a:t>předehrávka 16. kola</a:t>
            </a:r>
            <a:endParaRPr lang="cs-CZ" sz="1100" dirty="0" smtClean="0">
              <a:latin typeface="Bookman Old Style" pitchFamily="18" charset="0"/>
            </a:endParaRPr>
          </a:p>
        </p:txBody>
      </p:sp>
      <p:pic>
        <p:nvPicPr>
          <p:cNvPr id="2" name="Picture 4"/>
          <p:cNvPicPr>
            <a:picLocks noChangeAspect="1" noChangeArrowheads="1"/>
          </p:cNvPicPr>
          <p:nvPr/>
        </p:nvPicPr>
        <p:blipFill>
          <a:blip r:embed="rId15" cstate="print"/>
          <a:srcRect/>
          <a:stretch>
            <a:fillRect/>
          </a:stretch>
        </p:blipFill>
        <p:spPr bwMode="auto">
          <a:xfrm>
            <a:off x="9175948" y="4051549"/>
            <a:ext cx="720080" cy="864096"/>
          </a:xfrm>
          <a:prstGeom prst="rect">
            <a:avLst/>
          </a:prstGeom>
          <a:noFill/>
          <a:ln w="9525">
            <a:noFill/>
            <a:miter lim="800000"/>
            <a:headEnd/>
            <a:tailEnd/>
          </a:ln>
        </p:spPr>
      </p:pic>
      <p:pic>
        <p:nvPicPr>
          <p:cNvPr id="20" name="Picture 106"/>
          <p:cNvPicPr>
            <a:picLocks noChangeAspect="1" noChangeArrowheads="1"/>
          </p:cNvPicPr>
          <p:nvPr/>
        </p:nvPicPr>
        <p:blipFill>
          <a:blip r:embed="rId16" cstate="print"/>
          <a:srcRect/>
          <a:stretch>
            <a:fillRect/>
          </a:stretch>
        </p:blipFill>
        <p:spPr bwMode="auto">
          <a:xfrm>
            <a:off x="5863580" y="4123556"/>
            <a:ext cx="792088" cy="864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752013" y="7004050"/>
            <a:ext cx="53498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431532" y="94873"/>
            <a:ext cx="4752528" cy="6755696"/>
          </a:xfrm>
          <a:prstGeom prst="rect">
            <a:avLst/>
          </a:prstGeom>
          <a:noFill/>
          <a:ln w="25400">
            <a:solidFill>
              <a:schemeClr val="accent1">
                <a:lumMod val="20000"/>
                <a:lumOff val="80000"/>
              </a:schemeClr>
            </a:solidFill>
          </a:ln>
        </p:spPr>
        <p:txBody>
          <a:bodyPr wrap="square">
            <a:spAutoFit/>
            <a:scene3d>
              <a:camera prst="orthographicFront"/>
              <a:lightRig rig="threePt" dir="t"/>
            </a:scene3d>
            <a:sp3d extrusionH="57150" prstMaterial="plastic">
              <a:bevelT h="19050" prst="softRound"/>
              <a:extrusionClr>
                <a:schemeClr val="accent6">
                  <a:lumMod val="75000"/>
                </a:schemeClr>
              </a:extrusionClr>
            </a:sp3d>
          </a:bodyPr>
          <a:lstStyle/>
          <a:p>
            <a:pPr algn="ctr" eaLnBrk="0" hangingPunct="0">
              <a:defRPr/>
            </a:pPr>
            <a:r>
              <a:rPr lang="cs-CZ" sz="2800" u="sng" dirty="0">
                <a:ln w="9525" cap="sq" cmpd="thinThick">
                  <a:solidFill>
                    <a:srgbClr val="FF9933"/>
                  </a:solidFill>
                  <a:prstDash val="solid"/>
                  <a:miter lim="800000"/>
                </a:ln>
                <a:solidFill>
                  <a:srgbClr val="008000"/>
                </a:solidFill>
                <a:effectLst>
                  <a:outerShdw blurRad="12700" dir="15000000" sy="30000" kx="-1800000" algn="bl" rotWithShape="0">
                    <a:srgbClr val="FF3300">
                      <a:alpha val="32000"/>
                    </a:srgbClr>
                  </a:outerShdw>
                </a:effectLst>
                <a:latin typeface="Centaur" pitchFamily="18" charset="0"/>
                <a:cs typeface="Arial" pitchFamily="34" charset="0"/>
              </a:rPr>
              <a:t>Vážení sportovní </a:t>
            </a:r>
            <a:r>
              <a:rPr lang="cs-CZ" sz="2800" u="sng" dirty="0" smtClean="0">
                <a:ln w="9525" cap="sq" cmpd="thinThick">
                  <a:solidFill>
                    <a:srgbClr val="FF9933"/>
                  </a:solidFill>
                  <a:prstDash val="solid"/>
                  <a:miter lim="800000"/>
                </a:ln>
                <a:solidFill>
                  <a:srgbClr val="008000"/>
                </a:solidFill>
                <a:effectLst>
                  <a:outerShdw blurRad="12700" dir="15000000" sy="30000" kx="-1800000" algn="bl" rotWithShape="0">
                    <a:srgbClr val="FF3300">
                      <a:alpha val="32000"/>
                    </a:srgbClr>
                  </a:outerShdw>
                </a:effectLst>
                <a:latin typeface="Centaur" pitchFamily="18" charset="0"/>
                <a:cs typeface="Arial" pitchFamily="34" charset="0"/>
              </a:rPr>
              <a:t>přátelé</a:t>
            </a:r>
          </a:p>
          <a:p>
            <a:pPr algn="just" eaLnBrk="0" hangingPunct="0">
              <a:defRPr/>
            </a:pPr>
            <a:r>
              <a:rPr lang="cs-CZ" sz="1100" i="1" dirty="0" smtClean="0">
                <a:latin typeface="Arial" pitchFamily="34" charset="0"/>
                <a:cs typeface="Arial" pitchFamily="34" charset="0"/>
              </a:rPr>
              <a:t>    je tu červen a mistrovské fotbalové soutěže pomalu končí. Dnes se vám fotbalisté mužstva dospělých představí v předposledním domácím zápase. Ještě před měsícem jsme stihali, když ne první místo tabulky, tak druhé určitě. V </a:t>
            </a:r>
            <a:r>
              <a:rPr lang="cs-CZ" sz="1100" i="1" dirty="0" err="1" smtClean="0">
                <a:latin typeface="Arial" pitchFamily="34" charset="0"/>
                <a:cs typeface="Arial" pitchFamily="34" charset="0"/>
              </a:rPr>
              <a:t>Modlanech</a:t>
            </a:r>
            <a:r>
              <a:rPr lang="cs-CZ" sz="1100" i="1" dirty="0" smtClean="0">
                <a:latin typeface="Arial" pitchFamily="34" charset="0"/>
                <a:cs typeface="Arial" pitchFamily="34" charset="0"/>
              </a:rPr>
              <a:t> 2.5. jsme ale nezvládli konec zápasu a od té doby počítáme spíše ztráty než zisky. Louny, </a:t>
            </a:r>
            <a:r>
              <a:rPr lang="cs-CZ" sz="1100" i="1" dirty="0" err="1" smtClean="0">
                <a:latin typeface="Arial" pitchFamily="34" charset="0"/>
                <a:cs typeface="Arial" pitchFamily="34" charset="0"/>
              </a:rPr>
              <a:t>Vilémov</a:t>
            </a:r>
            <a:r>
              <a:rPr lang="cs-CZ" sz="1100" i="1" dirty="0" smtClean="0">
                <a:latin typeface="Arial" pitchFamily="34" charset="0"/>
                <a:cs typeface="Arial" pitchFamily="34" charset="0"/>
              </a:rPr>
              <a:t> i </a:t>
            </a:r>
            <a:r>
              <a:rPr lang="cs-CZ" sz="1100" i="1" dirty="0" err="1" smtClean="0">
                <a:latin typeface="Arial" pitchFamily="34" charset="0"/>
                <a:cs typeface="Arial" pitchFamily="34" charset="0"/>
              </a:rPr>
              <a:t>Modlany</a:t>
            </a:r>
            <a:r>
              <a:rPr lang="cs-CZ" sz="1100" i="1" dirty="0" smtClean="0">
                <a:latin typeface="Arial" pitchFamily="34" charset="0"/>
                <a:cs typeface="Arial" pitchFamily="34" charset="0"/>
              </a:rPr>
              <a:t> se nám bodově vzdálily, a i když ve hře jsou ještě nějaké ty body, tak to dohnat bude hodně složité. Cítit je a to nejenom mezi hráči, ale i ostatními ať už funkcionáři nebo fanoušky, zklamání.  Je to však jenom fotbal a ten sebou někdy přináší i smutek.  Podíváme-li se ale na výsledky celého roku a budeme-li  hodnotit, tak můžeme být na druhou stranu i spokojeni. Mužstvo většinou vyhrávalo a často i hodně vysokým rozdílem. Diváci, kvůli kterým se fotbal hlavně hraje, museli být spokojeni. Možná i trochu v pozadí zůstává také úspěch v Severočeském poháru. Není ještě konec, ve středu mužstvo doma zvítězilo v semifinále nad </a:t>
            </a:r>
            <a:r>
              <a:rPr lang="cs-CZ" sz="1100" i="1" dirty="0" err="1" smtClean="0">
                <a:latin typeface="Arial" pitchFamily="34" charset="0"/>
                <a:cs typeface="Arial" pitchFamily="34" charset="0"/>
              </a:rPr>
              <a:t>Vilémovem</a:t>
            </a:r>
            <a:r>
              <a:rPr lang="cs-CZ" sz="1100" i="1" dirty="0" smtClean="0">
                <a:latin typeface="Arial" pitchFamily="34" charset="0"/>
                <a:cs typeface="Arial" pitchFamily="34" charset="0"/>
              </a:rPr>
              <a:t> a nyní ho čeká velké finále. Pokud by se podařilo nad </a:t>
            </a:r>
            <a:r>
              <a:rPr lang="cs-CZ" sz="1100" i="1" dirty="0" err="1" smtClean="0">
                <a:latin typeface="Arial" pitchFamily="34" charset="0"/>
                <a:cs typeface="Arial" pitchFamily="34" charset="0"/>
              </a:rPr>
              <a:t>Postoloprty</a:t>
            </a:r>
            <a:r>
              <a:rPr lang="cs-CZ" sz="1100" i="1" dirty="0" smtClean="0">
                <a:latin typeface="Arial" pitchFamily="34" charset="0"/>
                <a:cs typeface="Arial" pitchFamily="34" charset="0"/>
              </a:rPr>
              <a:t> zvítězit, tak by to byl úspěch celého fotbalového oddílu.  Za  vzornou reprezentaci města, zaslouží hráči pochvalu nejenom od funkcionářů klubu, a i představitelů města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a:t>
            </a:r>
          </a:p>
          <a:p>
            <a:pPr algn="just" eaLnBrk="0" hangingPunct="0">
              <a:defRPr/>
            </a:pPr>
            <a:r>
              <a:rPr lang="cs-CZ" sz="1100" i="1" dirty="0" smtClean="0">
                <a:latin typeface="Arial" pitchFamily="34" charset="0"/>
                <a:cs typeface="Arial" pitchFamily="34" charset="0"/>
              </a:rPr>
              <a:t>    Již za 4 dny ve středu10.6. hraje mužstvo dospělých předehrávku , opět doma proti </a:t>
            </a:r>
            <a:r>
              <a:rPr lang="cs-CZ" sz="1100" i="1" dirty="0" err="1" smtClean="0">
                <a:latin typeface="Arial" pitchFamily="34" charset="0"/>
                <a:cs typeface="Arial" pitchFamily="34" charset="0"/>
              </a:rPr>
              <a:t>Neštěmicím</a:t>
            </a:r>
            <a:r>
              <a:rPr lang="cs-CZ" sz="1100" i="1" dirty="0" smtClean="0">
                <a:latin typeface="Arial" pitchFamily="34" charset="0"/>
                <a:cs typeface="Arial" pitchFamily="34" charset="0"/>
              </a:rPr>
              <a:t>.  V posledním zpravodaji tohoto ročníku k tomuto utkání najdete malé ohlednutí za výsledky , ale i letní program, který se už připravuje.  Mužstvo se účastní turnaje v </a:t>
            </a:r>
            <a:r>
              <a:rPr lang="cs-CZ" sz="1100" i="1" dirty="0" err="1" smtClean="0">
                <a:latin typeface="Arial" pitchFamily="34" charset="0"/>
                <a:cs typeface="Arial" pitchFamily="34" charset="0"/>
              </a:rPr>
              <a:t>Dobříni</a:t>
            </a:r>
            <a:r>
              <a:rPr lang="cs-CZ" sz="1100" i="1" dirty="0" smtClean="0">
                <a:latin typeface="Arial" pitchFamily="34" charset="0"/>
                <a:cs typeface="Arial" pitchFamily="34" charset="0"/>
              </a:rPr>
              <a:t>, ale hrát se budou i jiné zápasy.  Diváci se mají na co těšit.</a:t>
            </a:r>
          </a:p>
          <a:p>
            <a:pPr algn="just" eaLnBrk="0" hangingPunct="0">
              <a:defRPr/>
            </a:pPr>
            <a:r>
              <a:rPr lang="cs-CZ" sz="1100" i="1" dirty="0" smtClean="0">
                <a:latin typeface="Arial" pitchFamily="34" charset="0"/>
                <a:cs typeface="Arial" pitchFamily="34" charset="0"/>
              </a:rPr>
              <a:t>     Fotbalový život se ale netočí jenom kolek mužstva dospělých. Ba naopak,  mužstva mládeže zabírají zdejší hřiště nejvíce. Ještě teď se trénuje a mistrovské soutěže teprve vrcholí.  13.6. 2015 se přijďte podívat na mega turnaj mladší přípravky právě na náš stadion. Sparta, Slavie, SK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a mnoho dalších. To stojí zato to vidět.   </a:t>
            </a:r>
          </a:p>
          <a:p>
            <a:pPr algn="just" eaLnBrk="0" hangingPunct="0">
              <a:defRPr/>
            </a:pPr>
            <a:r>
              <a:rPr lang="cs-CZ" sz="1100" i="1" dirty="0" smtClean="0">
                <a:latin typeface="Arial" pitchFamily="34" charset="0"/>
                <a:cs typeface="Arial" pitchFamily="34" charset="0"/>
              </a:rPr>
              <a:t>           Všem fanouškům přejeme krásný sportovní zážitek, hodně hezkých fotbalových zážitků a věříme , že se dnešní fotbal bude líbit.</a:t>
            </a:r>
          </a:p>
          <a:p>
            <a:pPr algn="just" eaLnBrk="0" hangingPunct="0">
              <a:defRPr/>
            </a:pPr>
            <a:r>
              <a:rPr lang="cs-CZ" sz="1400" i="1" dirty="0" smtClean="0">
                <a:latin typeface="Arial" pitchFamily="34" charset="0"/>
                <a:cs typeface="Arial" pitchFamily="34" charset="0"/>
              </a:rPr>
              <a:t>          </a:t>
            </a:r>
          </a:p>
          <a:p>
            <a:pPr algn="just" eaLnBrk="0" hangingPunct="0">
              <a:defRPr/>
            </a:pPr>
            <a:r>
              <a:rPr lang="cs-CZ" sz="1400" i="1" dirty="0" smtClean="0">
                <a:latin typeface="Arial" pitchFamily="34" charset="0"/>
                <a:cs typeface="Arial" pitchFamily="34" charset="0"/>
              </a:rPr>
              <a:t>                    Sportu     zdar                                                      </a:t>
            </a:r>
            <a:endParaRPr lang="cs-CZ" sz="1100" i="1" dirty="0" smtClean="0">
              <a:latin typeface="Arial" pitchFamily="34" charset="0"/>
              <a:cs typeface="Arial" pitchFamily="34" charset="0"/>
            </a:endParaRPr>
          </a:p>
          <a:p>
            <a:pPr algn="just" eaLnBrk="0" hangingPunct="0">
              <a:defRPr/>
            </a:pPr>
            <a:r>
              <a:rPr lang="cs-CZ" sz="1400" i="1" dirty="0" smtClean="0">
                <a:latin typeface="Arial" pitchFamily="34" charset="0"/>
                <a:cs typeface="Arial" pitchFamily="34" charset="0"/>
              </a:rPr>
              <a:t>                                                                 Fotbalu zvlášť </a:t>
            </a:r>
            <a:r>
              <a:rPr lang="cs-CZ" sz="1100" i="1" dirty="0" smtClean="0">
                <a:latin typeface="Arial" pitchFamily="34" charset="0"/>
                <a:cs typeface="Arial" pitchFamily="34" charset="0"/>
              </a:rPr>
              <a:t> </a:t>
            </a:r>
          </a:p>
          <a:p>
            <a:pPr algn="just" eaLnBrk="0" hangingPunct="0">
              <a:defRPr/>
            </a:pPr>
            <a:r>
              <a:rPr lang="cs-CZ" sz="1100" i="1" dirty="0" smtClean="0">
                <a:latin typeface="Arial" pitchFamily="34" charset="0"/>
                <a:cs typeface="Arial" pitchFamily="34" charset="0"/>
              </a:rPr>
              <a:t>      </a:t>
            </a:r>
          </a:p>
        </p:txBody>
      </p:sp>
      <p:cxnSp>
        <p:nvCxnSpPr>
          <p:cNvPr id="12" name="Přímá spojovací čára 11"/>
          <p:cNvCxnSpPr/>
          <p:nvPr/>
        </p:nvCxnSpPr>
        <p:spPr bwMode="auto">
          <a:xfrm>
            <a:off x="246956" y="5635724"/>
            <a:ext cx="2520280"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4711452" y="1387252"/>
            <a:ext cx="792088" cy="864096"/>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sp>
        <p:nvSpPr>
          <p:cNvPr id="6" name="TextovéPole 5"/>
          <p:cNvSpPr txBox="1"/>
          <p:nvPr/>
        </p:nvSpPr>
        <p:spPr>
          <a:xfrm>
            <a:off x="174948" y="163116"/>
            <a:ext cx="4536504" cy="830997"/>
          </a:xfrm>
          <a:prstGeom prst="rect">
            <a:avLst/>
          </a:prstGeom>
          <a:blipFill>
            <a:blip r:embed="rId3" cstate="print"/>
            <a:tile tx="0" ty="0" sx="100000" sy="100000" flip="none" algn="tl"/>
          </a:blipFill>
          <a:ln w="57150" cmpd="sng">
            <a:solidFill>
              <a:schemeClr val="tx1"/>
            </a:solidFill>
            <a:prstDash val="solid"/>
          </a:ln>
        </p:spPr>
        <p:txBody>
          <a:bodyPr wrap="square" rtlCol="0">
            <a:spAutoFit/>
          </a:bodyPr>
          <a:lstStyle/>
          <a:p>
            <a:pPr algn="ctr"/>
            <a:r>
              <a:rPr lang="cs-CZ" sz="2400" dirty="0" smtClean="0">
                <a:solidFill>
                  <a:srgbClr val="A50021"/>
                </a:solidFill>
                <a:latin typeface="Bookman Old Style" pitchFamily="18" charset="0"/>
              </a:rPr>
              <a:t>Mužstvo dospělých </a:t>
            </a:r>
            <a:r>
              <a:rPr lang="cs-CZ" sz="2400" dirty="0" err="1" smtClean="0">
                <a:solidFill>
                  <a:srgbClr val="A50021"/>
                </a:solidFill>
                <a:latin typeface="Bookman Old Style" pitchFamily="18" charset="0"/>
              </a:rPr>
              <a:t>Sepapu</a:t>
            </a:r>
            <a:r>
              <a:rPr lang="cs-CZ" sz="2400" dirty="0" smtClean="0">
                <a:solidFill>
                  <a:srgbClr val="A50021"/>
                </a:solidFill>
                <a:latin typeface="Bookman Old Style" pitchFamily="18" charset="0"/>
              </a:rPr>
              <a:t> </a:t>
            </a:r>
            <a:r>
              <a:rPr lang="cs-CZ" sz="2400" dirty="0" err="1" smtClean="0">
                <a:solidFill>
                  <a:srgbClr val="A50021"/>
                </a:solidFill>
                <a:latin typeface="Bookman Old Style" pitchFamily="18" charset="0"/>
              </a:rPr>
              <a:t>Štětí</a:t>
            </a:r>
            <a:r>
              <a:rPr lang="cs-CZ" sz="2400" dirty="0" smtClean="0">
                <a:solidFill>
                  <a:srgbClr val="A50021"/>
                </a:solidFill>
                <a:latin typeface="Bookman Old Style" pitchFamily="18" charset="0"/>
              </a:rPr>
              <a:t> v  roce 1976</a:t>
            </a:r>
          </a:p>
        </p:txBody>
      </p:sp>
      <p:pic>
        <p:nvPicPr>
          <p:cNvPr id="25601" name="Picture 1"/>
          <p:cNvPicPr>
            <a:picLocks noChangeAspect="1" noChangeArrowheads="1"/>
          </p:cNvPicPr>
          <p:nvPr/>
        </p:nvPicPr>
        <p:blipFill>
          <a:blip r:embed="rId4" cstate="print"/>
          <a:srcRect/>
          <a:stretch>
            <a:fillRect/>
          </a:stretch>
        </p:blipFill>
        <p:spPr bwMode="auto">
          <a:xfrm>
            <a:off x="174948" y="1243236"/>
            <a:ext cx="4536504" cy="3240360"/>
          </a:xfrm>
          <a:prstGeom prst="rect">
            <a:avLst/>
          </a:prstGeom>
          <a:noFill/>
          <a:ln w="28575">
            <a:solidFill>
              <a:schemeClr val="accent6">
                <a:lumMod val="50000"/>
              </a:schemeClr>
            </a:solidFill>
            <a:miter lim="800000"/>
            <a:headEnd/>
            <a:tailEnd/>
          </a:ln>
        </p:spPr>
      </p:pic>
      <p:pic>
        <p:nvPicPr>
          <p:cNvPr id="25604" name="Picture 4"/>
          <p:cNvPicPr>
            <a:picLocks noChangeAspect="1" noChangeArrowheads="1"/>
          </p:cNvPicPr>
          <p:nvPr/>
        </p:nvPicPr>
        <p:blipFill>
          <a:blip r:embed="rId5" cstate="print"/>
          <a:srcRect/>
          <a:stretch>
            <a:fillRect/>
          </a:stretch>
        </p:blipFill>
        <p:spPr bwMode="auto">
          <a:xfrm>
            <a:off x="1471092" y="5779740"/>
            <a:ext cx="1224136" cy="1224136"/>
          </a:xfrm>
          <a:prstGeom prst="rect">
            <a:avLst/>
          </a:prstGeom>
          <a:noFill/>
          <a:ln w="9525">
            <a:noFill/>
            <a:miter lim="800000"/>
            <a:headEnd/>
            <a:tailEnd/>
          </a:ln>
        </p:spPr>
      </p:pic>
      <p:sp>
        <p:nvSpPr>
          <p:cNvPr id="11" name="Obdélník 10"/>
          <p:cNvSpPr/>
          <p:nvPr/>
        </p:nvSpPr>
        <p:spPr>
          <a:xfrm>
            <a:off x="102940" y="4771628"/>
            <a:ext cx="4680520" cy="830997"/>
          </a:xfrm>
          <a:prstGeom prst="rect">
            <a:avLst/>
          </a:prstGeom>
          <a:solidFill>
            <a:srgbClr val="FFCCFF"/>
          </a:solidFill>
        </p:spPr>
        <p:txBody>
          <a:bodyPr wrap="square" lIns="91440" tIns="45720" rIns="91440" bIns="45720">
            <a:spAutoFit/>
          </a:bodyPr>
          <a:lstStyle/>
          <a:p>
            <a:pPr algn="ctr"/>
            <a:r>
              <a:rPr lang="cs-CZ" sz="4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TJ </a:t>
            </a:r>
            <a:r>
              <a:rPr lang="cs-CZ" sz="44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Sep</a:t>
            </a:r>
            <a:r>
              <a:rPr lang="cs-CZ" sz="48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ap</a:t>
            </a:r>
            <a:r>
              <a:rPr lang="cs-CZ"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cs-CZ" sz="48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Štětí</a:t>
            </a:r>
            <a:endParaRPr lang="cs-CZ"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90525" y="1027113"/>
            <a:ext cx="182563" cy="279400"/>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18" name="TextovéPole 17"/>
          <p:cNvSpPr txBox="1"/>
          <p:nvPr/>
        </p:nvSpPr>
        <p:spPr>
          <a:xfrm>
            <a:off x="174948" y="163116"/>
            <a:ext cx="4536504" cy="830997"/>
          </a:xfrm>
          <a:prstGeom prst="rect">
            <a:avLst/>
          </a:prstGeom>
          <a:blipFill dpi="0" rotWithShape="1">
            <a:blip r:embed="rId3" cstate="print">
              <a:alphaModFix amt="68000"/>
            </a:blip>
            <a:srcRect/>
            <a:stretch>
              <a:fillRect/>
            </a:stretch>
          </a:blipFill>
          <a:ln w="92075">
            <a:solidFill>
              <a:srgbClr val="CCFFFF"/>
            </a:solidFill>
            <a:prstDash val="sysDot"/>
          </a:ln>
        </p:spPr>
        <p:txBody>
          <a:bodyPr wrap="square" rtlCol="0">
            <a:spAutoFit/>
          </a:bodyPr>
          <a:lstStyle/>
          <a:p>
            <a:pPr algn="ctr"/>
            <a:r>
              <a:rPr lang="cs-CZ" sz="2400" u="sng" dirty="0" smtClean="0">
                <a:solidFill>
                  <a:srgbClr val="800080"/>
                </a:solidFill>
                <a:effectLst>
                  <a:outerShdw blurRad="38100" dist="38100" dir="2700000" algn="tl">
                    <a:srgbClr val="000000">
                      <a:alpha val="43137"/>
                    </a:srgbClr>
                  </a:outerShdw>
                </a:effectLst>
                <a:latin typeface="Gungsuh" pitchFamily="18" charset="-127"/>
                <a:ea typeface="Gungsuh" pitchFamily="18" charset="-127"/>
              </a:rPr>
              <a:t>Poslední výsledky 10 mužstev SK </a:t>
            </a:r>
            <a:r>
              <a:rPr lang="cs-CZ" sz="2400" u="sng" dirty="0" err="1" smtClean="0">
                <a:solidFill>
                  <a:srgbClr val="800080"/>
                </a:solidFill>
                <a:effectLst>
                  <a:outerShdw blurRad="38100" dist="38100" dir="2700000" algn="tl">
                    <a:srgbClr val="000000">
                      <a:alpha val="43137"/>
                    </a:srgbClr>
                  </a:outerShdw>
                </a:effectLst>
                <a:latin typeface="Gungsuh" pitchFamily="18" charset="-127"/>
                <a:ea typeface="Gungsuh" pitchFamily="18" charset="-127"/>
              </a:rPr>
              <a:t>Štětí</a:t>
            </a:r>
            <a:endParaRPr lang="cs-CZ" sz="2400" u="sng" dirty="0" smtClean="0">
              <a:solidFill>
                <a:srgbClr val="800080"/>
              </a:solidFill>
              <a:effectLst>
                <a:outerShdw blurRad="38100" dist="38100" dir="2700000" algn="tl">
                  <a:srgbClr val="000000">
                    <a:alpha val="43137"/>
                  </a:srgbClr>
                </a:outerShdw>
              </a:effectLst>
              <a:latin typeface="Gungsuh" pitchFamily="18" charset="-127"/>
              <a:ea typeface="Gungsuh" pitchFamily="18" charset="-127"/>
            </a:endParaRPr>
          </a:p>
        </p:txBody>
      </p:sp>
      <p:graphicFrame>
        <p:nvGraphicFramePr>
          <p:cNvPr id="20" name="Tabulka 19"/>
          <p:cNvGraphicFramePr>
            <a:graphicFrameLocks noGrp="1"/>
          </p:cNvGraphicFramePr>
          <p:nvPr/>
        </p:nvGraphicFramePr>
        <p:xfrm>
          <a:off x="174948" y="1171228"/>
          <a:ext cx="4608512" cy="5862479"/>
        </p:xfrm>
        <a:graphic>
          <a:graphicData uri="http://schemas.openxmlformats.org/drawingml/2006/table">
            <a:tbl>
              <a:tblPr/>
              <a:tblGrid>
                <a:gridCol w="642806">
                  <a:extLst>
                    <a:ext uri="{9D8B030D-6E8A-4147-A177-3AD203B41FA5}">
                      <a16:colId xmlns:a16="http://schemas.microsoft.com/office/drawing/2014/main" val="20000"/>
                    </a:ext>
                  </a:extLst>
                </a:gridCol>
                <a:gridCol w="414715">
                  <a:extLst>
                    <a:ext uri="{9D8B030D-6E8A-4147-A177-3AD203B41FA5}">
                      <a16:colId xmlns:a16="http://schemas.microsoft.com/office/drawing/2014/main" val="20001"/>
                    </a:ext>
                  </a:extLst>
                </a:gridCol>
                <a:gridCol w="894227">
                  <a:extLst>
                    <a:ext uri="{9D8B030D-6E8A-4147-A177-3AD203B41FA5}">
                      <a16:colId xmlns:a16="http://schemas.microsoft.com/office/drawing/2014/main" val="20002"/>
                    </a:ext>
                  </a:extLst>
                </a:gridCol>
                <a:gridCol w="1026418">
                  <a:extLst>
                    <a:ext uri="{9D8B030D-6E8A-4147-A177-3AD203B41FA5}">
                      <a16:colId xmlns:a16="http://schemas.microsoft.com/office/drawing/2014/main" val="20003"/>
                    </a:ext>
                  </a:extLst>
                </a:gridCol>
                <a:gridCol w="922740">
                  <a:extLst>
                    <a:ext uri="{9D8B030D-6E8A-4147-A177-3AD203B41FA5}">
                      <a16:colId xmlns:a16="http://schemas.microsoft.com/office/drawing/2014/main" val="20004"/>
                    </a:ext>
                  </a:extLst>
                </a:gridCol>
                <a:gridCol w="707606">
                  <a:extLst>
                    <a:ext uri="{9D8B030D-6E8A-4147-A177-3AD203B41FA5}">
                      <a16:colId xmlns:a16="http://schemas.microsoft.com/office/drawing/2014/main" val="20005"/>
                    </a:ext>
                  </a:extLst>
                </a:gridCol>
              </a:tblGrid>
              <a:tr h="363885">
                <a:tc>
                  <a:txBody>
                    <a:bodyPr/>
                    <a:lstStyle/>
                    <a:p>
                      <a:pPr algn="ctr" fontAlgn="ctr"/>
                      <a:r>
                        <a:rPr lang="cs-CZ" sz="900" b="1" i="0" u="none" strike="noStrike" dirty="0">
                          <a:solidFill>
                            <a:schemeClr val="tx1"/>
                          </a:solidFill>
                          <a:latin typeface="Arial"/>
                        </a:rPr>
                        <a:t>23.5.2015</a:t>
                      </a:r>
                    </a:p>
                  </a:txBody>
                  <a:tcPr marL="8527" marR="8527" marT="852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99"/>
                    </a:solidFill>
                  </a:tcPr>
                </a:tc>
                <a:tc>
                  <a:txBody>
                    <a:bodyPr/>
                    <a:lstStyle/>
                    <a:p>
                      <a:pPr algn="ctr" fontAlgn="ctr"/>
                      <a:r>
                        <a:rPr lang="cs-CZ" sz="900" b="1" i="0" u="none" strike="noStrike" dirty="0">
                          <a:solidFill>
                            <a:schemeClr val="tx1"/>
                          </a:solidFill>
                          <a:latin typeface="Arial"/>
                        </a:rPr>
                        <a:t>sobota</a:t>
                      </a:r>
                    </a:p>
                  </a:txBody>
                  <a:tcPr marL="8527" marR="8527" marT="8527" marB="0" anchor="ctr">
                    <a:lnL>
                      <a:noFill/>
                    </a:lnL>
                    <a:lnR>
                      <a:noFill/>
                    </a:lnR>
                    <a:lnT w="12700" cap="flat" cmpd="sng" algn="ctr">
                      <a:solidFill>
                        <a:srgbClr val="000000"/>
                      </a:solidFill>
                      <a:prstDash val="solid"/>
                      <a:round/>
                      <a:headEnd type="none" w="med" len="med"/>
                      <a:tailEnd type="none" w="med" len="med"/>
                    </a:lnT>
                    <a:lnB>
                      <a:noFill/>
                    </a:lnB>
                    <a:solidFill>
                      <a:srgbClr val="CCFF99"/>
                    </a:solidFill>
                  </a:tcPr>
                </a:tc>
                <a:tc>
                  <a:txBody>
                    <a:bodyPr/>
                    <a:lstStyle/>
                    <a:p>
                      <a:pPr algn="ctr" fontAlgn="ctr"/>
                      <a:r>
                        <a:rPr lang="cs-CZ" sz="1000" b="1" i="0" u="none" strike="noStrike" dirty="0">
                          <a:solidFill>
                            <a:schemeClr val="tx1"/>
                          </a:solidFill>
                          <a:latin typeface="Arial"/>
                        </a:rPr>
                        <a:t>SK </a:t>
                      </a:r>
                      <a:r>
                        <a:rPr lang="cs-CZ" sz="1000" b="1" i="0" u="none" strike="noStrike" dirty="0" err="1">
                          <a:solidFill>
                            <a:schemeClr val="tx1"/>
                          </a:solidFill>
                          <a:latin typeface="Arial"/>
                        </a:rPr>
                        <a:t>Štětí</a:t>
                      </a:r>
                      <a:r>
                        <a:rPr lang="cs-CZ" sz="1000" b="1" i="0" u="none" strike="noStrike" dirty="0">
                          <a:solidFill>
                            <a:schemeClr val="tx1"/>
                          </a:solidFill>
                          <a:latin typeface="Arial"/>
                        </a:rPr>
                        <a:t> A</a:t>
                      </a:r>
                    </a:p>
                  </a:txBody>
                  <a:tcPr marL="8527" marR="8527" marT="8527" marB="0" anchor="ctr">
                    <a:lnL>
                      <a:noFill/>
                    </a:lnL>
                    <a:lnR>
                      <a:noFill/>
                    </a:lnR>
                    <a:lnT w="12700" cap="flat" cmpd="sng" algn="ctr">
                      <a:solidFill>
                        <a:srgbClr val="000000"/>
                      </a:solidFill>
                      <a:prstDash val="solid"/>
                      <a:round/>
                      <a:headEnd type="none" w="med" len="med"/>
                      <a:tailEnd type="none" w="med" len="med"/>
                    </a:lnT>
                    <a:lnB>
                      <a:noFill/>
                    </a:lnB>
                    <a:solidFill>
                      <a:srgbClr val="CCFF99"/>
                    </a:solidFill>
                  </a:tcPr>
                </a:tc>
                <a:tc>
                  <a:txBody>
                    <a:bodyPr/>
                    <a:lstStyle/>
                    <a:p>
                      <a:pPr algn="ctr" fontAlgn="ctr"/>
                      <a:r>
                        <a:rPr lang="cs-CZ" sz="1000" b="1" i="0" u="none" strike="noStrike" dirty="0">
                          <a:solidFill>
                            <a:schemeClr val="tx1"/>
                          </a:solidFill>
                          <a:latin typeface="Arial"/>
                        </a:rPr>
                        <a:t>FK Litvínov </a:t>
                      </a:r>
                    </a:p>
                  </a:txBody>
                  <a:tcPr marL="8527" marR="8527" marT="8527" marB="0" anchor="ctr">
                    <a:lnL>
                      <a:noFill/>
                    </a:lnL>
                    <a:lnR>
                      <a:noFill/>
                    </a:lnR>
                    <a:lnT w="12700" cap="flat" cmpd="sng" algn="ctr">
                      <a:solidFill>
                        <a:srgbClr val="000000"/>
                      </a:solidFill>
                      <a:prstDash val="solid"/>
                      <a:round/>
                      <a:headEnd type="none" w="med" len="med"/>
                      <a:tailEnd type="none" w="med" len="med"/>
                    </a:lnT>
                    <a:lnB>
                      <a:noFill/>
                    </a:lnB>
                    <a:solidFill>
                      <a:srgbClr val="CCFF99"/>
                    </a:solidFill>
                  </a:tcPr>
                </a:tc>
                <a:tc>
                  <a:txBody>
                    <a:bodyPr/>
                    <a:lstStyle/>
                    <a:p>
                      <a:pPr algn="ctr" fontAlgn="ctr"/>
                      <a:r>
                        <a:rPr lang="cs-CZ" sz="1000" b="1" i="0" u="none" strike="noStrike" dirty="0">
                          <a:solidFill>
                            <a:schemeClr val="tx1"/>
                          </a:solidFill>
                          <a:latin typeface="Arial"/>
                        </a:rPr>
                        <a:t>2:4</a:t>
                      </a:r>
                    </a:p>
                  </a:txBody>
                  <a:tcPr marL="8527" marR="8527" marT="8527" marB="0" anchor="ctr">
                    <a:lnL>
                      <a:noFill/>
                    </a:lnL>
                    <a:lnR>
                      <a:noFill/>
                    </a:lnR>
                    <a:lnT w="12700" cap="flat" cmpd="sng" algn="ctr">
                      <a:solidFill>
                        <a:srgbClr val="000000"/>
                      </a:solidFill>
                      <a:prstDash val="solid"/>
                      <a:round/>
                      <a:headEnd type="none" w="med" len="med"/>
                      <a:tailEnd type="none" w="med" len="med"/>
                    </a:lnT>
                    <a:lnB>
                      <a:noFill/>
                    </a:lnB>
                    <a:solidFill>
                      <a:srgbClr val="CCFF99"/>
                    </a:solidFill>
                  </a:tcPr>
                </a:tc>
                <a:tc rowSpan="3">
                  <a:txBody>
                    <a:bodyPr/>
                    <a:lstStyle/>
                    <a:p>
                      <a:pPr algn="ctr" fontAlgn="ctr"/>
                      <a:r>
                        <a:rPr lang="cs-CZ" sz="900" b="1" i="0" u="none" strike="noStrike" dirty="0">
                          <a:solidFill>
                            <a:schemeClr val="tx1"/>
                          </a:solidFill>
                          <a:latin typeface="Arial"/>
                        </a:rPr>
                        <a:t>Dospělí</a:t>
                      </a:r>
                    </a:p>
                  </a:txBody>
                  <a:tcPr marL="8527" marR="8527" marT="852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0"/>
                  </a:ext>
                </a:extLst>
              </a:tr>
              <a:tr h="363885">
                <a:tc>
                  <a:txBody>
                    <a:bodyPr/>
                    <a:lstStyle/>
                    <a:p>
                      <a:pPr algn="ctr" fontAlgn="ctr"/>
                      <a:r>
                        <a:rPr lang="cs-CZ" sz="900" b="1" i="0" u="none" strike="noStrike" dirty="0">
                          <a:solidFill>
                            <a:schemeClr val="tx1"/>
                          </a:solidFill>
                          <a:latin typeface="Arial"/>
                        </a:rPr>
                        <a:t>30.5.2015</a:t>
                      </a:r>
                    </a:p>
                  </a:txBody>
                  <a:tcPr marL="8527" marR="8527" marT="8527" marB="0" anchor="ctr">
                    <a:lnL w="12700" cap="flat" cmpd="sng" algn="ctr">
                      <a:solidFill>
                        <a:srgbClr val="000000"/>
                      </a:solidFill>
                      <a:prstDash val="solid"/>
                      <a:round/>
                      <a:headEnd type="none" w="med" len="med"/>
                      <a:tailEnd type="none" w="med" len="med"/>
                    </a:lnL>
                    <a:lnR>
                      <a:noFill/>
                    </a:lnR>
                    <a:lnT>
                      <a:noFill/>
                    </a:lnT>
                    <a:lnB>
                      <a:noFill/>
                    </a:lnB>
                    <a:solidFill>
                      <a:srgbClr val="CCFF99"/>
                    </a:solidFill>
                  </a:tcPr>
                </a:tc>
                <a:tc>
                  <a:txBody>
                    <a:bodyPr/>
                    <a:lstStyle/>
                    <a:p>
                      <a:pPr algn="ctr" fontAlgn="ctr"/>
                      <a:r>
                        <a:rPr lang="cs-CZ" sz="900" b="1" i="0" u="none" strike="noStrike">
                          <a:solidFill>
                            <a:schemeClr val="tx1"/>
                          </a:solidFill>
                          <a:latin typeface="Arial"/>
                        </a:rPr>
                        <a:t>sobota</a:t>
                      </a:r>
                    </a:p>
                  </a:txBody>
                  <a:tcPr marL="8527" marR="8527" marT="8527" marB="0" anchor="ctr">
                    <a:lnL>
                      <a:noFill/>
                    </a:lnL>
                    <a:lnR>
                      <a:noFill/>
                    </a:lnR>
                    <a:lnT>
                      <a:noFill/>
                    </a:lnT>
                    <a:lnB>
                      <a:noFill/>
                    </a:lnB>
                    <a:solidFill>
                      <a:srgbClr val="CCFF99"/>
                    </a:solidFill>
                  </a:tcPr>
                </a:tc>
                <a:tc>
                  <a:txBody>
                    <a:bodyPr/>
                    <a:lstStyle/>
                    <a:p>
                      <a:pPr algn="ctr" fontAlgn="ctr"/>
                      <a:r>
                        <a:rPr lang="cs-CZ" sz="1000" b="1" i="0" u="none" strike="noStrike">
                          <a:solidFill>
                            <a:schemeClr val="tx1"/>
                          </a:solidFill>
                          <a:latin typeface="Arial"/>
                        </a:rPr>
                        <a:t>1.FC Spořice</a:t>
                      </a:r>
                    </a:p>
                  </a:txBody>
                  <a:tcPr marL="8527" marR="8527" marT="8527" marB="0" anchor="ctr">
                    <a:lnL>
                      <a:noFill/>
                    </a:lnL>
                    <a:lnR>
                      <a:noFill/>
                    </a:lnR>
                    <a:lnT>
                      <a:noFill/>
                    </a:lnT>
                    <a:lnB>
                      <a:noFill/>
                    </a:lnB>
                    <a:solidFill>
                      <a:srgbClr val="CCFF99"/>
                    </a:solidFill>
                  </a:tcPr>
                </a:tc>
                <a:tc>
                  <a:txBody>
                    <a:bodyPr/>
                    <a:lstStyle/>
                    <a:p>
                      <a:pPr algn="ctr" fontAlgn="ctr"/>
                      <a:r>
                        <a:rPr lang="cs-CZ" sz="1000" b="1" i="0" u="none" strike="noStrike" dirty="0">
                          <a:solidFill>
                            <a:schemeClr val="tx1"/>
                          </a:solidFill>
                          <a:latin typeface="Arial"/>
                        </a:rPr>
                        <a:t>SK </a:t>
                      </a:r>
                      <a:r>
                        <a:rPr lang="cs-CZ" sz="1000" b="1" i="0" u="none" strike="noStrike" dirty="0" err="1">
                          <a:solidFill>
                            <a:schemeClr val="tx1"/>
                          </a:solidFill>
                          <a:latin typeface="Arial"/>
                        </a:rPr>
                        <a:t>Štětí</a:t>
                      </a:r>
                      <a:r>
                        <a:rPr lang="cs-CZ" sz="1000" b="1" i="0" u="none" strike="noStrike" dirty="0">
                          <a:solidFill>
                            <a:schemeClr val="tx1"/>
                          </a:solidFill>
                          <a:latin typeface="Arial"/>
                        </a:rPr>
                        <a:t> A</a:t>
                      </a:r>
                    </a:p>
                  </a:txBody>
                  <a:tcPr marL="8527" marR="8527" marT="8527" marB="0" anchor="ctr">
                    <a:lnL>
                      <a:noFill/>
                    </a:lnL>
                    <a:lnR>
                      <a:noFill/>
                    </a:lnR>
                    <a:lnT>
                      <a:noFill/>
                    </a:lnT>
                    <a:lnB>
                      <a:noFill/>
                    </a:lnB>
                    <a:solidFill>
                      <a:srgbClr val="CCFF99"/>
                    </a:solidFill>
                  </a:tcPr>
                </a:tc>
                <a:tc>
                  <a:txBody>
                    <a:bodyPr/>
                    <a:lstStyle/>
                    <a:p>
                      <a:pPr algn="ctr" fontAlgn="ctr"/>
                      <a:r>
                        <a:rPr lang="cs-CZ" sz="1000" b="1" i="0" u="none" strike="noStrike" dirty="0">
                          <a:solidFill>
                            <a:schemeClr val="tx1"/>
                          </a:solidFill>
                          <a:latin typeface="Arial"/>
                        </a:rPr>
                        <a:t>28</a:t>
                      </a:r>
                    </a:p>
                  </a:txBody>
                  <a:tcPr marL="8527" marR="8527" marT="8527" marB="0" anchor="ctr">
                    <a:lnL>
                      <a:noFill/>
                    </a:lnL>
                    <a:lnR>
                      <a:noFill/>
                    </a:lnR>
                    <a:lnT>
                      <a:noFill/>
                    </a:lnT>
                    <a:lnB>
                      <a:noFill/>
                    </a:lnB>
                    <a:solidFill>
                      <a:srgbClr val="CCFF99"/>
                    </a:solidFill>
                  </a:tcPr>
                </a:tc>
                <a:tc vMerge="1">
                  <a:txBody>
                    <a:bodyPr/>
                    <a:lstStyle/>
                    <a:p>
                      <a:pPr algn="ctr" fontAlgn="ctr"/>
                      <a:endParaRPr lang="cs-CZ" sz="900" b="1" i="0" u="none" strike="noStrike" dirty="0">
                        <a:solidFill>
                          <a:srgbClr val="000000"/>
                        </a:solidFill>
                        <a:latin typeface="Arial"/>
                      </a:endParaRPr>
                    </a:p>
                  </a:txBody>
                  <a:tcPr marL="8527" marR="8527" marT="8527"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extLst>
                  <a:ext uri="{0D108BD9-81ED-4DB2-BD59-A6C34878D82A}">
                    <a16:rowId xmlns:a16="http://schemas.microsoft.com/office/drawing/2014/main" val="10001"/>
                  </a:ext>
                </a:extLst>
              </a:tr>
              <a:tr h="363885">
                <a:tc>
                  <a:txBody>
                    <a:bodyPr/>
                    <a:lstStyle/>
                    <a:p>
                      <a:pPr algn="ctr" fontAlgn="ctr"/>
                      <a:r>
                        <a:rPr lang="cs-CZ" sz="900" b="1" i="0" u="none" strike="noStrike">
                          <a:solidFill>
                            <a:schemeClr val="tx1"/>
                          </a:solidFill>
                          <a:latin typeface="Arial"/>
                        </a:rPr>
                        <a:t>3.6.2015</a:t>
                      </a:r>
                    </a:p>
                  </a:txBody>
                  <a:tcPr marL="8527" marR="8527" marT="852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chemeClr val="tx1"/>
                          </a:solidFill>
                          <a:latin typeface="Arial"/>
                        </a:rPr>
                        <a:t>středa</a:t>
                      </a:r>
                    </a:p>
                  </a:txBody>
                  <a:tcPr marL="8527" marR="8527" marT="8527" marB="0" anchor="ctr">
                    <a:lnL>
                      <a:noFill/>
                    </a:lnL>
                    <a:lnR>
                      <a:noFill/>
                    </a:lnR>
                    <a:lnT>
                      <a:noFill/>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chemeClr val="tx1"/>
                          </a:solidFill>
                          <a:latin typeface="Arial"/>
                        </a:rPr>
                        <a:t>SK Štětí</a:t>
                      </a:r>
                    </a:p>
                  </a:txBody>
                  <a:tcPr marL="8527" marR="8527" marT="8527" marB="0" anchor="ctr">
                    <a:lnL>
                      <a:noFill/>
                    </a:lnL>
                    <a:lnR>
                      <a:noFill/>
                    </a:lnR>
                    <a:lnT>
                      <a:noFill/>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chemeClr val="tx1"/>
                          </a:solidFill>
                          <a:latin typeface="Arial"/>
                        </a:rPr>
                        <a:t>SK </a:t>
                      </a:r>
                      <a:r>
                        <a:rPr lang="cs-CZ" sz="1000" b="1" i="0" u="none" strike="noStrike" dirty="0" err="1">
                          <a:solidFill>
                            <a:schemeClr val="tx1"/>
                          </a:solidFill>
                          <a:latin typeface="Arial"/>
                        </a:rPr>
                        <a:t>Stap</a:t>
                      </a:r>
                      <a:r>
                        <a:rPr lang="cs-CZ" sz="1000" b="1" i="0" u="none" strike="noStrike" dirty="0">
                          <a:solidFill>
                            <a:schemeClr val="tx1"/>
                          </a:solidFill>
                          <a:latin typeface="Arial"/>
                        </a:rPr>
                        <a:t> </a:t>
                      </a:r>
                      <a:r>
                        <a:rPr lang="cs-CZ" sz="1000" b="1" i="0" u="none" strike="noStrike" dirty="0" err="1">
                          <a:solidFill>
                            <a:schemeClr val="tx1"/>
                          </a:solidFill>
                          <a:latin typeface="Arial"/>
                        </a:rPr>
                        <a:t>Tratec</a:t>
                      </a:r>
                      <a:r>
                        <a:rPr lang="cs-CZ" sz="1000" b="1" i="0" u="none" strike="noStrike" dirty="0">
                          <a:solidFill>
                            <a:schemeClr val="tx1"/>
                          </a:solidFill>
                          <a:latin typeface="Arial"/>
                        </a:rPr>
                        <a:t> </a:t>
                      </a:r>
                      <a:r>
                        <a:rPr lang="cs-CZ" sz="1000" b="1" i="0" u="none" strike="noStrike" dirty="0" err="1">
                          <a:solidFill>
                            <a:schemeClr val="tx1"/>
                          </a:solidFill>
                          <a:latin typeface="Arial"/>
                        </a:rPr>
                        <a:t>Vilémov</a:t>
                      </a:r>
                      <a:endParaRPr lang="cs-CZ" sz="1000" b="1" i="0" u="none" strike="noStrike" dirty="0">
                        <a:solidFill>
                          <a:schemeClr val="tx1"/>
                        </a:solidFill>
                        <a:latin typeface="Arial"/>
                      </a:endParaRPr>
                    </a:p>
                  </a:txBody>
                  <a:tcPr marL="8527" marR="8527" marT="8527" marB="0" anchor="ctr">
                    <a:lnL>
                      <a:noFill/>
                    </a:lnL>
                    <a:lnR>
                      <a:noFill/>
                    </a:lnR>
                    <a:lnT>
                      <a:noFill/>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smtClean="0">
                          <a:solidFill>
                            <a:schemeClr val="tx1"/>
                          </a:solidFill>
                          <a:latin typeface="Arial"/>
                        </a:rPr>
                        <a:t>3:2 pohár semifinále</a:t>
                      </a:r>
                      <a:endParaRPr lang="cs-CZ" sz="1000" b="1" i="0" u="none" strike="noStrike" dirty="0">
                        <a:solidFill>
                          <a:schemeClr val="tx1"/>
                        </a:solidFill>
                        <a:latin typeface="Arial"/>
                      </a:endParaRPr>
                    </a:p>
                  </a:txBody>
                  <a:tcPr marL="8527" marR="8527" marT="8527" marB="0" anchor="ctr">
                    <a:lnL>
                      <a:noFill/>
                    </a:lnL>
                    <a:lnR>
                      <a:noFill/>
                    </a:lnR>
                    <a:lnT>
                      <a:noFill/>
                    </a:lnT>
                    <a:lnB w="12700" cap="flat" cmpd="sng" algn="ctr">
                      <a:solidFill>
                        <a:srgbClr val="000000"/>
                      </a:solidFill>
                      <a:prstDash val="solid"/>
                      <a:round/>
                      <a:headEnd type="none" w="med" len="med"/>
                      <a:tailEnd type="none" w="med" len="med"/>
                    </a:lnB>
                    <a:solidFill>
                      <a:srgbClr val="CCFF99"/>
                    </a:solidFill>
                  </a:tcPr>
                </a:tc>
                <a:tc vMerge="1">
                  <a:txBody>
                    <a:bodyPr/>
                    <a:lstStyle/>
                    <a:p>
                      <a:pPr algn="ctr" fontAlgn="ctr"/>
                      <a:endParaRPr lang="cs-CZ" sz="900" b="1" i="0" u="none" strike="noStrike" dirty="0">
                        <a:solidFill>
                          <a:srgbClr val="000000"/>
                        </a:solidFill>
                        <a:latin typeface="Arial"/>
                      </a:endParaRPr>
                    </a:p>
                  </a:txBody>
                  <a:tcPr marL="8527" marR="8527" marT="852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363885">
                <a:tc>
                  <a:txBody>
                    <a:bodyPr/>
                    <a:lstStyle/>
                    <a:p>
                      <a:pPr algn="ctr" fontAlgn="ctr"/>
                      <a:r>
                        <a:rPr lang="cs-CZ" sz="900" b="1" i="0" u="none" strike="noStrike">
                          <a:solidFill>
                            <a:schemeClr val="tx1"/>
                          </a:solidFill>
                          <a:latin typeface="Arial"/>
                        </a:rPr>
                        <a:t>23.5.2015</a:t>
                      </a:r>
                    </a:p>
                  </a:txBody>
                  <a:tcPr marL="8527" marR="8527" marT="852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900" b="1" i="0" u="none" strike="noStrike">
                          <a:solidFill>
                            <a:schemeClr val="tx1"/>
                          </a:solidFill>
                          <a:latin typeface="Arial"/>
                        </a:rPr>
                        <a:t>sobota</a:t>
                      </a:r>
                    </a:p>
                  </a:txBody>
                  <a:tcPr marL="8527" marR="8527" marT="8527"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000" b="1" i="0" u="none" strike="noStrike" dirty="0">
                          <a:solidFill>
                            <a:schemeClr val="tx1"/>
                          </a:solidFill>
                          <a:latin typeface="Arial"/>
                        </a:rPr>
                        <a:t>FK Jílové</a:t>
                      </a:r>
                    </a:p>
                  </a:txBody>
                  <a:tcPr marL="8527" marR="8527" marT="8527"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000" b="1" i="0" u="none" strike="noStrike" dirty="0">
                          <a:solidFill>
                            <a:schemeClr val="tx1"/>
                          </a:solidFill>
                          <a:latin typeface="Arial"/>
                        </a:rPr>
                        <a:t>SK </a:t>
                      </a:r>
                      <a:r>
                        <a:rPr lang="cs-CZ" sz="1000" b="1" i="0" u="none" strike="noStrike" dirty="0" err="1">
                          <a:solidFill>
                            <a:schemeClr val="tx1"/>
                          </a:solidFill>
                          <a:latin typeface="Arial"/>
                        </a:rPr>
                        <a:t>Štětí</a:t>
                      </a:r>
                      <a:endParaRPr lang="cs-CZ" sz="1000" b="1" i="0" u="none" strike="noStrike" dirty="0">
                        <a:solidFill>
                          <a:schemeClr val="tx1"/>
                        </a:solidFill>
                        <a:latin typeface="Arial"/>
                      </a:endParaRPr>
                    </a:p>
                  </a:txBody>
                  <a:tcPr marL="8527" marR="8527" marT="8527"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000" b="1" i="0" u="none" strike="noStrike" dirty="0">
                          <a:solidFill>
                            <a:schemeClr val="tx1"/>
                          </a:solidFill>
                          <a:latin typeface="Arial"/>
                        </a:rPr>
                        <a:t>2:5</a:t>
                      </a:r>
                    </a:p>
                  </a:txBody>
                  <a:tcPr marL="8527" marR="8527" marT="8527"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rowSpan="2">
                  <a:txBody>
                    <a:bodyPr/>
                    <a:lstStyle/>
                    <a:p>
                      <a:pPr algn="ctr" fontAlgn="ctr"/>
                      <a:r>
                        <a:rPr lang="cs-CZ" sz="900" b="1" i="0" u="none" strike="noStrike" dirty="0">
                          <a:solidFill>
                            <a:schemeClr val="tx1"/>
                          </a:solidFill>
                          <a:latin typeface="Arial"/>
                        </a:rPr>
                        <a:t>Dorost</a:t>
                      </a:r>
                    </a:p>
                  </a:txBody>
                  <a:tcPr marL="8527" marR="8527" marT="852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63885">
                <a:tc>
                  <a:txBody>
                    <a:bodyPr/>
                    <a:lstStyle/>
                    <a:p>
                      <a:pPr algn="ctr" fontAlgn="ctr"/>
                      <a:r>
                        <a:rPr lang="cs-CZ" sz="900" b="1" i="0" u="none" strike="noStrike">
                          <a:solidFill>
                            <a:schemeClr val="tx1"/>
                          </a:solidFill>
                          <a:latin typeface="Arial"/>
                        </a:rPr>
                        <a:t>31.5.2015</a:t>
                      </a:r>
                    </a:p>
                  </a:txBody>
                  <a:tcPr marL="8527" marR="8527" marT="852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chemeClr val="tx1"/>
                          </a:solidFill>
                          <a:latin typeface="Arial"/>
                        </a:rPr>
                        <a:t>neděle</a:t>
                      </a:r>
                    </a:p>
                  </a:txBody>
                  <a:tcPr marL="8527" marR="8527" marT="8527"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chemeClr val="tx1"/>
                          </a:solidFill>
                          <a:latin typeface="Arial"/>
                        </a:rPr>
                        <a:t>SK </a:t>
                      </a:r>
                      <a:r>
                        <a:rPr lang="cs-CZ" sz="1000" b="1" i="0" u="none" strike="noStrike" dirty="0" err="1">
                          <a:solidFill>
                            <a:schemeClr val="tx1"/>
                          </a:solidFill>
                          <a:latin typeface="Arial"/>
                        </a:rPr>
                        <a:t>Štětí</a:t>
                      </a:r>
                      <a:endParaRPr lang="cs-CZ" sz="1000" b="1" i="0" u="none" strike="noStrike" dirty="0">
                        <a:solidFill>
                          <a:schemeClr val="tx1"/>
                        </a:solidFill>
                        <a:latin typeface="Arial"/>
                      </a:endParaRPr>
                    </a:p>
                  </a:txBody>
                  <a:tcPr marL="8527" marR="8527" marT="8527"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chemeClr val="tx1"/>
                          </a:solidFill>
                          <a:latin typeface="Arial"/>
                        </a:rPr>
                        <a:t>MSK Benešov </a:t>
                      </a:r>
                      <a:r>
                        <a:rPr lang="cs-CZ" sz="1000" b="1" i="0" u="none" strike="noStrike" dirty="0" err="1">
                          <a:solidFill>
                            <a:schemeClr val="tx1"/>
                          </a:solidFill>
                          <a:latin typeface="Arial"/>
                        </a:rPr>
                        <a:t>n.Pl</a:t>
                      </a:r>
                      <a:r>
                        <a:rPr lang="cs-CZ" sz="1000" b="1" i="0" u="none" strike="noStrike" dirty="0">
                          <a:solidFill>
                            <a:schemeClr val="tx1"/>
                          </a:solidFill>
                          <a:latin typeface="Arial"/>
                        </a:rPr>
                        <a:t>.</a:t>
                      </a:r>
                    </a:p>
                  </a:txBody>
                  <a:tcPr marL="8527" marR="8527" marT="8527"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smtClean="0">
                          <a:solidFill>
                            <a:schemeClr val="tx1"/>
                          </a:solidFill>
                          <a:latin typeface="Arial"/>
                        </a:rPr>
                        <a:t>25:1</a:t>
                      </a:r>
                      <a:endParaRPr lang="cs-CZ" sz="1000" b="1" i="0" u="none" strike="noStrike" dirty="0">
                        <a:solidFill>
                          <a:schemeClr val="tx1"/>
                        </a:solidFill>
                        <a:latin typeface="Arial"/>
                      </a:endParaRPr>
                    </a:p>
                  </a:txBody>
                  <a:tcPr marL="8527" marR="8527" marT="8527"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vMerge="1">
                  <a:txBody>
                    <a:bodyPr/>
                    <a:lstStyle/>
                    <a:p>
                      <a:pPr algn="ctr" fontAlgn="ctr"/>
                      <a:endParaRPr lang="cs-CZ" sz="900" b="1" i="0" u="none" strike="noStrike" dirty="0">
                        <a:solidFill>
                          <a:srgbClr val="000000"/>
                        </a:solidFill>
                        <a:latin typeface="Arial"/>
                      </a:endParaRPr>
                    </a:p>
                  </a:txBody>
                  <a:tcPr marL="8527" marR="8527" marT="852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63885">
                <a:tc>
                  <a:txBody>
                    <a:bodyPr/>
                    <a:lstStyle/>
                    <a:p>
                      <a:pPr algn="ctr" fontAlgn="ctr"/>
                      <a:r>
                        <a:rPr lang="cs-CZ" sz="900" b="1" i="0" u="none" strike="noStrike" dirty="0">
                          <a:solidFill>
                            <a:schemeClr val="tx1"/>
                          </a:solidFill>
                          <a:latin typeface="Arial"/>
                        </a:rPr>
                        <a:t>23.5.2015</a:t>
                      </a:r>
                    </a:p>
                  </a:txBody>
                  <a:tcPr marL="8527" marR="8527" marT="852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99"/>
                    </a:solidFill>
                  </a:tcPr>
                </a:tc>
                <a:tc>
                  <a:txBody>
                    <a:bodyPr/>
                    <a:lstStyle/>
                    <a:p>
                      <a:pPr algn="ctr" fontAlgn="ctr"/>
                      <a:r>
                        <a:rPr lang="cs-CZ" sz="900" b="1" i="0" u="none" strike="noStrike" dirty="0">
                          <a:solidFill>
                            <a:schemeClr val="tx1"/>
                          </a:solidFill>
                          <a:latin typeface="Arial"/>
                        </a:rPr>
                        <a:t>sobota</a:t>
                      </a:r>
                    </a:p>
                  </a:txBody>
                  <a:tcPr marL="8527" marR="8527" marT="8527" marB="0" anchor="ctr">
                    <a:lnL>
                      <a:noFill/>
                    </a:lnL>
                    <a:lnR>
                      <a:noFill/>
                    </a:lnR>
                    <a:lnT w="12700" cap="flat" cmpd="sng" algn="ctr">
                      <a:solidFill>
                        <a:srgbClr val="000000"/>
                      </a:solidFill>
                      <a:prstDash val="solid"/>
                      <a:round/>
                      <a:headEnd type="none" w="med" len="med"/>
                      <a:tailEnd type="none" w="med" len="med"/>
                    </a:lnT>
                    <a:lnB>
                      <a:noFill/>
                    </a:lnB>
                    <a:solidFill>
                      <a:srgbClr val="CCFF99"/>
                    </a:solidFill>
                  </a:tcPr>
                </a:tc>
                <a:tc>
                  <a:txBody>
                    <a:bodyPr/>
                    <a:lstStyle/>
                    <a:p>
                      <a:pPr algn="ctr" fontAlgn="ctr"/>
                      <a:r>
                        <a:rPr lang="cs-CZ" sz="1000" b="1" i="0" u="none" strike="noStrike" dirty="0">
                          <a:solidFill>
                            <a:schemeClr val="tx1"/>
                          </a:solidFill>
                          <a:latin typeface="Arial"/>
                        </a:rPr>
                        <a:t>TJ Krupka</a:t>
                      </a:r>
                    </a:p>
                  </a:txBody>
                  <a:tcPr marL="8527" marR="8527" marT="8527" marB="0" anchor="ctr">
                    <a:lnL>
                      <a:noFill/>
                    </a:lnL>
                    <a:lnR>
                      <a:noFill/>
                    </a:lnR>
                    <a:lnT w="12700" cap="flat" cmpd="sng" algn="ctr">
                      <a:solidFill>
                        <a:srgbClr val="000000"/>
                      </a:solidFill>
                      <a:prstDash val="solid"/>
                      <a:round/>
                      <a:headEnd type="none" w="med" len="med"/>
                      <a:tailEnd type="none" w="med" len="med"/>
                    </a:lnT>
                    <a:lnB>
                      <a:noFill/>
                    </a:lnB>
                    <a:solidFill>
                      <a:srgbClr val="CCFF99"/>
                    </a:solidFill>
                  </a:tcPr>
                </a:tc>
                <a:tc>
                  <a:txBody>
                    <a:bodyPr/>
                    <a:lstStyle/>
                    <a:p>
                      <a:pPr algn="ctr" fontAlgn="ctr"/>
                      <a:r>
                        <a:rPr lang="cs-CZ" sz="1000" b="1" i="0" u="none" strike="noStrike" dirty="0">
                          <a:solidFill>
                            <a:schemeClr val="tx1"/>
                          </a:solidFill>
                          <a:latin typeface="Arial"/>
                        </a:rPr>
                        <a:t>SK </a:t>
                      </a:r>
                      <a:r>
                        <a:rPr lang="cs-CZ" sz="1000" b="1" i="0" u="none" strike="noStrike" dirty="0" err="1">
                          <a:solidFill>
                            <a:schemeClr val="tx1"/>
                          </a:solidFill>
                          <a:latin typeface="Arial"/>
                        </a:rPr>
                        <a:t>Štětí</a:t>
                      </a:r>
                      <a:endParaRPr lang="cs-CZ" sz="1000" b="1" i="0" u="none" strike="noStrike" dirty="0">
                        <a:solidFill>
                          <a:schemeClr val="tx1"/>
                        </a:solidFill>
                        <a:latin typeface="Arial"/>
                      </a:endParaRPr>
                    </a:p>
                  </a:txBody>
                  <a:tcPr marL="8527" marR="8527" marT="8527" marB="0" anchor="ctr">
                    <a:lnL>
                      <a:noFill/>
                    </a:lnL>
                    <a:lnR>
                      <a:noFill/>
                    </a:lnR>
                    <a:lnT w="12700" cap="flat" cmpd="sng" algn="ctr">
                      <a:solidFill>
                        <a:srgbClr val="000000"/>
                      </a:solidFill>
                      <a:prstDash val="solid"/>
                      <a:round/>
                      <a:headEnd type="none" w="med" len="med"/>
                      <a:tailEnd type="none" w="med" len="med"/>
                    </a:lnT>
                    <a:lnB>
                      <a:noFill/>
                    </a:lnB>
                    <a:solidFill>
                      <a:srgbClr val="CCFF99"/>
                    </a:solidFill>
                  </a:tcPr>
                </a:tc>
                <a:tc>
                  <a:txBody>
                    <a:bodyPr/>
                    <a:lstStyle/>
                    <a:p>
                      <a:pPr algn="ctr" fontAlgn="ctr"/>
                      <a:r>
                        <a:rPr lang="cs-CZ" sz="1000" b="1" i="0" u="none" strike="noStrike" dirty="0">
                          <a:solidFill>
                            <a:schemeClr val="tx1"/>
                          </a:solidFill>
                          <a:latin typeface="Arial"/>
                        </a:rPr>
                        <a:t>10:0, 4:1</a:t>
                      </a:r>
                    </a:p>
                  </a:txBody>
                  <a:tcPr marL="8527" marR="8527" marT="8527" marB="0" anchor="ctr">
                    <a:lnL>
                      <a:noFill/>
                    </a:lnL>
                    <a:lnR>
                      <a:noFill/>
                    </a:lnR>
                    <a:lnT w="12700" cap="flat" cmpd="sng" algn="ctr">
                      <a:solidFill>
                        <a:srgbClr val="000000"/>
                      </a:solidFill>
                      <a:prstDash val="solid"/>
                      <a:round/>
                      <a:headEnd type="none" w="med" len="med"/>
                      <a:tailEnd type="none" w="med" len="med"/>
                    </a:lnT>
                    <a:lnB>
                      <a:noFill/>
                    </a:lnB>
                    <a:solidFill>
                      <a:srgbClr val="CCFF99"/>
                    </a:solidFill>
                  </a:tcPr>
                </a:tc>
                <a:tc rowSpan="3">
                  <a:txBody>
                    <a:bodyPr/>
                    <a:lstStyle/>
                    <a:p>
                      <a:pPr algn="ctr" fontAlgn="ctr"/>
                      <a:r>
                        <a:rPr lang="cs-CZ" sz="900" b="1" i="0" u="none" strike="noStrike" dirty="0">
                          <a:solidFill>
                            <a:schemeClr val="tx1"/>
                          </a:solidFill>
                          <a:latin typeface="Arial"/>
                        </a:rPr>
                        <a:t>Starší, mladší žáci</a:t>
                      </a:r>
                    </a:p>
                  </a:txBody>
                  <a:tcPr marL="8527" marR="8527" marT="852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5"/>
                  </a:ext>
                </a:extLst>
              </a:tr>
              <a:tr h="363885">
                <a:tc>
                  <a:txBody>
                    <a:bodyPr/>
                    <a:lstStyle/>
                    <a:p>
                      <a:pPr algn="ctr" fontAlgn="ctr"/>
                      <a:r>
                        <a:rPr lang="cs-CZ" sz="900" b="1" i="0" u="none" strike="noStrike">
                          <a:solidFill>
                            <a:schemeClr val="tx1"/>
                          </a:solidFill>
                          <a:latin typeface="Arial"/>
                        </a:rPr>
                        <a:t>31.5.2015</a:t>
                      </a:r>
                    </a:p>
                  </a:txBody>
                  <a:tcPr marL="8527" marR="8527" marT="8527" marB="0" anchor="ctr">
                    <a:lnL w="12700" cap="flat" cmpd="sng" algn="ctr">
                      <a:solidFill>
                        <a:srgbClr val="000000"/>
                      </a:solidFill>
                      <a:prstDash val="solid"/>
                      <a:round/>
                      <a:headEnd type="none" w="med" len="med"/>
                      <a:tailEnd type="none" w="med" len="med"/>
                    </a:lnL>
                    <a:lnR>
                      <a:noFill/>
                    </a:lnR>
                    <a:lnT>
                      <a:noFill/>
                    </a:lnT>
                    <a:lnB>
                      <a:noFill/>
                    </a:lnB>
                    <a:solidFill>
                      <a:srgbClr val="CCFF99"/>
                    </a:solidFill>
                  </a:tcPr>
                </a:tc>
                <a:tc>
                  <a:txBody>
                    <a:bodyPr/>
                    <a:lstStyle/>
                    <a:p>
                      <a:pPr algn="ctr" fontAlgn="ctr"/>
                      <a:r>
                        <a:rPr lang="cs-CZ" sz="900" b="1" i="0" u="none" strike="noStrike">
                          <a:solidFill>
                            <a:schemeClr val="tx1"/>
                          </a:solidFill>
                          <a:latin typeface="Arial"/>
                        </a:rPr>
                        <a:t>neděle</a:t>
                      </a:r>
                    </a:p>
                  </a:txBody>
                  <a:tcPr marL="8527" marR="8527" marT="8527" marB="0" anchor="ctr">
                    <a:lnL>
                      <a:noFill/>
                    </a:lnL>
                    <a:lnR>
                      <a:noFill/>
                    </a:lnR>
                    <a:lnT>
                      <a:noFill/>
                    </a:lnT>
                    <a:lnB>
                      <a:noFill/>
                    </a:lnB>
                    <a:solidFill>
                      <a:srgbClr val="CCFF99"/>
                    </a:solidFill>
                  </a:tcPr>
                </a:tc>
                <a:tc>
                  <a:txBody>
                    <a:bodyPr/>
                    <a:lstStyle/>
                    <a:p>
                      <a:pPr algn="ctr" fontAlgn="ctr"/>
                      <a:r>
                        <a:rPr lang="cs-CZ" sz="1000" b="1" i="0" u="none" strike="noStrike" dirty="0">
                          <a:solidFill>
                            <a:schemeClr val="tx1"/>
                          </a:solidFill>
                          <a:latin typeface="Arial"/>
                        </a:rPr>
                        <a:t>SK </a:t>
                      </a:r>
                      <a:r>
                        <a:rPr lang="cs-CZ" sz="1000" b="1" i="0" u="none" strike="noStrike" dirty="0" err="1">
                          <a:solidFill>
                            <a:schemeClr val="tx1"/>
                          </a:solidFill>
                          <a:latin typeface="Arial"/>
                        </a:rPr>
                        <a:t>Štětí</a:t>
                      </a:r>
                      <a:endParaRPr lang="cs-CZ" sz="1000" b="1" i="0" u="none" strike="noStrike" dirty="0">
                        <a:solidFill>
                          <a:schemeClr val="tx1"/>
                        </a:solidFill>
                        <a:latin typeface="Arial"/>
                      </a:endParaRPr>
                    </a:p>
                  </a:txBody>
                  <a:tcPr marL="8527" marR="8527" marT="8527" marB="0" anchor="ctr">
                    <a:lnL>
                      <a:noFill/>
                    </a:lnL>
                    <a:lnR>
                      <a:noFill/>
                    </a:lnR>
                    <a:lnT>
                      <a:noFill/>
                    </a:lnT>
                    <a:lnB>
                      <a:noFill/>
                    </a:lnB>
                    <a:solidFill>
                      <a:srgbClr val="CCFF99"/>
                    </a:solidFill>
                  </a:tcPr>
                </a:tc>
                <a:tc>
                  <a:txBody>
                    <a:bodyPr/>
                    <a:lstStyle/>
                    <a:p>
                      <a:pPr algn="ctr" fontAlgn="ctr"/>
                      <a:r>
                        <a:rPr lang="cs-CZ" sz="1000" b="1" i="0" u="none" strike="noStrike" dirty="0">
                          <a:solidFill>
                            <a:schemeClr val="tx1"/>
                          </a:solidFill>
                          <a:latin typeface="Arial"/>
                        </a:rPr>
                        <a:t>FK Litvínov B</a:t>
                      </a:r>
                    </a:p>
                  </a:txBody>
                  <a:tcPr marL="8527" marR="8527" marT="8527" marB="0" anchor="ctr">
                    <a:lnL>
                      <a:noFill/>
                    </a:lnL>
                    <a:lnR>
                      <a:noFill/>
                    </a:lnR>
                    <a:lnT>
                      <a:noFill/>
                    </a:lnT>
                    <a:lnB>
                      <a:noFill/>
                    </a:lnB>
                    <a:solidFill>
                      <a:srgbClr val="CCFF99"/>
                    </a:solidFill>
                  </a:tcPr>
                </a:tc>
                <a:tc>
                  <a:txBody>
                    <a:bodyPr/>
                    <a:lstStyle/>
                    <a:p>
                      <a:pPr algn="ctr" fontAlgn="ctr"/>
                      <a:r>
                        <a:rPr lang="cs-CZ" sz="1000" b="1" i="0" u="none" strike="noStrike" dirty="0" smtClean="0">
                          <a:solidFill>
                            <a:schemeClr val="tx1"/>
                          </a:solidFill>
                          <a:latin typeface="Arial"/>
                        </a:rPr>
                        <a:t>1:20, 1:6</a:t>
                      </a:r>
                      <a:endParaRPr lang="cs-CZ" sz="1000" b="1" i="0" u="none" strike="noStrike" dirty="0">
                        <a:solidFill>
                          <a:schemeClr val="tx1"/>
                        </a:solidFill>
                        <a:latin typeface="Arial"/>
                      </a:endParaRPr>
                    </a:p>
                  </a:txBody>
                  <a:tcPr marL="8527" marR="8527" marT="8527" marB="0" anchor="ctr">
                    <a:lnL>
                      <a:noFill/>
                    </a:lnL>
                    <a:lnR>
                      <a:noFill/>
                    </a:lnR>
                    <a:lnT>
                      <a:noFill/>
                    </a:lnT>
                    <a:lnB>
                      <a:noFill/>
                    </a:lnB>
                    <a:solidFill>
                      <a:srgbClr val="CCFF99"/>
                    </a:solidFill>
                  </a:tcPr>
                </a:tc>
                <a:tc vMerge="1">
                  <a:txBody>
                    <a:bodyPr/>
                    <a:lstStyle/>
                    <a:p>
                      <a:pPr algn="ctr" fontAlgn="ctr"/>
                      <a:endParaRPr lang="cs-CZ" sz="900" b="1" i="0" u="none" strike="noStrike" dirty="0">
                        <a:solidFill>
                          <a:srgbClr val="000000"/>
                        </a:solidFill>
                        <a:latin typeface="Arial"/>
                      </a:endParaRPr>
                    </a:p>
                  </a:txBody>
                  <a:tcPr marL="8527" marR="8527" marT="8527"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extLst>
                  <a:ext uri="{0D108BD9-81ED-4DB2-BD59-A6C34878D82A}">
                    <a16:rowId xmlns:a16="http://schemas.microsoft.com/office/drawing/2014/main" val="10006"/>
                  </a:ext>
                </a:extLst>
              </a:tr>
              <a:tr h="363885">
                <a:tc>
                  <a:txBody>
                    <a:bodyPr/>
                    <a:lstStyle/>
                    <a:p>
                      <a:pPr algn="ctr" fontAlgn="ctr"/>
                      <a:r>
                        <a:rPr lang="cs-CZ" sz="900" b="1" i="0" u="none" strike="noStrike">
                          <a:solidFill>
                            <a:schemeClr val="tx1"/>
                          </a:solidFill>
                          <a:latin typeface="Arial"/>
                        </a:rPr>
                        <a:t>2.6.2015</a:t>
                      </a:r>
                    </a:p>
                  </a:txBody>
                  <a:tcPr marL="8527" marR="8527" marT="852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chemeClr val="tx1"/>
                          </a:solidFill>
                          <a:latin typeface="Arial"/>
                        </a:rPr>
                        <a:t>úterý</a:t>
                      </a:r>
                    </a:p>
                  </a:txBody>
                  <a:tcPr marL="8527" marR="8527" marT="8527" marB="0" anchor="ctr">
                    <a:lnL>
                      <a:noFill/>
                    </a:lnL>
                    <a:lnR>
                      <a:noFill/>
                    </a:lnR>
                    <a:lnT>
                      <a:noFill/>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chemeClr val="tx1"/>
                          </a:solidFill>
                          <a:latin typeface="Arial"/>
                        </a:rPr>
                        <a:t>SK Štětí</a:t>
                      </a:r>
                    </a:p>
                  </a:txBody>
                  <a:tcPr marL="8527" marR="8527" marT="8527" marB="0" anchor="ctr">
                    <a:lnL>
                      <a:noFill/>
                    </a:lnL>
                    <a:lnR>
                      <a:noFill/>
                    </a:lnR>
                    <a:lnT>
                      <a:noFill/>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chemeClr val="tx1"/>
                          </a:solidFill>
                          <a:latin typeface="Arial"/>
                        </a:rPr>
                        <a:t>FK Louny</a:t>
                      </a:r>
                    </a:p>
                  </a:txBody>
                  <a:tcPr marL="8527" marR="8527" marT="8527" marB="0" anchor="ctr">
                    <a:lnL>
                      <a:noFill/>
                    </a:lnL>
                    <a:lnR>
                      <a:noFill/>
                    </a:lnR>
                    <a:lnT>
                      <a:noFill/>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smtClean="0">
                          <a:solidFill>
                            <a:schemeClr val="tx1"/>
                          </a:solidFill>
                          <a:latin typeface="Arial"/>
                        </a:rPr>
                        <a:t>0:12, 0:15</a:t>
                      </a:r>
                      <a:endParaRPr lang="cs-CZ" sz="1000" b="1" i="0" u="none" strike="noStrike" dirty="0">
                        <a:solidFill>
                          <a:schemeClr val="tx1"/>
                        </a:solidFill>
                        <a:latin typeface="Arial"/>
                      </a:endParaRPr>
                    </a:p>
                  </a:txBody>
                  <a:tcPr marL="8527" marR="8527" marT="8527" marB="0" anchor="ctr">
                    <a:lnL>
                      <a:noFill/>
                    </a:lnL>
                    <a:lnR>
                      <a:noFill/>
                    </a:lnR>
                    <a:lnT>
                      <a:noFill/>
                    </a:lnT>
                    <a:lnB w="12700" cap="flat" cmpd="sng" algn="ctr">
                      <a:solidFill>
                        <a:srgbClr val="000000"/>
                      </a:solidFill>
                      <a:prstDash val="solid"/>
                      <a:round/>
                      <a:headEnd type="none" w="med" len="med"/>
                      <a:tailEnd type="none" w="med" len="med"/>
                    </a:lnB>
                    <a:solidFill>
                      <a:srgbClr val="CCFF99"/>
                    </a:solidFill>
                  </a:tcPr>
                </a:tc>
                <a:tc vMerge="1">
                  <a:txBody>
                    <a:bodyPr/>
                    <a:lstStyle/>
                    <a:p>
                      <a:pPr algn="ctr" fontAlgn="ctr"/>
                      <a:endParaRPr lang="cs-CZ" sz="900" b="1" i="0" u="none" strike="noStrike" dirty="0">
                        <a:solidFill>
                          <a:srgbClr val="000000"/>
                        </a:solidFill>
                        <a:latin typeface="Arial"/>
                      </a:endParaRPr>
                    </a:p>
                  </a:txBody>
                  <a:tcPr marL="8527" marR="8527" marT="852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363885">
                <a:tc>
                  <a:txBody>
                    <a:bodyPr/>
                    <a:lstStyle/>
                    <a:p>
                      <a:pPr algn="ctr" fontAlgn="ctr"/>
                      <a:r>
                        <a:rPr lang="cs-CZ" sz="900" b="1" i="0" u="none" strike="noStrike">
                          <a:solidFill>
                            <a:schemeClr val="tx1"/>
                          </a:solidFill>
                          <a:latin typeface="Arial"/>
                        </a:rPr>
                        <a:t>24.5.2015</a:t>
                      </a:r>
                    </a:p>
                  </a:txBody>
                  <a:tcPr marL="8527" marR="8527" marT="852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900" b="1" i="0" u="none" strike="noStrike">
                          <a:solidFill>
                            <a:schemeClr val="tx1"/>
                          </a:solidFill>
                          <a:latin typeface="Arial"/>
                        </a:rPr>
                        <a:t>neděle</a:t>
                      </a:r>
                    </a:p>
                  </a:txBody>
                  <a:tcPr marL="8527" marR="8527" marT="8527"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000" b="1" i="0" u="none" strike="noStrike">
                          <a:solidFill>
                            <a:schemeClr val="tx1"/>
                          </a:solidFill>
                          <a:latin typeface="Arial"/>
                        </a:rPr>
                        <a:t>SK Štětí B</a:t>
                      </a:r>
                    </a:p>
                  </a:txBody>
                  <a:tcPr marL="8527" marR="8527" marT="8527"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000" b="1" i="0" u="none" strike="noStrike" dirty="0">
                          <a:solidFill>
                            <a:schemeClr val="tx1"/>
                          </a:solidFill>
                          <a:latin typeface="Arial"/>
                        </a:rPr>
                        <a:t>FK </a:t>
                      </a:r>
                      <a:r>
                        <a:rPr lang="cs-CZ" sz="1000" b="1" i="0" u="none" strike="noStrike" dirty="0" err="1">
                          <a:solidFill>
                            <a:schemeClr val="tx1"/>
                          </a:solidFill>
                          <a:latin typeface="Arial"/>
                        </a:rPr>
                        <a:t>Peruc</a:t>
                      </a:r>
                      <a:endParaRPr lang="cs-CZ" sz="1000" b="1" i="0" u="none" strike="noStrike" dirty="0">
                        <a:solidFill>
                          <a:schemeClr val="tx1"/>
                        </a:solidFill>
                        <a:latin typeface="Arial"/>
                      </a:endParaRPr>
                    </a:p>
                  </a:txBody>
                  <a:tcPr marL="8527" marR="8527" marT="8527"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000" b="1" i="0" u="none" strike="noStrike" dirty="0">
                          <a:solidFill>
                            <a:schemeClr val="tx1"/>
                          </a:solidFill>
                          <a:latin typeface="Arial"/>
                        </a:rPr>
                        <a:t>16:0</a:t>
                      </a:r>
                    </a:p>
                  </a:txBody>
                  <a:tcPr marL="8527" marR="8527" marT="8527"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rowSpan="2">
                  <a:txBody>
                    <a:bodyPr/>
                    <a:lstStyle/>
                    <a:p>
                      <a:pPr algn="ctr" fontAlgn="ctr"/>
                      <a:r>
                        <a:rPr lang="cs-CZ" sz="900" b="1" i="0" u="none" strike="noStrike" dirty="0">
                          <a:solidFill>
                            <a:schemeClr val="tx1"/>
                          </a:solidFill>
                          <a:latin typeface="Arial"/>
                        </a:rPr>
                        <a:t>Mladší žáci B</a:t>
                      </a:r>
                    </a:p>
                  </a:txBody>
                  <a:tcPr marL="8527" marR="8527" marT="852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363885">
                <a:tc>
                  <a:txBody>
                    <a:bodyPr/>
                    <a:lstStyle/>
                    <a:p>
                      <a:pPr algn="ctr" fontAlgn="ctr"/>
                      <a:r>
                        <a:rPr lang="cs-CZ" sz="900" b="1" i="0" u="none" strike="noStrike">
                          <a:solidFill>
                            <a:schemeClr val="tx1"/>
                          </a:solidFill>
                          <a:latin typeface="Arial"/>
                        </a:rPr>
                        <a:t>30.5.2015</a:t>
                      </a:r>
                    </a:p>
                  </a:txBody>
                  <a:tcPr marL="8527" marR="8527" marT="852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chemeClr val="tx1"/>
                          </a:solidFill>
                          <a:latin typeface="Arial"/>
                        </a:rPr>
                        <a:t>sobota</a:t>
                      </a:r>
                    </a:p>
                  </a:txBody>
                  <a:tcPr marL="8527" marR="8527" marT="8527"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chemeClr val="tx1"/>
                          </a:solidFill>
                          <a:latin typeface="Arial"/>
                        </a:rPr>
                        <a:t>Žitenice/Lovosice</a:t>
                      </a:r>
                    </a:p>
                  </a:txBody>
                  <a:tcPr marL="8527" marR="8527" marT="8527"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chemeClr val="tx1"/>
                          </a:solidFill>
                          <a:latin typeface="Arial"/>
                        </a:rPr>
                        <a:t>SK </a:t>
                      </a:r>
                      <a:r>
                        <a:rPr lang="cs-CZ" sz="1000" b="1" i="0" u="none" strike="noStrike" dirty="0" err="1">
                          <a:solidFill>
                            <a:schemeClr val="tx1"/>
                          </a:solidFill>
                          <a:latin typeface="Arial"/>
                        </a:rPr>
                        <a:t>Štětí</a:t>
                      </a:r>
                      <a:r>
                        <a:rPr lang="cs-CZ" sz="1000" b="1" i="0" u="none" strike="noStrike" dirty="0">
                          <a:solidFill>
                            <a:schemeClr val="tx1"/>
                          </a:solidFill>
                          <a:latin typeface="Arial"/>
                        </a:rPr>
                        <a:t> B</a:t>
                      </a:r>
                    </a:p>
                  </a:txBody>
                  <a:tcPr marL="8527" marR="8527" marT="8527"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smtClean="0">
                          <a:solidFill>
                            <a:schemeClr val="tx1"/>
                          </a:solidFill>
                          <a:latin typeface="Arial"/>
                        </a:rPr>
                        <a:t>2:10</a:t>
                      </a:r>
                      <a:endParaRPr lang="cs-CZ" sz="1000" b="1" i="0" u="none" strike="noStrike" dirty="0">
                        <a:solidFill>
                          <a:schemeClr val="tx1"/>
                        </a:solidFill>
                        <a:latin typeface="Arial"/>
                      </a:endParaRPr>
                    </a:p>
                  </a:txBody>
                  <a:tcPr marL="8527" marR="8527" marT="8527"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vMerge="1">
                  <a:txBody>
                    <a:bodyPr/>
                    <a:lstStyle/>
                    <a:p>
                      <a:pPr algn="ctr" fontAlgn="ctr"/>
                      <a:endParaRPr lang="cs-CZ" sz="900" b="1" i="0" u="none" strike="noStrike" dirty="0">
                        <a:solidFill>
                          <a:srgbClr val="000000"/>
                        </a:solidFill>
                        <a:latin typeface="Arial"/>
                      </a:endParaRPr>
                    </a:p>
                  </a:txBody>
                  <a:tcPr marL="8527" marR="8527" marT="852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363885">
                <a:tc>
                  <a:txBody>
                    <a:bodyPr/>
                    <a:lstStyle/>
                    <a:p>
                      <a:pPr algn="ctr" fontAlgn="ctr"/>
                      <a:r>
                        <a:rPr lang="cs-CZ" sz="900" b="1" i="0" u="none" strike="noStrike" dirty="0">
                          <a:solidFill>
                            <a:schemeClr val="tx1"/>
                          </a:solidFill>
                          <a:latin typeface="Arial"/>
                        </a:rPr>
                        <a:t>23.5.2015</a:t>
                      </a:r>
                    </a:p>
                  </a:txBody>
                  <a:tcPr marL="8527" marR="8527" marT="852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99"/>
                    </a:solidFill>
                  </a:tcPr>
                </a:tc>
                <a:tc>
                  <a:txBody>
                    <a:bodyPr/>
                    <a:lstStyle/>
                    <a:p>
                      <a:pPr algn="ctr" fontAlgn="ctr"/>
                      <a:r>
                        <a:rPr lang="cs-CZ" sz="900" b="1" i="0" u="none" strike="noStrike">
                          <a:solidFill>
                            <a:schemeClr val="tx1"/>
                          </a:solidFill>
                          <a:latin typeface="Arial"/>
                        </a:rPr>
                        <a:t>sobota</a:t>
                      </a:r>
                    </a:p>
                  </a:txBody>
                  <a:tcPr marL="8527" marR="8527" marT="8527" marB="0" anchor="ctr">
                    <a:lnL>
                      <a:noFill/>
                    </a:lnL>
                    <a:lnR>
                      <a:noFill/>
                    </a:lnR>
                    <a:lnT w="12700" cap="flat" cmpd="sng" algn="ctr">
                      <a:solidFill>
                        <a:srgbClr val="000000"/>
                      </a:solidFill>
                      <a:prstDash val="solid"/>
                      <a:round/>
                      <a:headEnd type="none" w="med" len="med"/>
                      <a:tailEnd type="none" w="med" len="med"/>
                    </a:lnT>
                    <a:lnB>
                      <a:noFill/>
                    </a:lnB>
                    <a:solidFill>
                      <a:srgbClr val="CCFF99"/>
                    </a:solidFill>
                  </a:tcPr>
                </a:tc>
                <a:tc>
                  <a:txBody>
                    <a:bodyPr/>
                    <a:lstStyle/>
                    <a:p>
                      <a:pPr algn="ctr" fontAlgn="ctr"/>
                      <a:r>
                        <a:rPr lang="cs-CZ" sz="1000" b="1" i="0" u="none" strike="noStrike" dirty="0">
                          <a:solidFill>
                            <a:schemeClr val="tx1"/>
                          </a:solidFill>
                          <a:latin typeface="Arial"/>
                        </a:rPr>
                        <a:t>SK </a:t>
                      </a:r>
                      <a:r>
                        <a:rPr lang="cs-CZ" sz="1000" b="1" i="0" u="none" strike="noStrike" dirty="0" err="1">
                          <a:solidFill>
                            <a:schemeClr val="tx1"/>
                          </a:solidFill>
                          <a:latin typeface="Arial"/>
                        </a:rPr>
                        <a:t>Štětí</a:t>
                      </a:r>
                      <a:r>
                        <a:rPr lang="cs-CZ" sz="1000" b="1" i="0" u="none" strike="noStrike" dirty="0">
                          <a:solidFill>
                            <a:schemeClr val="tx1"/>
                          </a:solidFill>
                          <a:latin typeface="Arial"/>
                        </a:rPr>
                        <a:t>/SK Roudnice </a:t>
                      </a:r>
                      <a:r>
                        <a:rPr lang="cs-CZ" sz="1000" b="1" i="0" u="none" strike="noStrike" dirty="0" err="1">
                          <a:solidFill>
                            <a:schemeClr val="tx1"/>
                          </a:solidFill>
                          <a:latin typeface="Arial"/>
                        </a:rPr>
                        <a:t>n.L.</a:t>
                      </a:r>
                      <a:r>
                        <a:rPr lang="cs-CZ" sz="1000" b="1" i="0" u="none" strike="noStrike" dirty="0">
                          <a:solidFill>
                            <a:schemeClr val="tx1"/>
                          </a:solidFill>
                          <a:latin typeface="Arial"/>
                        </a:rPr>
                        <a:t> </a:t>
                      </a:r>
                    </a:p>
                  </a:txBody>
                  <a:tcPr marL="8527" marR="8527" marT="8527" marB="0" anchor="ctr">
                    <a:lnL>
                      <a:noFill/>
                    </a:lnL>
                    <a:lnR>
                      <a:noFill/>
                    </a:lnR>
                    <a:lnT w="12700" cap="flat" cmpd="sng" algn="ctr">
                      <a:solidFill>
                        <a:srgbClr val="000000"/>
                      </a:solidFill>
                      <a:prstDash val="solid"/>
                      <a:round/>
                      <a:headEnd type="none" w="med" len="med"/>
                      <a:tailEnd type="none" w="med" len="med"/>
                    </a:lnT>
                    <a:lnB>
                      <a:noFill/>
                    </a:lnB>
                    <a:solidFill>
                      <a:srgbClr val="CCFF99"/>
                    </a:solidFill>
                  </a:tcPr>
                </a:tc>
                <a:tc>
                  <a:txBody>
                    <a:bodyPr/>
                    <a:lstStyle/>
                    <a:p>
                      <a:pPr algn="ctr" fontAlgn="ctr"/>
                      <a:r>
                        <a:rPr lang="cs-CZ" sz="1000" b="1" i="0" u="none" strike="noStrike" dirty="0">
                          <a:solidFill>
                            <a:schemeClr val="tx1"/>
                          </a:solidFill>
                          <a:latin typeface="Arial"/>
                        </a:rPr>
                        <a:t>FC </a:t>
                      </a:r>
                      <a:r>
                        <a:rPr lang="cs-CZ" sz="1000" b="1" i="0" u="none" strike="noStrike" dirty="0" err="1">
                          <a:solidFill>
                            <a:schemeClr val="tx1"/>
                          </a:solidFill>
                          <a:latin typeface="Arial"/>
                        </a:rPr>
                        <a:t>Chomutov</a:t>
                      </a:r>
                      <a:r>
                        <a:rPr lang="cs-CZ" sz="1000" b="1" i="0" u="none" strike="noStrike" dirty="0">
                          <a:solidFill>
                            <a:schemeClr val="tx1"/>
                          </a:solidFill>
                          <a:latin typeface="Arial"/>
                        </a:rPr>
                        <a:t>/AFK </a:t>
                      </a:r>
                      <a:r>
                        <a:rPr lang="cs-CZ" sz="1000" b="1" i="0" u="none" strike="noStrike" dirty="0" err="1">
                          <a:solidFill>
                            <a:schemeClr val="tx1"/>
                          </a:solidFill>
                          <a:latin typeface="Arial"/>
                        </a:rPr>
                        <a:t>LoKo</a:t>
                      </a:r>
                      <a:r>
                        <a:rPr lang="cs-CZ" sz="1000" b="1" i="0" u="none" strike="noStrike" dirty="0">
                          <a:solidFill>
                            <a:schemeClr val="tx1"/>
                          </a:solidFill>
                          <a:latin typeface="Arial"/>
                        </a:rPr>
                        <a:t> Chomutov</a:t>
                      </a:r>
                    </a:p>
                  </a:txBody>
                  <a:tcPr marL="8527" marR="8527" marT="8527" marB="0" anchor="ctr">
                    <a:lnL>
                      <a:noFill/>
                    </a:lnL>
                    <a:lnR>
                      <a:noFill/>
                    </a:lnR>
                    <a:lnT w="12700" cap="flat" cmpd="sng" algn="ctr">
                      <a:solidFill>
                        <a:srgbClr val="000000"/>
                      </a:solidFill>
                      <a:prstDash val="solid"/>
                      <a:round/>
                      <a:headEnd type="none" w="med" len="med"/>
                      <a:tailEnd type="none" w="med" len="med"/>
                    </a:lnT>
                    <a:lnB>
                      <a:noFill/>
                    </a:lnB>
                    <a:solidFill>
                      <a:srgbClr val="CCFF99"/>
                    </a:solidFill>
                  </a:tcPr>
                </a:tc>
                <a:tc>
                  <a:txBody>
                    <a:bodyPr/>
                    <a:lstStyle/>
                    <a:p>
                      <a:pPr algn="ctr" fontAlgn="ctr"/>
                      <a:r>
                        <a:rPr lang="cs-CZ" sz="1000" b="1" i="0" u="none" strike="noStrike" dirty="0" smtClean="0">
                          <a:solidFill>
                            <a:schemeClr val="tx1"/>
                          </a:solidFill>
                          <a:latin typeface="Arial"/>
                        </a:rPr>
                        <a:t>14:16, 11:17</a:t>
                      </a:r>
                      <a:endParaRPr lang="cs-CZ" sz="1000" b="1" i="0" u="none" strike="noStrike" dirty="0">
                        <a:solidFill>
                          <a:schemeClr val="tx1"/>
                        </a:solidFill>
                        <a:latin typeface="Arial"/>
                      </a:endParaRPr>
                    </a:p>
                  </a:txBody>
                  <a:tcPr marL="8527" marR="8527" marT="8527" marB="0" anchor="ctr">
                    <a:lnL>
                      <a:noFill/>
                    </a:lnL>
                    <a:lnR>
                      <a:noFill/>
                    </a:lnR>
                    <a:lnT w="12700" cap="flat" cmpd="sng" algn="ctr">
                      <a:solidFill>
                        <a:srgbClr val="000000"/>
                      </a:solidFill>
                      <a:prstDash val="solid"/>
                      <a:round/>
                      <a:headEnd type="none" w="med" len="med"/>
                      <a:tailEnd type="none" w="med" len="med"/>
                    </a:lnT>
                    <a:lnB>
                      <a:noFill/>
                    </a:lnB>
                    <a:solidFill>
                      <a:srgbClr val="CCFF99"/>
                    </a:solidFill>
                  </a:tcPr>
                </a:tc>
                <a:tc rowSpan="2">
                  <a:txBody>
                    <a:bodyPr/>
                    <a:lstStyle/>
                    <a:p>
                      <a:pPr algn="ctr" fontAlgn="ctr"/>
                      <a:r>
                        <a:rPr lang="cs-CZ" sz="900" b="1" i="0" u="none" strike="noStrike" dirty="0">
                          <a:solidFill>
                            <a:schemeClr val="tx1"/>
                          </a:solidFill>
                          <a:latin typeface="Arial"/>
                        </a:rPr>
                        <a:t>Starší přípravka</a:t>
                      </a:r>
                    </a:p>
                  </a:txBody>
                  <a:tcPr marL="8527" marR="8527" marT="852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0"/>
                  </a:ext>
                </a:extLst>
              </a:tr>
              <a:tr h="363885">
                <a:tc>
                  <a:txBody>
                    <a:bodyPr/>
                    <a:lstStyle/>
                    <a:p>
                      <a:pPr algn="ctr" fontAlgn="ctr"/>
                      <a:r>
                        <a:rPr lang="cs-CZ" sz="900" b="1" i="0" u="none" strike="noStrike">
                          <a:solidFill>
                            <a:schemeClr val="tx1"/>
                          </a:solidFill>
                          <a:latin typeface="Arial"/>
                        </a:rPr>
                        <a:t>27.5.2015</a:t>
                      </a:r>
                    </a:p>
                  </a:txBody>
                  <a:tcPr marL="8527" marR="8527" marT="852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chemeClr val="tx1"/>
                          </a:solidFill>
                          <a:latin typeface="Arial"/>
                        </a:rPr>
                        <a:t>středa</a:t>
                      </a:r>
                    </a:p>
                  </a:txBody>
                  <a:tcPr marL="8527" marR="8527" marT="8527" marB="0" anchor="ctr">
                    <a:lnL>
                      <a:noFill/>
                    </a:lnL>
                    <a:lnR>
                      <a:noFill/>
                    </a:lnR>
                    <a:lnT>
                      <a:noFill/>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chemeClr val="tx1"/>
                          </a:solidFill>
                          <a:latin typeface="Arial"/>
                        </a:rPr>
                        <a:t>FK Ústí n.L.</a:t>
                      </a:r>
                    </a:p>
                  </a:txBody>
                  <a:tcPr marL="8527" marR="8527" marT="8527" marB="0" anchor="ctr">
                    <a:lnL>
                      <a:noFill/>
                    </a:lnL>
                    <a:lnR>
                      <a:noFill/>
                    </a:lnR>
                    <a:lnT>
                      <a:noFill/>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chemeClr val="tx1"/>
                          </a:solidFill>
                          <a:latin typeface="Arial"/>
                        </a:rPr>
                        <a:t>SK </a:t>
                      </a:r>
                      <a:r>
                        <a:rPr lang="cs-CZ" sz="1000" b="1" i="0" u="none" strike="noStrike" dirty="0" err="1">
                          <a:solidFill>
                            <a:schemeClr val="tx1"/>
                          </a:solidFill>
                          <a:latin typeface="Arial"/>
                        </a:rPr>
                        <a:t>Štětí</a:t>
                      </a:r>
                      <a:r>
                        <a:rPr lang="cs-CZ" sz="1000" b="1" i="0" u="none" strike="noStrike" dirty="0">
                          <a:solidFill>
                            <a:schemeClr val="tx1"/>
                          </a:solidFill>
                          <a:latin typeface="Arial"/>
                        </a:rPr>
                        <a:t>/SK Roudnice </a:t>
                      </a:r>
                      <a:r>
                        <a:rPr lang="cs-CZ" sz="1000" b="1" i="0" u="none" strike="noStrike" dirty="0" err="1">
                          <a:solidFill>
                            <a:schemeClr val="tx1"/>
                          </a:solidFill>
                          <a:latin typeface="Arial"/>
                        </a:rPr>
                        <a:t>n.L.</a:t>
                      </a:r>
                      <a:r>
                        <a:rPr lang="cs-CZ" sz="1000" b="1" i="0" u="none" strike="noStrike" dirty="0">
                          <a:solidFill>
                            <a:schemeClr val="tx1"/>
                          </a:solidFill>
                          <a:latin typeface="Arial"/>
                        </a:rPr>
                        <a:t> </a:t>
                      </a:r>
                    </a:p>
                  </a:txBody>
                  <a:tcPr marL="8527" marR="8527" marT="8527" marB="0" anchor="ctr">
                    <a:lnL>
                      <a:noFill/>
                    </a:lnL>
                    <a:lnR>
                      <a:noFill/>
                    </a:lnR>
                    <a:lnT>
                      <a:noFill/>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smtClean="0">
                          <a:solidFill>
                            <a:schemeClr val="tx1"/>
                          </a:solidFill>
                          <a:latin typeface="Arial"/>
                        </a:rPr>
                        <a:t>20:7, 31:10</a:t>
                      </a:r>
                      <a:endParaRPr lang="cs-CZ" sz="1000" b="1" i="0" u="none" strike="noStrike" dirty="0">
                        <a:solidFill>
                          <a:schemeClr val="tx1"/>
                        </a:solidFill>
                        <a:latin typeface="Arial"/>
                      </a:endParaRPr>
                    </a:p>
                  </a:txBody>
                  <a:tcPr marL="8527" marR="8527" marT="8527" marB="0" anchor="ctr">
                    <a:lnL>
                      <a:noFill/>
                    </a:lnL>
                    <a:lnR>
                      <a:noFill/>
                    </a:lnR>
                    <a:lnT>
                      <a:noFill/>
                    </a:lnT>
                    <a:lnB w="12700" cap="flat" cmpd="sng" algn="ctr">
                      <a:solidFill>
                        <a:srgbClr val="000000"/>
                      </a:solidFill>
                      <a:prstDash val="solid"/>
                      <a:round/>
                      <a:headEnd type="none" w="med" len="med"/>
                      <a:tailEnd type="none" w="med" len="med"/>
                    </a:lnB>
                    <a:solidFill>
                      <a:srgbClr val="CCFF99"/>
                    </a:solidFill>
                  </a:tcPr>
                </a:tc>
                <a:tc vMerge="1">
                  <a:txBody>
                    <a:bodyPr/>
                    <a:lstStyle/>
                    <a:p>
                      <a:pPr algn="ctr" fontAlgn="ctr"/>
                      <a:endParaRPr lang="cs-CZ" sz="900" b="1" i="0" u="none" strike="noStrike" dirty="0">
                        <a:solidFill>
                          <a:srgbClr val="000000"/>
                        </a:solidFill>
                        <a:latin typeface="Arial"/>
                      </a:endParaRPr>
                    </a:p>
                  </a:txBody>
                  <a:tcPr marL="8527" marR="8527" marT="852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1"/>
                  </a:ext>
                </a:extLst>
              </a:tr>
              <a:tr h="515066">
                <a:tc>
                  <a:txBody>
                    <a:bodyPr/>
                    <a:lstStyle/>
                    <a:p>
                      <a:pPr algn="ctr" fontAlgn="ctr"/>
                      <a:r>
                        <a:rPr lang="cs-CZ" sz="900" b="1" i="0" u="none" strike="noStrike">
                          <a:solidFill>
                            <a:schemeClr val="tx1"/>
                          </a:solidFill>
                          <a:latin typeface="Arial"/>
                        </a:rPr>
                        <a:t>23.5.2015</a:t>
                      </a:r>
                    </a:p>
                  </a:txBody>
                  <a:tcPr marL="8527" marR="8527" marT="852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chemeClr val="tx1"/>
                          </a:solidFill>
                          <a:latin typeface="Arial"/>
                        </a:rPr>
                        <a:t>sobota</a:t>
                      </a:r>
                    </a:p>
                  </a:txBody>
                  <a:tcPr marL="8527" marR="8527" marT="8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chemeClr val="tx1"/>
                          </a:solidFill>
                          <a:latin typeface="Arial"/>
                        </a:rPr>
                        <a:t>Brozany turnaj Liga o 5. až 8.místo</a:t>
                      </a:r>
                    </a:p>
                  </a:txBody>
                  <a:tcPr marL="8527" marR="8527" marT="8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chemeClr val="tx1"/>
                          </a:solidFill>
                          <a:latin typeface="Arial"/>
                        </a:rPr>
                        <a:t>Brozany, </a:t>
                      </a:r>
                      <a:r>
                        <a:rPr lang="cs-CZ" sz="1000" b="1" i="0" u="none" strike="noStrike" dirty="0" err="1">
                          <a:solidFill>
                            <a:schemeClr val="tx1"/>
                          </a:solidFill>
                          <a:latin typeface="Arial"/>
                        </a:rPr>
                        <a:t>Štětí</a:t>
                      </a:r>
                      <a:r>
                        <a:rPr lang="cs-CZ" sz="1000" b="1" i="0" u="none" strike="noStrike" dirty="0">
                          <a:solidFill>
                            <a:schemeClr val="tx1"/>
                          </a:solidFill>
                          <a:latin typeface="Arial"/>
                        </a:rPr>
                        <a:t>, Slavoj Roudnice </a:t>
                      </a:r>
                      <a:r>
                        <a:rPr lang="cs-CZ" sz="1000" b="1" i="0" u="none" strike="noStrike" dirty="0" err="1">
                          <a:solidFill>
                            <a:schemeClr val="tx1"/>
                          </a:solidFill>
                          <a:latin typeface="Arial"/>
                        </a:rPr>
                        <a:t>n.L.</a:t>
                      </a:r>
                      <a:r>
                        <a:rPr lang="cs-CZ" sz="1000" b="1" i="0" u="none" strike="noStrike" dirty="0">
                          <a:solidFill>
                            <a:schemeClr val="tx1"/>
                          </a:solidFill>
                          <a:latin typeface="Arial"/>
                        </a:rPr>
                        <a:t>,</a:t>
                      </a:r>
                      <a:r>
                        <a:rPr lang="cs-CZ" sz="1000" b="1" i="0" u="none" strike="noStrike" dirty="0" err="1">
                          <a:solidFill>
                            <a:schemeClr val="tx1"/>
                          </a:solidFill>
                          <a:latin typeface="Arial"/>
                        </a:rPr>
                        <a:t>Travčice</a:t>
                      </a:r>
                      <a:endParaRPr lang="cs-CZ" sz="1000" b="1" i="0" u="none" strike="noStrike" dirty="0">
                        <a:solidFill>
                          <a:schemeClr val="tx1"/>
                        </a:solidFill>
                        <a:latin typeface="Arial"/>
                      </a:endParaRPr>
                    </a:p>
                  </a:txBody>
                  <a:tcPr marL="8527" marR="8527" marT="8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chemeClr val="tx1"/>
                          </a:solidFill>
                          <a:latin typeface="Arial"/>
                        </a:rPr>
                        <a:t>1. místo</a:t>
                      </a:r>
                    </a:p>
                  </a:txBody>
                  <a:tcPr marL="8527" marR="8527" marT="8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chemeClr val="tx1"/>
                          </a:solidFill>
                          <a:latin typeface="Arial"/>
                        </a:rPr>
                        <a:t>Mladší přípravka A</a:t>
                      </a:r>
                    </a:p>
                  </a:txBody>
                  <a:tcPr marL="8527" marR="8527" marT="852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515066">
                <a:tc>
                  <a:txBody>
                    <a:bodyPr/>
                    <a:lstStyle/>
                    <a:p>
                      <a:pPr algn="ctr" fontAlgn="ctr"/>
                      <a:r>
                        <a:rPr lang="cs-CZ" sz="900" b="1" i="0" u="none" strike="noStrike" dirty="0">
                          <a:solidFill>
                            <a:schemeClr val="tx1"/>
                          </a:solidFill>
                          <a:latin typeface="Arial"/>
                        </a:rPr>
                        <a:t>23.5.2015</a:t>
                      </a:r>
                    </a:p>
                  </a:txBody>
                  <a:tcPr marL="8527" marR="8527" marT="852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chemeClr val="tx1"/>
                          </a:solidFill>
                          <a:latin typeface="Arial"/>
                        </a:rPr>
                        <a:t>sobota</a:t>
                      </a:r>
                    </a:p>
                  </a:txBody>
                  <a:tcPr marL="8527" marR="8527" marT="8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pt-BR" sz="1000" b="1" i="0" u="none" strike="noStrike" dirty="0">
                          <a:solidFill>
                            <a:schemeClr val="tx1"/>
                          </a:solidFill>
                          <a:latin typeface="Arial"/>
                        </a:rPr>
                        <a:t>Hoštka turnaj liga o 9. až 11. místo</a:t>
                      </a:r>
                    </a:p>
                  </a:txBody>
                  <a:tcPr marL="8527" marR="8527" marT="8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err="1">
                          <a:solidFill>
                            <a:schemeClr val="tx1"/>
                          </a:solidFill>
                          <a:latin typeface="Arial"/>
                        </a:rPr>
                        <a:t>Hoštka</a:t>
                      </a:r>
                      <a:r>
                        <a:rPr lang="cs-CZ" sz="1000" b="1" i="0" u="none" strike="noStrike" dirty="0">
                          <a:solidFill>
                            <a:schemeClr val="tx1"/>
                          </a:solidFill>
                          <a:latin typeface="Arial"/>
                        </a:rPr>
                        <a:t>, </a:t>
                      </a:r>
                      <a:r>
                        <a:rPr lang="cs-CZ" sz="1000" b="1" i="0" u="none" strike="noStrike" dirty="0" err="1">
                          <a:solidFill>
                            <a:schemeClr val="tx1"/>
                          </a:solidFill>
                          <a:latin typeface="Arial"/>
                        </a:rPr>
                        <a:t>Štětí</a:t>
                      </a:r>
                      <a:r>
                        <a:rPr lang="cs-CZ" sz="1000" b="1" i="0" u="none" strike="noStrike" dirty="0">
                          <a:solidFill>
                            <a:schemeClr val="tx1"/>
                          </a:solidFill>
                          <a:latin typeface="Arial"/>
                        </a:rPr>
                        <a:t> Lovosice</a:t>
                      </a:r>
                    </a:p>
                  </a:txBody>
                  <a:tcPr marL="8527" marR="8527" marT="8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chemeClr val="tx1"/>
                          </a:solidFill>
                          <a:latin typeface="Arial"/>
                        </a:rPr>
                        <a:t>3. místo</a:t>
                      </a:r>
                    </a:p>
                  </a:txBody>
                  <a:tcPr marL="8527" marR="8527" marT="8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chemeClr val="tx1"/>
                          </a:solidFill>
                          <a:latin typeface="Arial"/>
                        </a:rPr>
                        <a:t>Mladší přípravka B</a:t>
                      </a:r>
                    </a:p>
                  </a:txBody>
                  <a:tcPr marL="8527" marR="8527" marT="852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3"/>
                  </a:ext>
                </a:extLst>
              </a:tr>
              <a:tr h="363885">
                <a:tc>
                  <a:txBody>
                    <a:bodyPr/>
                    <a:lstStyle/>
                    <a:p>
                      <a:pPr algn="ctr" fontAlgn="ctr"/>
                      <a:r>
                        <a:rPr lang="cs-CZ" sz="900" b="1" i="0" u="none" strike="noStrike">
                          <a:solidFill>
                            <a:schemeClr val="tx1"/>
                          </a:solidFill>
                          <a:latin typeface="Arial"/>
                        </a:rPr>
                        <a:t>29.5.2015</a:t>
                      </a:r>
                    </a:p>
                  </a:txBody>
                  <a:tcPr marL="8527" marR="8527" marT="852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chemeClr val="tx1"/>
                          </a:solidFill>
                          <a:latin typeface="Arial"/>
                        </a:rPr>
                        <a:t>pátek</a:t>
                      </a:r>
                    </a:p>
                  </a:txBody>
                  <a:tcPr marL="8527" marR="8527" marT="8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chemeClr val="tx1"/>
                          </a:solidFill>
                          <a:latin typeface="Arial"/>
                        </a:rPr>
                        <a:t>Sepap Štětí</a:t>
                      </a:r>
                    </a:p>
                  </a:txBody>
                  <a:tcPr marL="8527" marR="8527" marT="8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chemeClr val="tx1"/>
                          </a:solidFill>
                          <a:latin typeface="Arial"/>
                        </a:rPr>
                        <a:t>FK Libochovice</a:t>
                      </a:r>
                    </a:p>
                  </a:txBody>
                  <a:tcPr marL="8527" marR="8527" marT="8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chemeClr val="tx1"/>
                          </a:solidFill>
                          <a:latin typeface="Arial"/>
                        </a:rPr>
                        <a:t>3:0  kont.</a:t>
                      </a:r>
                    </a:p>
                  </a:txBody>
                  <a:tcPr marL="8527" marR="8527" marT="8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chemeClr val="tx1"/>
                          </a:solidFill>
                          <a:latin typeface="Arial"/>
                        </a:rPr>
                        <a:t>Stará garda</a:t>
                      </a:r>
                    </a:p>
                  </a:txBody>
                  <a:tcPr marL="8527" marR="8527" marT="852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bl>
          </a:graphicData>
        </a:graphic>
      </p:graphicFrame>
      <p:sp>
        <p:nvSpPr>
          <p:cNvPr id="7" name="Obdélník 6"/>
          <p:cNvSpPr/>
          <p:nvPr/>
        </p:nvSpPr>
        <p:spPr>
          <a:xfrm>
            <a:off x="5719564" y="163116"/>
            <a:ext cx="4423420" cy="1323439"/>
          </a:xfrm>
          <a:prstGeom prst="rect">
            <a:avLst/>
          </a:prstGeom>
          <a:solidFill>
            <a:srgbClr val="FFFF99"/>
          </a:solidFill>
        </p:spPr>
        <p:txBody>
          <a:bodyPr wrap="square">
            <a:spAutoFit/>
          </a:bodyPr>
          <a:lstStyle/>
          <a:p>
            <a:pPr algn="ctr"/>
            <a:r>
              <a:rPr lang="cs-CZ" sz="1600" u="sng" dirty="0" smtClean="0">
                <a:ln>
                  <a:solidFill>
                    <a:srgbClr val="0033CC"/>
                  </a:solidFill>
                </a:ln>
                <a:latin typeface="Arial Black" pitchFamily="34" charset="0"/>
              </a:rPr>
              <a:t>Okresní pohár mladší  přípravky o </a:t>
            </a:r>
          </a:p>
          <a:p>
            <a:pPr algn="ctr"/>
            <a:r>
              <a:rPr lang="cs-CZ" sz="1600" u="sng" dirty="0" smtClean="0">
                <a:ln>
                  <a:solidFill>
                    <a:srgbClr val="0033CC"/>
                  </a:solidFill>
                </a:ln>
                <a:latin typeface="Arial Black" pitchFamily="34" charset="0"/>
              </a:rPr>
              <a:t>5.-8.  místo Brozany  23.5.2015 </a:t>
            </a:r>
          </a:p>
          <a:p>
            <a:r>
              <a:rPr lang="cs-CZ" dirty="0" smtClean="0">
                <a:solidFill>
                  <a:srgbClr val="000099"/>
                </a:solidFill>
                <a:latin typeface="Arial Black" pitchFamily="34" charset="0"/>
              </a:rPr>
              <a:t>1.    </a:t>
            </a:r>
            <a:r>
              <a:rPr lang="cs-CZ" dirty="0" err="1" smtClean="0">
                <a:solidFill>
                  <a:srgbClr val="000099"/>
                </a:solidFill>
                <a:latin typeface="Arial Black" pitchFamily="34" charset="0"/>
              </a:rPr>
              <a:t>Štětí</a:t>
            </a:r>
            <a:r>
              <a:rPr lang="cs-CZ" dirty="0" smtClean="0">
                <a:solidFill>
                  <a:srgbClr val="000099"/>
                </a:solidFill>
                <a:latin typeface="Arial Black" pitchFamily="34" charset="0"/>
              </a:rPr>
              <a:t>               3  0  </a:t>
            </a:r>
            <a:r>
              <a:rPr lang="cs-CZ" dirty="0" err="1" smtClean="0">
                <a:solidFill>
                  <a:srgbClr val="000099"/>
                </a:solidFill>
                <a:latin typeface="Arial Black" pitchFamily="34" charset="0"/>
              </a:rPr>
              <a:t>0</a:t>
            </a:r>
            <a:r>
              <a:rPr lang="cs-CZ" dirty="0" smtClean="0">
                <a:solidFill>
                  <a:srgbClr val="000099"/>
                </a:solidFill>
                <a:latin typeface="Arial Black" pitchFamily="34" charset="0"/>
              </a:rPr>
              <a:t>   32:8    9 bodů</a:t>
            </a:r>
          </a:p>
          <a:p>
            <a:pPr marL="342900" indent="-342900">
              <a:buAutoNum type="arabicPeriod" startAt="2"/>
            </a:pPr>
            <a:r>
              <a:rPr lang="cs-CZ" dirty="0" err="1" smtClean="0">
                <a:solidFill>
                  <a:srgbClr val="000099"/>
                </a:solidFill>
                <a:latin typeface="Arial Black" pitchFamily="34" charset="0"/>
              </a:rPr>
              <a:t>Sl.Roudnice</a:t>
            </a:r>
            <a:r>
              <a:rPr lang="cs-CZ" dirty="0" smtClean="0">
                <a:solidFill>
                  <a:srgbClr val="000099"/>
                </a:solidFill>
                <a:latin typeface="Arial Black" pitchFamily="34" charset="0"/>
              </a:rPr>
              <a:t>    2  0  1    25:10  6 bodů</a:t>
            </a:r>
          </a:p>
          <a:p>
            <a:pPr marL="342900" indent="-342900">
              <a:buAutoNum type="arabicPeriod" startAt="2"/>
            </a:pPr>
            <a:r>
              <a:rPr lang="cs-CZ" dirty="0" smtClean="0">
                <a:solidFill>
                  <a:srgbClr val="000099"/>
                </a:solidFill>
                <a:latin typeface="Arial Black" pitchFamily="34" charset="0"/>
              </a:rPr>
              <a:t>Brozany          0  1  2   11:27   1 bod</a:t>
            </a:r>
          </a:p>
          <a:p>
            <a:pPr marL="342900" indent="-342900">
              <a:buAutoNum type="arabicPeriod" startAt="2"/>
            </a:pPr>
            <a:r>
              <a:rPr lang="cs-CZ" dirty="0" err="1" smtClean="0">
                <a:solidFill>
                  <a:srgbClr val="000099"/>
                </a:solidFill>
                <a:latin typeface="Arial Black" pitchFamily="34" charset="0"/>
              </a:rPr>
              <a:t>Travčice</a:t>
            </a:r>
            <a:r>
              <a:rPr lang="cs-CZ" dirty="0" smtClean="0">
                <a:solidFill>
                  <a:srgbClr val="000099"/>
                </a:solidFill>
                <a:latin typeface="Arial Black" pitchFamily="34" charset="0"/>
              </a:rPr>
              <a:t>         0  1  2     8:31   1 bod</a:t>
            </a:r>
            <a:endParaRPr lang="cs-CZ" dirty="0">
              <a:solidFill>
                <a:srgbClr val="000099"/>
              </a:solidFill>
              <a:latin typeface="Arial Black" pitchFamily="34" charset="0"/>
            </a:endParaRPr>
          </a:p>
        </p:txBody>
      </p:sp>
      <p:sp>
        <p:nvSpPr>
          <p:cNvPr id="8" name="Obdélník 7"/>
          <p:cNvSpPr/>
          <p:nvPr/>
        </p:nvSpPr>
        <p:spPr>
          <a:xfrm>
            <a:off x="5647556" y="1531268"/>
            <a:ext cx="4536504" cy="2215991"/>
          </a:xfrm>
          <a:prstGeom prst="rect">
            <a:avLst/>
          </a:prstGeom>
        </p:spPr>
        <p:txBody>
          <a:bodyPr wrap="square">
            <a:spAutoFit/>
          </a:bodyPr>
          <a:lstStyle/>
          <a:p>
            <a:r>
              <a:rPr lang="cs-CZ" sz="1400" u="sng" dirty="0" smtClean="0">
                <a:ln>
                  <a:solidFill>
                    <a:srgbClr val="FF0066"/>
                  </a:solidFill>
                </a:ln>
                <a:effectLst>
                  <a:outerShdw blurRad="38100" dist="38100" dir="2700000" algn="tl">
                    <a:srgbClr val="000000">
                      <a:alpha val="43137"/>
                    </a:srgbClr>
                  </a:outerShdw>
                </a:effectLst>
                <a:latin typeface="Arial" pitchFamily="34" charset="0"/>
                <a:cs typeface="Arial" pitchFamily="34" charset="0"/>
              </a:rPr>
              <a:t>SK </a:t>
            </a:r>
            <a:r>
              <a:rPr lang="cs-CZ" sz="1400" u="sng" dirty="0" err="1" smtClean="0">
                <a:ln>
                  <a:solidFill>
                    <a:srgbClr val="FF0066"/>
                  </a:solidFill>
                </a:ln>
                <a:effectLst>
                  <a:outerShdw blurRad="38100" dist="38100" dir="2700000" algn="tl">
                    <a:srgbClr val="000000">
                      <a:alpha val="43137"/>
                    </a:srgbClr>
                  </a:outerShdw>
                </a:effectLst>
                <a:latin typeface="Arial" pitchFamily="34" charset="0"/>
                <a:cs typeface="Arial" pitchFamily="34" charset="0"/>
              </a:rPr>
              <a:t>Štětí</a:t>
            </a:r>
            <a:r>
              <a:rPr lang="cs-CZ" sz="1400" u="sng" dirty="0" smtClean="0">
                <a:ln>
                  <a:solidFill>
                    <a:srgbClr val="FF0066"/>
                  </a:solidFill>
                </a:ln>
                <a:effectLst>
                  <a:outerShdw blurRad="38100" dist="38100" dir="2700000" algn="tl">
                    <a:srgbClr val="000000">
                      <a:alpha val="43137"/>
                    </a:srgbClr>
                  </a:outerShdw>
                </a:effectLst>
                <a:latin typeface="Arial" pitchFamily="34" charset="0"/>
                <a:cs typeface="Arial" pitchFamily="34" charset="0"/>
              </a:rPr>
              <a:t> -Sokol Brozany 12:2</a:t>
            </a:r>
          </a:p>
          <a:p>
            <a:r>
              <a:rPr lang="cs-CZ" b="0" u="sng" dirty="0" smtClean="0">
                <a:latin typeface="Arial" pitchFamily="34" charset="0"/>
                <a:cs typeface="Arial" pitchFamily="34" charset="0"/>
              </a:rPr>
              <a:t>branky</a:t>
            </a:r>
            <a:r>
              <a:rPr lang="cs-CZ" b="0" dirty="0" smtClean="0">
                <a:latin typeface="Arial" pitchFamily="34" charset="0"/>
                <a:cs typeface="Arial" pitchFamily="34" charset="0"/>
              </a:rPr>
              <a:t>: Daniel Hromy 2, David </a:t>
            </a:r>
            <a:r>
              <a:rPr lang="cs-CZ" b="0" dirty="0" err="1" smtClean="0">
                <a:latin typeface="Arial" pitchFamily="34" charset="0"/>
                <a:cs typeface="Arial" pitchFamily="34" charset="0"/>
              </a:rPr>
              <a:t>Kosorič</a:t>
            </a:r>
            <a:r>
              <a:rPr lang="cs-CZ" b="0" dirty="0" smtClean="0">
                <a:latin typeface="Arial" pitchFamily="34" charset="0"/>
                <a:cs typeface="Arial" pitchFamily="34" charset="0"/>
              </a:rPr>
              <a:t>  5, Lukáš </a:t>
            </a:r>
            <a:r>
              <a:rPr lang="cs-CZ" b="0" dirty="0" err="1" smtClean="0">
                <a:latin typeface="Arial" pitchFamily="34" charset="0"/>
                <a:cs typeface="Arial" pitchFamily="34" charset="0"/>
              </a:rPr>
              <a:t>Širochman</a:t>
            </a:r>
            <a:r>
              <a:rPr lang="cs-CZ" b="0" dirty="0" smtClean="0">
                <a:latin typeface="Arial" pitchFamily="34" charset="0"/>
                <a:cs typeface="Arial" pitchFamily="34" charset="0"/>
              </a:rPr>
              <a:t> 3, </a:t>
            </a:r>
          </a:p>
          <a:p>
            <a:r>
              <a:rPr lang="cs-CZ" b="0" dirty="0" smtClean="0">
                <a:latin typeface="Arial" pitchFamily="34" charset="0"/>
                <a:cs typeface="Arial" pitchFamily="34" charset="0"/>
              </a:rPr>
              <a:t>              Lukáš Malina 2 ,</a:t>
            </a:r>
          </a:p>
          <a:p>
            <a:r>
              <a:rPr lang="cs-CZ" sz="1400" u="sng" dirty="0" smtClean="0">
                <a:ln>
                  <a:solidFill>
                    <a:srgbClr val="FF0066"/>
                  </a:solidFill>
                </a:ln>
                <a:latin typeface="Arial" pitchFamily="34" charset="0"/>
                <a:cs typeface="Arial" pitchFamily="34" charset="0"/>
              </a:rPr>
              <a:t>SK </a:t>
            </a:r>
            <a:r>
              <a:rPr lang="cs-CZ" sz="1400" u="sng" dirty="0" err="1" smtClean="0">
                <a:ln>
                  <a:solidFill>
                    <a:srgbClr val="FF0066"/>
                  </a:solidFill>
                </a:ln>
                <a:latin typeface="Arial" pitchFamily="34" charset="0"/>
                <a:cs typeface="Arial" pitchFamily="34" charset="0"/>
              </a:rPr>
              <a:t>Štětí</a:t>
            </a:r>
            <a:r>
              <a:rPr lang="cs-CZ" sz="1400" u="sng" dirty="0" smtClean="0">
                <a:ln>
                  <a:solidFill>
                    <a:srgbClr val="FF0066"/>
                  </a:solidFill>
                </a:ln>
                <a:latin typeface="Arial" pitchFamily="34" charset="0"/>
                <a:cs typeface="Arial" pitchFamily="34" charset="0"/>
              </a:rPr>
              <a:t> - FK </a:t>
            </a:r>
            <a:r>
              <a:rPr lang="cs-CZ" sz="1400" u="sng" dirty="0" err="1" smtClean="0">
                <a:ln>
                  <a:solidFill>
                    <a:srgbClr val="FF0066"/>
                  </a:solidFill>
                </a:ln>
                <a:latin typeface="Arial" pitchFamily="34" charset="0"/>
                <a:cs typeface="Arial" pitchFamily="34" charset="0"/>
              </a:rPr>
              <a:t>Trávčice</a:t>
            </a:r>
            <a:r>
              <a:rPr lang="cs-CZ" sz="1400" u="sng" dirty="0" smtClean="0">
                <a:ln>
                  <a:solidFill>
                    <a:srgbClr val="FF0066"/>
                  </a:solidFill>
                </a:ln>
                <a:latin typeface="Arial" pitchFamily="34" charset="0"/>
                <a:cs typeface="Arial" pitchFamily="34" charset="0"/>
              </a:rPr>
              <a:t> 15:2</a:t>
            </a:r>
          </a:p>
          <a:p>
            <a:r>
              <a:rPr lang="cs-CZ" b="0" dirty="0" smtClean="0">
                <a:latin typeface="Arial" pitchFamily="34" charset="0"/>
                <a:cs typeface="Arial" pitchFamily="34" charset="0"/>
              </a:rPr>
              <a:t> </a:t>
            </a:r>
            <a:r>
              <a:rPr lang="cs-CZ" b="0" u="sng" dirty="0" smtClean="0">
                <a:latin typeface="Arial" pitchFamily="34" charset="0"/>
                <a:cs typeface="Arial" pitchFamily="34" charset="0"/>
              </a:rPr>
              <a:t>branky</a:t>
            </a:r>
            <a:r>
              <a:rPr lang="cs-CZ" b="0" dirty="0" smtClean="0">
                <a:latin typeface="Arial" pitchFamily="34" charset="0"/>
                <a:cs typeface="Arial" pitchFamily="34" charset="0"/>
              </a:rPr>
              <a:t>: David </a:t>
            </a:r>
            <a:r>
              <a:rPr lang="cs-CZ" b="0" dirty="0" err="1" smtClean="0">
                <a:latin typeface="Arial" pitchFamily="34" charset="0"/>
                <a:cs typeface="Arial" pitchFamily="34" charset="0"/>
              </a:rPr>
              <a:t>Kosorič</a:t>
            </a:r>
            <a:r>
              <a:rPr lang="cs-CZ" b="0" dirty="0" smtClean="0">
                <a:latin typeface="Arial" pitchFamily="34" charset="0"/>
                <a:cs typeface="Arial" pitchFamily="34" charset="0"/>
              </a:rPr>
              <a:t> 6, Patrik </a:t>
            </a:r>
            <a:r>
              <a:rPr lang="cs-CZ" b="0" dirty="0" err="1" smtClean="0">
                <a:latin typeface="Arial" pitchFamily="34" charset="0"/>
                <a:cs typeface="Arial" pitchFamily="34" charset="0"/>
              </a:rPr>
              <a:t>Martinák</a:t>
            </a:r>
            <a:r>
              <a:rPr lang="cs-CZ" b="0" dirty="0" smtClean="0">
                <a:latin typeface="Arial" pitchFamily="34" charset="0"/>
                <a:cs typeface="Arial" pitchFamily="34" charset="0"/>
              </a:rPr>
              <a:t> 1, Lukáš </a:t>
            </a:r>
            <a:r>
              <a:rPr lang="cs-CZ" b="0" dirty="0" err="1" smtClean="0">
                <a:latin typeface="Arial" pitchFamily="34" charset="0"/>
                <a:cs typeface="Arial" pitchFamily="34" charset="0"/>
              </a:rPr>
              <a:t>Širochman</a:t>
            </a:r>
            <a:r>
              <a:rPr lang="cs-CZ" b="0" dirty="0" smtClean="0">
                <a:latin typeface="Arial" pitchFamily="34" charset="0"/>
                <a:cs typeface="Arial" pitchFamily="34" charset="0"/>
              </a:rPr>
              <a:t> 5, </a:t>
            </a:r>
          </a:p>
          <a:p>
            <a:r>
              <a:rPr lang="cs-CZ" b="0" dirty="0" smtClean="0">
                <a:latin typeface="Arial" pitchFamily="34" charset="0"/>
                <a:cs typeface="Arial" pitchFamily="34" charset="0"/>
              </a:rPr>
              <a:t>              Lukáš Dvořák 1, Lukáš Malina 1 Daniel Hromy 1 ,</a:t>
            </a:r>
          </a:p>
          <a:p>
            <a:r>
              <a:rPr lang="cs-CZ" sz="1400" u="sng" dirty="0" smtClean="0">
                <a:ln>
                  <a:solidFill>
                    <a:srgbClr val="FF0066"/>
                  </a:solidFill>
                </a:ln>
                <a:latin typeface="Arial" pitchFamily="34" charset="0"/>
                <a:cs typeface="Arial" pitchFamily="34" charset="0"/>
              </a:rPr>
              <a:t>SK </a:t>
            </a:r>
            <a:r>
              <a:rPr lang="cs-CZ" sz="1400" u="sng" dirty="0" err="1" smtClean="0">
                <a:ln>
                  <a:solidFill>
                    <a:srgbClr val="FF0066"/>
                  </a:solidFill>
                </a:ln>
                <a:latin typeface="Arial" pitchFamily="34" charset="0"/>
                <a:cs typeface="Arial" pitchFamily="34" charset="0"/>
              </a:rPr>
              <a:t>Štětí</a:t>
            </a:r>
            <a:r>
              <a:rPr lang="cs-CZ" sz="1400" u="sng" dirty="0" smtClean="0">
                <a:ln>
                  <a:solidFill>
                    <a:srgbClr val="FF0066"/>
                  </a:solidFill>
                </a:ln>
                <a:latin typeface="Arial" pitchFamily="34" charset="0"/>
                <a:cs typeface="Arial" pitchFamily="34" charset="0"/>
              </a:rPr>
              <a:t> -Slavoj Roudnice nad Labem  5:4</a:t>
            </a:r>
          </a:p>
          <a:p>
            <a:r>
              <a:rPr lang="cs-CZ" b="0" u="sng" dirty="0" smtClean="0">
                <a:latin typeface="Arial" pitchFamily="34" charset="0"/>
                <a:cs typeface="Arial" pitchFamily="34" charset="0"/>
              </a:rPr>
              <a:t>branky:</a:t>
            </a:r>
            <a:r>
              <a:rPr lang="cs-CZ" b="0" dirty="0" smtClean="0">
                <a:latin typeface="Arial" pitchFamily="34" charset="0"/>
                <a:cs typeface="Arial" pitchFamily="34" charset="0"/>
              </a:rPr>
              <a:t> David </a:t>
            </a:r>
            <a:r>
              <a:rPr lang="cs-CZ" b="0" dirty="0" err="1" smtClean="0">
                <a:latin typeface="Arial" pitchFamily="34" charset="0"/>
                <a:cs typeface="Arial" pitchFamily="34" charset="0"/>
              </a:rPr>
              <a:t>Kosorič</a:t>
            </a:r>
            <a:r>
              <a:rPr lang="cs-CZ" b="0" dirty="0" smtClean="0">
                <a:latin typeface="Arial" pitchFamily="34" charset="0"/>
                <a:cs typeface="Arial" pitchFamily="34" charset="0"/>
              </a:rPr>
              <a:t> 1, Daniel Hromy 2, Dan Malina 1, Lukáš </a:t>
            </a:r>
          </a:p>
          <a:p>
            <a:r>
              <a:rPr lang="cs-CZ" b="0" dirty="0" smtClean="0">
                <a:latin typeface="Arial" pitchFamily="34" charset="0"/>
                <a:cs typeface="Arial" pitchFamily="34" charset="0"/>
              </a:rPr>
              <a:t>             Dvořák 1</a:t>
            </a:r>
          </a:p>
          <a:p>
            <a:r>
              <a:rPr lang="cs-CZ" b="0" u="sng" dirty="0" smtClean="0">
                <a:latin typeface="Arial" pitchFamily="34" charset="0"/>
                <a:cs typeface="Arial" pitchFamily="34" charset="0"/>
              </a:rPr>
              <a:t>Nejlepší střelec turnaj</a:t>
            </a:r>
            <a:r>
              <a:rPr lang="cs-CZ" b="0" dirty="0" smtClean="0">
                <a:latin typeface="Arial" pitchFamily="34" charset="0"/>
                <a:cs typeface="Arial" pitchFamily="34" charset="0"/>
              </a:rPr>
              <a:t>: David </a:t>
            </a:r>
            <a:r>
              <a:rPr lang="cs-CZ" b="0" dirty="0" err="1" smtClean="0">
                <a:latin typeface="Arial" pitchFamily="34" charset="0"/>
                <a:cs typeface="Arial" pitchFamily="34" charset="0"/>
              </a:rPr>
              <a:t>Kosorič</a:t>
            </a:r>
            <a:r>
              <a:rPr lang="cs-CZ" b="0" dirty="0" smtClean="0">
                <a:latin typeface="Arial" pitchFamily="34" charset="0"/>
                <a:cs typeface="Arial" pitchFamily="34" charset="0"/>
              </a:rPr>
              <a:t> -12 branek</a:t>
            </a:r>
          </a:p>
          <a:p>
            <a:r>
              <a:rPr lang="cs-CZ" b="0" u="sng" dirty="0" smtClean="0">
                <a:latin typeface="Arial" pitchFamily="34" charset="0"/>
                <a:cs typeface="Arial" pitchFamily="34" charset="0"/>
              </a:rPr>
              <a:t>Nejlepší Hráč týmu</a:t>
            </a:r>
            <a:r>
              <a:rPr lang="cs-CZ" b="0" dirty="0" smtClean="0">
                <a:latin typeface="Arial" pitchFamily="34" charset="0"/>
                <a:cs typeface="Arial" pitchFamily="34" charset="0"/>
              </a:rPr>
              <a:t>:      Daniel Hromy. .</a:t>
            </a:r>
            <a:endParaRPr lang="cs-CZ" b="0" dirty="0">
              <a:latin typeface="Arial" pitchFamily="34" charset="0"/>
              <a:cs typeface="Arial" pitchFamily="34" charset="0"/>
            </a:endParaRPr>
          </a:p>
        </p:txBody>
      </p:sp>
      <p:pic>
        <p:nvPicPr>
          <p:cNvPr id="9" name="Picture 74"/>
          <p:cNvPicPr>
            <a:picLocks noChangeAspect="1" noChangeArrowheads="1"/>
          </p:cNvPicPr>
          <p:nvPr/>
        </p:nvPicPr>
        <p:blipFill>
          <a:blip r:embed="rId4" cstate="print"/>
          <a:srcRect/>
          <a:stretch>
            <a:fillRect/>
          </a:stretch>
        </p:blipFill>
        <p:spPr bwMode="auto">
          <a:xfrm>
            <a:off x="5719564" y="3835524"/>
            <a:ext cx="4346501" cy="2808312"/>
          </a:xfrm>
          <a:prstGeom prst="rect">
            <a:avLst/>
          </a:prstGeom>
          <a:noFill/>
          <a:ln w="73025" cmpd="sng">
            <a:solidFill>
              <a:schemeClr val="accent5">
                <a:lumMod val="50000"/>
              </a:schemeClr>
            </a:solidFill>
            <a:miter lim="800000"/>
            <a:headEnd/>
            <a:tailEnd/>
          </a:ln>
        </p:spPr>
      </p:pic>
      <p:sp>
        <p:nvSpPr>
          <p:cNvPr id="10" name="TextovéPole 9"/>
          <p:cNvSpPr txBox="1"/>
          <p:nvPr/>
        </p:nvSpPr>
        <p:spPr>
          <a:xfrm>
            <a:off x="6007596" y="6787852"/>
            <a:ext cx="3672408" cy="276999"/>
          </a:xfrm>
          <a:prstGeom prst="rect">
            <a:avLst/>
          </a:prstGeom>
          <a:solidFill>
            <a:schemeClr val="accent5">
              <a:lumMod val="40000"/>
              <a:lumOff val="60000"/>
            </a:schemeClr>
          </a:solidFill>
        </p:spPr>
        <p:txBody>
          <a:bodyPr wrap="square" rtlCol="0">
            <a:spAutoFit/>
          </a:bodyPr>
          <a:lstStyle/>
          <a:p>
            <a:pPr algn="ctr"/>
            <a:r>
              <a:rPr lang="cs-CZ" dirty="0" smtClean="0">
                <a:latin typeface="Arial" pitchFamily="34" charset="0"/>
                <a:cs typeface="Arial" pitchFamily="34" charset="0"/>
              </a:rPr>
              <a:t>Mladší přípravka Brozany 23.5.2015</a:t>
            </a:r>
          </a:p>
        </p:txBody>
      </p:sp>
      <p:pic>
        <p:nvPicPr>
          <p:cNvPr id="1026" name="Picture 14"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83660" y="5275684"/>
            <a:ext cx="185737" cy="276225"/>
          </a:xfrm>
          <a:prstGeom prst="rect">
            <a:avLst/>
          </a:prstGeom>
          <a:noFill/>
          <a:ln w="9525">
            <a:noFill/>
            <a:miter lim="800000"/>
            <a:headEnd/>
            <a:tailEnd/>
          </a:ln>
        </p:spPr>
        <p:txBody>
          <a:bodyPr wrap="none">
            <a:spAutoFit/>
          </a:bodyPr>
          <a:lstStyle/>
          <a:p>
            <a:pPr algn="ctr" eaLnBrk="0" hangingPunct="0"/>
            <a:endParaRPr lang="cs-CZ" dirty="0"/>
          </a:p>
        </p:txBody>
      </p:sp>
      <p:sp>
        <p:nvSpPr>
          <p:cNvPr id="19" name="TextovéPole 18"/>
          <p:cNvSpPr txBox="1"/>
          <p:nvPr/>
        </p:nvSpPr>
        <p:spPr>
          <a:xfrm>
            <a:off x="5647556" y="133499"/>
            <a:ext cx="4464496" cy="2092881"/>
          </a:xfrm>
          <a:prstGeom prst="rect">
            <a:avLst/>
          </a:prstGeom>
          <a:blipFill dpi="0" rotWithShape="1">
            <a:blip r:embed="rId3" cstate="print">
              <a:alphaModFix amt="62000"/>
            </a:blip>
            <a:srcRect/>
            <a:stretch>
              <a:fillRect/>
            </a:stretch>
          </a:blipFill>
        </p:spPr>
        <p:txBody>
          <a:bodyPr wrap="square" rtlCol="0">
            <a:spAutoFit/>
          </a:bodyPr>
          <a:lstStyle/>
          <a:p>
            <a:pPr algn="ctr"/>
            <a:r>
              <a:rPr lang="cs-CZ" sz="2600" dirty="0" smtClean="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effectLst>
                  <a:outerShdw blurRad="38100" dist="38100" dir="2700000" algn="tl">
                    <a:srgbClr val="000000">
                      <a:alpha val="43137"/>
                    </a:srgbClr>
                  </a:outerShdw>
                </a:effectLst>
                <a:latin typeface="Arial" pitchFamily="34" charset="0"/>
                <a:cs typeface="Arial" pitchFamily="34" charset="0"/>
              </a:rPr>
              <a:t>FK </a:t>
            </a:r>
            <a:r>
              <a:rPr lang="cs-CZ" sz="2600" dirty="0" err="1" smtClean="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effectLst>
                  <a:outerShdw blurRad="38100" dist="38100" dir="2700000" algn="tl">
                    <a:srgbClr val="000000">
                      <a:alpha val="43137"/>
                    </a:srgbClr>
                  </a:outerShdw>
                </a:effectLst>
                <a:latin typeface="Arial" pitchFamily="34" charset="0"/>
                <a:cs typeface="Arial" pitchFamily="34" charset="0"/>
              </a:rPr>
              <a:t>Tatran</a:t>
            </a:r>
            <a:r>
              <a:rPr lang="cs-CZ" sz="2600" dirty="0" smtClean="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effectLst>
                  <a:outerShdw blurRad="38100" dist="38100" dir="2700000" algn="tl">
                    <a:srgbClr val="000000">
                      <a:alpha val="43137"/>
                    </a:srgbClr>
                  </a:outerShdw>
                </a:effectLst>
                <a:latin typeface="Arial" pitchFamily="34" charset="0"/>
                <a:cs typeface="Arial" pitchFamily="34" charset="0"/>
              </a:rPr>
              <a:t> Kadaň tradiční to soupeř našeho týmu. Na podzim jsme  hráli na jeho hřišti na umělé trávě </a:t>
            </a:r>
          </a:p>
          <a:p>
            <a:pPr algn="ctr"/>
            <a:r>
              <a:rPr lang="cs-CZ" sz="2600" dirty="0" smtClean="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effectLst>
                  <a:outerShdw blurRad="38100" dist="38100" dir="2700000" algn="tl">
                    <a:srgbClr val="000000">
                      <a:alpha val="43137"/>
                    </a:srgbClr>
                  </a:outerShdw>
                </a:effectLst>
                <a:latin typeface="Arial" pitchFamily="34" charset="0"/>
                <a:cs typeface="Arial" pitchFamily="34" charset="0"/>
              </a:rPr>
              <a:t>a  dlouho jsme  se trápili.  </a:t>
            </a:r>
          </a:p>
        </p:txBody>
      </p:sp>
      <p:sp>
        <p:nvSpPr>
          <p:cNvPr id="2" name="Rectangle 212"/>
          <p:cNvSpPr>
            <a:spLocks noChangeArrowheads="1"/>
          </p:cNvSpPr>
          <p:nvPr/>
        </p:nvSpPr>
        <p:spPr bwMode="auto">
          <a:xfrm>
            <a:off x="5719564" y="4570263"/>
            <a:ext cx="4392488" cy="2577629"/>
          </a:xfrm>
          <a:prstGeom prst="rect">
            <a:avLst/>
          </a:prstGeom>
          <a:solidFill>
            <a:srgbClr val="CC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0" i="0" u="sng" strike="noStrike" cap="none" normalizeH="0" baseline="0" dirty="0" smtClean="0">
                <a:ln>
                  <a:solidFill>
                    <a:srgbClr val="FF9900"/>
                  </a:solidFill>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FK </a:t>
            </a:r>
            <a:r>
              <a:rPr kumimoji="0" lang="cs-CZ" sz="2400" b="0" i="0" u="sng" strike="noStrike" cap="none" normalizeH="0" baseline="0" dirty="0" err="1" smtClean="0">
                <a:ln>
                  <a:solidFill>
                    <a:srgbClr val="FF9900"/>
                  </a:solidFill>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Tatran</a:t>
            </a:r>
            <a:r>
              <a:rPr kumimoji="0" lang="cs-CZ" sz="2400" b="0" i="0" u="sng" strike="noStrike" cap="none" normalizeH="0" baseline="0" dirty="0" smtClean="0">
                <a:ln>
                  <a:solidFill>
                    <a:srgbClr val="FF9900"/>
                  </a:solidFill>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 Kadaň  - SK </a:t>
            </a:r>
            <a:r>
              <a:rPr kumimoji="0" lang="cs-CZ" sz="2400" b="0" i="0" u="sng" strike="noStrike" cap="none" normalizeH="0" baseline="0" dirty="0" err="1" smtClean="0">
                <a:ln>
                  <a:solidFill>
                    <a:srgbClr val="FF9900"/>
                  </a:solidFill>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Štětí</a:t>
            </a:r>
            <a:endParaRPr kumimoji="0" lang="cs-CZ" sz="900" b="0" i="0" u="none" strike="noStrike" cap="none" normalizeH="0" baseline="0" dirty="0" smtClean="0">
              <a:ln>
                <a:solidFill>
                  <a:srgbClr val="FF9900"/>
                </a:solidFill>
              </a:ln>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0" i="0" u="sng" strike="noStrike" cap="none" normalizeH="0" baseline="0" dirty="0" smtClean="0">
                <a:ln>
                  <a:solidFill>
                    <a:srgbClr val="FF9900"/>
                  </a:solidFill>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0:4(0:0)   8.11.2014 </a:t>
            </a:r>
            <a:r>
              <a:rPr kumimoji="0" lang="cs-CZ" sz="2000" b="0" i="0" u="sng" strike="noStrike" cap="none" normalizeH="0" baseline="0" dirty="0" smtClean="0">
                <a:ln>
                  <a:solidFill>
                    <a:srgbClr val="FF9900"/>
                  </a:solidFill>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solidFill>
                    <a:srgbClr val="FF9900"/>
                  </a:solidFill>
                </a:ln>
                <a:effectLst/>
                <a:latin typeface="Calibri" pitchFamily="34" charset="0"/>
                <a:ea typeface="Calibri" pitchFamily="34" charset="0"/>
                <a:cs typeface="Times New Roman" pitchFamily="18" charset="0"/>
              </a:rPr>
              <a:t>14.kolo 12.hrací</a:t>
            </a:r>
          </a:p>
          <a:p>
            <a:pPr marL="0" marR="0" lvl="0" indent="0" algn="ctr" defTabSz="914400" rtl="0" eaLnBrk="0" fontAlgn="base" latinLnBrk="0" hangingPunct="0">
              <a:lnSpc>
                <a:spcPct val="100000"/>
              </a:lnSpc>
              <a:spcBef>
                <a:spcPct val="0"/>
              </a:spcBef>
              <a:spcAft>
                <a:spcPct val="0"/>
              </a:spcAft>
              <a:buClrTx/>
              <a:buSzTx/>
              <a:buFontTx/>
              <a:buNone/>
              <a:tabLst/>
            </a:pPr>
            <a:r>
              <a:rPr lang="cs-CZ" sz="2000" dirty="0" smtClean="0">
                <a:latin typeface="Calibri" pitchFamily="34" charset="0"/>
                <a:ea typeface="Calibri" pitchFamily="34" charset="0"/>
                <a:cs typeface="Times New Roman" pitchFamily="18" charset="0"/>
              </a:rPr>
              <a:t>První branku jsme vstřelili v 73. minutě</a:t>
            </a:r>
            <a:endParaRPr kumimoji="0" lang="cs-CZ" sz="2000" b="1" i="0" strike="noStrike" cap="none" normalizeH="0" baseline="0" dirty="0" smtClean="0">
              <a:ln>
                <a:noFill/>
              </a:ln>
              <a:effectLst/>
              <a:latin typeface="Calibri" pitchFamily="34" charset="0"/>
              <a:ea typeface="Calibri" pitchFamily="34" charset="0"/>
              <a:cs typeface="Times New Roman" pitchFamily="18" charset="0"/>
            </a:endParaRPr>
          </a:p>
          <a:p>
            <a:r>
              <a:rPr lang="cs-CZ" sz="1050" b="0" u="sng" dirty="0" smtClean="0">
                <a:latin typeface="Arial" pitchFamily="34" charset="0"/>
                <a:cs typeface="Arial" pitchFamily="34" charset="0"/>
              </a:rPr>
              <a:t>Branky:</a:t>
            </a:r>
            <a:r>
              <a:rPr lang="cs-CZ" sz="1050" b="0" dirty="0" smtClean="0">
                <a:latin typeface="Arial" pitchFamily="34" charset="0"/>
                <a:cs typeface="Arial" pitchFamily="34" charset="0"/>
              </a:rPr>
              <a:t> Slanička 3, Tichý 1</a:t>
            </a:r>
          </a:p>
          <a:p>
            <a:r>
              <a:rPr lang="cs-CZ" sz="1050" b="0" u="sng" dirty="0" smtClean="0">
                <a:latin typeface="Arial" pitchFamily="34" charset="0"/>
                <a:cs typeface="Arial" pitchFamily="34" charset="0"/>
              </a:rPr>
              <a:t>Sestava:</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Michovský</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Ransdorf</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Šmidrkal</a:t>
            </a:r>
            <a:r>
              <a:rPr lang="cs-CZ" sz="1050" b="0" dirty="0" smtClean="0">
                <a:latin typeface="Arial" pitchFamily="34" charset="0"/>
                <a:cs typeface="Arial" pitchFamily="34" charset="0"/>
              </a:rPr>
              <a:t>, Šimral, Mencl-</a:t>
            </a:r>
            <a:r>
              <a:rPr lang="cs-CZ" sz="1050" b="0" dirty="0" err="1" smtClean="0">
                <a:latin typeface="Arial" pitchFamily="34" charset="0"/>
                <a:cs typeface="Arial" pitchFamily="34" charset="0"/>
              </a:rPr>
              <a:t>Kucler</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Malák</a:t>
            </a:r>
            <a:r>
              <a:rPr lang="cs-CZ" sz="1050" b="0" dirty="0" smtClean="0">
                <a:latin typeface="Arial" pitchFamily="34" charset="0"/>
                <a:cs typeface="Arial" pitchFamily="34" charset="0"/>
              </a:rPr>
              <a:t>, Slanička, Stejskal(81.Blažek)-</a:t>
            </a:r>
          </a:p>
          <a:p>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Belák</a:t>
            </a:r>
            <a:r>
              <a:rPr lang="cs-CZ" sz="1050" b="0" dirty="0" smtClean="0">
                <a:latin typeface="Arial" pitchFamily="34" charset="0"/>
                <a:cs typeface="Arial" pitchFamily="34" charset="0"/>
              </a:rPr>
              <a:t>(84.Poráč), </a:t>
            </a:r>
            <a:r>
              <a:rPr lang="cs-CZ" sz="1050" b="0" dirty="0" err="1" smtClean="0">
                <a:latin typeface="Arial" pitchFamily="34" charset="0"/>
                <a:cs typeface="Arial" pitchFamily="34" charset="0"/>
              </a:rPr>
              <a:t>Rejman</a:t>
            </a:r>
            <a:r>
              <a:rPr lang="cs-CZ" sz="1050" b="0" dirty="0" smtClean="0">
                <a:latin typeface="Arial" pitchFamily="34" charset="0"/>
                <a:cs typeface="Arial" pitchFamily="34" charset="0"/>
              </a:rPr>
              <a:t>(59.Tichý) </a:t>
            </a:r>
          </a:p>
          <a:p>
            <a:r>
              <a:rPr lang="cs-CZ" sz="1050" b="0" u="sng" dirty="0" smtClean="0">
                <a:latin typeface="Arial" pitchFamily="34" charset="0"/>
                <a:cs typeface="Arial" pitchFamily="34" charset="0"/>
              </a:rPr>
              <a:t>Připraveni:</a:t>
            </a:r>
            <a:r>
              <a:rPr lang="cs-CZ" sz="1050" b="0" dirty="0" smtClean="0">
                <a:latin typeface="Arial" pitchFamily="34" charset="0"/>
                <a:cs typeface="Arial" pitchFamily="34" charset="0"/>
              </a:rPr>
              <a:t> Doležal, Németh, </a:t>
            </a:r>
            <a:r>
              <a:rPr lang="cs-CZ" sz="1050" b="0" dirty="0" err="1" smtClean="0">
                <a:latin typeface="Arial" pitchFamily="34" charset="0"/>
                <a:cs typeface="Arial" pitchFamily="34" charset="0"/>
              </a:rPr>
              <a:t>P.Vaněk</a:t>
            </a:r>
            <a:r>
              <a:rPr lang="cs-CZ" sz="1050" b="0" dirty="0" smtClean="0">
                <a:latin typeface="Arial" pitchFamily="34" charset="0"/>
                <a:cs typeface="Arial" pitchFamily="34" charset="0"/>
              </a:rPr>
              <a:t>, </a:t>
            </a:r>
          </a:p>
          <a:p>
            <a:r>
              <a:rPr lang="cs-CZ" sz="1050" b="0" u="sng" dirty="0" smtClean="0">
                <a:latin typeface="Arial" pitchFamily="34" charset="0"/>
                <a:cs typeface="Arial" pitchFamily="34" charset="0"/>
              </a:rPr>
              <a:t>Trenér:</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J.Vinš</a:t>
            </a:r>
            <a:r>
              <a:rPr lang="cs-CZ" sz="1050" b="0" dirty="0" smtClean="0">
                <a:latin typeface="Arial" pitchFamily="34" charset="0"/>
                <a:cs typeface="Arial" pitchFamily="34" charset="0"/>
              </a:rPr>
              <a:t>   </a:t>
            </a:r>
            <a:r>
              <a:rPr lang="cs-CZ" sz="1050" b="0" u="sng" dirty="0" smtClean="0">
                <a:latin typeface="Arial" pitchFamily="34" charset="0"/>
                <a:cs typeface="Arial" pitchFamily="34" charset="0"/>
              </a:rPr>
              <a:t>Vedoucí:</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J.Havner</a:t>
            </a:r>
            <a:r>
              <a:rPr lang="cs-CZ" sz="1050" b="0" dirty="0" smtClean="0">
                <a:latin typeface="Arial" pitchFamily="34" charset="0"/>
                <a:cs typeface="Arial" pitchFamily="34" charset="0"/>
              </a:rPr>
              <a:t>  </a:t>
            </a:r>
            <a:r>
              <a:rPr lang="cs-CZ" sz="1050" b="0" u="sng" dirty="0" smtClean="0">
                <a:latin typeface="Arial" pitchFamily="34" charset="0"/>
                <a:cs typeface="Arial" pitchFamily="34" charset="0"/>
              </a:rPr>
              <a:t>Masér:</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K</a:t>
            </a:r>
            <a:r>
              <a:rPr lang="cs-CZ" sz="1050" b="0" dirty="0" smtClean="0">
                <a:latin typeface="Arial" pitchFamily="34" charset="0"/>
                <a:cs typeface="Arial" pitchFamily="34" charset="0"/>
              </a:rPr>
              <a:t>.Zavřel</a:t>
            </a:r>
          </a:p>
          <a:p>
            <a:r>
              <a:rPr lang="cs-CZ" sz="1050" b="0" u="sng" dirty="0" smtClean="0">
                <a:latin typeface="Arial" pitchFamily="34" charset="0"/>
                <a:cs typeface="Arial" pitchFamily="34" charset="0"/>
              </a:rPr>
              <a:t>Rozhodčí:</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Podroužek</a:t>
            </a:r>
            <a:r>
              <a:rPr lang="cs-CZ" sz="1050" b="0" dirty="0" smtClean="0">
                <a:latin typeface="Arial" pitchFamily="34" charset="0"/>
                <a:cs typeface="Arial" pitchFamily="34" charset="0"/>
              </a:rPr>
              <a:t>-Zavadil, Krejcar</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ovéPole 10"/>
          <p:cNvSpPr txBox="1"/>
          <p:nvPr/>
        </p:nvSpPr>
        <p:spPr>
          <a:xfrm>
            <a:off x="174948" y="163124"/>
            <a:ext cx="4320480" cy="1477328"/>
          </a:xfrm>
          <a:prstGeom prst="rect">
            <a:avLst/>
          </a:prstGeom>
          <a:blipFill>
            <a:blip r:embed="rId4" cstate="print"/>
            <a:tile tx="0" ty="0" sx="100000" sy="100000" flip="none" algn="tl"/>
          </a:blipFill>
          <a:ln w="44450">
            <a:solidFill>
              <a:srgbClr val="0033CC"/>
            </a:solidFill>
            <a:prstDash val="sysDot"/>
          </a:ln>
        </p:spPr>
        <p:txBody>
          <a:bodyPr wrap="square" rtlCol="0">
            <a:spAutoFit/>
          </a:bodyPr>
          <a:lstStyle/>
          <a:p>
            <a:pPr algn="ctr"/>
            <a:r>
              <a:rPr lang="cs-CZ" sz="1800" dirty="0" smtClean="0">
                <a:solidFill>
                  <a:srgbClr val="FF0000"/>
                </a:solidFill>
                <a:latin typeface="Engravers MT" pitchFamily="18" charset="0"/>
              </a:rPr>
              <a:t>Postavení přípravky hrající společně s Roudnicí  v jednom týmu v Ústeckém přeboru hraj</a:t>
            </a:r>
            <a:endParaRPr lang="cs-CZ" sz="1800" u="sng" dirty="0" smtClean="0">
              <a:latin typeface="Bookman Old Style" pitchFamily="18" charset="0"/>
            </a:endParaRPr>
          </a:p>
        </p:txBody>
      </p:sp>
      <p:pic>
        <p:nvPicPr>
          <p:cNvPr id="3" name="Picture 212"/>
          <p:cNvPicPr>
            <a:picLocks noChangeAspect="1" noChangeArrowheads="1"/>
          </p:cNvPicPr>
          <p:nvPr/>
        </p:nvPicPr>
        <p:blipFill>
          <a:blip r:embed="rId5" cstate="print"/>
          <a:srcRect/>
          <a:stretch>
            <a:fillRect/>
          </a:stretch>
        </p:blipFill>
        <p:spPr bwMode="auto">
          <a:xfrm>
            <a:off x="6655668" y="2467372"/>
            <a:ext cx="2160240" cy="1872208"/>
          </a:xfrm>
          <a:prstGeom prst="rect">
            <a:avLst/>
          </a:prstGeom>
          <a:noFill/>
          <a:ln w="9525">
            <a:noFill/>
            <a:miter lim="800000"/>
            <a:headEnd/>
            <a:tailEnd/>
          </a:ln>
        </p:spPr>
      </p:pic>
      <p:graphicFrame>
        <p:nvGraphicFramePr>
          <p:cNvPr id="8" name="Tabulka 7"/>
          <p:cNvGraphicFramePr>
            <a:graphicFrameLocks noGrp="1"/>
          </p:cNvGraphicFramePr>
          <p:nvPr/>
        </p:nvGraphicFramePr>
        <p:xfrm>
          <a:off x="102940" y="1747292"/>
          <a:ext cx="4392488" cy="4558844"/>
        </p:xfrm>
        <a:graphic>
          <a:graphicData uri="http://schemas.openxmlformats.org/drawingml/2006/table">
            <a:tbl>
              <a:tblPr/>
              <a:tblGrid>
                <a:gridCol w="582028">
                  <a:extLst>
                    <a:ext uri="{9D8B030D-6E8A-4147-A177-3AD203B41FA5}">
                      <a16:colId xmlns:a16="http://schemas.microsoft.com/office/drawing/2014/main" val="20000"/>
                    </a:ext>
                  </a:extLst>
                </a:gridCol>
                <a:gridCol w="1624828">
                  <a:extLst>
                    <a:ext uri="{9D8B030D-6E8A-4147-A177-3AD203B41FA5}">
                      <a16:colId xmlns:a16="http://schemas.microsoft.com/office/drawing/2014/main" val="20001"/>
                    </a:ext>
                  </a:extLst>
                </a:gridCol>
                <a:gridCol w="303139">
                  <a:extLst>
                    <a:ext uri="{9D8B030D-6E8A-4147-A177-3AD203B41FA5}">
                      <a16:colId xmlns:a16="http://schemas.microsoft.com/office/drawing/2014/main" val="20002"/>
                    </a:ext>
                  </a:extLst>
                </a:gridCol>
                <a:gridCol w="303139">
                  <a:extLst>
                    <a:ext uri="{9D8B030D-6E8A-4147-A177-3AD203B41FA5}">
                      <a16:colId xmlns:a16="http://schemas.microsoft.com/office/drawing/2014/main" val="20003"/>
                    </a:ext>
                  </a:extLst>
                </a:gridCol>
                <a:gridCol w="303139">
                  <a:extLst>
                    <a:ext uri="{9D8B030D-6E8A-4147-A177-3AD203B41FA5}">
                      <a16:colId xmlns:a16="http://schemas.microsoft.com/office/drawing/2014/main" val="20004"/>
                    </a:ext>
                  </a:extLst>
                </a:gridCol>
                <a:gridCol w="303139">
                  <a:extLst>
                    <a:ext uri="{9D8B030D-6E8A-4147-A177-3AD203B41FA5}">
                      <a16:colId xmlns:a16="http://schemas.microsoft.com/office/drawing/2014/main" val="20005"/>
                    </a:ext>
                  </a:extLst>
                </a:gridCol>
                <a:gridCol w="500179">
                  <a:extLst>
                    <a:ext uri="{9D8B030D-6E8A-4147-A177-3AD203B41FA5}">
                      <a16:colId xmlns:a16="http://schemas.microsoft.com/office/drawing/2014/main" val="20006"/>
                    </a:ext>
                  </a:extLst>
                </a:gridCol>
                <a:gridCol w="472897">
                  <a:extLst>
                    <a:ext uri="{9D8B030D-6E8A-4147-A177-3AD203B41FA5}">
                      <a16:colId xmlns:a16="http://schemas.microsoft.com/office/drawing/2014/main" val="20007"/>
                    </a:ext>
                  </a:extLst>
                </a:gridCol>
              </a:tblGrid>
              <a:tr h="120840">
                <a:tc gridSpan="8">
                  <a:txBody>
                    <a:bodyPr/>
                    <a:lstStyle/>
                    <a:p>
                      <a:pPr algn="ctr" rtl="0" fontAlgn="ctr"/>
                      <a:r>
                        <a:rPr lang="cs-CZ" sz="1200" b="1" i="0" u="none" strike="noStrike" dirty="0">
                          <a:solidFill>
                            <a:srgbClr val="000000"/>
                          </a:solidFill>
                          <a:latin typeface="Arial"/>
                        </a:rPr>
                        <a:t>Starší přípravka r.2004</a:t>
                      </a:r>
                    </a:p>
                  </a:txBody>
                  <a:tcPr marL="7410" marR="7410" marT="7410" marB="0" anchor="ctr">
                    <a:lnL>
                      <a:noFill/>
                    </a:lnL>
                    <a:lnR>
                      <a:noFill/>
                    </a:lnR>
                    <a:lnT>
                      <a:noFill/>
                    </a:lnT>
                    <a:lnB w="19050" cap="flat" cmpd="sng" algn="ctr">
                      <a:solidFill>
                        <a:srgbClr val="000000"/>
                      </a:solidFill>
                      <a:prstDash val="solid"/>
                      <a:round/>
                      <a:headEnd type="none" w="med" len="med"/>
                      <a:tailEnd type="none" w="med" len="med"/>
                    </a:lnB>
                    <a:solidFill>
                      <a:srgbClr val="EBF2DE"/>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15470">
                <a:tc>
                  <a:txBody>
                    <a:bodyPr/>
                    <a:lstStyle/>
                    <a:p>
                      <a:pPr algn="ctr" fontAlgn="ctr"/>
                      <a:r>
                        <a:rPr lang="cs-CZ" sz="1050" b="1" i="0" u="none" strike="noStrike" dirty="0">
                          <a:solidFill>
                            <a:srgbClr val="000000"/>
                          </a:solidFill>
                          <a:latin typeface="Arial"/>
                        </a:rPr>
                        <a:t>1.</a:t>
                      </a:r>
                    </a:p>
                  </a:txBody>
                  <a:tcPr marL="7410" marR="7410" marT="7410" marB="0" anchor="ctr">
                    <a:lnL>
                      <a:noFill/>
                    </a:lnL>
                    <a:lnR>
                      <a:noFill/>
                    </a:lnR>
                    <a:lnT w="190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ctr"/>
                      <a:r>
                        <a:rPr lang="cs-CZ" sz="1050" b="1" i="0" u="none" strike="noStrike">
                          <a:solidFill>
                            <a:srgbClr val="000000"/>
                          </a:solidFill>
                          <a:latin typeface="Arial"/>
                        </a:rPr>
                        <a:t>FK Junior Teplice</a:t>
                      </a:r>
                    </a:p>
                  </a:txBody>
                  <a:tcPr marL="7410" marR="7410" marT="7410" marB="0" anchor="ctr">
                    <a:lnL>
                      <a:noFill/>
                    </a:lnL>
                    <a:lnR>
                      <a:noFill/>
                    </a:lnR>
                    <a:lnT w="190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050" b="1" i="0" u="none" strike="noStrike">
                          <a:solidFill>
                            <a:srgbClr val="000000"/>
                          </a:solidFill>
                          <a:latin typeface="Arial"/>
                        </a:rPr>
                        <a:t>19</a:t>
                      </a:r>
                    </a:p>
                  </a:txBody>
                  <a:tcPr marL="7410" marR="7410" marT="7410" marB="0" anchor="ctr">
                    <a:lnL>
                      <a:noFill/>
                    </a:lnL>
                    <a:lnR>
                      <a:noFill/>
                    </a:lnR>
                    <a:lnT w="190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050" b="1" i="0" u="none" strike="noStrike">
                          <a:solidFill>
                            <a:srgbClr val="000000"/>
                          </a:solidFill>
                          <a:latin typeface="Arial"/>
                        </a:rPr>
                        <a:t>17</a:t>
                      </a:r>
                    </a:p>
                  </a:txBody>
                  <a:tcPr marL="7410" marR="7410" marT="7410" marB="0" anchor="ctr">
                    <a:lnL>
                      <a:noFill/>
                    </a:lnL>
                    <a:lnR>
                      <a:noFill/>
                    </a:lnR>
                    <a:lnT w="190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050" b="1" i="0" u="none" strike="noStrike">
                          <a:solidFill>
                            <a:srgbClr val="000000"/>
                          </a:solidFill>
                          <a:latin typeface="Arial"/>
                        </a:rPr>
                        <a:t>0</a:t>
                      </a:r>
                    </a:p>
                  </a:txBody>
                  <a:tcPr marL="7410" marR="7410" marT="7410" marB="0" anchor="ctr">
                    <a:lnL>
                      <a:noFill/>
                    </a:lnL>
                    <a:lnR>
                      <a:noFill/>
                    </a:lnR>
                    <a:lnT w="190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050" b="1" i="0" u="none" strike="noStrike">
                          <a:solidFill>
                            <a:srgbClr val="000000"/>
                          </a:solidFill>
                          <a:latin typeface="Arial"/>
                        </a:rPr>
                        <a:t>2</a:t>
                      </a:r>
                    </a:p>
                  </a:txBody>
                  <a:tcPr marL="7410" marR="7410" marT="7410" marB="0" anchor="ctr">
                    <a:lnL>
                      <a:noFill/>
                    </a:lnL>
                    <a:lnR>
                      <a:noFill/>
                    </a:lnR>
                    <a:lnT w="190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050" b="1" i="0" u="none" strike="noStrike" dirty="0">
                          <a:solidFill>
                            <a:srgbClr val="000000"/>
                          </a:solidFill>
                          <a:latin typeface="Arial"/>
                        </a:rPr>
                        <a:t>483:135</a:t>
                      </a:r>
                    </a:p>
                  </a:txBody>
                  <a:tcPr marL="7410" marR="7410" marT="7410" marB="0" anchor="ctr">
                    <a:lnL>
                      <a:noFill/>
                    </a:lnL>
                    <a:lnR>
                      <a:noFill/>
                    </a:lnR>
                    <a:lnT w="190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050" b="1" i="0" u="none" strike="noStrike">
                          <a:solidFill>
                            <a:srgbClr val="000000"/>
                          </a:solidFill>
                          <a:latin typeface="Arial"/>
                        </a:rPr>
                        <a:t>51</a:t>
                      </a:r>
                    </a:p>
                  </a:txBody>
                  <a:tcPr marL="7410" marR="7410" marT="7410" marB="0" anchor="ctr">
                    <a:lnL>
                      <a:noFill/>
                    </a:lnL>
                    <a:lnR>
                      <a:noFill/>
                    </a:lnR>
                    <a:lnT w="19050" cap="flat" cmpd="sng" algn="ctr">
                      <a:solidFill>
                        <a:srgbClr val="000000"/>
                      </a:solidFill>
                      <a:prstDash val="solid"/>
                      <a:round/>
                      <a:headEnd type="none" w="med" len="med"/>
                      <a:tailEnd type="none" w="med" len="med"/>
                    </a:lnT>
                    <a:lnB>
                      <a:noFill/>
                    </a:lnB>
                    <a:solidFill>
                      <a:srgbClr val="CCFFFF"/>
                    </a:solidFill>
                  </a:tcPr>
                </a:tc>
                <a:extLst>
                  <a:ext uri="{0D108BD9-81ED-4DB2-BD59-A6C34878D82A}">
                    <a16:rowId xmlns:a16="http://schemas.microsoft.com/office/drawing/2014/main" val="10001"/>
                  </a:ext>
                </a:extLst>
              </a:tr>
              <a:tr h="177841">
                <a:tc>
                  <a:txBody>
                    <a:bodyPr/>
                    <a:lstStyle/>
                    <a:p>
                      <a:pPr algn="ctr" fontAlgn="ctr"/>
                      <a:r>
                        <a:rPr lang="cs-CZ" sz="1050" b="1" i="0" u="none" strike="noStrike">
                          <a:solidFill>
                            <a:srgbClr val="000000"/>
                          </a:solidFill>
                          <a:latin typeface="Arial"/>
                        </a:rPr>
                        <a:t>2.</a:t>
                      </a:r>
                    </a:p>
                  </a:txBody>
                  <a:tcPr marL="7410" marR="7410" marT="7410" marB="0" anchor="ctr">
                    <a:lnL>
                      <a:noFill/>
                    </a:lnL>
                    <a:lnR>
                      <a:noFill/>
                    </a:lnR>
                    <a:lnT>
                      <a:noFill/>
                    </a:lnT>
                    <a:lnB>
                      <a:noFill/>
                    </a:lnB>
                    <a:solidFill>
                      <a:srgbClr val="FFFF00"/>
                    </a:solidFill>
                  </a:tcPr>
                </a:tc>
                <a:tc>
                  <a:txBody>
                    <a:bodyPr/>
                    <a:lstStyle/>
                    <a:p>
                      <a:pPr algn="l" fontAlgn="ctr"/>
                      <a:r>
                        <a:rPr lang="cs-CZ" sz="1050" b="1" i="0" u="none" strike="noStrike">
                          <a:solidFill>
                            <a:srgbClr val="000000"/>
                          </a:solidFill>
                          <a:latin typeface="Arial"/>
                        </a:rPr>
                        <a:t>FK Litvínov</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17</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17</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0</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0</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Calibri"/>
                        </a:rPr>
                        <a:t>303:60</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51</a:t>
                      </a:r>
                    </a:p>
                  </a:txBody>
                  <a:tcPr marL="7410" marR="7410" marT="7410"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177841">
                <a:tc>
                  <a:txBody>
                    <a:bodyPr/>
                    <a:lstStyle/>
                    <a:p>
                      <a:pPr algn="ctr" fontAlgn="ctr"/>
                      <a:r>
                        <a:rPr lang="cs-CZ" sz="1050" b="1" i="0" u="none" strike="noStrike">
                          <a:solidFill>
                            <a:srgbClr val="000000"/>
                          </a:solidFill>
                          <a:latin typeface="Arial"/>
                        </a:rPr>
                        <a:t>3.</a:t>
                      </a:r>
                    </a:p>
                  </a:txBody>
                  <a:tcPr marL="7410" marR="7410" marT="7410"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latin typeface="Arial"/>
                        </a:rPr>
                        <a:t>FAJM Most</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17</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14</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0</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3</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Calibri"/>
                        </a:rPr>
                        <a:t>388:163</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42</a:t>
                      </a:r>
                    </a:p>
                  </a:txBody>
                  <a:tcPr marL="7410" marR="7410" marT="7410" marB="0" anchor="ctr">
                    <a:lnL>
                      <a:noFill/>
                    </a:lnL>
                    <a:lnR>
                      <a:noFill/>
                    </a:lnR>
                    <a:lnT>
                      <a:noFill/>
                    </a:lnT>
                    <a:lnB>
                      <a:noFill/>
                    </a:lnB>
                    <a:solidFill>
                      <a:srgbClr val="CCFFFF"/>
                    </a:solidFill>
                  </a:tcPr>
                </a:tc>
                <a:extLst>
                  <a:ext uri="{0D108BD9-81ED-4DB2-BD59-A6C34878D82A}">
                    <a16:rowId xmlns:a16="http://schemas.microsoft.com/office/drawing/2014/main" val="10003"/>
                  </a:ext>
                </a:extLst>
              </a:tr>
              <a:tr h="177841">
                <a:tc>
                  <a:txBody>
                    <a:bodyPr/>
                    <a:lstStyle/>
                    <a:p>
                      <a:pPr algn="ctr" fontAlgn="ctr"/>
                      <a:r>
                        <a:rPr lang="cs-CZ" sz="1050" b="1" i="0" u="none" strike="noStrike">
                          <a:solidFill>
                            <a:srgbClr val="000000"/>
                          </a:solidFill>
                          <a:latin typeface="Arial"/>
                        </a:rPr>
                        <a:t>4.</a:t>
                      </a:r>
                    </a:p>
                  </a:txBody>
                  <a:tcPr marL="7410" marR="7410" marT="7410" marB="0" anchor="ctr">
                    <a:lnL>
                      <a:noFill/>
                    </a:lnL>
                    <a:lnR>
                      <a:noFill/>
                    </a:lnR>
                    <a:lnT>
                      <a:noFill/>
                    </a:lnT>
                    <a:lnB>
                      <a:noFill/>
                    </a:lnB>
                    <a:solidFill>
                      <a:srgbClr val="FFFF00"/>
                    </a:solidFill>
                  </a:tcPr>
                </a:tc>
                <a:tc>
                  <a:txBody>
                    <a:bodyPr/>
                    <a:lstStyle/>
                    <a:p>
                      <a:pPr algn="l" fontAlgn="ctr"/>
                      <a:r>
                        <a:rPr lang="cs-CZ" sz="1050" b="1" i="0" u="none" strike="noStrike">
                          <a:solidFill>
                            <a:srgbClr val="000000"/>
                          </a:solidFill>
                          <a:latin typeface="Arial"/>
                        </a:rPr>
                        <a:t>FK Louny/ Žatec</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18</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11</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0</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7</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Calibri"/>
                        </a:rPr>
                        <a:t>279:220</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33</a:t>
                      </a:r>
                    </a:p>
                  </a:txBody>
                  <a:tcPr marL="7410" marR="7410" marT="7410" marB="0" anchor="ctr">
                    <a:lnL>
                      <a:noFill/>
                    </a:lnL>
                    <a:lnR>
                      <a:noFill/>
                    </a:lnR>
                    <a:lnT>
                      <a:noFill/>
                    </a:lnT>
                    <a:lnB>
                      <a:noFill/>
                    </a:lnB>
                    <a:solidFill>
                      <a:srgbClr val="FFFF00"/>
                    </a:solidFill>
                  </a:tcPr>
                </a:tc>
                <a:extLst>
                  <a:ext uri="{0D108BD9-81ED-4DB2-BD59-A6C34878D82A}">
                    <a16:rowId xmlns:a16="http://schemas.microsoft.com/office/drawing/2014/main" val="10004"/>
                  </a:ext>
                </a:extLst>
              </a:tr>
              <a:tr h="177841">
                <a:tc>
                  <a:txBody>
                    <a:bodyPr/>
                    <a:lstStyle/>
                    <a:p>
                      <a:pPr algn="ctr" fontAlgn="ctr"/>
                      <a:r>
                        <a:rPr lang="cs-CZ" sz="1050" b="1" i="0" u="none" strike="noStrike">
                          <a:solidFill>
                            <a:srgbClr val="000000"/>
                          </a:solidFill>
                          <a:latin typeface="Arial"/>
                        </a:rPr>
                        <a:t>5.</a:t>
                      </a:r>
                    </a:p>
                  </a:txBody>
                  <a:tcPr marL="7410" marR="7410" marT="7410"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latin typeface="Arial"/>
                        </a:rPr>
                        <a:t>FK Litoměřice</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19</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11</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0</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8</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Calibri"/>
                        </a:rPr>
                        <a:t>238:193</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33</a:t>
                      </a:r>
                    </a:p>
                  </a:txBody>
                  <a:tcPr marL="7410" marR="7410" marT="7410" marB="0" anchor="ctr">
                    <a:lnL>
                      <a:noFill/>
                    </a:lnL>
                    <a:lnR>
                      <a:noFill/>
                    </a:lnR>
                    <a:lnT>
                      <a:noFill/>
                    </a:lnT>
                    <a:lnB>
                      <a:noFill/>
                    </a:lnB>
                    <a:solidFill>
                      <a:srgbClr val="CCFFFF"/>
                    </a:solidFill>
                  </a:tcPr>
                </a:tc>
                <a:extLst>
                  <a:ext uri="{0D108BD9-81ED-4DB2-BD59-A6C34878D82A}">
                    <a16:rowId xmlns:a16="http://schemas.microsoft.com/office/drawing/2014/main" val="10005"/>
                  </a:ext>
                </a:extLst>
              </a:tr>
              <a:tr h="177841">
                <a:tc>
                  <a:txBody>
                    <a:bodyPr/>
                    <a:lstStyle/>
                    <a:p>
                      <a:pPr algn="ctr" fontAlgn="ctr"/>
                      <a:r>
                        <a:rPr lang="cs-CZ" sz="1050" b="1" i="0" u="none" strike="noStrike">
                          <a:solidFill>
                            <a:srgbClr val="000000"/>
                          </a:solidFill>
                          <a:latin typeface="Arial"/>
                        </a:rPr>
                        <a:t>6.</a:t>
                      </a:r>
                    </a:p>
                  </a:txBody>
                  <a:tcPr marL="7410" marR="7410" marT="7410" marB="0" anchor="ctr">
                    <a:lnL>
                      <a:noFill/>
                    </a:lnL>
                    <a:lnR>
                      <a:noFill/>
                    </a:lnR>
                    <a:lnT>
                      <a:noFill/>
                    </a:lnT>
                    <a:lnB>
                      <a:noFill/>
                    </a:lnB>
                    <a:solidFill>
                      <a:srgbClr val="FFFF00"/>
                    </a:solidFill>
                  </a:tcPr>
                </a:tc>
                <a:tc>
                  <a:txBody>
                    <a:bodyPr/>
                    <a:lstStyle/>
                    <a:p>
                      <a:pPr algn="l" fontAlgn="ctr"/>
                      <a:r>
                        <a:rPr lang="cs-CZ" sz="1050" b="1" i="0" u="none" strike="noStrike">
                          <a:solidFill>
                            <a:srgbClr val="000000"/>
                          </a:solidFill>
                          <a:latin typeface="Arial"/>
                        </a:rPr>
                        <a:t>FK Ústí n.L.</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18</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7</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0</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11</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Calibri"/>
                        </a:rPr>
                        <a:t>239:275</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21</a:t>
                      </a:r>
                    </a:p>
                  </a:txBody>
                  <a:tcPr marL="7410" marR="7410" marT="7410" marB="0" anchor="ctr">
                    <a:lnL>
                      <a:noFill/>
                    </a:lnL>
                    <a:lnR>
                      <a:noFill/>
                    </a:lnR>
                    <a:lnT>
                      <a:noFill/>
                    </a:lnT>
                    <a:lnB>
                      <a:noFill/>
                    </a:lnB>
                    <a:solidFill>
                      <a:srgbClr val="FFFF00"/>
                    </a:solidFill>
                  </a:tcPr>
                </a:tc>
                <a:extLst>
                  <a:ext uri="{0D108BD9-81ED-4DB2-BD59-A6C34878D82A}">
                    <a16:rowId xmlns:a16="http://schemas.microsoft.com/office/drawing/2014/main" val="10006"/>
                  </a:ext>
                </a:extLst>
              </a:tr>
              <a:tr h="177841">
                <a:tc>
                  <a:txBody>
                    <a:bodyPr/>
                    <a:lstStyle/>
                    <a:p>
                      <a:pPr algn="ctr" fontAlgn="ctr"/>
                      <a:r>
                        <a:rPr lang="cs-CZ" sz="1050" b="1" i="0" u="none" strike="noStrike">
                          <a:solidFill>
                            <a:srgbClr val="000000"/>
                          </a:solidFill>
                          <a:latin typeface="Arial"/>
                        </a:rPr>
                        <a:t>7.</a:t>
                      </a:r>
                    </a:p>
                  </a:txBody>
                  <a:tcPr marL="7410" marR="7410" marT="7410"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latin typeface="Arial"/>
                        </a:rPr>
                        <a:t>FA Petra Voříška</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18</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7</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0</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11</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Calibri"/>
                        </a:rPr>
                        <a:t>266:332</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21</a:t>
                      </a:r>
                    </a:p>
                  </a:txBody>
                  <a:tcPr marL="7410" marR="7410" marT="7410" marB="0" anchor="ctr">
                    <a:lnL>
                      <a:noFill/>
                    </a:lnL>
                    <a:lnR>
                      <a:noFill/>
                    </a:lnR>
                    <a:lnT>
                      <a:noFill/>
                    </a:lnT>
                    <a:lnB>
                      <a:noFill/>
                    </a:lnB>
                    <a:solidFill>
                      <a:srgbClr val="CCFFFF"/>
                    </a:solidFill>
                  </a:tcPr>
                </a:tc>
                <a:extLst>
                  <a:ext uri="{0D108BD9-81ED-4DB2-BD59-A6C34878D82A}">
                    <a16:rowId xmlns:a16="http://schemas.microsoft.com/office/drawing/2014/main" val="10007"/>
                  </a:ext>
                </a:extLst>
              </a:tr>
              <a:tr h="177841">
                <a:tc>
                  <a:txBody>
                    <a:bodyPr/>
                    <a:lstStyle/>
                    <a:p>
                      <a:pPr algn="ctr" fontAlgn="ctr"/>
                      <a:r>
                        <a:rPr lang="cs-CZ" sz="1050" b="1" i="0" u="none" strike="noStrike">
                          <a:solidFill>
                            <a:srgbClr val="000000"/>
                          </a:solidFill>
                          <a:latin typeface="Arial"/>
                        </a:rPr>
                        <a:t>8.</a:t>
                      </a:r>
                    </a:p>
                  </a:txBody>
                  <a:tcPr marL="7410" marR="7410" marT="7410" marB="0" anchor="ctr">
                    <a:lnL>
                      <a:noFill/>
                    </a:lnL>
                    <a:lnR>
                      <a:noFill/>
                    </a:lnR>
                    <a:lnT>
                      <a:noFill/>
                    </a:lnT>
                    <a:lnB>
                      <a:noFill/>
                    </a:lnB>
                    <a:solidFill>
                      <a:srgbClr val="FFFF00"/>
                    </a:solidFill>
                  </a:tcPr>
                </a:tc>
                <a:tc>
                  <a:txBody>
                    <a:bodyPr/>
                    <a:lstStyle/>
                    <a:p>
                      <a:pPr algn="l" fontAlgn="ctr"/>
                      <a:r>
                        <a:rPr lang="cs-CZ" sz="1050" b="1" i="0" u="none" strike="noStrike">
                          <a:solidFill>
                            <a:srgbClr val="000000"/>
                          </a:solidFill>
                          <a:latin typeface="Arial"/>
                        </a:rPr>
                        <a:t>FC /AFK Chomutov</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17</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6</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0</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11</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Calibri"/>
                        </a:rPr>
                        <a:t>194:291</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18</a:t>
                      </a:r>
                    </a:p>
                  </a:txBody>
                  <a:tcPr marL="7410" marR="7410" marT="7410" marB="0" anchor="ctr">
                    <a:lnL>
                      <a:noFill/>
                    </a:lnL>
                    <a:lnR>
                      <a:noFill/>
                    </a:lnR>
                    <a:lnT>
                      <a:noFill/>
                    </a:lnT>
                    <a:lnB>
                      <a:noFill/>
                    </a:lnB>
                    <a:solidFill>
                      <a:srgbClr val="FFFF00"/>
                    </a:solidFill>
                  </a:tcPr>
                </a:tc>
                <a:extLst>
                  <a:ext uri="{0D108BD9-81ED-4DB2-BD59-A6C34878D82A}">
                    <a16:rowId xmlns:a16="http://schemas.microsoft.com/office/drawing/2014/main" val="10008"/>
                  </a:ext>
                </a:extLst>
              </a:tr>
              <a:tr h="291956">
                <a:tc>
                  <a:txBody>
                    <a:bodyPr/>
                    <a:lstStyle/>
                    <a:p>
                      <a:pPr algn="ctr" fontAlgn="ctr"/>
                      <a:r>
                        <a:rPr lang="cs-CZ" sz="1050" b="1" i="0" u="none" strike="noStrike">
                          <a:solidFill>
                            <a:srgbClr val="FF0000"/>
                          </a:solidFill>
                          <a:latin typeface="Arial"/>
                        </a:rPr>
                        <a:t>9.</a:t>
                      </a:r>
                    </a:p>
                  </a:txBody>
                  <a:tcPr marL="7410" marR="7410" marT="7410" marB="0" anchor="ctr">
                    <a:lnL>
                      <a:noFill/>
                    </a:lnL>
                    <a:lnR>
                      <a:noFill/>
                    </a:lnR>
                    <a:lnT>
                      <a:noFill/>
                    </a:lnT>
                    <a:lnB>
                      <a:noFill/>
                    </a:lnB>
                    <a:solidFill>
                      <a:srgbClr val="CCFFFF"/>
                    </a:solidFill>
                  </a:tcPr>
                </a:tc>
                <a:tc>
                  <a:txBody>
                    <a:bodyPr/>
                    <a:lstStyle/>
                    <a:p>
                      <a:pPr algn="l" fontAlgn="ctr"/>
                      <a:r>
                        <a:rPr lang="cs-CZ" sz="1050" b="1" i="0" u="none" strike="noStrike">
                          <a:solidFill>
                            <a:srgbClr val="FF0000"/>
                          </a:solidFill>
                          <a:latin typeface="Arial"/>
                        </a:rPr>
                        <a:t>SK Štětí/Roudnice n.L. </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latin typeface="Arial"/>
                        </a:rPr>
                        <a:t>18</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latin typeface="Arial"/>
                        </a:rPr>
                        <a:t>5</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latin typeface="Arial"/>
                        </a:rPr>
                        <a:t>0</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latin typeface="Arial"/>
                        </a:rPr>
                        <a:t>13</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latin typeface="Calibri"/>
                        </a:rPr>
                        <a:t>225:274</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dirty="0">
                          <a:solidFill>
                            <a:srgbClr val="FF0000"/>
                          </a:solidFill>
                          <a:latin typeface="Arial"/>
                        </a:rPr>
                        <a:t>15</a:t>
                      </a:r>
                    </a:p>
                  </a:txBody>
                  <a:tcPr marL="7410" marR="7410" marT="7410" marB="0" anchor="ctr">
                    <a:lnL>
                      <a:noFill/>
                    </a:lnL>
                    <a:lnR>
                      <a:noFill/>
                    </a:lnR>
                    <a:lnT>
                      <a:noFill/>
                    </a:lnT>
                    <a:lnB>
                      <a:noFill/>
                    </a:lnB>
                    <a:solidFill>
                      <a:srgbClr val="CCFFFF"/>
                    </a:solidFill>
                  </a:tcPr>
                </a:tc>
                <a:extLst>
                  <a:ext uri="{0D108BD9-81ED-4DB2-BD59-A6C34878D82A}">
                    <a16:rowId xmlns:a16="http://schemas.microsoft.com/office/drawing/2014/main" val="10009"/>
                  </a:ext>
                </a:extLst>
              </a:tr>
              <a:tr h="177841">
                <a:tc>
                  <a:txBody>
                    <a:bodyPr/>
                    <a:lstStyle/>
                    <a:p>
                      <a:pPr algn="ctr" fontAlgn="ctr"/>
                      <a:r>
                        <a:rPr lang="cs-CZ" sz="1050" b="1" i="0" u="none" strike="noStrike">
                          <a:solidFill>
                            <a:srgbClr val="000000"/>
                          </a:solidFill>
                          <a:latin typeface="Arial"/>
                        </a:rPr>
                        <a:t>10.</a:t>
                      </a:r>
                    </a:p>
                  </a:txBody>
                  <a:tcPr marL="7410" marR="7410" marT="7410" marB="0" anchor="ctr">
                    <a:lnL>
                      <a:noFill/>
                    </a:lnL>
                    <a:lnR>
                      <a:noFill/>
                    </a:lnR>
                    <a:lnT>
                      <a:noFill/>
                    </a:lnT>
                    <a:lnB>
                      <a:noFill/>
                    </a:lnB>
                    <a:solidFill>
                      <a:srgbClr val="FFFF00"/>
                    </a:solidFill>
                  </a:tcPr>
                </a:tc>
                <a:tc>
                  <a:txBody>
                    <a:bodyPr/>
                    <a:lstStyle/>
                    <a:p>
                      <a:pPr algn="l" fontAlgn="ctr"/>
                      <a:r>
                        <a:rPr lang="cs-CZ" sz="1050" b="1" i="0" u="none" strike="noStrike">
                          <a:solidFill>
                            <a:srgbClr val="000000"/>
                          </a:solidFill>
                          <a:latin typeface="Arial"/>
                        </a:rPr>
                        <a:t>FK Kadaň/Ervěnice</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18</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3</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0</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15</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Calibri"/>
                        </a:rPr>
                        <a:t>141:409</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9</a:t>
                      </a:r>
                    </a:p>
                  </a:txBody>
                  <a:tcPr marL="7410" marR="7410" marT="7410" marB="0" anchor="ctr">
                    <a:lnL>
                      <a:noFill/>
                    </a:lnL>
                    <a:lnR>
                      <a:noFill/>
                    </a:lnR>
                    <a:lnT>
                      <a:noFill/>
                    </a:lnT>
                    <a:lnB>
                      <a:noFill/>
                    </a:lnB>
                    <a:solidFill>
                      <a:srgbClr val="FFFF00"/>
                    </a:solidFill>
                  </a:tcPr>
                </a:tc>
                <a:extLst>
                  <a:ext uri="{0D108BD9-81ED-4DB2-BD59-A6C34878D82A}">
                    <a16:rowId xmlns:a16="http://schemas.microsoft.com/office/drawing/2014/main" val="10010"/>
                  </a:ext>
                </a:extLst>
              </a:tr>
              <a:tr h="177841">
                <a:tc>
                  <a:txBody>
                    <a:bodyPr/>
                    <a:lstStyle/>
                    <a:p>
                      <a:pPr algn="ctr" fontAlgn="ctr"/>
                      <a:r>
                        <a:rPr lang="cs-CZ" sz="1050" b="1" i="0" u="none" strike="noStrike">
                          <a:solidFill>
                            <a:srgbClr val="000000"/>
                          </a:solidFill>
                          <a:latin typeface="Arial"/>
                        </a:rPr>
                        <a:t>11.</a:t>
                      </a:r>
                    </a:p>
                  </a:txBody>
                  <a:tcPr marL="7410" marR="7410" marT="7410"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Mostecký  klub </a:t>
                      </a:r>
                    </a:p>
                  </a:txBody>
                  <a:tcPr marL="7410" marR="7410" marT="7410"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17</a:t>
                      </a:r>
                    </a:p>
                  </a:txBody>
                  <a:tcPr marL="7410" marR="7410" marT="7410"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0</a:t>
                      </a:r>
                    </a:p>
                  </a:txBody>
                  <a:tcPr marL="7410" marR="7410" marT="7410"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0</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17</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Calibri"/>
                        </a:rPr>
                        <a:t>92:496</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0 </a:t>
                      </a:r>
                    </a:p>
                  </a:txBody>
                  <a:tcPr marL="7410" marR="7410" marT="7410" marB="0" anchor="ctr">
                    <a:lnL>
                      <a:noFill/>
                    </a:lnL>
                    <a:lnR>
                      <a:noFill/>
                    </a:lnR>
                    <a:lnT>
                      <a:noFill/>
                    </a:lnT>
                    <a:lnB>
                      <a:noFill/>
                    </a:lnB>
                    <a:solidFill>
                      <a:srgbClr val="CCFFFF"/>
                    </a:solidFill>
                  </a:tcPr>
                </a:tc>
                <a:extLst>
                  <a:ext uri="{0D108BD9-81ED-4DB2-BD59-A6C34878D82A}">
                    <a16:rowId xmlns:a16="http://schemas.microsoft.com/office/drawing/2014/main" val="10011"/>
                  </a:ext>
                </a:extLst>
              </a:tr>
              <a:tr h="177841">
                <a:tc gridSpan="8">
                  <a:txBody>
                    <a:bodyPr/>
                    <a:lstStyle/>
                    <a:p>
                      <a:pPr algn="ctr" rtl="0" fontAlgn="ctr"/>
                      <a:r>
                        <a:rPr lang="cs-CZ" sz="1200" b="1" i="0" u="none" strike="noStrike" dirty="0">
                          <a:solidFill>
                            <a:srgbClr val="000000"/>
                          </a:solidFill>
                          <a:latin typeface="Arial"/>
                        </a:rPr>
                        <a:t>Starší přípravka r.2005</a:t>
                      </a:r>
                    </a:p>
                  </a:txBody>
                  <a:tcPr marL="7410" marR="7410" marT="7410" marB="0" anchor="ctr">
                    <a:lnL>
                      <a:noFill/>
                    </a:lnL>
                    <a:lnR>
                      <a:noFill/>
                    </a:lnR>
                    <a:lnT>
                      <a:noFill/>
                    </a:lnT>
                    <a:lnB w="19050" cap="flat" cmpd="sng" algn="ctr">
                      <a:solidFill>
                        <a:srgbClr val="000000"/>
                      </a:solidFill>
                      <a:prstDash val="solid"/>
                      <a:round/>
                      <a:headEnd type="none" w="med" len="med"/>
                      <a:tailEnd type="none" w="med" len="med"/>
                    </a:lnB>
                    <a:solidFill>
                      <a:srgbClr val="66FF33"/>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2"/>
                  </a:ext>
                </a:extLst>
              </a:tr>
              <a:tr h="177841">
                <a:tc>
                  <a:txBody>
                    <a:bodyPr/>
                    <a:lstStyle/>
                    <a:p>
                      <a:pPr algn="ctr" fontAlgn="ctr"/>
                      <a:r>
                        <a:rPr lang="cs-CZ" sz="1050" b="1" i="0" u="none" strike="noStrike" dirty="0">
                          <a:solidFill>
                            <a:srgbClr val="000000"/>
                          </a:solidFill>
                          <a:latin typeface="Arial"/>
                        </a:rPr>
                        <a:t>1.</a:t>
                      </a:r>
                    </a:p>
                  </a:txBody>
                  <a:tcPr marL="7410" marR="7410" marT="7410" marB="0" anchor="ctr">
                    <a:lnL>
                      <a:noFill/>
                    </a:lnL>
                    <a:lnR>
                      <a:noFill/>
                    </a:lnR>
                    <a:lnT w="190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ctr"/>
                      <a:r>
                        <a:rPr lang="cs-CZ" sz="1050" b="1" i="0" u="none" strike="noStrike">
                          <a:solidFill>
                            <a:srgbClr val="000000"/>
                          </a:solidFill>
                          <a:latin typeface="Arial"/>
                        </a:rPr>
                        <a:t>FA Petra Voříška</a:t>
                      </a:r>
                    </a:p>
                  </a:txBody>
                  <a:tcPr marL="7410" marR="7410" marT="7410" marB="0" anchor="ctr">
                    <a:lnL>
                      <a:noFill/>
                    </a:lnL>
                    <a:lnR>
                      <a:noFill/>
                    </a:lnR>
                    <a:lnT w="190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050" b="1" i="0" u="none" strike="noStrike">
                          <a:solidFill>
                            <a:srgbClr val="000000"/>
                          </a:solidFill>
                          <a:latin typeface="Arial"/>
                        </a:rPr>
                        <a:t>18</a:t>
                      </a:r>
                    </a:p>
                  </a:txBody>
                  <a:tcPr marL="7410" marR="7410" marT="7410" marB="0" anchor="ctr">
                    <a:lnL>
                      <a:noFill/>
                    </a:lnL>
                    <a:lnR>
                      <a:noFill/>
                    </a:lnR>
                    <a:lnT w="190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050" b="1" i="0" u="none" strike="noStrike">
                          <a:solidFill>
                            <a:srgbClr val="000000"/>
                          </a:solidFill>
                          <a:latin typeface="Arial"/>
                        </a:rPr>
                        <a:t>16</a:t>
                      </a:r>
                    </a:p>
                  </a:txBody>
                  <a:tcPr marL="7410" marR="7410" marT="7410" marB="0" anchor="ctr">
                    <a:lnL>
                      <a:noFill/>
                    </a:lnL>
                    <a:lnR>
                      <a:noFill/>
                    </a:lnR>
                    <a:lnT w="190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050" b="1" i="0" u="none" strike="noStrike">
                          <a:solidFill>
                            <a:srgbClr val="000000"/>
                          </a:solidFill>
                          <a:latin typeface="Arial"/>
                        </a:rPr>
                        <a:t>0</a:t>
                      </a:r>
                    </a:p>
                  </a:txBody>
                  <a:tcPr marL="7410" marR="7410" marT="7410" marB="0" anchor="ctr">
                    <a:lnL>
                      <a:noFill/>
                    </a:lnL>
                    <a:lnR>
                      <a:noFill/>
                    </a:lnR>
                    <a:lnT w="190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050" b="1" i="0" u="none" strike="noStrike">
                          <a:solidFill>
                            <a:srgbClr val="000000"/>
                          </a:solidFill>
                          <a:latin typeface="Arial"/>
                        </a:rPr>
                        <a:t>2</a:t>
                      </a:r>
                    </a:p>
                  </a:txBody>
                  <a:tcPr marL="7410" marR="7410" marT="7410" marB="0" anchor="ctr">
                    <a:lnL>
                      <a:noFill/>
                    </a:lnL>
                    <a:lnR>
                      <a:noFill/>
                    </a:lnR>
                    <a:lnT w="190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050" b="1" i="0" u="none" strike="noStrike">
                          <a:solidFill>
                            <a:srgbClr val="000000"/>
                          </a:solidFill>
                          <a:latin typeface="Calibri"/>
                        </a:rPr>
                        <a:t>445:196</a:t>
                      </a:r>
                    </a:p>
                  </a:txBody>
                  <a:tcPr marL="7410" marR="7410" marT="7410" marB="0" anchor="ctr">
                    <a:lnL>
                      <a:noFill/>
                    </a:lnL>
                    <a:lnR>
                      <a:noFill/>
                    </a:lnR>
                    <a:lnT w="190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050" b="1" i="0" u="none" strike="noStrike">
                          <a:solidFill>
                            <a:srgbClr val="000000"/>
                          </a:solidFill>
                          <a:latin typeface="Arial"/>
                        </a:rPr>
                        <a:t>48</a:t>
                      </a:r>
                    </a:p>
                  </a:txBody>
                  <a:tcPr marL="7410" marR="7410" marT="7410" marB="0" anchor="ctr">
                    <a:lnL>
                      <a:noFill/>
                    </a:lnL>
                    <a:lnR>
                      <a:noFill/>
                    </a:lnR>
                    <a:lnT w="19050" cap="flat" cmpd="sng" algn="ctr">
                      <a:solidFill>
                        <a:srgbClr val="000000"/>
                      </a:solidFill>
                      <a:prstDash val="solid"/>
                      <a:round/>
                      <a:headEnd type="none" w="med" len="med"/>
                      <a:tailEnd type="none" w="med" len="med"/>
                    </a:lnT>
                    <a:lnB>
                      <a:noFill/>
                    </a:lnB>
                    <a:solidFill>
                      <a:srgbClr val="CCFFFF"/>
                    </a:solidFill>
                  </a:tcPr>
                </a:tc>
                <a:extLst>
                  <a:ext uri="{0D108BD9-81ED-4DB2-BD59-A6C34878D82A}">
                    <a16:rowId xmlns:a16="http://schemas.microsoft.com/office/drawing/2014/main" val="10013"/>
                  </a:ext>
                </a:extLst>
              </a:tr>
              <a:tr h="177841">
                <a:tc>
                  <a:txBody>
                    <a:bodyPr/>
                    <a:lstStyle/>
                    <a:p>
                      <a:pPr algn="ctr" fontAlgn="ctr"/>
                      <a:r>
                        <a:rPr lang="cs-CZ" sz="1050" b="1" i="0" u="none" strike="noStrike">
                          <a:solidFill>
                            <a:srgbClr val="000000"/>
                          </a:solidFill>
                          <a:latin typeface="Arial"/>
                        </a:rPr>
                        <a:t>2.</a:t>
                      </a:r>
                    </a:p>
                  </a:txBody>
                  <a:tcPr marL="7410" marR="7410" marT="7410" marB="0" anchor="ctr">
                    <a:lnL>
                      <a:noFill/>
                    </a:lnL>
                    <a:lnR>
                      <a:noFill/>
                    </a:lnR>
                    <a:lnT>
                      <a:noFill/>
                    </a:lnT>
                    <a:lnB>
                      <a:noFill/>
                    </a:lnB>
                    <a:solidFill>
                      <a:srgbClr val="FFFF00"/>
                    </a:solidFill>
                  </a:tcPr>
                </a:tc>
                <a:tc>
                  <a:txBody>
                    <a:bodyPr/>
                    <a:lstStyle/>
                    <a:p>
                      <a:pPr algn="l" fontAlgn="ctr"/>
                      <a:r>
                        <a:rPr lang="cs-CZ" sz="1050" b="1" i="0" u="none" strike="noStrike" dirty="0">
                          <a:solidFill>
                            <a:srgbClr val="000000"/>
                          </a:solidFill>
                          <a:latin typeface="Arial"/>
                        </a:rPr>
                        <a:t>FK Junior Teplice</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19</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14</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4</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Calibri"/>
                        </a:rPr>
                        <a:t>361:232</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43</a:t>
                      </a:r>
                    </a:p>
                  </a:txBody>
                  <a:tcPr marL="7410" marR="7410" marT="7410" marB="0" anchor="ctr">
                    <a:lnL>
                      <a:noFill/>
                    </a:lnL>
                    <a:lnR>
                      <a:noFill/>
                    </a:lnR>
                    <a:lnT>
                      <a:noFill/>
                    </a:lnT>
                    <a:lnB>
                      <a:noFill/>
                    </a:lnB>
                    <a:solidFill>
                      <a:srgbClr val="FFFF00"/>
                    </a:solidFill>
                  </a:tcPr>
                </a:tc>
                <a:extLst>
                  <a:ext uri="{0D108BD9-81ED-4DB2-BD59-A6C34878D82A}">
                    <a16:rowId xmlns:a16="http://schemas.microsoft.com/office/drawing/2014/main" val="10014"/>
                  </a:ext>
                </a:extLst>
              </a:tr>
              <a:tr h="177841">
                <a:tc>
                  <a:txBody>
                    <a:bodyPr/>
                    <a:lstStyle/>
                    <a:p>
                      <a:pPr algn="ctr" fontAlgn="ctr"/>
                      <a:r>
                        <a:rPr lang="cs-CZ" sz="1050" b="1" i="0" u="none" strike="noStrike">
                          <a:solidFill>
                            <a:srgbClr val="000000"/>
                          </a:solidFill>
                          <a:latin typeface="Arial"/>
                        </a:rPr>
                        <a:t>3.</a:t>
                      </a:r>
                    </a:p>
                  </a:txBody>
                  <a:tcPr marL="7410" marR="7410" marT="7410"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latin typeface="Arial"/>
                        </a:rPr>
                        <a:t>FK Louny/ Žatec</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18</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13</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4</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Calibri"/>
                        </a:rPr>
                        <a:t>324:238</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40</a:t>
                      </a:r>
                    </a:p>
                  </a:txBody>
                  <a:tcPr marL="7410" marR="7410" marT="7410" marB="0" anchor="ctr">
                    <a:lnL>
                      <a:noFill/>
                    </a:lnL>
                    <a:lnR>
                      <a:noFill/>
                    </a:lnR>
                    <a:lnT>
                      <a:noFill/>
                    </a:lnT>
                    <a:lnB>
                      <a:noFill/>
                    </a:lnB>
                    <a:solidFill>
                      <a:srgbClr val="CCFFFF"/>
                    </a:solidFill>
                  </a:tcPr>
                </a:tc>
                <a:extLst>
                  <a:ext uri="{0D108BD9-81ED-4DB2-BD59-A6C34878D82A}">
                    <a16:rowId xmlns:a16="http://schemas.microsoft.com/office/drawing/2014/main" val="10015"/>
                  </a:ext>
                </a:extLst>
              </a:tr>
              <a:tr h="177841">
                <a:tc>
                  <a:txBody>
                    <a:bodyPr/>
                    <a:lstStyle/>
                    <a:p>
                      <a:pPr algn="ctr" fontAlgn="ctr"/>
                      <a:r>
                        <a:rPr lang="cs-CZ" sz="1050" b="1" i="0" u="none" strike="noStrike">
                          <a:solidFill>
                            <a:srgbClr val="000000"/>
                          </a:solidFill>
                          <a:latin typeface="Arial"/>
                        </a:rPr>
                        <a:t>4.</a:t>
                      </a:r>
                    </a:p>
                  </a:txBody>
                  <a:tcPr marL="7410" marR="7410" marT="7410" marB="0" anchor="ctr">
                    <a:lnL>
                      <a:noFill/>
                    </a:lnL>
                    <a:lnR>
                      <a:noFill/>
                    </a:lnR>
                    <a:lnT>
                      <a:noFill/>
                    </a:lnT>
                    <a:lnB>
                      <a:noFill/>
                    </a:lnB>
                    <a:solidFill>
                      <a:srgbClr val="FFFF00"/>
                    </a:solidFill>
                  </a:tcPr>
                </a:tc>
                <a:tc>
                  <a:txBody>
                    <a:bodyPr/>
                    <a:lstStyle/>
                    <a:p>
                      <a:pPr algn="l" fontAlgn="ctr"/>
                      <a:r>
                        <a:rPr lang="cs-CZ" sz="1050" b="1" i="0" u="none" strike="noStrike">
                          <a:solidFill>
                            <a:srgbClr val="000000"/>
                          </a:solidFill>
                          <a:latin typeface="Arial"/>
                        </a:rPr>
                        <a:t>FK Ústí n.L.</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18</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11</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0</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7</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Calibri"/>
                        </a:rPr>
                        <a:t>370:282</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33</a:t>
                      </a:r>
                    </a:p>
                  </a:txBody>
                  <a:tcPr marL="7410" marR="7410" marT="7410" marB="0" anchor="ctr">
                    <a:lnL>
                      <a:noFill/>
                    </a:lnL>
                    <a:lnR>
                      <a:noFill/>
                    </a:lnR>
                    <a:lnT>
                      <a:noFill/>
                    </a:lnT>
                    <a:lnB>
                      <a:noFill/>
                    </a:lnB>
                    <a:solidFill>
                      <a:srgbClr val="FFFF00"/>
                    </a:solidFill>
                  </a:tcPr>
                </a:tc>
                <a:extLst>
                  <a:ext uri="{0D108BD9-81ED-4DB2-BD59-A6C34878D82A}">
                    <a16:rowId xmlns:a16="http://schemas.microsoft.com/office/drawing/2014/main" val="10016"/>
                  </a:ext>
                </a:extLst>
              </a:tr>
              <a:tr h="177841">
                <a:tc>
                  <a:txBody>
                    <a:bodyPr/>
                    <a:lstStyle/>
                    <a:p>
                      <a:pPr algn="ctr" fontAlgn="ctr"/>
                      <a:r>
                        <a:rPr lang="cs-CZ" sz="1050" b="1" i="0" u="none" strike="noStrike">
                          <a:solidFill>
                            <a:srgbClr val="000000"/>
                          </a:solidFill>
                          <a:latin typeface="Arial"/>
                        </a:rPr>
                        <a:t>5.</a:t>
                      </a:r>
                    </a:p>
                  </a:txBody>
                  <a:tcPr marL="7410" marR="7410" marT="7410"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latin typeface="Arial"/>
                        </a:rPr>
                        <a:t>FAJM Most</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16</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8</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0</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8</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Calibri"/>
                        </a:rPr>
                        <a:t>258:277</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24</a:t>
                      </a:r>
                    </a:p>
                  </a:txBody>
                  <a:tcPr marL="7410" marR="7410" marT="7410" marB="0" anchor="ctr">
                    <a:lnL>
                      <a:noFill/>
                    </a:lnL>
                    <a:lnR>
                      <a:noFill/>
                    </a:lnR>
                    <a:lnT>
                      <a:noFill/>
                    </a:lnT>
                    <a:lnB>
                      <a:noFill/>
                    </a:lnB>
                    <a:solidFill>
                      <a:srgbClr val="CCFFFF"/>
                    </a:solidFill>
                  </a:tcPr>
                </a:tc>
                <a:extLst>
                  <a:ext uri="{0D108BD9-81ED-4DB2-BD59-A6C34878D82A}">
                    <a16:rowId xmlns:a16="http://schemas.microsoft.com/office/drawing/2014/main" val="10017"/>
                  </a:ext>
                </a:extLst>
              </a:tr>
              <a:tr h="177841">
                <a:tc>
                  <a:txBody>
                    <a:bodyPr/>
                    <a:lstStyle/>
                    <a:p>
                      <a:pPr algn="ctr" fontAlgn="ctr"/>
                      <a:r>
                        <a:rPr lang="cs-CZ" sz="1050" b="1" i="0" u="none" strike="noStrike">
                          <a:solidFill>
                            <a:srgbClr val="000000"/>
                          </a:solidFill>
                          <a:latin typeface="Arial"/>
                        </a:rPr>
                        <a:t>6.</a:t>
                      </a:r>
                    </a:p>
                  </a:txBody>
                  <a:tcPr marL="7410" marR="7410" marT="7410" marB="0" anchor="ctr">
                    <a:lnL>
                      <a:noFill/>
                    </a:lnL>
                    <a:lnR>
                      <a:noFill/>
                    </a:lnR>
                    <a:lnT>
                      <a:noFill/>
                    </a:lnT>
                    <a:lnB>
                      <a:noFill/>
                    </a:lnB>
                    <a:solidFill>
                      <a:srgbClr val="FFFF00"/>
                    </a:solidFill>
                  </a:tcPr>
                </a:tc>
                <a:tc>
                  <a:txBody>
                    <a:bodyPr/>
                    <a:lstStyle/>
                    <a:p>
                      <a:pPr algn="l" fontAlgn="ctr"/>
                      <a:r>
                        <a:rPr lang="cs-CZ" sz="1050" b="1" i="0" u="none" strike="noStrike">
                          <a:solidFill>
                            <a:srgbClr val="000000"/>
                          </a:solidFill>
                          <a:latin typeface="Arial"/>
                        </a:rPr>
                        <a:t>FC /AFK Chomutov</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17</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7</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1</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9</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Calibri"/>
                        </a:rPr>
                        <a:t>263:312</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22</a:t>
                      </a:r>
                    </a:p>
                  </a:txBody>
                  <a:tcPr marL="7410" marR="7410" marT="7410" marB="0" anchor="ctr">
                    <a:lnL>
                      <a:noFill/>
                    </a:lnL>
                    <a:lnR>
                      <a:noFill/>
                    </a:lnR>
                    <a:lnT>
                      <a:noFill/>
                    </a:lnT>
                    <a:lnB>
                      <a:noFill/>
                    </a:lnB>
                    <a:solidFill>
                      <a:srgbClr val="FFFF00"/>
                    </a:solidFill>
                  </a:tcPr>
                </a:tc>
                <a:extLst>
                  <a:ext uri="{0D108BD9-81ED-4DB2-BD59-A6C34878D82A}">
                    <a16:rowId xmlns:a16="http://schemas.microsoft.com/office/drawing/2014/main" val="10018"/>
                  </a:ext>
                </a:extLst>
              </a:tr>
              <a:tr h="134984">
                <a:tc>
                  <a:txBody>
                    <a:bodyPr/>
                    <a:lstStyle/>
                    <a:p>
                      <a:pPr algn="ctr" fontAlgn="ctr"/>
                      <a:r>
                        <a:rPr lang="cs-CZ" sz="1050" b="1" i="0" u="none" strike="noStrike">
                          <a:solidFill>
                            <a:srgbClr val="FF0000"/>
                          </a:solidFill>
                          <a:latin typeface="Arial"/>
                        </a:rPr>
                        <a:t>7.</a:t>
                      </a:r>
                    </a:p>
                  </a:txBody>
                  <a:tcPr marL="7410" marR="7410" marT="7410" marB="0" anchor="ctr">
                    <a:lnL>
                      <a:noFill/>
                    </a:lnL>
                    <a:lnR>
                      <a:noFill/>
                    </a:lnR>
                    <a:lnT>
                      <a:noFill/>
                    </a:lnT>
                    <a:lnB>
                      <a:noFill/>
                    </a:lnB>
                    <a:solidFill>
                      <a:srgbClr val="CCFFFF"/>
                    </a:solidFill>
                  </a:tcPr>
                </a:tc>
                <a:tc>
                  <a:txBody>
                    <a:bodyPr/>
                    <a:lstStyle/>
                    <a:p>
                      <a:pPr algn="l" fontAlgn="ctr"/>
                      <a:r>
                        <a:rPr lang="cs-CZ" sz="1050" b="1" i="0" u="none" strike="noStrike">
                          <a:solidFill>
                            <a:srgbClr val="FF0000"/>
                          </a:solidFill>
                          <a:latin typeface="Arial"/>
                        </a:rPr>
                        <a:t>SK Štětí/Roudnice n.L. </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latin typeface="Arial"/>
                        </a:rPr>
                        <a:t>18</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latin typeface="Arial"/>
                        </a:rPr>
                        <a:t>7</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latin typeface="Arial"/>
                        </a:rPr>
                        <a:t>0</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dirty="0">
                          <a:solidFill>
                            <a:srgbClr val="FF0000"/>
                          </a:solidFill>
                          <a:latin typeface="Arial"/>
                        </a:rPr>
                        <a:t>11</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latin typeface="Calibri"/>
                        </a:rPr>
                        <a:t>262:287</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latin typeface="Arial"/>
                        </a:rPr>
                        <a:t>21</a:t>
                      </a:r>
                    </a:p>
                  </a:txBody>
                  <a:tcPr marL="7410" marR="7410" marT="7410" marB="0" anchor="ctr">
                    <a:lnL>
                      <a:noFill/>
                    </a:lnL>
                    <a:lnR>
                      <a:noFill/>
                    </a:lnR>
                    <a:lnT>
                      <a:noFill/>
                    </a:lnT>
                    <a:lnB>
                      <a:noFill/>
                    </a:lnB>
                    <a:solidFill>
                      <a:srgbClr val="CCFFFF"/>
                    </a:solidFill>
                  </a:tcPr>
                </a:tc>
                <a:extLst>
                  <a:ext uri="{0D108BD9-81ED-4DB2-BD59-A6C34878D82A}">
                    <a16:rowId xmlns:a16="http://schemas.microsoft.com/office/drawing/2014/main" val="10019"/>
                  </a:ext>
                </a:extLst>
              </a:tr>
              <a:tr h="177841">
                <a:tc>
                  <a:txBody>
                    <a:bodyPr/>
                    <a:lstStyle/>
                    <a:p>
                      <a:pPr algn="ctr" fontAlgn="ctr"/>
                      <a:r>
                        <a:rPr lang="cs-CZ" sz="1050" b="1" i="0" u="none" strike="noStrike">
                          <a:solidFill>
                            <a:srgbClr val="000000"/>
                          </a:solidFill>
                          <a:latin typeface="Arial"/>
                        </a:rPr>
                        <a:t>8.</a:t>
                      </a:r>
                    </a:p>
                  </a:txBody>
                  <a:tcPr marL="7410" marR="7410" marT="7410" marB="0" anchor="ctr">
                    <a:lnL>
                      <a:noFill/>
                    </a:lnL>
                    <a:lnR>
                      <a:noFill/>
                    </a:lnR>
                    <a:lnT>
                      <a:noFill/>
                    </a:lnT>
                    <a:lnB>
                      <a:noFill/>
                    </a:lnB>
                    <a:solidFill>
                      <a:srgbClr val="FFFF00"/>
                    </a:solidFill>
                  </a:tcPr>
                </a:tc>
                <a:tc>
                  <a:txBody>
                    <a:bodyPr/>
                    <a:lstStyle/>
                    <a:p>
                      <a:pPr algn="l" fontAlgn="ctr"/>
                      <a:r>
                        <a:rPr lang="cs-CZ" sz="1050" b="1" i="0" u="none" strike="noStrike">
                          <a:solidFill>
                            <a:srgbClr val="000000"/>
                          </a:solidFill>
                          <a:latin typeface="Arial"/>
                        </a:rPr>
                        <a:t>FK Kadaň/Ervěnice</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18</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5</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a:rPr>
                        <a:t>12</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Calibri"/>
                        </a:rPr>
                        <a:t>249.323</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16</a:t>
                      </a:r>
                    </a:p>
                  </a:txBody>
                  <a:tcPr marL="7410" marR="7410" marT="7410" marB="0" anchor="ctr">
                    <a:lnL>
                      <a:noFill/>
                    </a:lnL>
                    <a:lnR>
                      <a:noFill/>
                    </a:lnR>
                    <a:lnT>
                      <a:noFill/>
                    </a:lnT>
                    <a:lnB>
                      <a:noFill/>
                    </a:lnB>
                    <a:solidFill>
                      <a:srgbClr val="FFFF00"/>
                    </a:solidFill>
                  </a:tcPr>
                </a:tc>
                <a:extLst>
                  <a:ext uri="{0D108BD9-81ED-4DB2-BD59-A6C34878D82A}">
                    <a16:rowId xmlns:a16="http://schemas.microsoft.com/office/drawing/2014/main" val="10020"/>
                  </a:ext>
                </a:extLst>
              </a:tr>
              <a:tr h="177841">
                <a:tc>
                  <a:txBody>
                    <a:bodyPr/>
                    <a:lstStyle/>
                    <a:p>
                      <a:pPr algn="ctr" fontAlgn="ctr"/>
                      <a:r>
                        <a:rPr lang="cs-CZ" sz="1050" b="1" i="0" u="none" strike="noStrike">
                          <a:solidFill>
                            <a:srgbClr val="000000"/>
                          </a:solidFill>
                          <a:latin typeface="Arial"/>
                        </a:rPr>
                        <a:t>9.</a:t>
                      </a:r>
                    </a:p>
                  </a:txBody>
                  <a:tcPr marL="7410" marR="7410" marT="7410"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latin typeface="Arial"/>
                        </a:rPr>
                        <a:t>FK Litvínov</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17</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5</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11</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Calibri"/>
                        </a:rPr>
                        <a:t>197:283</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16</a:t>
                      </a:r>
                    </a:p>
                  </a:txBody>
                  <a:tcPr marL="7410" marR="7410" marT="7410" marB="0" anchor="ctr">
                    <a:lnL>
                      <a:noFill/>
                    </a:lnL>
                    <a:lnR>
                      <a:noFill/>
                    </a:lnR>
                    <a:lnT>
                      <a:noFill/>
                    </a:lnT>
                    <a:lnB>
                      <a:noFill/>
                    </a:lnB>
                    <a:solidFill>
                      <a:srgbClr val="CCFFFF"/>
                    </a:solidFill>
                  </a:tcPr>
                </a:tc>
                <a:extLst>
                  <a:ext uri="{0D108BD9-81ED-4DB2-BD59-A6C34878D82A}">
                    <a16:rowId xmlns:a16="http://schemas.microsoft.com/office/drawing/2014/main" val="10021"/>
                  </a:ext>
                </a:extLst>
              </a:tr>
              <a:tr h="177841">
                <a:tc>
                  <a:txBody>
                    <a:bodyPr/>
                    <a:lstStyle/>
                    <a:p>
                      <a:pPr algn="ctr" fontAlgn="ctr"/>
                      <a:r>
                        <a:rPr lang="cs-CZ" sz="1050" b="1" i="0" u="none" strike="noStrike">
                          <a:solidFill>
                            <a:srgbClr val="000000"/>
                          </a:solidFill>
                          <a:latin typeface="Arial"/>
                        </a:rPr>
                        <a:t>10.</a:t>
                      </a:r>
                    </a:p>
                  </a:txBody>
                  <a:tcPr marL="7410" marR="7410" marT="7410" marB="0" anchor="ctr">
                    <a:lnL>
                      <a:noFill/>
                    </a:lnL>
                    <a:lnR>
                      <a:noFill/>
                    </a:lnR>
                    <a:lnT>
                      <a:noFill/>
                    </a:lnT>
                    <a:lnB>
                      <a:noFill/>
                    </a:lnB>
                    <a:solidFill>
                      <a:srgbClr val="FFFF00"/>
                    </a:solidFill>
                  </a:tcPr>
                </a:tc>
                <a:tc>
                  <a:txBody>
                    <a:bodyPr/>
                    <a:lstStyle/>
                    <a:p>
                      <a:pPr algn="l" fontAlgn="ctr"/>
                      <a:r>
                        <a:rPr lang="cs-CZ" sz="1050" b="1" i="0" u="none" strike="noStrike">
                          <a:solidFill>
                            <a:srgbClr val="000000"/>
                          </a:solidFill>
                          <a:latin typeface="Arial"/>
                        </a:rPr>
                        <a:t>FK Litoměřice</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18</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4</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2</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12</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Calibri"/>
                        </a:rPr>
                        <a:t>198:297</a:t>
                      </a:r>
                    </a:p>
                  </a:txBody>
                  <a:tcPr marL="7410" marR="7410" marT="7410"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14</a:t>
                      </a:r>
                    </a:p>
                  </a:txBody>
                  <a:tcPr marL="7410" marR="7410" marT="7410" marB="0" anchor="ctr">
                    <a:lnL>
                      <a:noFill/>
                    </a:lnL>
                    <a:lnR>
                      <a:noFill/>
                    </a:lnR>
                    <a:lnT>
                      <a:noFill/>
                    </a:lnT>
                    <a:lnB>
                      <a:noFill/>
                    </a:lnB>
                    <a:solidFill>
                      <a:srgbClr val="FFFF00"/>
                    </a:solidFill>
                  </a:tcPr>
                </a:tc>
                <a:extLst>
                  <a:ext uri="{0D108BD9-81ED-4DB2-BD59-A6C34878D82A}">
                    <a16:rowId xmlns:a16="http://schemas.microsoft.com/office/drawing/2014/main" val="10022"/>
                  </a:ext>
                </a:extLst>
              </a:tr>
              <a:tr h="177841">
                <a:tc>
                  <a:txBody>
                    <a:bodyPr/>
                    <a:lstStyle/>
                    <a:p>
                      <a:pPr algn="ctr" fontAlgn="ctr"/>
                      <a:r>
                        <a:rPr lang="cs-CZ" sz="1050" b="1" i="0" u="none" strike="noStrike">
                          <a:solidFill>
                            <a:srgbClr val="000000"/>
                          </a:solidFill>
                          <a:latin typeface="Arial"/>
                        </a:rPr>
                        <a:t>11.</a:t>
                      </a:r>
                    </a:p>
                  </a:txBody>
                  <a:tcPr marL="7410" marR="7410" marT="7410"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latin typeface="Arial"/>
                        </a:rPr>
                        <a:t>Mostecký  klub </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17</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3</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13</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Calibri"/>
                        </a:rPr>
                        <a:t>196:396</a:t>
                      </a:r>
                    </a:p>
                  </a:txBody>
                  <a:tcPr marL="7410" marR="7410" marT="7410"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10 </a:t>
                      </a:r>
                    </a:p>
                  </a:txBody>
                  <a:tcPr marL="7410" marR="7410" marT="7410" marB="0" anchor="ctr">
                    <a:lnL>
                      <a:noFill/>
                    </a:lnL>
                    <a:lnR>
                      <a:noFill/>
                    </a:lnR>
                    <a:lnT>
                      <a:noFill/>
                    </a:lnT>
                    <a:lnB>
                      <a:noFill/>
                    </a:lnB>
                    <a:solidFill>
                      <a:srgbClr val="CCFFFF"/>
                    </a:solidFill>
                  </a:tcPr>
                </a:tc>
                <a:extLst>
                  <a:ext uri="{0D108BD9-81ED-4DB2-BD59-A6C34878D82A}">
                    <a16:rowId xmlns:a16="http://schemas.microsoft.com/office/drawing/2014/main" val="10023"/>
                  </a:ext>
                </a:extLst>
              </a:tr>
            </a:tbl>
          </a:graphicData>
        </a:graphic>
      </p:graphicFrame>
      <p:pic>
        <p:nvPicPr>
          <p:cNvPr id="4" name="Picture 212"/>
          <p:cNvPicPr>
            <a:picLocks noChangeAspect="1" noChangeArrowheads="1"/>
          </p:cNvPicPr>
          <p:nvPr/>
        </p:nvPicPr>
        <p:blipFill>
          <a:blip r:embed="rId6" cstate="print"/>
          <a:srcRect/>
          <a:stretch>
            <a:fillRect/>
          </a:stretch>
        </p:blipFill>
        <p:spPr bwMode="auto">
          <a:xfrm>
            <a:off x="1255068" y="6465316"/>
            <a:ext cx="1584176" cy="466552"/>
          </a:xfrm>
          <a:prstGeom prst="rect">
            <a:avLst/>
          </a:prstGeom>
          <a:noFill/>
          <a:ln w="9525">
            <a:noFill/>
            <a:miter lim="800000"/>
            <a:headEnd/>
            <a:tailEnd/>
          </a:ln>
        </p:spPr>
      </p:pic>
      <p:pic>
        <p:nvPicPr>
          <p:cNvPr id="2050" name="Picture 62"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5">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6">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7">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8">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ulka 9"/>
          <p:cNvGraphicFramePr>
            <a:graphicFrameLocks noGrp="1"/>
          </p:cNvGraphicFramePr>
          <p:nvPr/>
        </p:nvGraphicFramePr>
        <p:xfrm>
          <a:off x="246956" y="4267572"/>
          <a:ext cx="4660900" cy="2800350"/>
        </p:xfrm>
        <a:graphic>
          <a:graphicData uri="http://schemas.openxmlformats.org/drawingml/2006/table">
            <a:tbl>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22606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tblGrid>
              <a:tr h="361950">
                <a:tc>
                  <a:txBody>
                    <a:bodyPr/>
                    <a:lstStyle/>
                    <a:p>
                      <a:pPr algn="ctr" fontAlgn="ctr"/>
                      <a:r>
                        <a:rPr lang="cs-CZ" sz="1400" b="1" i="0" u="none" strike="noStrike" dirty="0">
                          <a:solidFill>
                            <a:srgbClr val="000000"/>
                          </a:solidFill>
                          <a:latin typeface="Calibri"/>
                        </a:rPr>
                        <a:t>Kolo</a:t>
                      </a:r>
                    </a:p>
                  </a:txBody>
                  <a:tcPr marL="0" marR="0" marT="0" marB="0" anchor="ctr">
                    <a:lnL>
                      <a:noFill/>
                    </a:lnL>
                    <a:lnR>
                      <a:noFill/>
                    </a:lnR>
                    <a:lnT>
                      <a:noFill/>
                    </a:lnT>
                    <a:lnB>
                      <a:noFill/>
                    </a:lnB>
                    <a:solidFill>
                      <a:srgbClr val="FCD5B4"/>
                    </a:solidFill>
                  </a:tcPr>
                </a:tc>
                <a:tc>
                  <a:txBody>
                    <a:bodyPr/>
                    <a:lstStyle/>
                    <a:p>
                      <a:pPr algn="ctr" fontAlgn="ctr"/>
                      <a:r>
                        <a:rPr lang="cs-CZ" sz="1400" b="1" i="0" u="none" strike="noStrike" dirty="0">
                          <a:solidFill>
                            <a:srgbClr val="000000"/>
                          </a:solidFill>
                          <a:latin typeface="Calibri"/>
                        </a:rPr>
                        <a:t>Datum</a:t>
                      </a:r>
                    </a:p>
                  </a:txBody>
                  <a:tcPr marL="0" marR="0" marT="0" marB="0" anchor="ctr">
                    <a:lnL>
                      <a:noFill/>
                    </a:lnL>
                    <a:lnR>
                      <a:noFill/>
                    </a:lnR>
                    <a:lnT>
                      <a:noFill/>
                    </a:lnT>
                    <a:lnB>
                      <a:noFill/>
                    </a:lnB>
                    <a:solidFill>
                      <a:srgbClr val="FCD5B4"/>
                    </a:solidFill>
                  </a:tcPr>
                </a:tc>
                <a:tc>
                  <a:txBody>
                    <a:bodyPr/>
                    <a:lstStyle/>
                    <a:p>
                      <a:pPr algn="ctr" fontAlgn="ctr"/>
                      <a:r>
                        <a:rPr lang="cs-CZ" sz="1400" b="1" i="0" u="none" strike="noStrike" dirty="0">
                          <a:solidFill>
                            <a:srgbClr val="000000"/>
                          </a:solidFill>
                          <a:latin typeface="Calibri"/>
                        </a:rPr>
                        <a:t>Soupeři</a:t>
                      </a:r>
                    </a:p>
                  </a:txBody>
                  <a:tcPr marL="0" marR="0" marT="0" marB="0" anchor="ctr">
                    <a:lnL>
                      <a:noFill/>
                    </a:lnL>
                    <a:lnR>
                      <a:noFill/>
                    </a:lnR>
                    <a:lnT>
                      <a:noFill/>
                    </a:lnT>
                    <a:lnB>
                      <a:noFill/>
                    </a:lnB>
                    <a:solidFill>
                      <a:srgbClr val="FCD5B4"/>
                    </a:solidFill>
                  </a:tcPr>
                </a:tc>
                <a:tc>
                  <a:txBody>
                    <a:bodyPr/>
                    <a:lstStyle/>
                    <a:p>
                      <a:pPr algn="ctr" fontAlgn="ctr"/>
                      <a:r>
                        <a:rPr lang="cs-CZ" sz="1400" b="1" i="0" u="none" strike="noStrike" dirty="0">
                          <a:solidFill>
                            <a:srgbClr val="000000"/>
                          </a:solidFill>
                          <a:latin typeface="Calibri"/>
                        </a:rPr>
                        <a:t>Výsledek</a:t>
                      </a:r>
                    </a:p>
                  </a:txBody>
                  <a:tcPr marL="0" marR="0" marT="0" marB="0" anchor="ctr">
                    <a:lnL>
                      <a:noFill/>
                    </a:lnL>
                    <a:lnR>
                      <a:noFill/>
                    </a:lnR>
                    <a:lnT>
                      <a:noFill/>
                    </a:lnT>
                    <a:lnB>
                      <a:noFill/>
                    </a:lnB>
                    <a:solidFill>
                      <a:srgbClr val="FCD5B4"/>
                    </a:solidFill>
                  </a:tcPr>
                </a:tc>
                <a:extLst>
                  <a:ext uri="{0D108BD9-81ED-4DB2-BD59-A6C34878D82A}">
                    <a16:rowId xmlns:a16="http://schemas.microsoft.com/office/drawing/2014/main" val="10000"/>
                  </a:ext>
                </a:extLst>
              </a:tr>
              <a:tr h="200025">
                <a:tc>
                  <a:txBody>
                    <a:bodyPr/>
                    <a:lstStyle/>
                    <a:p>
                      <a:pPr algn="ctr" fontAlgn="ctr"/>
                      <a:r>
                        <a:rPr lang="cs-CZ" sz="1200" b="1" i="0" u="none" strike="noStrike">
                          <a:solidFill>
                            <a:srgbClr val="3333CC"/>
                          </a:solidFill>
                          <a:latin typeface="Arial"/>
                        </a:rPr>
                        <a:t>17.</a:t>
                      </a:r>
                    </a:p>
                  </a:txBody>
                  <a:tcPr marL="0" marR="0" marT="0" marB="0" anchor="ctr">
                    <a:lnL>
                      <a:noFill/>
                    </a:lnL>
                    <a:lnR>
                      <a:noFill/>
                    </a:lnR>
                    <a:lnT>
                      <a:noFill/>
                    </a:lnT>
                    <a:lnB>
                      <a:noFill/>
                    </a:lnB>
                    <a:solidFill>
                      <a:srgbClr val="FFFF66"/>
                    </a:solidFill>
                  </a:tcPr>
                </a:tc>
                <a:tc>
                  <a:txBody>
                    <a:bodyPr/>
                    <a:lstStyle/>
                    <a:p>
                      <a:pPr algn="ctr" fontAlgn="ctr"/>
                      <a:r>
                        <a:rPr lang="cs-CZ" sz="1200" b="1" i="0" u="none" strike="noStrike">
                          <a:solidFill>
                            <a:srgbClr val="3333CC"/>
                          </a:solidFill>
                          <a:latin typeface="Arial"/>
                        </a:rPr>
                        <a:t>14.3.2015</a:t>
                      </a:r>
                    </a:p>
                  </a:txBody>
                  <a:tcPr marL="0" marR="0" marT="0" marB="0" anchor="ctr">
                    <a:lnL>
                      <a:noFill/>
                    </a:lnL>
                    <a:lnR>
                      <a:noFill/>
                    </a:lnR>
                    <a:lnT>
                      <a:noFill/>
                    </a:lnT>
                    <a:lnB>
                      <a:noFill/>
                    </a:lnB>
                    <a:solidFill>
                      <a:srgbClr val="FFFF66"/>
                    </a:solidFill>
                  </a:tcPr>
                </a:tc>
                <a:tc>
                  <a:txBody>
                    <a:bodyPr/>
                    <a:lstStyle/>
                    <a:p>
                      <a:pPr algn="ctr" fontAlgn="ctr"/>
                      <a:r>
                        <a:rPr lang="cs-CZ" sz="1200" b="1" i="0" u="none" strike="noStrike">
                          <a:solidFill>
                            <a:srgbClr val="3333CC"/>
                          </a:solidFill>
                          <a:latin typeface="Arial"/>
                        </a:rPr>
                        <a:t>Kadaň - Bílina</a:t>
                      </a:r>
                    </a:p>
                  </a:txBody>
                  <a:tcPr marL="0" marR="0" marT="0" marB="0" anchor="ctr">
                    <a:lnL>
                      <a:noFill/>
                    </a:lnL>
                    <a:lnR>
                      <a:noFill/>
                    </a:lnR>
                    <a:lnT>
                      <a:noFill/>
                    </a:lnT>
                    <a:lnB>
                      <a:noFill/>
                    </a:lnB>
                    <a:solidFill>
                      <a:srgbClr val="FFFF66"/>
                    </a:solidFill>
                  </a:tcPr>
                </a:tc>
                <a:tc>
                  <a:txBody>
                    <a:bodyPr/>
                    <a:lstStyle/>
                    <a:p>
                      <a:pPr algn="ctr" fontAlgn="ctr"/>
                      <a:r>
                        <a:rPr lang="cs-CZ" sz="1200" b="1" i="0" u="none" strike="noStrike">
                          <a:solidFill>
                            <a:srgbClr val="3333CC"/>
                          </a:solidFill>
                          <a:latin typeface="Arial"/>
                        </a:rPr>
                        <a:t>0:2</a:t>
                      </a:r>
                    </a:p>
                  </a:txBody>
                  <a:tcPr marL="0" marR="0" marT="0" marB="0" anchor="ctr">
                    <a:lnL>
                      <a:noFill/>
                    </a:lnL>
                    <a:lnR>
                      <a:noFill/>
                    </a:lnR>
                    <a:lnT>
                      <a:noFill/>
                    </a:lnT>
                    <a:lnB>
                      <a:noFill/>
                    </a:lnB>
                    <a:solidFill>
                      <a:srgbClr val="FFFF66"/>
                    </a:solidFill>
                  </a:tcPr>
                </a:tc>
                <a:extLst>
                  <a:ext uri="{0D108BD9-81ED-4DB2-BD59-A6C34878D82A}">
                    <a16:rowId xmlns:a16="http://schemas.microsoft.com/office/drawing/2014/main" val="10001"/>
                  </a:ext>
                </a:extLst>
              </a:tr>
              <a:tr h="200025">
                <a:tc>
                  <a:txBody>
                    <a:bodyPr/>
                    <a:lstStyle/>
                    <a:p>
                      <a:pPr algn="ctr" fontAlgn="ctr"/>
                      <a:r>
                        <a:rPr lang="cs-CZ" sz="1200" b="1" i="0" u="none" strike="noStrike">
                          <a:solidFill>
                            <a:srgbClr val="3333CC"/>
                          </a:solidFill>
                          <a:latin typeface="Arial"/>
                        </a:rPr>
                        <a:t>18.</a:t>
                      </a:r>
                    </a:p>
                  </a:txBody>
                  <a:tcPr marL="0" marR="0" marT="0" marB="0" anchor="ctr">
                    <a:lnL>
                      <a:noFill/>
                    </a:lnL>
                    <a:lnR>
                      <a:noFill/>
                    </a:lnR>
                    <a:lnT>
                      <a:noFill/>
                    </a:lnT>
                    <a:lnB>
                      <a:noFill/>
                    </a:lnB>
                    <a:solidFill>
                      <a:srgbClr val="FDE9D9"/>
                    </a:solidFill>
                  </a:tcPr>
                </a:tc>
                <a:tc>
                  <a:txBody>
                    <a:bodyPr/>
                    <a:lstStyle/>
                    <a:p>
                      <a:pPr algn="ctr" fontAlgn="ctr"/>
                      <a:r>
                        <a:rPr lang="cs-CZ" sz="1200" b="1" i="0" u="none" strike="noStrike">
                          <a:solidFill>
                            <a:srgbClr val="3333CC"/>
                          </a:solidFill>
                          <a:latin typeface="Arial"/>
                        </a:rPr>
                        <a:t>21.3.2015</a:t>
                      </a:r>
                    </a:p>
                  </a:txBody>
                  <a:tcPr marL="0" marR="0" marT="0" marB="0" anchor="ctr">
                    <a:lnL>
                      <a:noFill/>
                    </a:lnL>
                    <a:lnR>
                      <a:noFill/>
                    </a:lnR>
                    <a:lnT>
                      <a:noFill/>
                    </a:lnT>
                    <a:lnB>
                      <a:noFill/>
                    </a:lnB>
                    <a:solidFill>
                      <a:srgbClr val="FDE9D9"/>
                    </a:solidFill>
                  </a:tcPr>
                </a:tc>
                <a:tc>
                  <a:txBody>
                    <a:bodyPr/>
                    <a:lstStyle/>
                    <a:p>
                      <a:pPr algn="ctr" fontAlgn="ctr"/>
                      <a:r>
                        <a:rPr lang="cs-CZ" sz="1200" b="1" i="0" u="none" strike="noStrike">
                          <a:solidFill>
                            <a:srgbClr val="3333CC"/>
                          </a:solidFill>
                          <a:latin typeface="Arial"/>
                        </a:rPr>
                        <a:t>Litvínov - Kadaň</a:t>
                      </a:r>
                    </a:p>
                  </a:txBody>
                  <a:tcPr marL="0" marR="0" marT="0" marB="0" anchor="ctr">
                    <a:lnL>
                      <a:noFill/>
                    </a:lnL>
                    <a:lnR>
                      <a:noFill/>
                    </a:lnR>
                    <a:lnT>
                      <a:noFill/>
                    </a:lnT>
                    <a:lnB>
                      <a:noFill/>
                    </a:lnB>
                    <a:solidFill>
                      <a:srgbClr val="FDE9D9"/>
                    </a:solidFill>
                  </a:tcPr>
                </a:tc>
                <a:tc>
                  <a:txBody>
                    <a:bodyPr/>
                    <a:lstStyle/>
                    <a:p>
                      <a:pPr algn="ctr" fontAlgn="ctr"/>
                      <a:r>
                        <a:rPr lang="cs-CZ" sz="1200" b="1" i="0" u="none" strike="noStrike">
                          <a:solidFill>
                            <a:srgbClr val="3333CC"/>
                          </a:solidFill>
                          <a:latin typeface="Arial"/>
                        </a:rPr>
                        <a:t>3:0</a:t>
                      </a:r>
                    </a:p>
                  </a:txBody>
                  <a:tcPr marL="0" marR="0" marT="0" marB="0" anchor="ctr">
                    <a:lnL>
                      <a:noFill/>
                    </a:lnL>
                    <a:lnR>
                      <a:noFill/>
                    </a:lnR>
                    <a:lnT>
                      <a:noFill/>
                    </a:lnT>
                    <a:lnB>
                      <a:noFill/>
                    </a:lnB>
                    <a:solidFill>
                      <a:srgbClr val="FDE9D9"/>
                    </a:solidFill>
                  </a:tcPr>
                </a:tc>
                <a:extLst>
                  <a:ext uri="{0D108BD9-81ED-4DB2-BD59-A6C34878D82A}">
                    <a16:rowId xmlns:a16="http://schemas.microsoft.com/office/drawing/2014/main" val="10002"/>
                  </a:ext>
                </a:extLst>
              </a:tr>
              <a:tr h="238125">
                <a:tc>
                  <a:txBody>
                    <a:bodyPr/>
                    <a:lstStyle/>
                    <a:p>
                      <a:pPr algn="ctr" fontAlgn="ctr"/>
                      <a:r>
                        <a:rPr lang="cs-CZ" sz="1200" b="1" i="0" u="none" strike="noStrike">
                          <a:solidFill>
                            <a:srgbClr val="3333CC"/>
                          </a:solidFill>
                          <a:latin typeface="Arial"/>
                        </a:rPr>
                        <a:t>19.</a:t>
                      </a:r>
                    </a:p>
                  </a:txBody>
                  <a:tcPr marL="0" marR="0" marT="0" marB="0" anchor="ctr">
                    <a:lnL>
                      <a:noFill/>
                    </a:lnL>
                    <a:lnR>
                      <a:noFill/>
                    </a:lnR>
                    <a:lnT>
                      <a:noFill/>
                    </a:lnT>
                    <a:lnB>
                      <a:noFill/>
                    </a:lnB>
                    <a:solidFill>
                      <a:srgbClr val="FFFF66"/>
                    </a:solidFill>
                  </a:tcPr>
                </a:tc>
                <a:tc>
                  <a:txBody>
                    <a:bodyPr/>
                    <a:lstStyle/>
                    <a:p>
                      <a:pPr algn="ctr" fontAlgn="ctr"/>
                      <a:r>
                        <a:rPr lang="cs-CZ" sz="1200" b="1" i="0" u="none" strike="noStrike">
                          <a:solidFill>
                            <a:srgbClr val="3333CC"/>
                          </a:solidFill>
                          <a:latin typeface="Arial"/>
                        </a:rPr>
                        <a:t>28.3.2015</a:t>
                      </a:r>
                    </a:p>
                  </a:txBody>
                  <a:tcPr marL="0" marR="0" marT="0" marB="0" anchor="ctr">
                    <a:lnL>
                      <a:noFill/>
                    </a:lnL>
                    <a:lnR>
                      <a:noFill/>
                    </a:lnR>
                    <a:lnT>
                      <a:noFill/>
                    </a:lnT>
                    <a:lnB>
                      <a:noFill/>
                    </a:lnB>
                    <a:solidFill>
                      <a:srgbClr val="FFFF66"/>
                    </a:solidFill>
                  </a:tcPr>
                </a:tc>
                <a:tc>
                  <a:txBody>
                    <a:bodyPr/>
                    <a:lstStyle/>
                    <a:p>
                      <a:pPr algn="ctr" fontAlgn="ctr"/>
                      <a:r>
                        <a:rPr lang="cs-CZ" sz="1200" b="1" i="0" u="none" strike="noStrike" dirty="0">
                          <a:solidFill>
                            <a:srgbClr val="3333CC"/>
                          </a:solidFill>
                          <a:latin typeface="Arial"/>
                        </a:rPr>
                        <a:t>Kadaň - </a:t>
                      </a:r>
                      <a:r>
                        <a:rPr lang="cs-CZ" sz="1200" b="1" i="0" u="none" strike="noStrike" dirty="0" err="1">
                          <a:solidFill>
                            <a:srgbClr val="3333CC"/>
                          </a:solidFill>
                          <a:latin typeface="Arial"/>
                        </a:rPr>
                        <a:t>Spořice</a:t>
                      </a:r>
                      <a:endParaRPr lang="cs-CZ" sz="1200" b="1" i="0" u="none" strike="noStrike" dirty="0">
                        <a:solidFill>
                          <a:srgbClr val="3333CC"/>
                        </a:solidFill>
                        <a:latin typeface="Arial"/>
                      </a:endParaRPr>
                    </a:p>
                  </a:txBody>
                  <a:tcPr marL="0" marR="0" marT="0" marB="0" anchor="ctr">
                    <a:lnL>
                      <a:noFill/>
                    </a:lnL>
                    <a:lnR>
                      <a:noFill/>
                    </a:lnR>
                    <a:lnT>
                      <a:noFill/>
                    </a:lnT>
                    <a:lnB>
                      <a:noFill/>
                    </a:lnB>
                    <a:solidFill>
                      <a:srgbClr val="FFFF66"/>
                    </a:solidFill>
                  </a:tcPr>
                </a:tc>
                <a:tc>
                  <a:txBody>
                    <a:bodyPr/>
                    <a:lstStyle/>
                    <a:p>
                      <a:pPr algn="ctr" fontAlgn="ctr"/>
                      <a:r>
                        <a:rPr lang="cs-CZ" sz="1200" b="1" i="0" u="none" strike="noStrike">
                          <a:solidFill>
                            <a:srgbClr val="3333CC"/>
                          </a:solidFill>
                          <a:latin typeface="Arial"/>
                        </a:rPr>
                        <a:t>1:4</a:t>
                      </a:r>
                    </a:p>
                  </a:txBody>
                  <a:tcPr marL="0" marR="0" marT="0" marB="0" anchor="ctr">
                    <a:lnL>
                      <a:noFill/>
                    </a:lnL>
                    <a:lnR>
                      <a:noFill/>
                    </a:lnR>
                    <a:lnT>
                      <a:noFill/>
                    </a:lnT>
                    <a:lnB>
                      <a:noFill/>
                    </a:lnB>
                    <a:solidFill>
                      <a:srgbClr val="FFFF66"/>
                    </a:solidFill>
                  </a:tcPr>
                </a:tc>
                <a:extLst>
                  <a:ext uri="{0D108BD9-81ED-4DB2-BD59-A6C34878D82A}">
                    <a16:rowId xmlns:a16="http://schemas.microsoft.com/office/drawing/2014/main" val="10003"/>
                  </a:ext>
                </a:extLst>
              </a:tr>
              <a:tr h="200025">
                <a:tc>
                  <a:txBody>
                    <a:bodyPr/>
                    <a:lstStyle/>
                    <a:p>
                      <a:pPr algn="ctr" fontAlgn="ctr"/>
                      <a:r>
                        <a:rPr lang="cs-CZ" sz="1200" b="1" i="0" u="none" strike="noStrike">
                          <a:solidFill>
                            <a:srgbClr val="3333CC"/>
                          </a:solidFill>
                          <a:latin typeface="Arial"/>
                        </a:rPr>
                        <a:t>20.</a:t>
                      </a:r>
                    </a:p>
                  </a:txBody>
                  <a:tcPr marL="0" marR="0" marT="0" marB="0" anchor="ctr">
                    <a:lnL>
                      <a:noFill/>
                    </a:lnL>
                    <a:lnR>
                      <a:noFill/>
                    </a:lnR>
                    <a:lnT>
                      <a:noFill/>
                    </a:lnT>
                    <a:lnB>
                      <a:noFill/>
                    </a:lnB>
                    <a:solidFill>
                      <a:srgbClr val="FDE9D9"/>
                    </a:solidFill>
                  </a:tcPr>
                </a:tc>
                <a:tc>
                  <a:txBody>
                    <a:bodyPr/>
                    <a:lstStyle/>
                    <a:p>
                      <a:pPr algn="ctr" fontAlgn="ctr"/>
                      <a:r>
                        <a:rPr lang="cs-CZ" sz="1200" b="1" i="0" u="none" strike="noStrike">
                          <a:solidFill>
                            <a:srgbClr val="3333CC"/>
                          </a:solidFill>
                          <a:latin typeface="Arial"/>
                        </a:rPr>
                        <a:t>4.4.2015</a:t>
                      </a:r>
                    </a:p>
                  </a:txBody>
                  <a:tcPr marL="0" marR="0" marT="0" marB="0" anchor="ctr">
                    <a:lnL>
                      <a:noFill/>
                    </a:lnL>
                    <a:lnR>
                      <a:noFill/>
                    </a:lnR>
                    <a:lnT>
                      <a:noFill/>
                    </a:lnT>
                    <a:lnB>
                      <a:noFill/>
                    </a:lnB>
                    <a:solidFill>
                      <a:srgbClr val="FDE9D9"/>
                    </a:solidFill>
                  </a:tcPr>
                </a:tc>
                <a:tc>
                  <a:txBody>
                    <a:bodyPr/>
                    <a:lstStyle/>
                    <a:p>
                      <a:pPr algn="ctr" fontAlgn="ctr"/>
                      <a:r>
                        <a:rPr lang="cs-CZ" sz="1200" b="1" i="0" u="none" strike="noStrike" dirty="0">
                          <a:solidFill>
                            <a:srgbClr val="3333CC"/>
                          </a:solidFill>
                          <a:latin typeface="Arial"/>
                        </a:rPr>
                        <a:t>Hrobce - Kadaň</a:t>
                      </a:r>
                    </a:p>
                  </a:txBody>
                  <a:tcPr marL="0" marR="0" marT="0" marB="0" anchor="ctr">
                    <a:lnL>
                      <a:noFill/>
                    </a:lnL>
                    <a:lnR>
                      <a:noFill/>
                    </a:lnR>
                    <a:lnT>
                      <a:noFill/>
                    </a:lnT>
                    <a:lnB>
                      <a:noFill/>
                    </a:lnB>
                    <a:solidFill>
                      <a:srgbClr val="FDE9D9"/>
                    </a:solidFill>
                  </a:tcPr>
                </a:tc>
                <a:tc>
                  <a:txBody>
                    <a:bodyPr/>
                    <a:lstStyle/>
                    <a:p>
                      <a:pPr algn="ctr" fontAlgn="ctr"/>
                      <a:r>
                        <a:rPr lang="cs-CZ" sz="1200" b="1" i="0" u="none" strike="noStrike">
                          <a:solidFill>
                            <a:srgbClr val="3333CC"/>
                          </a:solidFill>
                          <a:latin typeface="Arial"/>
                        </a:rPr>
                        <a:t>2:0</a:t>
                      </a:r>
                    </a:p>
                  </a:txBody>
                  <a:tcPr marL="0" marR="0" marT="0" marB="0" anchor="ctr">
                    <a:lnL>
                      <a:noFill/>
                    </a:lnL>
                    <a:lnR>
                      <a:noFill/>
                    </a:lnR>
                    <a:lnT>
                      <a:noFill/>
                    </a:lnT>
                    <a:lnB>
                      <a:noFill/>
                    </a:lnB>
                    <a:solidFill>
                      <a:srgbClr val="FDE9D9"/>
                    </a:solidFill>
                  </a:tcPr>
                </a:tc>
                <a:extLst>
                  <a:ext uri="{0D108BD9-81ED-4DB2-BD59-A6C34878D82A}">
                    <a16:rowId xmlns:a16="http://schemas.microsoft.com/office/drawing/2014/main" val="10004"/>
                  </a:ext>
                </a:extLst>
              </a:tr>
              <a:tr h="200025">
                <a:tc>
                  <a:txBody>
                    <a:bodyPr/>
                    <a:lstStyle/>
                    <a:p>
                      <a:pPr algn="ctr" fontAlgn="ctr"/>
                      <a:r>
                        <a:rPr lang="cs-CZ" sz="1200" b="1" i="0" u="none" strike="noStrike">
                          <a:solidFill>
                            <a:srgbClr val="3333CC"/>
                          </a:solidFill>
                          <a:latin typeface="Arial"/>
                        </a:rPr>
                        <a:t>21.</a:t>
                      </a:r>
                    </a:p>
                  </a:txBody>
                  <a:tcPr marL="0" marR="0" marT="0" marB="0" anchor="ctr">
                    <a:lnL>
                      <a:noFill/>
                    </a:lnL>
                    <a:lnR>
                      <a:noFill/>
                    </a:lnR>
                    <a:lnT>
                      <a:noFill/>
                    </a:lnT>
                    <a:lnB>
                      <a:noFill/>
                    </a:lnB>
                    <a:solidFill>
                      <a:srgbClr val="FFFF66"/>
                    </a:solidFill>
                  </a:tcPr>
                </a:tc>
                <a:tc>
                  <a:txBody>
                    <a:bodyPr/>
                    <a:lstStyle/>
                    <a:p>
                      <a:pPr algn="ctr" fontAlgn="ctr"/>
                      <a:r>
                        <a:rPr lang="cs-CZ" sz="1200" b="1" i="0" u="none" strike="noStrike">
                          <a:solidFill>
                            <a:srgbClr val="3333CC"/>
                          </a:solidFill>
                          <a:latin typeface="Arial"/>
                        </a:rPr>
                        <a:t>11.4.2015</a:t>
                      </a:r>
                    </a:p>
                  </a:txBody>
                  <a:tcPr marL="0" marR="0" marT="0" marB="0" anchor="ctr">
                    <a:lnL>
                      <a:noFill/>
                    </a:lnL>
                    <a:lnR>
                      <a:noFill/>
                    </a:lnR>
                    <a:lnT>
                      <a:noFill/>
                    </a:lnT>
                    <a:lnB>
                      <a:noFill/>
                    </a:lnB>
                    <a:solidFill>
                      <a:srgbClr val="FFFF66"/>
                    </a:solidFill>
                  </a:tcPr>
                </a:tc>
                <a:tc>
                  <a:txBody>
                    <a:bodyPr/>
                    <a:lstStyle/>
                    <a:p>
                      <a:pPr algn="ctr" fontAlgn="ctr"/>
                      <a:r>
                        <a:rPr lang="cs-CZ" sz="1200" b="1" i="0" u="none" strike="noStrike">
                          <a:solidFill>
                            <a:srgbClr val="3333CC"/>
                          </a:solidFill>
                          <a:latin typeface="Arial"/>
                        </a:rPr>
                        <a:t>Proboštov - Kadaň</a:t>
                      </a:r>
                    </a:p>
                  </a:txBody>
                  <a:tcPr marL="0" marR="0" marT="0" marB="0" anchor="ctr">
                    <a:lnL>
                      <a:noFill/>
                    </a:lnL>
                    <a:lnR>
                      <a:noFill/>
                    </a:lnR>
                    <a:lnT>
                      <a:noFill/>
                    </a:lnT>
                    <a:lnB>
                      <a:noFill/>
                    </a:lnB>
                    <a:solidFill>
                      <a:srgbClr val="FFFF66"/>
                    </a:solidFill>
                  </a:tcPr>
                </a:tc>
                <a:tc>
                  <a:txBody>
                    <a:bodyPr/>
                    <a:lstStyle/>
                    <a:p>
                      <a:pPr algn="ctr" fontAlgn="ctr"/>
                      <a:r>
                        <a:rPr lang="cs-CZ" sz="1200" b="1" i="0" u="none" strike="noStrike">
                          <a:solidFill>
                            <a:srgbClr val="3333CC"/>
                          </a:solidFill>
                          <a:latin typeface="Arial"/>
                        </a:rPr>
                        <a:t>1:4</a:t>
                      </a:r>
                    </a:p>
                  </a:txBody>
                  <a:tcPr marL="0" marR="0" marT="0" marB="0" anchor="ctr">
                    <a:lnL>
                      <a:noFill/>
                    </a:lnL>
                    <a:lnR>
                      <a:noFill/>
                    </a:lnR>
                    <a:lnT>
                      <a:noFill/>
                    </a:lnT>
                    <a:lnB>
                      <a:noFill/>
                    </a:lnB>
                    <a:solidFill>
                      <a:srgbClr val="FFFF66"/>
                    </a:solidFill>
                  </a:tcPr>
                </a:tc>
                <a:extLst>
                  <a:ext uri="{0D108BD9-81ED-4DB2-BD59-A6C34878D82A}">
                    <a16:rowId xmlns:a16="http://schemas.microsoft.com/office/drawing/2014/main" val="10005"/>
                  </a:ext>
                </a:extLst>
              </a:tr>
              <a:tr h="200025">
                <a:tc>
                  <a:txBody>
                    <a:bodyPr/>
                    <a:lstStyle/>
                    <a:p>
                      <a:pPr algn="ctr" fontAlgn="ctr"/>
                      <a:r>
                        <a:rPr lang="cs-CZ" sz="1200" b="1" i="0" u="none" strike="noStrike">
                          <a:solidFill>
                            <a:srgbClr val="3333CC"/>
                          </a:solidFill>
                          <a:latin typeface="Arial"/>
                        </a:rPr>
                        <a:t>22.</a:t>
                      </a:r>
                    </a:p>
                  </a:txBody>
                  <a:tcPr marL="0" marR="0" marT="0" marB="0" anchor="ctr">
                    <a:lnL>
                      <a:noFill/>
                    </a:lnL>
                    <a:lnR>
                      <a:noFill/>
                    </a:lnR>
                    <a:lnT>
                      <a:noFill/>
                    </a:lnT>
                    <a:lnB>
                      <a:noFill/>
                    </a:lnB>
                    <a:solidFill>
                      <a:srgbClr val="FDE9D9"/>
                    </a:solidFill>
                  </a:tcPr>
                </a:tc>
                <a:tc>
                  <a:txBody>
                    <a:bodyPr/>
                    <a:lstStyle/>
                    <a:p>
                      <a:pPr algn="ctr" fontAlgn="ctr"/>
                      <a:r>
                        <a:rPr lang="cs-CZ" sz="1200" b="1" i="0" u="none" strike="noStrike">
                          <a:solidFill>
                            <a:srgbClr val="3333CC"/>
                          </a:solidFill>
                          <a:latin typeface="Arial"/>
                        </a:rPr>
                        <a:t>18.4.2015</a:t>
                      </a:r>
                    </a:p>
                  </a:txBody>
                  <a:tcPr marL="0" marR="0" marT="0" marB="0" anchor="ctr">
                    <a:lnL>
                      <a:noFill/>
                    </a:lnL>
                    <a:lnR>
                      <a:noFill/>
                    </a:lnR>
                    <a:lnT>
                      <a:noFill/>
                    </a:lnT>
                    <a:lnB>
                      <a:noFill/>
                    </a:lnB>
                    <a:solidFill>
                      <a:srgbClr val="FDE9D9"/>
                    </a:solidFill>
                  </a:tcPr>
                </a:tc>
                <a:tc>
                  <a:txBody>
                    <a:bodyPr/>
                    <a:lstStyle/>
                    <a:p>
                      <a:pPr algn="ctr" fontAlgn="ctr"/>
                      <a:r>
                        <a:rPr lang="cs-CZ" sz="1200" b="1" i="0" u="none" strike="noStrike">
                          <a:solidFill>
                            <a:srgbClr val="3333CC"/>
                          </a:solidFill>
                          <a:latin typeface="Arial"/>
                        </a:rPr>
                        <a:t>Kadaň - Neštěmice</a:t>
                      </a:r>
                    </a:p>
                  </a:txBody>
                  <a:tcPr marL="0" marR="0" marT="0" marB="0" anchor="ctr">
                    <a:lnL>
                      <a:noFill/>
                    </a:lnL>
                    <a:lnR>
                      <a:noFill/>
                    </a:lnR>
                    <a:lnT>
                      <a:noFill/>
                    </a:lnT>
                    <a:lnB>
                      <a:noFill/>
                    </a:lnB>
                    <a:solidFill>
                      <a:srgbClr val="FDE9D9"/>
                    </a:solidFill>
                  </a:tcPr>
                </a:tc>
                <a:tc>
                  <a:txBody>
                    <a:bodyPr/>
                    <a:lstStyle/>
                    <a:p>
                      <a:pPr algn="ctr" fontAlgn="ctr"/>
                      <a:r>
                        <a:rPr lang="cs-CZ" sz="1200" b="1" i="0" u="none" strike="noStrike">
                          <a:solidFill>
                            <a:srgbClr val="3333CC"/>
                          </a:solidFill>
                          <a:latin typeface="Arial"/>
                        </a:rPr>
                        <a:t>2:3 PK</a:t>
                      </a:r>
                    </a:p>
                  </a:txBody>
                  <a:tcPr marL="0" marR="0" marT="0" marB="0" anchor="ctr">
                    <a:lnL>
                      <a:noFill/>
                    </a:lnL>
                    <a:lnR>
                      <a:noFill/>
                    </a:lnR>
                    <a:lnT>
                      <a:noFill/>
                    </a:lnT>
                    <a:lnB>
                      <a:noFill/>
                    </a:lnB>
                    <a:solidFill>
                      <a:srgbClr val="FDE9D9"/>
                    </a:solidFill>
                  </a:tcPr>
                </a:tc>
                <a:extLst>
                  <a:ext uri="{0D108BD9-81ED-4DB2-BD59-A6C34878D82A}">
                    <a16:rowId xmlns:a16="http://schemas.microsoft.com/office/drawing/2014/main" val="10006"/>
                  </a:ext>
                </a:extLst>
              </a:tr>
              <a:tr h="200025">
                <a:tc>
                  <a:txBody>
                    <a:bodyPr/>
                    <a:lstStyle/>
                    <a:p>
                      <a:pPr algn="ctr" fontAlgn="ctr"/>
                      <a:r>
                        <a:rPr lang="cs-CZ" sz="1200" b="1" i="0" u="none" strike="noStrike">
                          <a:solidFill>
                            <a:srgbClr val="3333CC"/>
                          </a:solidFill>
                          <a:latin typeface="Arial"/>
                        </a:rPr>
                        <a:t>23.</a:t>
                      </a:r>
                    </a:p>
                  </a:txBody>
                  <a:tcPr marL="0" marR="0" marT="0" marB="0" anchor="ctr">
                    <a:lnL>
                      <a:noFill/>
                    </a:lnL>
                    <a:lnR>
                      <a:noFill/>
                    </a:lnR>
                    <a:lnT>
                      <a:noFill/>
                    </a:lnT>
                    <a:lnB>
                      <a:noFill/>
                    </a:lnB>
                    <a:solidFill>
                      <a:srgbClr val="FFFF66"/>
                    </a:solidFill>
                  </a:tcPr>
                </a:tc>
                <a:tc>
                  <a:txBody>
                    <a:bodyPr/>
                    <a:lstStyle/>
                    <a:p>
                      <a:pPr algn="ctr" fontAlgn="ctr"/>
                      <a:r>
                        <a:rPr lang="cs-CZ" sz="1200" b="1" i="0" u="none" strike="noStrike">
                          <a:solidFill>
                            <a:srgbClr val="3333CC"/>
                          </a:solidFill>
                          <a:latin typeface="Arial"/>
                        </a:rPr>
                        <a:t>26.4.2015</a:t>
                      </a:r>
                    </a:p>
                  </a:txBody>
                  <a:tcPr marL="0" marR="0" marT="0" marB="0" anchor="ctr">
                    <a:lnL>
                      <a:noFill/>
                    </a:lnL>
                    <a:lnR>
                      <a:noFill/>
                    </a:lnR>
                    <a:lnT>
                      <a:noFill/>
                    </a:lnT>
                    <a:lnB>
                      <a:noFill/>
                    </a:lnB>
                    <a:solidFill>
                      <a:srgbClr val="FFFF66"/>
                    </a:solidFill>
                  </a:tcPr>
                </a:tc>
                <a:tc>
                  <a:txBody>
                    <a:bodyPr/>
                    <a:lstStyle/>
                    <a:p>
                      <a:pPr algn="ctr" fontAlgn="ctr"/>
                      <a:r>
                        <a:rPr lang="cs-CZ" sz="1200" b="1" i="0" u="none" strike="noStrike">
                          <a:solidFill>
                            <a:srgbClr val="3333CC"/>
                          </a:solidFill>
                          <a:latin typeface="Arial"/>
                        </a:rPr>
                        <a:t>Louny - Kadaň</a:t>
                      </a:r>
                    </a:p>
                  </a:txBody>
                  <a:tcPr marL="0" marR="0" marT="0" marB="0" anchor="ctr">
                    <a:lnL>
                      <a:noFill/>
                    </a:lnL>
                    <a:lnR>
                      <a:noFill/>
                    </a:lnR>
                    <a:lnT>
                      <a:noFill/>
                    </a:lnT>
                    <a:lnB>
                      <a:noFill/>
                    </a:lnB>
                    <a:solidFill>
                      <a:srgbClr val="FFFF66"/>
                    </a:solidFill>
                  </a:tcPr>
                </a:tc>
                <a:tc>
                  <a:txBody>
                    <a:bodyPr/>
                    <a:lstStyle/>
                    <a:p>
                      <a:pPr algn="ctr" fontAlgn="ctr"/>
                      <a:r>
                        <a:rPr lang="cs-CZ" sz="1200" b="1" i="0" u="none" strike="noStrike">
                          <a:solidFill>
                            <a:srgbClr val="3333CC"/>
                          </a:solidFill>
                          <a:latin typeface="Arial"/>
                        </a:rPr>
                        <a:t>1:0</a:t>
                      </a:r>
                    </a:p>
                  </a:txBody>
                  <a:tcPr marL="0" marR="0" marT="0" marB="0" anchor="ctr">
                    <a:lnL>
                      <a:noFill/>
                    </a:lnL>
                    <a:lnR>
                      <a:noFill/>
                    </a:lnR>
                    <a:lnT>
                      <a:noFill/>
                    </a:lnT>
                    <a:lnB>
                      <a:noFill/>
                    </a:lnB>
                    <a:solidFill>
                      <a:srgbClr val="FFFF66"/>
                    </a:solidFill>
                  </a:tcPr>
                </a:tc>
                <a:extLst>
                  <a:ext uri="{0D108BD9-81ED-4DB2-BD59-A6C34878D82A}">
                    <a16:rowId xmlns:a16="http://schemas.microsoft.com/office/drawing/2014/main" val="10007"/>
                  </a:ext>
                </a:extLst>
              </a:tr>
              <a:tr h="200025">
                <a:tc>
                  <a:txBody>
                    <a:bodyPr/>
                    <a:lstStyle/>
                    <a:p>
                      <a:pPr algn="ctr" fontAlgn="ctr"/>
                      <a:r>
                        <a:rPr lang="cs-CZ" sz="1200" b="1" i="0" u="none" strike="noStrike">
                          <a:solidFill>
                            <a:srgbClr val="3333CC"/>
                          </a:solidFill>
                          <a:latin typeface="Arial"/>
                        </a:rPr>
                        <a:t>24.</a:t>
                      </a:r>
                    </a:p>
                  </a:txBody>
                  <a:tcPr marL="0" marR="0" marT="0" marB="0" anchor="ctr">
                    <a:lnL>
                      <a:noFill/>
                    </a:lnL>
                    <a:lnR>
                      <a:noFill/>
                    </a:lnR>
                    <a:lnT>
                      <a:noFill/>
                    </a:lnT>
                    <a:lnB>
                      <a:noFill/>
                    </a:lnB>
                    <a:solidFill>
                      <a:srgbClr val="FDE9D9"/>
                    </a:solidFill>
                  </a:tcPr>
                </a:tc>
                <a:tc>
                  <a:txBody>
                    <a:bodyPr/>
                    <a:lstStyle/>
                    <a:p>
                      <a:pPr algn="ctr" fontAlgn="ctr"/>
                      <a:r>
                        <a:rPr lang="cs-CZ" sz="1200" b="1" i="0" u="none" strike="noStrike">
                          <a:solidFill>
                            <a:srgbClr val="3333CC"/>
                          </a:solidFill>
                          <a:latin typeface="Arial"/>
                        </a:rPr>
                        <a:t>2.5.2015</a:t>
                      </a:r>
                    </a:p>
                  </a:txBody>
                  <a:tcPr marL="0" marR="0" marT="0" marB="0" anchor="ctr">
                    <a:lnL>
                      <a:noFill/>
                    </a:lnL>
                    <a:lnR>
                      <a:noFill/>
                    </a:lnR>
                    <a:lnT>
                      <a:noFill/>
                    </a:lnT>
                    <a:lnB>
                      <a:noFill/>
                    </a:lnB>
                    <a:solidFill>
                      <a:srgbClr val="FDE9D9"/>
                    </a:solidFill>
                  </a:tcPr>
                </a:tc>
                <a:tc>
                  <a:txBody>
                    <a:bodyPr/>
                    <a:lstStyle/>
                    <a:p>
                      <a:pPr algn="ctr" fontAlgn="ctr"/>
                      <a:r>
                        <a:rPr lang="cs-CZ" sz="1200" b="1" i="0" u="none" strike="noStrike">
                          <a:solidFill>
                            <a:srgbClr val="3333CC"/>
                          </a:solidFill>
                          <a:latin typeface="Arial"/>
                        </a:rPr>
                        <a:t>Kadaň - Modrá</a:t>
                      </a:r>
                    </a:p>
                  </a:txBody>
                  <a:tcPr marL="0" marR="0" marT="0" marB="0" anchor="ctr">
                    <a:lnL>
                      <a:noFill/>
                    </a:lnL>
                    <a:lnR>
                      <a:noFill/>
                    </a:lnR>
                    <a:lnT>
                      <a:noFill/>
                    </a:lnT>
                    <a:lnB>
                      <a:noFill/>
                    </a:lnB>
                    <a:solidFill>
                      <a:srgbClr val="FDE9D9"/>
                    </a:solidFill>
                  </a:tcPr>
                </a:tc>
                <a:tc>
                  <a:txBody>
                    <a:bodyPr/>
                    <a:lstStyle/>
                    <a:p>
                      <a:pPr algn="ctr" fontAlgn="ctr"/>
                      <a:r>
                        <a:rPr lang="cs-CZ" sz="1200" b="1" i="0" u="none" strike="noStrike">
                          <a:solidFill>
                            <a:srgbClr val="3333CC"/>
                          </a:solidFill>
                          <a:latin typeface="Arial"/>
                        </a:rPr>
                        <a:t>1:5</a:t>
                      </a:r>
                    </a:p>
                  </a:txBody>
                  <a:tcPr marL="0" marR="0" marT="0" marB="0" anchor="ctr">
                    <a:lnL>
                      <a:noFill/>
                    </a:lnL>
                    <a:lnR>
                      <a:noFill/>
                    </a:lnR>
                    <a:lnT>
                      <a:noFill/>
                    </a:lnT>
                    <a:lnB>
                      <a:noFill/>
                    </a:lnB>
                    <a:solidFill>
                      <a:srgbClr val="FDE9D9"/>
                    </a:solidFill>
                  </a:tcPr>
                </a:tc>
                <a:extLst>
                  <a:ext uri="{0D108BD9-81ED-4DB2-BD59-A6C34878D82A}">
                    <a16:rowId xmlns:a16="http://schemas.microsoft.com/office/drawing/2014/main" val="10008"/>
                  </a:ext>
                </a:extLst>
              </a:tr>
              <a:tr h="200025">
                <a:tc>
                  <a:txBody>
                    <a:bodyPr/>
                    <a:lstStyle/>
                    <a:p>
                      <a:pPr algn="ctr" fontAlgn="ctr"/>
                      <a:r>
                        <a:rPr lang="cs-CZ" sz="1200" b="1" i="0" u="none" strike="noStrike">
                          <a:solidFill>
                            <a:srgbClr val="3333CC"/>
                          </a:solidFill>
                          <a:latin typeface="Arial"/>
                        </a:rPr>
                        <a:t>25.</a:t>
                      </a:r>
                    </a:p>
                  </a:txBody>
                  <a:tcPr marL="0" marR="0" marT="0" marB="0" anchor="ctr">
                    <a:lnL>
                      <a:noFill/>
                    </a:lnL>
                    <a:lnR>
                      <a:noFill/>
                    </a:lnR>
                    <a:lnT>
                      <a:noFill/>
                    </a:lnT>
                    <a:lnB>
                      <a:noFill/>
                    </a:lnB>
                    <a:solidFill>
                      <a:srgbClr val="FFFF66"/>
                    </a:solidFill>
                  </a:tcPr>
                </a:tc>
                <a:tc>
                  <a:txBody>
                    <a:bodyPr/>
                    <a:lstStyle/>
                    <a:p>
                      <a:pPr algn="ctr" fontAlgn="ctr"/>
                      <a:r>
                        <a:rPr lang="cs-CZ" sz="1200" b="1" i="0" u="none" strike="noStrike">
                          <a:solidFill>
                            <a:srgbClr val="3333CC"/>
                          </a:solidFill>
                          <a:latin typeface="Arial"/>
                        </a:rPr>
                        <a:t>9.5.2015</a:t>
                      </a:r>
                    </a:p>
                  </a:txBody>
                  <a:tcPr marL="0" marR="0" marT="0" marB="0" anchor="ctr">
                    <a:lnL>
                      <a:noFill/>
                    </a:lnL>
                    <a:lnR>
                      <a:noFill/>
                    </a:lnR>
                    <a:lnT>
                      <a:noFill/>
                    </a:lnT>
                    <a:lnB>
                      <a:noFill/>
                    </a:lnB>
                    <a:solidFill>
                      <a:srgbClr val="FFFF66"/>
                    </a:solidFill>
                  </a:tcPr>
                </a:tc>
                <a:tc>
                  <a:txBody>
                    <a:bodyPr/>
                    <a:lstStyle/>
                    <a:p>
                      <a:pPr algn="ctr" fontAlgn="ctr"/>
                      <a:r>
                        <a:rPr lang="cs-CZ" sz="1200" b="1" i="0" u="none" strike="noStrike">
                          <a:solidFill>
                            <a:srgbClr val="3333CC"/>
                          </a:solidFill>
                          <a:latin typeface="Arial"/>
                        </a:rPr>
                        <a:t>Vilémov - Kadaň</a:t>
                      </a:r>
                    </a:p>
                  </a:txBody>
                  <a:tcPr marL="0" marR="0" marT="0" marB="0" anchor="ctr">
                    <a:lnL>
                      <a:noFill/>
                    </a:lnL>
                    <a:lnR>
                      <a:noFill/>
                    </a:lnR>
                    <a:lnT>
                      <a:noFill/>
                    </a:lnT>
                    <a:lnB>
                      <a:noFill/>
                    </a:lnB>
                    <a:solidFill>
                      <a:srgbClr val="FFFF66"/>
                    </a:solidFill>
                  </a:tcPr>
                </a:tc>
                <a:tc>
                  <a:txBody>
                    <a:bodyPr/>
                    <a:lstStyle/>
                    <a:p>
                      <a:pPr algn="ctr" fontAlgn="ctr"/>
                      <a:r>
                        <a:rPr lang="cs-CZ" sz="1200" b="1" i="0" u="none" strike="noStrike">
                          <a:solidFill>
                            <a:srgbClr val="3333CC"/>
                          </a:solidFill>
                          <a:latin typeface="Arial"/>
                        </a:rPr>
                        <a:t>4:3</a:t>
                      </a:r>
                    </a:p>
                  </a:txBody>
                  <a:tcPr marL="0" marR="0" marT="0" marB="0" anchor="ctr">
                    <a:lnL>
                      <a:noFill/>
                    </a:lnL>
                    <a:lnR>
                      <a:noFill/>
                    </a:lnR>
                    <a:lnT>
                      <a:noFill/>
                    </a:lnT>
                    <a:lnB>
                      <a:noFill/>
                    </a:lnB>
                    <a:solidFill>
                      <a:srgbClr val="FFFF66"/>
                    </a:solidFill>
                  </a:tcPr>
                </a:tc>
                <a:extLst>
                  <a:ext uri="{0D108BD9-81ED-4DB2-BD59-A6C34878D82A}">
                    <a16:rowId xmlns:a16="http://schemas.microsoft.com/office/drawing/2014/main" val="10009"/>
                  </a:ext>
                </a:extLst>
              </a:tr>
              <a:tr h="200025">
                <a:tc>
                  <a:txBody>
                    <a:bodyPr/>
                    <a:lstStyle/>
                    <a:p>
                      <a:pPr algn="ctr" fontAlgn="ctr"/>
                      <a:r>
                        <a:rPr lang="cs-CZ" sz="1200" b="1" i="0" u="none" strike="noStrike">
                          <a:solidFill>
                            <a:srgbClr val="3333CC"/>
                          </a:solidFill>
                          <a:latin typeface="Arial"/>
                        </a:rPr>
                        <a:t>26.</a:t>
                      </a:r>
                    </a:p>
                  </a:txBody>
                  <a:tcPr marL="0" marR="0" marT="0" marB="0" anchor="ctr">
                    <a:lnL>
                      <a:noFill/>
                    </a:lnL>
                    <a:lnR>
                      <a:noFill/>
                    </a:lnR>
                    <a:lnT>
                      <a:noFill/>
                    </a:lnT>
                    <a:lnB>
                      <a:noFill/>
                    </a:lnB>
                    <a:solidFill>
                      <a:srgbClr val="FDE9D9"/>
                    </a:solidFill>
                  </a:tcPr>
                </a:tc>
                <a:tc>
                  <a:txBody>
                    <a:bodyPr/>
                    <a:lstStyle/>
                    <a:p>
                      <a:pPr algn="ctr" fontAlgn="ctr"/>
                      <a:r>
                        <a:rPr lang="cs-CZ" sz="1200" b="1" i="0" u="none" strike="noStrike">
                          <a:solidFill>
                            <a:srgbClr val="3333CC"/>
                          </a:solidFill>
                          <a:latin typeface="Arial"/>
                        </a:rPr>
                        <a:t>16.5.2015</a:t>
                      </a:r>
                    </a:p>
                  </a:txBody>
                  <a:tcPr marL="0" marR="0" marT="0" marB="0" anchor="ctr">
                    <a:lnL>
                      <a:noFill/>
                    </a:lnL>
                    <a:lnR>
                      <a:noFill/>
                    </a:lnR>
                    <a:lnT>
                      <a:noFill/>
                    </a:lnT>
                    <a:lnB>
                      <a:noFill/>
                    </a:lnB>
                    <a:solidFill>
                      <a:srgbClr val="FDE9D9"/>
                    </a:solidFill>
                  </a:tcPr>
                </a:tc>
                <a:tc>
                  <a:txBody>
                    <a:bodyPr/>
                    <a:lstStyle/>
                    <a:p>
                      <a:pPr algn="ctr" fontAlgn="ctr"/>
                      <a:r>
                        <a:rPr lang="cs-CZ" sz="1200" b="1" i="0" u="none" strike="noStrike">
                          <a:solidFill>
                            <a:srgbClr val="3333CC"/>
                          </a:solidFill>
                          <a:latin typeface="Arial"/>
                        </a:rPr>
                        <a:t>Kadaň - Rumburk </a:t>
                      </a:r>
                    </a:p>
                  </a:txBody>
                  <a:tcPr marL="0" marR="0" marT="0" marB="0" anchor="ctr">
                    <a:lnL>
                      <a:noFill/>
                    </a:lnL>
                    <a:lnR>
                      <a:noFill/>
                    </a:lnR>
                    <a:lnT>
                      <a:noFill/>
                    </a:lnT>
                    <a:lnB>
                      <a:noFill/>
                    </a:lnB>
                    <a:solidFill>
                      <a:srgbClr val="FDE9D9"/>
                    </a:solidFill>
                  </a:tcPr>
                </a:tc>
                <a:tc>
                  <a:txBody>
                    <a:bodyPr/>
                    <a:lstStyle/>
                    <a:p>
                      <a:pPr algn="ctr" fontAlgn="ctr"/>
                      <a:r>
                        <a:rPr lang="cs-CZ" sz="1200" b="1" i="0" u="none" strike="noStrike">
                          <a:solidFill>
                            <a:srgbClr val="3333CC"/>
                          </a:solidFill>
                          <a:latin typeface="Arial"/>
                        </a:rPr>
                        <a:t>8:3</a:t>
                      </a:r>
                    </a:p>
                  </a:txBody>
                  <a:tcPr marL="0" marR="0" marT="0" marB="0" anchor="ctr">
                    <a:lnL>
                      <a:noFill/>
                    </a:lnL>
                    <a:lnR>
                      <a:noFill/>
                    </a:lnR>
                    <a:lnT>
                      <a:noFill/>
                    </a:lnT>
                    <a:lnB>
                      <a:noFill/>
                    </a:lnB>
                    <a:solidFill>
                      <a:srgbClr val="FDE9D9"/>
                    </a:solidFill>
                  </a:tcPr>
                </a:tc>
                <a:extLst>
                  <a:ext uri="{0D108BD9-81ED-4DB2-BD59-A6C34878D82A}">
                    <a16:rowId xmlns:a16="http://schemas.microsoft.com/office/drawing/2014/main" val="10010"/>
                  </a:ext>
                </a:extLst>
              </a:tr>
              <a:tr h="200025">
                <a:tc>
                  <a:txBody>
                    <a:bodyPr/>
                    <a:lstStyle/>
                    <a:p>
                      <a:pPr algn="ctr" fontAlgn="ctr"/>
                      <a:r>
                        <a:rPr lang="cs-CZ" sz="1200" b="1" i="0" u="none" strike="noStrike">
                          <a:solidFill>
                            <a:srgbClr val="3333CC"/>
                          </a:solidFill>
                          <a:latin typeface="Arial"/>
                        </a:rPr>
                        <a:t>27.</a:t>
                      </a:r>
                    </a:p>
                  </a:txBody>
                  <a:tcPr marL="0" marR="0" marT="0" marB="0" anchor="ctr">
                    <a:lnL>
                      <a:noFill/>
                    </a:lnL>
                    <a:lnR>
                      <a:noFill/>
                    </a:lnR>
                    <a:lnT>
                      <a:noFill/>
                    </a:lnT>
                    <a:lnB>
                      <a:noFill/>
                    </a:lnB>
                    <a:solidFill>
                      <a:srgbClr val="FFFF66"/>
                    </a:solidFill>
                  </a:tcPr>
                </a:tc>
                <a:tc>
                  <a:txBody>
                    <a:bodyPr/>
                    <a:lstStyle/>
                    <a:p>
                      <a:pPr algn="ctr" fontAlgn="ctr"/>
                      <a:r>
                        <a:rPr lang="cs-CZ" sz="1200" b="1" i="0" u="none" strike="noStrike">
                          <a:solidFill>
                            <a:srgbClr val="3333CC"/>
                          </a:solidFill>
                          <a:latin typeface="Arial"/>
                        </a:rPr>
                        <a:t>24.5.2015</a:t>
                      </a:r>
                    </a:p>
                  </a:txBody>
                  <a:tcPr marL="0" marR="0" marT="0" marB="0" anchor="ctr">
                    <a:lnL>
                      <a:noFill/>
                    </a:lnL>
                    <a:lnR>
                      <a:noFill/>
                    </a:lnR>
                    <a:lnT>
                      <a:noFill/>
                    </a:lnT>
                    <a:lnB>
                      <a:noFill/>
                    </a:lnB>
                    <a:solidFill>
                      <a:srgbClr val="FFFF66"/>
                    </a:solidFill>
                  </a:tcPr>
                </a:tc>
                <a:tc>
                  <a:txBody>
                    <a:bodyPr/>
                    <a:lstStyle/>
                    <a:p>
                      <a:pPr algn="ctr" fontAlgn="ctr"/>
                      <a:r>
                        <a:rPr lang="cs-CZ" sz="1200" b="1" i="0" u="none" strike="noStrike" dirty="0">
                          <a:solidFill>
                            <a:srgbClr val="3333CC"/>
                          </a:solidFill>
                          <a:latin typeface="Arial"/>
                        </a:rPr>
                        <a:t>Junior Děčín - Kadaň</a:t>
                      </a:r>
                    </a:p>
                  </a:txBody>
                  <a:tcPr marL="0" marR="0" marT="0" marB="0" anchor="ctr">
                    <a:lnL>
                      <a:noFill/>
                    </a:lnL>
                    <a:lnR>
                      <a:noFill/>
                    </a:lnR>
                    <a:lnT>
                      <a:noFill/>
                    </a:lnT>
                    <a:lnB>
                      <a:noFill/>
                    </a:lnB>
                    <a:solidFill>
                      <a:srgbClr val="FFFF66"/>
                    </a:solidFill>
                  </a:tcPr>
                </a:tc>
                <a:tc>
                  <a:txBody>
                    <a:bodyPr/>
                    <a:lstStyle/>
                    <a:p>
                      <a:pPr algn="ctr" fontAlgn="ctr"/>
                      <a:r>
                        <a:rPr lang="cs-CZ" sz="1200" b="1" i="0" u="none" strike="noStrike">
                          <a:solidFill>
                            <a:srgbClr val="3333CC"/>
                          </a:solidFill>
                          <a:latin typeface="Arial"/>
                        </a:rPr>
                        <a:t>3:2</a:t>
                      </a:r>
                    </a:p>
                  </a:txBody>
                  <a:tcPr marL="0" marR="0" marT="0" marB="0" anchor="ctr">
                    <a:lnL>
                      <a:noFill/>
                    </a:lnL>
                    <a:lnR>
                      <a:noFill/>
                    </a:lnR>
                    <a:lnT>
                      <a:noFill/>
                    </a:lnT>
                    <a:lnB>
                      <a:noFill/>
                    </a:lnB>
                    <a:solidFill>
                      <a:srgbClr val="FFFF66"/>
                    </a:solidFill>
                  </a:tcPr>
                </a:tc>
                <a:extLst>
                  <a:ext uri="{0D108BD9-81ED-4DB2-BD59-A6C34878D82A}">
                    <a16:rowId xmlns:a16="http://schemas.microsoft.com/office/drawing/2014/main" val="10011"/>
                  </a:ext>
                </a:extLst>
              </a:tr>
              <a:tr h="200025">
                <a:tc>
                  <a:txBody>
                    <a:bodyPr/>
                    <a:lstStyle/>
                    <a:p>
                      <a:pPr algn="ctr" fontAlgn="ctr"/>
                      <a:r>
                        <a:rPr lang="cs-CZ" sz="1200" b="1" i="0" u="none" strike="noStrike">
                          <a:solidFill>
                            <a:srgbClr val="3333CC"/>
                          </a:solidFill>
                          <a:latin typeface="Arial"/>
                        </a:rPr>
                        <a:t>28.</a:t>
                      </a:r>
                    </a:p>
                  </a:txBody>
                  <a:tcPr marL="0" marR="0" marT="0" marB="0" anchor="ctr">
                    <a:lnL>
                      <a:noFill/>
                    </a:lnL>
                    <a:lnR>
                      <a:noFill/>
                    </a:lnR>
                    <a:lnT>
                      <a:noFill/>
                    </a:lnT>
                    <a:lnB>
                      <a:noFill/>
                    </a:lnB>
                    <a:solidFill>
                      <a:srgbClr val="FDE9D9"/>
                    </a:solidFill>
                  </a:tcPr>
                </a:tc>
                <a:tc>
                  <a:txBody>
                    <a:bodyPr/>
                    <a:lstStyle/>
                    <a:p>
                      <a:pPr algn="ctr" fontAlgn="ctr"/>
                      <a:r>
                        <a:rPr lang="cs-CZ" sz="1200" b="1" i="0" u="none" strike="noStrike">
                          <a:solidFill>
                            <a:srgbClr val="3333CC"/>
                          </a:solidFill>
                          <a:latin typeface="Arial"/>
                        </a:rPr>
                        <a:t>30.5.2015</a:t>
                      </a:r>
                    </a:p>
                  </a:txBody>
                  <a:tcPr marL="0" marR="0" marT="0" marB="0" anchor="ctr">
                    <a:lnL>
                      <a:noFill/>
                    </a:lnL>
                    <a:lnR>
                      <a:noFill/>
                    </a:lnR>
                    <a:lnT>
                      <a:noFill/>
                    </a:lnT>
                    <a:lnB>
                      <a:noFill/>
                    </a:lnB>
                    <a:solidFill>
                      <a:srgbClr val="FDE9D9"/>
                    </a:solidFill>
                  </a:tcPr>
                </a:tc>
                <a:tc>
                  <a:txBody>
                    <a:bodyPr/>
                    <a:lstStyle/>
                    <a:p>
                      <a:pPr algn="ctr" fontAlgn="ctr"/>
                      <a:r>
                        <a:rPr lang="cs-CZ" sz="1200" b="1" i="0" u="none" strike="noStrike">
                          <a:solidFill>
                            <a:srgbClr val="3333CC"/>
                          </a:solidFill>
                          <a:latin typeface="Arial"/>
                        </a:rPr>
                        <a:t>Kadaň-Blšany</a:t>
                      </a:r>
                    </a:p>
                  </a:txBody>
                  <a:tcPr marL="0" marR="0" marT="0" marB="0" anchor="ctr">
                    <a:lnL>
                      <a:noFill/>
                    </a:lnL>
                    <a:lnR>
                      <a:noFill/>
                    </a:lnR>
                    <a:lnT>
                      <a:noFill/>
                    </a:lnT>
                    <a:lnB>
                      <a:noFill/>
                    </a:lnB>
                    <a:solidFill>
                      <a:srgbClr val="FDE9D9"/>
                    </a:solidFill>
                  </a:tcPr>
                </a:tc>
                <a:tc>
                  <a:txBody>
                    <a:bodyPr/>
                    <a:lstStyle/>
                    <a:p>
                      <a:pPr algn="ctr" fontAlgn="ctr"/>
                      <a:r>
                        <a:rPr lang="cs-CZ" sz="1200" b="1" i="0" u="none" strike="noStrike" dirty="0">
                          <a:solidFill>
                            <a:srgbClr val="3333CC"/>
                          </a:solidFill>
                          <a:latin typeface="Arial"/>
                        </a:rPr>
                        <a:t> </a:t>
                      </a:r>
                    </a:p>
                  </a:txBody>
                  <a:tcPr marL="0" marR="0" marT="0" marB="0" anchor="ctr">
                    <a:lnL>
                      <a:noFill/>
                    </a:lnL>
                    <a:lnR>
                      <a:noFill/>
                    </a:lnR>
                    <a:lnT>
                      <a:noFill/>
                    </a:lnT>
                    <a:lnB>
                      <a:noFill/>
                    </a:lnB>
                    <a:solidFill>
                      <a:srgbClr val="FDE9D9"/>
                    </a:solidFill>
                  </a:tcPr>
                </a:tc>
                <a:extLst>
                  <a:ext uri="{0D108BD9-81ED-4DB2-BD59-A6C34878D82A}">
                    <a16:rowId xmlns:a16="http://schemas.microsoft.com/office/drawing/2014/main" val="10012"/>
                  </a:ext>
                </a:extLst>
              </a:tr>
            </a:tbl>
          </a:graphicData>
        </a:graphic>
      </p:graphicFrame>
      <p:sp>
        <p:nvSpPr>
          <p:cNvPr id="11" name="TextovéPole 10"/>
          <p:cNvSpPr txBox="1"/>
          <p:nvPr/>
        </p:nvSpPr>
        <p:spPr>
          <a:xfrm>
            <a:off x="174948" y="1315244"/>
            <a:ext cx="4752528" cy="2693045"/>
          </a:xfrm>
          <a:prstGeom prst="rect">
            <a:avLst/>
          </a:prstGeom>
          <a:noFill/>
        </p:spPr>
        <p:txBody>
          <a:bodyPr wrap="square" rtlCol="0">
            <a:spAutoFit/>
          </a:bodyPr>
          <a:lstStyle/>
          <a:p>
            <a:pPr algn="just"/>
            <a:r>
              <a:rPr lang="cs-CZ" sz="1300" b="0" dirty="0" smtClean="0">
                <a:latin typeface="Arial" pitchFamily="34" charset="0"/>
                <a:cs typeface="Arial" pitchFamily="34" charset="0"/>
              </a:rPr>
              <a:t>Po skončení podzimu patřilo Kadani 13. místo  se ziskem 15 bodů. Jarní část v boji o záchranu nezačala nejlépe . První 4 zápasy prohrála a vstřelila v nich pouze jednu branku.  Z výhry a ještě k tomu z dost vysoké se radovala až 11. dubna v Proboštově.  Zlom k lepšímu to ale nebyl a na první jarní domácí vítězství s plným bodovým ziskem  se čekalo  až do poloviny května, kdy </a:t>
            </a:r>
            <a:r>
              <a:rPr lang="cs-CZ" sz="1300" b="0" dirty="0" err="1" smtClean="0">
                <a:latin typeface="Arial" pitchFamily="34" charset="0"/>
                <a:cs typeface="Arial" pitchFamily="34" charset="0"/>
              </a:rPr>
              <a:t>Tatran</a:t>
            </a:r>
            <a:r>
              <a:rPr lang="cs-CZ" sz="1300" b="0" dirty="0" smtClean="0">
                <a:latin typeface="Arial" pitchFamily="34" charset="0"/>
                <a:cs typeface="Arial" pitchFamily="34" charset="0"/>
              </a:rPr>
              <a:t> přestřílel poslední Rumburk.  Jeden  z nejlepších výkonů ale se smutným koncem podal náš dnešní soupeř ve Vilémově, kde vedl dokonce už o 2 branky, ale  nakonec odjížděl na dlouhou cestu domů s prázdnou. V posledním zápase doma dotahovala Kadaň vedení hostů z </a:t>
            </a:r>
            <a:r>
              <a:rPr lang="cs-CZ" sz="1300" b="0" dirty="0" err="1" smtClean="0">
                <a:latin typeface="Arial" pitchFamily="34" charset="0"/>
                <a:cs typeface="Arial" pitchFamily="34" charset="0"/>
              </a:rPr>
              <a:t>Blšan</a:t>
            </a:r>
            <a:r>
              <a:rPr lang="cs-CZ" sz="1300" b="0" dirty="0" smtClean="0">
                <a:latin typeface="Arial" pitchFamily="34" charset="0"/>
                <a:cs typeface="Arial" pitchFamily="34" charset="0"/>
              </a:rPr>
              <a:t>. Podařilo se vyrovnat, ale na penalty </a:t>
            </a:r>
            <a:r>
              <a:rPr lang="cs-CZ" sz="1300" b="0" dirty="0" err="1" smtClean="0">
                <a:latin typeface="Arial" pitchFamily="34" charset="0"/>
                <a:cs typeface="Arial" pitchFamily="34" charset="0"/>
              </a:rPr>
              <a:t>Tatran</a:t>
            </a:r>
            <a:r>
              <a:rPr lang="cs-CZ" sz="1300" b="0" dirty="0" smtClean="0">
                <a:latin typeface="Arial" pitchFamily="34" charset="0"/>
                <a:cs typeface="Arial" pitchFamily="34" charset="0"/>
              </a:rPr>
              <a:t> prohrál.</a:t>
            </a:r>
          </a:p>
        </p:txBody>
      </p:sp>
      <p:sp>
        <p:nvSpPr>
          <p:cNvPr id="12" name="TextovéPole 11"/>
          <p:cNvSpPr txBox="1"/>
          <p:nvPr/>
        </p:nvSpPr>
        <p:spPr>
          <a:xfrm>
            <a:off x="174948" y="163116"/>
            <a:ext cx="4680520" cy="954107"/>
          </a:xfrm>
          <a:prstGeom prst="rect">
            <a:avLst/>
          </a:prstGeom>
          <a:blipFill>
            <a:blip r:embed="rId3" cstate="print"/>
            <a:tile tx="0" ty="0" sx="100000" sy="100000" flip="none" algn="tl"/>
          </a:blipFill>
          <a:ln w="57150">
            <a:solidFill>
              <a:srgbClr val="92081F"/>
            </a:solidFill>
            <a:prstDash val="sysDash"/>
          </a:ln>
        </p:spPr>
        <p:txBody>
          <a:bodyPr wrap="square" rtlCol="0">
            <a:spAutoFit/>
          </a:bodyPr>
          <a:lstStyle/>
          <a:p>
            <a:pPr algn="ctr"/>
            <a:r>
              <a:rPr lang="cs-CZ" sz="2800" dirty="0" smtClean="0">
                <a:ln w="12700">
                  <a:solidFill>
                    <a:schemeClr val="accent1">
                      <a:lumMod val="75000"/>
                    </a:schemeClr>
                  </a:solidFill>
                </a:ln>
                <a:solidFill>
                  <a:srgbClr val="FF33CC"/>
                </a:solidFill>
                <a:latin typeface="Swis721 BdOul BT" pitchFamily="82" charset="0"/>
              </a:rPr>
              <a:t>Malé ohlédnutí za jarními výsledky FK </a:t>
            </a:r>
            <a:r>
              <a:rPr lang="cs-CZ" sz="2800" dirty="0" err="1" smtClean="0">
                <a:ln w="12700">
                  <a:solidFill>
                    <a:schemeClr val="accent1">
                      <a:lumMod val="75000"/>
                    </a:schemeClr>
                  </a:solidFill>
                </a:ln>
                <a:solidFill>
                  <a:srgbClr val="FF33CC"/>
                </a:solidFill>
                <a:latin typeface="Swis721 BdOul BT" pitchFamily="82" charset="0"/>
              </a:rPr>
              <a:t>Tatran</a:t>
            </a:r>
            <a:r>
              <a:rPr lang="cs-CZ" sz="2800" dirty="0" smtClean="0">
                <a:ln w="12700">
                  <a:solidFill>
                    <a:schemeClr val="accent1">
                      <a:lumMod val="75000"/>
                    </a:schemeClr>
                  </a:solidFill>
                </a:ln>
                <a:solidFill>
                  <a:srgbClr val="FF33CC"/>
                </a:solidFill>
                <a:latin typeface="Swis721 BdOul BT" pitchFamily="82" charset="0"/>
              </a:rPr>
              <a:t> Kadaň</a:t>
            </a:r>
          </a:p>
        </p:txBody>
      </p:sp>
      <p:sp>
        <p:nvSpPr>
          <p:cNvPr id="17" name="Rectangle 30"/>
          <p:cNvSpPr>
            <a:spLocks noChangeArrowheads="1"/>
          </p:cNvSpPr>
          <p:nvPr/>
        </p:nvSpPr>
        <p:spPr bwMode="auto">
          <a:xfrm>
            <a:off x="5575548" y="3403476"/>
            <a:ext cx="4536503"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w="19050">
                  <a:solidFill>
                    <a:srgbClr val="3399FF"/>
                  </a:solidFill>
                </a:ln>
                <a:effectLst/>
                <a:latin typeface="Arial" pitchFamily="34" charset="0"/>
                <a:ea typeface="Times New Roman" pitchFamily="18" charset="0"/>
                <a:cs typeface="Arial" pitchFamily="34" charset="0"/>
              </a:rPr>
              <a:t>SK </a:t>
            </a:r>
            <a:r>
              <a:rPr kumimoji="0" lang="cs-CZ" sz="2000" b="1" i="0" u="sng" strike="noStrike" cap="none" normalizeH="0" baseline="0" dirty="0" err="1" smtClean="0">
                <a:ln w="19050">
                  <a:solidFill>
                    <a:srgbClr val="3399FF"/>
                  </a:solidFill>
                </a:ln>
                <a:effectLst/>
                <a:latin typeface="Arial" pitchFamily="34" charset="0"/>
                <a:ea typeface="Times New Roman" pitchFamily="18" charset="0"/>
                <a:cs typeface="Arial" pitchFamily="34" charset="0"/>
              </a:rPr>
              <a:t>Štětí</a:t>
            </a:r>
            <a:r>
              <a:rPr kumimoji="0" lang="cs-CZ" sz="2000" b="1" i="0" u="sng" strike="noStrike" cap="none" normalizeH="0" baseline="0" dirty="0" smtClean="0">
                <a:ln w="19050">
                  <a:solidFill>
                    <a:srgbClr val="3399FF"/>
                  </a:solidFill>
                </a:ln>
                <a:effectLst/>
                <a:latin typeface="Arial" pitchFamily="34" charset="0"/>
                <a:ea typeface="Times New Roman" pitchFamily="18" charset="0"/>
                <a:cs typeface="Arial" pitchFamily="34" charset="0"/>
              </a:rPr>
              <a:t> – Fotbalový klub </a:t>
            </a:r>
            <a:r>
              <a:rPr kumimoji="0" lang="cs-CZ" sz="2000" b="1" i="0" u="sng" strike="noStrike" cap="none" normalizeH="0" baseline="0" dirty="0" err="1" smtClean="0">
                <a:ln w="19050">
                  <a:solidFill>
                    <a:srgbClr val="3399FF"/>
                  </a:solidFill>
                </a:ln>
                <a:effectLst/>
                <a:latin typeface="Arial" pitchFamily="34" charset="0"/>
                <a:ea typeface="Times New Roman" pitchFamily="18" charset="0"/>
                <a:cs typeface="Arial" pitchFamily="34" charset="0"/>
              </a:rPr>
              <a:t>Peruc</a:t>
            </a:r>
            <a:endParaRPr kumimoji="0" lang="cs-CZ" sz="800" b="0" i="0" u="none" strike="noStrike" cap="none" normalizeH="0" baseline="0" dirty="0" smtClean="0">
              <a:ln w="19050">
                <a:solidFill>
                  <a:srgbClr val="3399FF"/>
                </a:solid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w="19050">
                  <a:solidFill>
                    <a:srgbClr val="3399FF"/>
                  </a:solidFill>
                </a:ln>
                <a:effectLst/>
                <a:latin typeface="Arial" pitchFamily="34" charset="0"/>
                <a:ea typeface="Times New Roman" pitchFamily="18" charset="0"/>
                <a:cs typeface="Arial" pitchFamily="34" charset="0"/>
              </a:rPr>
              <a:t>16:0(9:0)  24.5.2015</a:t>
            </a:r>
            <a:endParaRPr kumimoji="0" lang="cs-CZ" sz="800" b="0" i="0" u="none" strike="noStrike" cap="none" normalizeH="0" baseline="0" dirty="0" smtClean="0">
              <a:ln w="19050">
                <a:solidFill>
                  <a:srgbClr val="3399FF"/>
                </a:solid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V utkání proti poslednímu celku tabulky se na střeleckou listinu dostalo 9 hráčů </a:t>
            </a:r>
            <a:r>
              <a:rPr kumimoji="0" lang="cs-CZ" sz="1200" b="0" i="0" u="none" strike="noStrike" cap="none" normalizeH="0" baseline="0" dirty="0" err="1" smtClean="0">
                <a:ln>
                  <a:noFill/>
                </a:ln>
                <a:effectLst/>
                <a:latin typeface="Arial" pitchFamily="34" charset="0"/>
                <a:ea typeface="Times New Roman" pitchFamily="18" charset="0"/>
                <a:cs typeface="Arial" pitchFamily="34" charset="0"/>
              </a:rPr>
              <a:t>Štětí</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 Fotbalový klub </a:t>
            </a:r>
            <a:r>
              <a:rPr kumimoji="0" lang="cs-CZ" sz="1200" b="0" i="0" u="none" strike="noStrike" cap="none" normalizeH="0" baseline="0" dirty="0" err="1" smtClean="0">
                <a:ln>
                  <a:noFill/>
                </a:ln>
                <a:effectLst/>
                <a:latin typeface="Arial" pitchFamily="34" charset="0"/>
                <a:ea typeface="Times New Roman" pitchFamily="18" charset="0"/>
                <a:cs typeface="Arial" pitchFamily="34" charset="0"/>
              </a:rPr>
              <a:t>Peruc</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 který správně leží v okrese Louny,  přihlásil mladší žáky do okresního přebor v Litoměřickém okrese, ale moc se mu zde nedaří. Všechna utkání vysoko prohrává a nejinak tomu bylo i v tomto střetnutí. Naši nadějní fotbalisté si pěkně zastříleli a domů na oběd se šlo spokojeně.</a:t>
            </a:r>
            <a:endParaRPr kumimoji="0" lang="cs-CZ"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sng" strike="noStrike" cap="none" normalizeH="0" baseline="0" dirty="0" smtClean="0">
                <a:ln>
                  <a:noFill/>
                </a:ln>
                <a:effectLst/>
                <a:latin typeface="Arial" pitchFamily="34" charset="0"/>
                <a:ea typeface="Times New Roman" pitchFamily="18" charset="0"/>
                <a:cs typeface="Arial" pitchFamily="34" charset="0"/>
              </a:rPr>
              <a:t>Branky:</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cs-CZ" sz="1200" b="0" i="0" u="none" strike="noStrike" cap="none" normalizeH="0" baseline="0" dirty="0" err="1" smtClean="0">
                <a:ln>
                  <a:noFill/>
                </a:ln>
                <a:effectLst/>
                <a:latin typeface="Arial" pitchFamily="34" charset="0"/>
                <a:ea typeface="Times New Roman" pitchFamily="18" charset="0"/>
                <a:cs typeface="Arial" pitchFamily="34" charset="0"/>
              </a:rPr>
              <a:t>J.Pilař</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 3, </a:t>
            </a:r>
            <a:r>
              <a:rPr kumimoji="0" lang="cs-CZ" sz="1200" b="0" i="0" u="none" strike="noStrike" cap="none" normalizeH="0" baseline="0" dirty="0" err="1" smtClean="0">
                <a:ln>
                  <a:noFill/>
                </a:ln>
                <a:effectLst/>
                <a:latin typeface="Arial" pitchFamily="34" charset="0"/>
                <a:ea typeface="Times New Roman" pitchFamily="18" charset="0"/>
                <a:cs typeface="Arial" pitchFamily="34" charset="0"/>
              </a:rPr>
              <a:t>Mydlář</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 3, </a:t>
            </a:r>
            <a:r>
              <a:rPr kumimoji="0" lang="cs-CZ" sz="1200" b="0" i="0" u="none" strike="noStrike" cap="none" normalizeH="0" baseline="0" dirty="0" err="1" smtClean="0">
                <a:ln>
                  <a:noFill/>
                </a:ln>
                <a:effectLst/>
                <a:latin typeface="Arial" pitchFamily="34" charset="0"/>
                <a:ea typeface="Times New Roman" pitchFamily="18" charset="0"/>
                <a:cs typeface="Arial" pitchFamily="34" charset="0"/>
              </a:rPr>
              <a:t>Ivanič</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 2, Daniluk 2, </a:t>
            </a:r>
            <a:r>
              <a:rPr kumimoji="0" lang="cs-CZ" sz="1200" b="0" i="0" u="none" strike="noStrike" cap="none" normalizeH="0" baseline="0" dirty="0" err="1" smtClean="0">
                <a:ln>
                  <a:noFill/>
                </a:ln>
                <a:effectLst/>
                <a:latin typeface="Arial" pitchFamily="34" charset="0"/>
                <a:ea typeface="Times New Roman" pitchFamily="18" charset="0"/>
                <a:cs typeface="Arial" pitchFamily="34" charset="0"/>
              </a:rPr>
              <a:t>Kuča</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 2, </a:t>
            </a:r>
          </a:p>
          <a:p>
            <a:pPr marL="0" marR="0" lvl="0" indent="0" algn="l" defTabSz="914400" rtl="0" eaLnBrk="0" fontAlgn="base" latinLnBrk="0" hangingPunct="0">
              <a:lnSpc>
                <a:spcPct val="100000"/>
              </a:lnSpc>
              <a:spcBef>
                <a:spcPct val="0"/>
              </a:spcBef>
              <a:spcAft>
                <a:spcPct val="0"/>
              </a:spcAft>
              <a:buClrTx/>
              <a:buSzTx/>
              <a:buFontTx/>
              <a:buNone/>
              <a:tabLst/>
            </a:pPr>
            <a:r>
              <a:rPr lang="cs-CZ" b="0" dirty="0" smtClean="0">
                <a:latin typeface="Arial" pitchFamily="34" charset="0"/>
                <a:ea typeface="Times New Roman" pitchFamily="18" charset="0"/>
                <a:cs typeface="Arial" pitchFamily="34" charset="0"/>
              </a:rPr>
              <a:t>               </a:t>
            </a:r>
            <a:r>
              <a:rPr kumimoji="0" lang="cs-CZ" sz="1200" b="0" i="0" u="none" strike="noStrike" cap="none" normalizeH="0" baseline="0" dirty="0" err="1" smtClean="0">
                <a:ln>
                  <a:noFill/>
                </a:ln>
                <a:effectLst/>
                <a:latin typeface="Arial" pitchFamily="34" charset="0"/>
                <a:ea typeface="Times New Roman" pitchFamily="18" charset="0"/>
                <a:cs typeface="Arial" pitchFamily="34" charset="0"/>
              </a:rPr>
              <a:t>Drahoňovský</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  2,</a:t>
            </a:r>
            <a:r>
              <a:rPr kumimoji="0" lang="cs-CZ" sz="1200" b="0" i="0" u="none" strike="noStrike" cap="none" normalizeH="0" baseline="0" dirty="0" err="1" smtClean="0">
                <a:ln>
                  <a:noFill/>
                </a:ln>
                <a:effectLst/>
                <a:latin typeface="Arial" pitchFamily="34" charset="0"/>
                <a:ea typeface="Times New Roman" pitchFamily="18" charset="0"/>
                <a:cs typeface="Arial" pitchFamily="34" charset="0"/>
              </a:rPr>
              <a:t>Šrotýř</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 1, Jakub </a:t>
            </a:r>
            <a:endParaRPr kumimoji="0" lang="cs-CZ"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             </a:t>
            </a:r>
            <a:r>
              <a:rPr lang="cs-CZ" b="0" dirty="0" smtClean="0">
                <a:latin typeface="Arial" pitchFamily="34" charset="0"/>
                <a:ea typeface="Times New Roman" pitchFamily="18" charset="0"/>
                <a:cs typeface="Arial" pitchFamily="34" charset="0"/>
              </a:rPr>
              <a:t>    </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Novák 1</a:t>
            </a:r>
            <a:endParaRPr kumimoji="0" lang="cs-CZ"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sng" strike="noStrike" cap="none" normalizeH="0" baseline="0" dirty="0" smtClean="0">
                <a:ln>
                  <a:noFill/>
                </a:ln>
                <a:effectLst/>
                <a:latin typeface="Arial" pitchFamily="34" charset="0"/>
                <a:ea typeface="Times New Roman" pitchFamily="18" charset="0"/>
                <a:cs typeface="Arial" pitchFamily="34" charset="0"/>
              </a:rPr>
              <a:t>Sestava:</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cs-CZ" sz="1200" b="0" i="0" u="none" strike="noStrike" cap="none" normalizeH="0" baseline="0" dirty="0" err="1" smtClean="0">
                <a:ln>
                  <a:noFill/>
                </a:ln>
                <a:effectLst/>
                <a:latin typeface="Arial" pitchFamily="34" charset="0"/>
                <a:ea typeface="Times New Roman" pitchFamily="18" charset="0"/>
                <a:cs typeface="Arial" pitchFamily="34" charset="0"/>
              </a:rPr>
              <a:t>Šrotýř</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-Ladislav Novák, </a:t>
            </a:r>
            <a:r>
              <a:rPr kumimoji="0" lang="cs-CZ" sz="1200" b="0" i="0" u="none" strike="noStrike" cap="none" normalizeH="0" baseline="0" dirty="0" err="1" smtClean="0">
                <a:ln>
                  <a:noFill/>
                </a:ln>
                <a:effectLst/>
                <a:latin typeface="Arial" pitchFamily="34" charset="0"/>
                <a:ea typeface="Times New Roman" pitchFamily="18" charset="0"/>
                <a:cs typeface="Arial" pitchFamily="34" charset="0"/>
              </a:rPr>
              <a:t>J.Pilař</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cs-CZ" sz="1200" b="0" i="0" u="none" strike="noStrike" cap="none" normalizeH="0" baseline="0" dirty="0" err="1" smtClean="0">
                <a:ln>
                  <a:noFill/>
                </a:ln>
                <a:effectLst/>
                <a:latin typeface="Arial" pitchFamily="34" charset="0"/>
                <a:ea typeface="Times New Roman" pitchFamily="18" charset="0"/>
                <a:cs typeface="Arial" pitchFamily="34" charset="0"/>
              </a:rPr>
              <a:t>Ivanič</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 Daniluk, </a:t>
            </a:r>
            <a:r>
              <a:rPr kumimoji="0" lang="cs-CZ" sz="1200" b="0" i="0" u="none" strike="noStrike" cap="none" normalizeH="0" baseline="0" dirty="0" err="1" smtClean="0">
                <a:ln>
                  <a:noFill/>
                </a:ln>
                <a:effectLst/>
                <a:latin typeface="Arial" pitchFamily="34" charset="0"/>
                <a:ea typeface="Times New Roman" pitchFamily="18" charset="0"/>
                <a:cs typeface="Arial" pitchFamily="34" charset="0"/>
              </a:rPr>
              <a:t>Bartko</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cs-CZ" b="0" dirty="0" smtClean="0">
                <a:latin typeface="Arial" pitchFamily="34" charset="0"/>
                <a:ea typeface="Times New Roman" pitchFamily="18" charset="0"/>
                <a:cs typeface="Arial" pitchFamily="34" charset="0"/>
              </a:rPr>
              <a:t>               </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Kulhánek, Jakub Novák, </a:t>
            </a:r>
            <a:r>
              <a:rPr kumimoji="0" lang="cs-CZ" sz="1200" b="0" i="0" u="none" strike="noStrike" cap="none" normalizeH="0" baseline="0" dirty="0" err="1" smtClean="0">
                <a:ln>
                  <a:noFill/>
                </a:ln>
                <a:effectLst/>
                <a:latin typeface="Arial" pitchFamily="34" charset="0"/>
                <a:ea typeface="Times New Roman" pitchFamily="18" charset="0"/>
                <a:cs typeface="Arial" pitchFamily="34" charset="0"/>
              </a:rPr>
              <a:t>Š.Plicka</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cs-CZ" sz="1200" b="0" i="0" u="none" strike="noStrike" cap="none" normalizeH="0" baseline="0" dirty="0" err="1" smtClean="0">
                <a:ln>
                  <a:noFill/>
                </a:ln>
                <a:effectLst/>
                <a:latin typeface="Arial" pitchFamily="34" charset="0"/>
                <a:ea typeface="Times New Roman" pitchFamily="18" charset="0"/>
                <a:cs typeface="Arial" pitchFamily="34" charset="0"/>
              </a:rPr>
              <a:t>Kuča</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 Holub, </a:t>
            </a:r>
          </a:p>
          <a:p>
            <a:pPr marL="0" marR="0" lvl="0" indent="0" algn="l" defTabSz="914400" rtl="0" eaLnBrk="0" fontAlgn="base" latinLnBrk="0" hangingPunct="0">
              <a:lnSpc>
                <a:spcPct val="100000"/>
              </a:lnSpc>
              <a:spcBef>
                <a:spcPct val="0"/>
              </a:spcBef>
              <a:spcAft>
                <a:spcPct val="0"/>
              </a:spcAft>
              <a:buClrTx/>
              <a:buSzTx/>
              <a:buFontTx/>
              <a:buNone/>
              <a:tabLst/>
            </a:pPr>
            <a:r>
              <a:rPr lang="cs-CZ" b="0" dirty="0" smtClean="0">
                <a:latin typeface="Arial" pitchFamily="34" charset="0"/>
                <a:ea typeface="Times New Roman" pitchFamily="18" charset="0"/>
                <a:cs typeface="Arial" pitchFamily="34" charset="0"/>
              </a:rPr>
              <a:t>                </a:t>
            </a:r>
            <a:r>
              <a:rPr kumimoji="0" lang="cs-CZ" sz="1200" b="0" i="0" u="none" strike="noStrike" cap="none" normalizeH="0" baseline="0" dirty="0" err="1" smtClean="0">
                <a:ln>
                  <a:noFill/>
                </a:ln>
                <a:effectLst/>
                <a:latin typeface="Arial" pitchFamily="34" charset="0"/>
                <a:ea typeface="Times New Roman" pitchFamily="18" charset="0"/>
                <a:cs typeface="Arial" pitchFamily="34" charset="0"/>
              </a:rPr>
              <a:t>Drahoňovský</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 , </a:t>
            </a:r>
            <a:r>
              <a:rPr kumimoji="0" lang="cs-CZ" sz="1200" b="0" i="0" u="none" strike="noStrike" cap="none" normalizeH="0" baseline="0" dirty="0" err="1" smtClean="0">
                <a:ln>
                  <a:noFill/>
                </a:ln>
                <a:effectLst/>
                <a:latin typeface="Arial" pitchFamily="34" charset="0"/>
                <a:ea typeface="Times New Roman" pitchFamily="18" charset="0"/>
                <a:cs typeface="Arial" pitchFamily="34" charset="0"/>
              </a:rPr>
              <a:t>Mydlář</a:t>
            </a:r>
            <a:endParaRPr kumimoji="0" lang="cs-CZ"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sng" strike="noStrike" cap="none" normalizeH="0" baseline="0" dirty="0" smtClean="0">
                <a:ln>
                  <a:noFill/>
                </a:ln>
                <a:effectLst/>
                <a:latin typeface="Arial" pitchFamily="34" charset="0"/>
                <a:ea typeface="Times New Roman" pitchFamily="18" charset="0"/>
                <a:cs typeface="Arial" pitchFamily="34" charset="0"/>
              </a:rPr>
              <a:t>Trenér:</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cs-CZ" sz="1200" b="0" i="0" u="none" strike="noStrike" cap="none" normalizeH="0" baseline="0" dirty="0" err="1" smtClean="0">
                <a:ln>
                  <a:noFill/>
                </a:ln>
                <a:effectLst/>
                <a:latin typeface="Arial" pitchFamily="34" charset="0"/>
                <a:ea typeface="Times New Roman" pitchFamily="18" charset="0"/>
                <a:cs typeface="Arial" pitchFamily="34" charset="0"/>
              </a:rPr>
              <a:t>M</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.Daniluk, </a:t>
            </a:r>
            <a:r>
              <a:rPr kumimoji="0" lang="cs-CZ" sz="1200" b="0" i="0" u="none" strike="noStrike" cap="none" normalizeH="0" baseline="0" dirty="0" err="1" smtClean="0">
                <a:ln>
                  <a:noFill/>
                </a:ln>
                <a:effectLst/>
                <a:latin typeface="Arial" pitchFamily="34" charset="0"/>
                <a:ea typeface="Times New Roman" pitchFamily="18" charset="0"/>
                <a:cs typeface="Arial" pitchFamily="34" charset="0"/>
              </a:rPr>
              <a:t>T.Gernat</a:t>
            </a:r>
            <a:endParaRPr kumimoji="0" lang="cs-CZ"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sng" strike="noStrike" cap="none" normalizeH="0" baseline="0" dirty="0" smtClean="0">
                <a:ln>
                  <a:noFill/>
                </a:ln>
                <a:effectLst/>
                <a:latin typeface="Arial" pitchFamily="34" charset="0"/>
                <a:ea typeface="Times New Roman" pitchFamily="18" charset="0"/>
                <a:cs typeface="Arial" pitchFamily="34" charset="0"/>
              </a:rPr>
              <a:t>Rozhodčí:</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cs-CZ" sz="1200" b="0" i="0" u="none" strike="noStrike" cap="none" normalizeH="0" baseline="0" dirty="0" err="1" smtClean="0">
                <a:ln>
                  <a:noFill/>
                </a:ln>
                <a:effectLst/>
                <a:latin typeface="Arial" pitchFamily="34" charset="0"/>
                <a:ea typeface="Times New Roman" pitchFamily="18" charset="0"/>
                <a:cs typeface="Arial" pitchFamily="34" charset="0"/>
              </a:rPr>
              <a:t>J.Řezníček</a:t>
            </a:r>
            <a:r>
              <a:rPr kumimoji="0" lang="cs-CZ" sz="1200" b="0" i="0" u="none" strike="noStrike" cap="none" normalizeH="0" baseline="0" dirty="0" smtClean="0">
                <a:ln>
                  <a:noFill/>
                </a:ln>
                <a:effectLst/>
                <a:latin typeface="Arial" pitchFamily="34" charset="0"/>
                <a:ea typeface="Times New Roman" pitchFamily="18" charset="0"/>
                <a:cs typeface="Arial" pitchFamily="34" charset="0"/>
              </a:rPr>
              <a:t> </a:t>
            </a:r>
            <a:endParaRPr kumimoji="0" lang="cs-CZ" sz="1800" b="0" i="0" u="none" strike="noStrike" cap="none" normalizeH="0" baseline="0" dirty="0" smtClean="0">
              <a:ln>
                <a:noFill/>
              </a:ln>
              <a:effectLst/>
              <a:latin typeface="Arial" pitchFamily="34" charset="0"/>
              <a:cs typeface="Arial" pitchFamily="34" charset="0"/>
            </a:endParaRPr>
          </a:p>
        </p:txBody>
      </p:sp>
      <p:graphicFrame>
        <p:nvGraphicFramePr>
          <p:cNvPr id="18" name="Tabulka 17"/>
          <p:cNvGraphicFramePr>
            <a:graphicFrameLocks noGrp="1"/>
          </p:cNvGraphicFramePr>
          <p:nvPr/>
        </p:nvGraphicFramePr>
        <p:xfrm>
          <a:off x="5575547" y="163116"/>
          <a:ext cx="4536505" cy="3073400"/>
        </p:xfrm>
        <a:graphic>
          <a:graphicData uri="http://schemas.openxmlformats.org/drawingml/2006/table">
            <a:tbl>
              <a:tblPr/>
              <a:tblGrid>
                <a:gridCol w="574544">
                  <a:extLst>
                    <a:ext uri="{9D8B030D-6E8A-4147-A177-3AD203B41FA5}">
                      <a16:colId xmlns:a16="http://schemas.microsoft.com/office/drawing/2014/main" val="20000"/>
                    </a:ext>
                  </a:extLst>
                </a:gridCol>
                <a:gridCol w="1316663">
                  <a:extLst>
                    <a:ext uri="{9D8B030D-6E8A-4147-A177-3AD203B41FA5}">
                      <a16:colId xmlns:a16="http://schemas.microsoft.com/office/drawing/2014/main" val="20001"/>
                    </a:ext>
                  </a:extLst>
                </a:gridCol>
                <a:gridCol w="299242">
                  <a:extLst>
                    <a:ext uri="{9D8B030D-6E8A-4147-A177-3AD203B41FA5}">
                      <a16:colId xmlns:a16="http://schemas.microsoft.com/office/drawing/2014/main" val="20002"/>
                    </a:ext>
                  </a:extLst>
                </a:gridCol>
                <a:gridCol w="299242">
                  <a:extLst>
                    <a:ext uri="{9D8B030D-6E8A-4147-A177-3AD203B41FA5}">
                      <a16:colId xmlns:a16="http://schemas.microsoft.com/office/drawing/2014/main" val="20003"/>
                    </a:ext>
                  </a:extLst>
                </a:gridCol>
                <a:gridCol w="299242">
                  <a:extLst>
                    <a:ext uri="{9D8B030D-6E8A-4147-A177-3AD203B41FA5}">
                      <a16:colId xmlns:a16="http://schemas.microsoft.com/office/drawing/2014/main" val="20004"/>
                    </a:ext>
                  </a:extLst>
                </a:gridCol>
                <a:gridCol w="299242">
                  <a:extLst>
                    <a:ext uri="{9D8B030D-6E8A-4147-A177-3AD203B41FA5}">
                      <a16:colId xmlns:a16="http://schemas.microsoft.com/office/drawing/2014/main" val="20005"/>
                    </a:ext>
                  </a:extLst>
                </a:gridCol>
                <a:gridCol w="299242">
                  <a:extLst>
                    <a:ext uri="{9D8B030D-6E8A-4147-A177-3AD203B41FA5}">
                      <a16:colId xmlns:a16="http://schemas.microsoft.com/office/drawing/2014/main" val="20006"/>
                    </a:ext>
                  </a:extLst>
                </a:gridCol>
                <a:gridCol w="574544">
                  <a:extLst>
                    <a:ext uri="{9D8B030D-6E8A-4147-A177-3AD203B41FA5}">
                      <a16:colId xmlns:a16="http://schemas.microsoft.com/office/drawing/2014/main" val="20007"/>
                    </a:ext>
                  </a:extLst>
                </a:gridCol>
                <a:gridCol w="574544">
                  <a:extLst>
                    <a:ext uri="{9D8B030D-6E8A-4147-A177-3AD203B41FA5}">
                      <a16:colId xmlns:a16="http://schemas.microsoft.com/office/drawing/2014/main" val="20008"/>
                    </a:ext>
                  </a:extLst>
                </a:gridCol>
              </a:tblGrid>
              <a:tr h="285750">
                <a:tc gridSpan="9">
                  <a:txBody>
                    <a:bodyPr/>
                    <a:lstStyle/>
                    <a:p>
                      <a:pPr algn="ctr" rtl="0" fontAlgn="ctr"/>
                      <a:r>
                        <a:rPr lang="cs-CZ" sz="1400" b="0" i="0" u="none" strike="noStrike" dirty="0">
                          <a:solidFill>
                            <a:srgbClr val="000000"/>
                          </a:solidFill>
                          <a:latin typeface="Arial Black"/>
                        </a:rPr>
                        <a:t>Okresní přebor mladších žáků </a:t>
                      </a:r>
                      <a:r>
                        <a:rPr lang="cs-CZ" sz="1400" b="0" i="0" u="none" strike="noStrike" dirty="0" smtClean="0">
                          <a:solidFill>
                            <a:srgbClr val="000000"/>
                          </a:solidFill>
                          <a:latin typeface="Arial Black"/>
                        </a:rPr>
                        <a:t>17. </a:t>
                      </a:r>
                      <a:r>
                        <a:rPr lang="cs-CZ" sz="1400" b="0" i="0" u="none" strike="noStrike" dirty="0">
                          <a:solidFill>
                            <a:srgbClr val="000000"/>
                          </a:solidFill>
                          <a:latin typeface="Arial Black"/>
                        </a:rPr>
                        <a:t>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78765">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FK Litoměřice B</a:t>
                      </a:r>
                    </a:p>
                  </a:txBody>
                  <a:tcPr marL="9525" marR="9525" marT="9525"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17</a:t>
                      </a:r>
                    </a:p>
                  </a:txBody>
                  <a:tcPr marL="9525" marR="9525" marT="9525"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15</a:t>
                      </a:r>
                    </a:p>
                  </a:txBody>
                  <a:tcPr marL="9525" marR="9525" marT="9525"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Calibri"/>
                        </a:rPr>
                        <a:t>122:21</a:t>
                      </a:r>
                    </a:p>
                  </a:txBody>
                  <a:tcPr marL="9525" marR="9525" marT="9525"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47</a:t>
                      </a:r>
                    </a:p>
                  </a:txBody>
                  <a:tcPr marL="9525" marR="9525" marT="9525" marB="0" anchor="ctr">
                    <a:lnL>
                      <a:noFill/>
                    </a:lnL>
                    <a:lnR>
                      <a:noFill/>
                    </a:lnR>
                    <a:lnT>
                      <a:noFill/>
                    </a:lnT>
                    <a:lnB>
                      <a:noFill/>
                    </a:lnB>
                    <a:solidFill>
                      <a:srgbClr val="00FFFF"/>
                    </a:solidFill>
                  </a:tcPr>
                </a:tc>
                <a:extLst>
                  <a:ext uri="{0D108BD9-81ED-4DB2-BD59-A6C34878D82A}">
                    <a16:rowId xmlns:a16="http://schemas.microsoft.com/office/drawing/2014/main" val="10001"/>
                  </a:ext>
                </a:extLst>
              </a:tr>
              <a:tr h="278765">
                <a:tc>
                  <a:txBody>
                    <a:bodyPr/>
                    <a:lstStyle/>
                    <a:p>
                      <a:pPr algn="ctr" fontAlgn="ctr"/>
                      <a:r>
                        <a:rPr lang="cs-CZ" sz="1100" b="0" i="0" u="none" strike="noStrike">
                          <a:solidFill>
                            <a:srgbClr val="000000"/>
                          </a:solidFill>
                          <a:latin typeface="Arial"/>
                        </a:rPr>
                        <a:t>2.</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dirty="0">
                          <a:solidFill>
                            <a:srgbClr val="000000"/>
                          </a:solidFill>
                          <a:latin typeface="Arial"/>
                        </a:rPr>
                        <a:t>Sokol M. Žernoseky</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Arial"/>
                        </a:rPr>
                        <a:t>17</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Arial"/>
                        </a:rPr>
                        <a:t>13</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Arial"/>
                        </a:rPr>
                        <a:t>4</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Calibri"/>
                        </a:rPr>
                        <a:t>153:24</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39</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2"/>
                  </a:ext>
                </a:extLst>
              </a:tr>
              <a:tr h="278765">
                <a:tc>
                  <a:txBody>
                    <a:bodyPr/>
                    <a:lstStyle/>
                    <a:p>
                      <a:pPr algn="ctr" fontAlgn="ctr"/>
                      <a:r>
                        <a:rPr lang="cs-CZ" sz="1100" b="0" i="0" u="none" strike="noStrike">
                          <a:solidFill>
                            <a:srgbClr val="000000"/>
                          </a:solidFill>
                          <a:latin typeface="Arial"/>
                        </a:rPr>
                        <a:t>3.</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FK Libochovice</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17</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12</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1</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4</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Calibri"/>
                        </a:rPr>
                        <a:t>100:30</a:t>
                      </a:r>
                    </a:p>
                  </a:txBody>
                  <a:tcPr marL="9525" marR="9525" marT="9525"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38</a:t>
                      </a:r>
                    </a:p>
                  </a:txBody>
                  <a:tcPr marL="9525" marR="9525" marT="9525" marB="0" anchor="ctr">
                    <a:lnL>
                      <a:noFill/>
                    </a:lnL>
                    <a:lnR>
                      <a:noFill/>
                    </a:lnR>
                    <a:lnT>
                      <a:noFill/>
                    </a:lnT>
                    <a:lnB>
                      <a:noFill/>
                    </a:lnB>
                    <a:solidFill>
                      <a:srgbClr val="00FFFF"/>
                    </a:solidFill>
                  </a:tcPr>
                </a:tc>
                <a:extLst>
                  <a:ext uri="{0D108BD9-81ED-4DB2-BD59-A6C34878D82A}">
                    <a16:rowId xmlns:a16="http://schemas.microsoft.com/office/drawing/2014/main" val="10003"/>
                  </a:ext>
                </a:extLst>
              </a:tr>
              <a:tr h="278765">
                <a:tc>
                  <a:txBody>
                    <a:bodyPr/>
                    <a:lstStyle/>
                    <a:p>
                      <a:pPr algn="ctr" fontAlgn="ctr"/>
                      <a:r>
                        <a:rPr lang="cs-CZ" sz="1100" b="0" i="0" u="none" strike="noStrike">
                          <a:solidFill>
                            <a:srgbClr val="000000"/>
                          </a:solidFill>
                          <a:latin typeface="Arial"/>
                        </a:rPr>
                        <a:t>4.</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dirty="0">
                          <a:solidFill>
                            <a:srgbClr val="000000"/>
                          </a:solidFill>
                          <a:latin typeface="Arial"/>
                        </a:rPr>
                        <a:t>TJ Sokol </a:t>
                      </a:r>
                      <a:r>
                        <a:rPr lang="cs-CZ" sz="1100" b="0" i="0" u="none" strike="noStrike" dirty="0" err="1">
                          <a:solidFill>
                            <a:srgbClr val="000000"/>
                          </a:solidFill>
                          <a:latin typeface="Arial"/>
                        </a:rPr>
                        <a:t>Pokratice</a:t>
                      </a:r>
                      <a:endParaRPr lang="cs-CZ" sz="1100" b="0"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Arial"/>
                        </a:rPr>
                        <a:t>17</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Arial"/>
                        </a:rPr>
                        <a:t>12</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Arial"/>
                        </a:rPr>
                        <a:t>5</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Calibri"/>
                        </a:rPr>
                        <a:t>122:30</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36</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4"/>
                  </a:ext>
                </a:extLst>
              </a:tr>
              <a:tr h="278765">
                <a:tc>
                  <a:txBody>
                    <a:bodyPr/>
                    <a:lstStyle/>
                    <a:p>
                      <a:pPr algn="ctr" fontAlgn="ctr"/>
                      <a:r>
                        <a:rPr lang="cs-CZ" sz="1100" b="0" i="0" u="none" strike="noStrike">
                          <a:solidFill>
                            <a:srgbClr val="000000"/>
                          </a:solidFill>
                          <a:latin typeface="Arial"/>
                        </a:rPr>
                        <a:t>5.</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dirty="0">
                          <a:solidFill>
                            <a:srgbClr val="000000"/>
                          </a:solidFill>
                          <a:latin typeface="Arial"/>
                        </a:rPr>
                        <a:t>Sokol Terezín</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17</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11</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1</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5</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Calibri"/>
                        </a:rPr>
                        <a:t>162:56</a:t>
                      </a:r>
                    </a:p>
                  </a:txBody>
                  <a:tcPr marL="9525" marR="9525" marT="9525"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34</a:t>
                      </a:r>
                    </a:p>
                  </a:txBody>
                  <a:tcPr marL="9525" marR="9525" marT="9525" marB="0" anchor="ctr">
                    <a:lnL>
                      <a:noFill/>
                    </a:lnL>
                    <a:lnR>
                      <a:noFill/>
                    </a:lnR>
                    <a:lnT>
                      <a:noFill/>
                    </a:lnT>
                    <a:lnB>
                      <a:noFill/>
                    </a:lnB>
                    <a:solidFill>
                      <a:srgbClr val="00FFFF"/>
                    </a:solidFill>
                  </a:tcPr>
                </a:tc>
                <a:extLst>
                  <a:ext uri="{0D108BD9-81ED-4DB2-BD59-A6C34878D82A}">
                    <a16:rowId xmlns:a16="http://schemas.microsoft.com/office/drawing/2014/main" val="10005"/>
                  </a:ext>
                </a:extLst>
              </a:tr>
              <a:tr h="278765">
                <a:tc>
                  <a:txBody>
                    <a:bodyPr/>
                    <a:lstStyle/>
                    <a:p>
                      <a:pPr algn="ctr" fontAlgn="ctr"/>
                      <a:r>
                        <a:rPr lang="cs-CZ" sz="1400" b="1" i="0" u="none" strike="noStrike" dirty="0">
                          <a:solidFill>
                            <a:srgbClr val="CC0099"/>
                          </a:solidFill>
                          <a:effectLst>
                            <a:outerShdw blurRad="50800" dist="38100" algn="tr" rotWithShape="0">
                              <a:prstClr val="black">
                                <a:alpha val="40000"/>
                              </a:prstClr>
                            </a:outerShdw>
                          </a:effectLst>
                          <a:latin typeface="Arial"/>
                        </a:rPr>
                        <a:t>6.</a:t>
                      </a: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a:solidFill>
                            <a:srgbClr val="CC0099"/>
                          </a:solidFill>
                          <a:effectLst>
                            <a:outerShdw blurRad="50800" dist="38100" algn="tr" rotWithShape="0">
                              <a:prstClr val="black">
                                <a:alpha val="40000"/>
                              </a:prstClr>
                            </a:outerShdw>
                          </a:effectLst>
                          <a:latin typeface="Arial"/>
                        </a:rPr>
                        <a:t>SK </a:t>
                      </a:r>
                      <a:r>
                        <a:rPr lang="cs-CZ" sz="1400" b="1" i="0" u="none" strike="noStrike" dirty="0" err="1">
                          <a:solidFill>
                            <a:srgbClr val="CC0099"/>
                          </a:solidFill>
                          <a:effectLst>
                            <a:outerShdw blurRad="50800" dist="38100" algn="tr" rotWithShape="0">
                              <a:prstClr val="black">
                                <a:alpha val="40000"/>
                              </a:prstClr>
                            </a:outerShdw>
                          </a:effectLst>
                          <a:latin typeface="Arial"/>
                        </a:rPr>
                        <a:t>Štětí</a:t>
                      </a:r>
                      <a:r>
                        <a:rPr lang="cs-CZ" sz="1400" b="1" i="0" u="none" strike="noStrike" dirty="0">
                          <a:solidFill>
                            <a:srgbClr val="CC0099"/>
                          </a:solidFill>
                          <a:effectLst>
                            <a:outerShdw blurRad="50800" dist="38100" algn="tr" rotWithShape="0">
                              <a:prstClr val="black">
                                <a:alpha val="40000"/>
                              </a:prstClr>
                            </a:outerShdw>
                          </a:effectLst>
                          <a:latin typeface="Arial"/>
                        </a:rPr>
                        <a:t> B</a:t>
                      </a: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a:solidFill>
                            <a:srgbClr val="CC0099"/>
                          </a:solidFill>
                          <a:effectLst>
                            <a:outerShdw blurRad="50800" dist="38100" algn="tr" rotWithShape="0">
                              <a:prstClr val="black">
                                <a:alpha val="40000"/>
                              </a:prstClr>
                            </a:outerShdw>
                          </a:effectLst>
                          <a:latin typeface="Arial"/>
                        </a:rPr>
                        <a:t>17</a:t>
                      </a: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a:solidFill>
                            <a:srgbClr val="CC0099"/>
                          </a:solidFill>
                          <a:effectLst>
                            <a:outerShdw blurRad="50800" dist="38100" algn="tr" rotWithShape="0">
                              <a:prstClr val="black">
                                <a:alpha val="40000"/>
                              </a:prstClr>
                            </a:outerShdw>
                          </a:effectLst>
                          <a:latin typeface="Arial"/>
                        </a:rPr>
                        <a:t>8</a:t>
                      </a: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a:solidFill>
                            <a:srgbClr val="CC0099"/>
                          </a:solidFill>
                          <a:effectLst>
                            <a:outerShdw blurRad="50800" dist="38100" algn="tr" rotWithShape="0">
                              <a:prstClr val="black">
                                <a:alpha val="40000"/>
                              </a:prstClr>
                            </a:outerShdw>
                          </a:effectLst>
                          <a:latin typeface="Arial"/>
                        </a:rPr>
                        <a:t>0</a:t>
                      </a: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a:solidFill>
                            <a:srgbClr val="CC0099"/>
                          </a:solidFill>
                          <a:effectLst>
                            <a:outerShdw blurRad="50800" dist="38100" algn="tr" rotWithShape="0">
                              <a:prstClr val="black">
                                <a:alpha val="40000"/>
                              </a:prstClr>
                            </a:outerShdw>
                          </a:effectLst>
                          <a:latin typeface="Arial"/>
                        </a:rPr>
                        <a:t>1</a:t>
                      </a: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a:solidFill>
                            <a:srgbClr val="CC0099"/>
                          </a:solidFill>
                          <a:effectLst>
                            <a:outerShdw blurRad="50800" dist="38100" algn="tr" rotWithShape="0">
                              <a:prstClr val="black">
                                <a:alpha val="40000"/>
                              </a:prstClr>
                            </a:outerShdw>
                          </a:effectLst>
                          <a:latin typeface="Arial"/>
                        </a:rPr>
                        <a:t>8</a:t>
                      </a: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a:solidFill>
                            <a:srgbClr val="CC0099"/>
                          </a:solidFill>
                          <a:effectLst>
                            <a:outerShdw blurRad="50800" dist="38100" algn="tr" rotWithShape="0">
                              <a:prstClr val="black">
                                <a:alpha val="40000"/>
                              </a:prstClr>
                            </a:outerShdw>
                          </a:effectLst>
                          <a:latin typeface="Calibri"/>
                        </a:rPr>
                        <a:t>80:65</a:t>
                      </a: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a:solidFill>
                            <a:srgbClr val="CC0099"/>
                          </a:solidFill>
                          <a:effectLst>
                            <a:outerShdw blurRad="50800" dist="38100" algn="tr" rotWithShape="0">
                              <a:prstClr val="black">
                                <a:alpha val="40000"/>
                              </a:prstClr>
                            </a:outerShdw>
                          </a:effectLst>
                          <a:latin typeface="Arial"/>
                        </a:rPr>
                        <a:t>25</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6"/>
                  </a:ext>
                </a:extLst>
              </a:tr>
              <a:tr h="278765">
                <a:tc>
                  <a:txBody>
                    <a:bodyPr/>
                    <a:lstStyle/>
                    <a:p>
                      <a:pPr algn="ctr" fontAlgn="ctr"/>
                      <a:r>
                        <a:rPr lang="cs-CZ" sz="1100" b="0" i="0" u="none" strike="noStrike">
                          <a:solidFill>
                            <a:srgbClr val="000000"/>
                          </a:solidFill>
                          <a:latin typeface="Arial"/>
                        </a:rPr>
                        <a:t>7.</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Žitenice/Lovosice</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17</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5</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12</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Calibri"/>
                        </a:rPr>
                        <a:t>57:98</a:t>
                      </a:r>
                    </a:p>
                  </a:txBody>
                  <a:tcPr marL="9525" marR="9525" marT="9525"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15</a:t>
                      </a:r>
                    </a:p>
                  </a:txBody>
                  <a:tcPr marL="9525" marR="9525" marT="9525" marB="0" anchor="ctr">
                    <a:lnL>
                      <a:noFill/>
                    </a:lnL>
                    <a:lnR>
                      <a:noFill/>
                    </a:lnR>
                    <a:lnT>
                      <a:noFill/>
                    </a:lnT>
                    <a:lnB>
                      <a:noFill/>
                    </a:lnB>
                    <a:solidFill>
                      <a:srgbClr val="00FFFF"/>
                    </a:solidFill>
                  </a:tcPr>
                </a:tc>
                <a:extLst>
                  <a:ext uri="{0D108BD9-81ED-4DB2-BD59-A6C34878D82A}">
                    <a16:rowId xmlns:a16="http://schemas.microsoft.com/office/drawing/2014/main" val="10007"/>
                  </a:ext>
                </a:extLst>
              </a:tr>
              <a:tr h="278765">
                <a:tc>
                  <a:txBody>
                    <a:bodyPr/>
                    <a:lstStyle/>
                    <a:p>
                      <a:pPr algn="ctr" fontAlgn="ctr"/>
                      <a:r>
                        <a:rPr lang="cs-CZ" sz="1100" b="0" i="0" u="none" strike="noStrike">
                          <a:solidFill>
                            <a:srgbClr val="000000"/>
                          </a:solidFill>
                          <a:latin typeface="Arial"/>
                        </a:rPr>
                        <a:t>8.</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dirty="0">
                          <a:solidFill>
                            <a:srgbClr val="000000"/>
                          </a:solidFill>
                          <a:latin typeface="Arial"/>
                        </a:rPr>
                        <a:t>Sokol Zahořany</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dirty="0">
                          <a:solidFill>
                            <a:srgbClr val="000000"/>
                          </a:solidFill>
                          <a:latin typeface="Arial"/>
                        </a:rPr>
                        <a:t>17</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Arial"/>
                        </a:rPr>
                        <a:t>4</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Arial"/>
                        </a:rPr>
                        <a:t>13</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Calibri"/>
                        </a:rPr>
                        <a:t>41:132</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12</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8"/>
                  </a:ext>
                </a:extLst>
              </a:tr>
              <a:tr h="278765">
                <a:tc>
                  <a:txBody>
                    <a:bodyPr/>
                    <a:lstStyle/>
                    <a:p>
                      <a:pPr algn="ctr" fontAlgn="ctr"/>
                      <a:r>
                        <a:rPr lang="cs-CZ" sz="1100" b="0" i="0" u="none" strike="noStrike">
                          <a:solidFill>
                            <a:srgbClr val="000000"/>
                          </a:solidFill>
                          <a:latin typeface="Arial"/>
                        </a:rPr>
                        <a:t>9.</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TJ Viktorie Budyně</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17</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3</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Arial"/>
                        </a:rPr>
                        <a:t>14</a:t>
                      </a:r>
                    </a:p>
                  </a:txBody>
                  <a:tcPr marL="9525" marR="9525" marT="9525" marB="0" anchor="ctr">
                    <a:lnL>
                      <a:noFill/>
                    </a:lnL>
                    <a:lnR>
                      <a:noFill/>
                    </a:lnR>
                    <a:lnT>
                      <a:noFill/>
                    </a:lnT>
                    <a:lnB>
                      <a:noFill/>
                    </a:lnB>
                    <a:solidFill>
                      <a:srgbClr val="00FFFF"/>
                    </a:solidFill>
                  </a:tcPr>
                </a:tc>
                <a:tc>
                  <a:txBody>
                    <a:bodyPr/>
                    <a:lstStyle/>
                    <a:p>
                      <a:pPr algn="ctr" fontAlgn="ctr"/>
                      <a:r>
                        <a:rPr lang="cs-CZ" sz="1100" b="0" i="0" u="none" strike="noStrike">
                          <a:solidFill>
                            <a:srgbClr val="000000"/>
                          </a:solidFill>
                          <a:latin typeface="Calibri"/>
                        </a:rPr>
                        <a:t>38:129</a:t>
                      </a:r>
                    </a:p>
                  </a:txBody>
                  <a:tcPr marL="9525" marR="9525" marT="9525"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00FFFF"/>
                    </a:solidFill>
                  </a:tcPr>
                </a:tc>
                <a:extLst>
                  <a:ext uri="{0D108BD9-81ED-4DB2-BD59-A6C34878D82A}">
                    <a16:rowId xmlns:a16="http://schemas.microsoft.com/office/drawing/2014/main" val="10009"/>
                  </a:ext>
                </a:extLst>
              </a:tr>
              <a:tr h="278765">
                <a:tc>
                  <a:txBody>
                    <a:bodyPr/>
                    <a:lstStyle/>
                    <a:p>
                      <a:pPr algn="ctr" fontAlgn="ctr"/>
                      <a:r>
                        <a:rPr lang="cs-CZ" sz="1100" b="0" i="0" u="none" strike="noStrike">
                          <a:solidFill>
                            <a:srgbClr val="000000"/>
                          </a:solidFill>
                          <a:latin typeface="Arial"/>
                        </a:rPr>
                        <a:t>10.</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Arial"/>
                        </a:rPr>
                        <a:t>FK Peruc</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Arial"/>
                        </a:rPr>
                        <a:t>17</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Arial"/>
                        </a:rPr>
                        <a:t>17</a:t>
                      </a:r>
                    </a:p>
                  </a:txBody>
                  <a:tcPr marL="9525" marR="9525" marT="9525" marB="0" anchor="ctr">
                    <a:lnL>
                      <a:noFill/>
                    </a:lnL>
                    <a:lnR>
                      <a:noFill/>
                    </a:lnR>
                    <a:lnT>
                      <a:noFill/>
                    </a:lnT>
                    <a:lnB>
                      <a:noFill/>
                    </a:lnB>
                    <a:solidFill>
                      <a:srgbClr val="FFCCFF"/>
                    </a:solidFill>
                  </a:tcPr>
                </a:tc>
                <a:tc>
                  <a:txBody>
                    <a:bodyPr/>
                    <a:lstStyle/>
                    <a:p>
                      <a:pPr algn="ctr" fontAlgn="ctr"/>
                      <a:r>
                        <a:rPr lang="cs-CZ" sz="1100" b="0" i="0" u="none" strike="noStrike">
                          <a:solidFill>
                            <a:srgbClr val="000000"/>
                          </a:solidFill>
                          <a:latin typeface="Calibri"/>
                        </a:rPr>
                        <a:t>3:293</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10"/>
                  </a:ext>
                </a:extLst>
              </a:tr>
            </a:tbl>
          </a:graphicData>
        </a:graphic>
      </p:graphicFrame>
      <p:pic>
        <p:nvPicPr>
          <p:cNvPr id="3074" name="Picture 29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884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6655668" y="1099220"/>
            <a:ext cx="2376264"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cxnSp>
        <p:nvCxnSpPr>
          <p:cNvPr id="10" name="Přímá spojovací šipka 9"/>
          <p:cNvCxnSpPr/>
          <p:nvPr/>
        </p:nvCxnSpPr>
        <p:spPr bwMode="auto">
          <a:xfrm>
            <a:off x="9391972" y="7239000"/>
            <a:ext cx="72008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59924" y="7239000"/>
            <a:ext cx="100811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599884" y="6931868"/>
            <a:ext cx="100811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9247956" y="7003876"/>
            <a:ext cx="720080" cy="72008"/>
          </a:xfrm>
          <a:prstGeom prst="straightConnector1">
            <a:avLst/>
          </a:prstGeom>
          <a:noFill/>
          <a:ln w="25400" cap="flat" cmpd="sng" algn="ctr">
            <a:solidFill>
              <a:schemeClr val="accent6">
                <a:lumMod val="50000"/>
              </a:schemeClr>
            </a:solidFill>
            <a:prstDash val="solid"/>
            <a:round/>
            <a:headEnd type="none" w="med" len="med"/>
            <a:tailEnd type="arrow"/>
          </a:ln>
          <a:effectLst>
            <a:outerShdw dist="45791" dir="2021404" algn="ctr" rotWithShape="0">
              <a:srgbClr val="9999FF"/>
            </a:outerShdw>
          </a:effectLst>
        </p:spPr>
      </p:cxnSp>
      <p:sp>
        <p:nvSpPr>
          <p:cNvPr id="15" name="TextovéPole 14"/>
          <p:cNvSpPr txBox="1"/>
          <p:nvPr/>
        </p:nvSpPr>
        <p:spPr>
          <a:xfrm>
            <a:off x="5503540" y="163116"/>
            <a:ext cx="4680520" cy="1323439"/>
          </a:xfrm>
          <a:prstGeom prst="rect">
            <a:avLst/>
          </a:prstGeom>
          <a:blipFill>
            <a:blip r:embed="rId3" cstate="print"/>
            <a:tile tx="0" ty="0" sx="100000" sy="100000" flip="none" algn="tl"/>
          </a:blipFill>
          <a:ln w="60325" cmpd="tri">
            <a:solidFill>
              <a:schemeClr val="accent1">
                <a:lumMod val="50000"/>
              </a:schemeClr>
            </a:solidFill>
            <a:prstDash val="dash"/>
          </a:ln>
        </p:spPr>
        <p:txBody>
          <a:bodyPr wrap="square" rtlCol="0">
            <a:spAutoFit/>
          </a:bodyPr>
          <a:lstStyle/>
          <a:p>
            <a:pPr algn="ctr"/>
            <a:r>
              <a:rPr lang="cs-CZ" sz="2000" dirty="0" smtClean="0">
                <a:solidFill>
                  <a:schemeClr val="accent6">
                    <a:lumMod val="50000"/>
                  </a:schemeClr>
                </a:solidFill>
                <a:latin typeface="Bookman Old Style" pitchFamily="18" charset="0"/>
              </a:rPr>
              <a:t>Mužstvo dospělých úlohu favorita nesplnilo a po špatném výkonu nechalo všechny body na hřišti zachraňujícího se mužstva</a:t>
            </a:r>
          </a:p>
        </p:txBody>
      </p:sp>
      <p:sp>
        <p:nvSpPr>
          <p:cNvPr id="22" name="TextovéPole 21"/>
          <p:cNvSpPr txBox="1"/>
          <p:nvPr/>
        </p:nvSpPr>
        <p:spPr>
          <a:xfrm>
            <a:off x="102940" y="91108"/>
            <a:ext cx="4392488" cy="3293209"/>
          </a:xfrm>
          <a:prstGeom prst="rect">
            <a:avLst/>
          </a:prstGeom>
          <a:solidFill>
            <a:srgbClr val="FFFF66"/>
          </a:solidFill>
        </p:spPr>
        <p:txBody>
          <a:bodyPr wrap="square" rtlCol="0">
            <a:spAutoFit/>
          </a:bodyPr>
          <a:lstStyle/>
          <a:p>
            <a:pPr algn="ctr"/>
            <a:r>
              <a:rPr lang="cs-CZ" sz="3200" u="sng" dirty="0" smtClean="0">
                <a:ln>
                  <a:solidFill>
                    <a:srgbClr val="FF5050"/>
                  </a:solidFill>
                </a:ln>
                <a:solidFill>
                  <a:schemeClr val="accent6">
                    <a:lumMod val="50000"/>
                  </a:schemeClr>
                </a:solidFill>
                <a:latin typeface="Century Gothic" pitchFamily="34" charset="0"/>
              </a:rPr>
              <a:t>Mladší žáci B</a:t>
            </a:r>
            <a:r>
              <a:rPr lang="cs-CZ" sz="2400" u="sng" dirty="0" smtClean="0">
                <a:ln>
                  <a:solidFill>
                    <a:srgbClr val="FF5050"/>
                  </a:solidFill>
                </a:ln>
                <a:solidFill>
                  <a:schemeClr val="accent6">
                    <a:lumMod val="50000"/>
                  </a:schemeClr>
                </a:solidFill>
                <a:latin typeface="Century Gothic" pitchFamily="34" charset="0"/>
              </a:rPr>
              <a:t> </a:t>
            </a:r>
          </a:p>
          <a:p>
            <a:pPr algn="just"/>
            <a:r>
              <a:rPr lang="cs-CZ" sz="1600" dirty="0" smtClean="0">
                <a:latin typeface="Century Gothic" pitchFamily="34" charset="0"/>
              </a:rPr>
              <a:t>zakončí tento ročník dnes zápasem se Zahořany, který začíná hned  po skončení utkaní dospělých. Už teď je ale jisté, že skončí celkově na 6. místě okresního přeboru. Náskok před nimi stojícího Terezína na 5. místě je 9 bodů a naopak na 7.Žitenice/Lovosice mají k dobru dokonce bodů 10. Jarní výkony pod vedením Miroslava </a:t>
            </a:r>
            <a:r>
              <a:rPr lang="cs-CZ" sz="1600" dirty="0" err="1" smtClean="0">
                <a:latin typeface="Century Gothic" pitchFamily="34" charset="0"/>
              </a:rPr>
              <a:t>Daniluka</a:t>
            </a:r>
            <a:r>
              <a:rPr lang="cs-CZ" sz="1600" dirty="0" smtClean="0">
                <a:latin typeface="Century Gothic" pitchFamily="34" charset="0"/>
              </a:rPr>
              <a:t> a Tomáše </a:t>
            </a:r>
            <a:r>
              <a:rPr lang="cs-CZ" sz="1600" dirty="0" err="1" smtClean="0">
                <a:latin typeface="Century Gothic" pitchFamily="34" charset="0"/>
              </a:rPr>
              <a:t>Gernata</a:t>
            </a:r>
            <a:r>
              <a:rPr lang="cs-CZ" sz="1600" dirty="0" smtClean="0">
                <a:latin typeface="Century Gothic" pitchFamily="34" charset="0"/>
              </a:rPr>
              <a:t> byly dobré. Zatím 5 vítězství a 3 porážky z toho jedna na penalty.  </a:t>
            </a:r>
          </a:p>
        </p:txBody>
      </p:sp>
      <p:sp>
        <p:nvSpPr>
          <p:cNvPr id="23" name="Rectangle 76"/>
          <p:cNvSpPr>
            <a:spLocks noChangeArrowheads="1"/>
          </p:cNvSpPr>
          <p:nvPr/>
        </p:nvSpPr>
        <p:spPr bwMode="auto">
          <a:xfrm>
            <a:off x="102940" y="3716915"/>
            <a:ext cx="4464496" cy="29392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cs-CZ" sz="1600" u="sng" dirty="0" smtClean="0">
                <a:latin typeface="Arial Black" pitchFamily="34" charset="0"/>
                <a:ea typeface="Times New Roman" pitchFamily="18" charset="0"/>
                <a:cs typeface="Arial" pitchFamily="34" charset="0"/>
              </a:rPr>
              <a:t>TJ </a:t>
            </a:r>
            <a:r>
              <a:rPr lang="cs-CZ" sz="1600" u="sng" dirty="0" err="1" smtClean="0">
                <a:latin typeface="Arial Black" pitchFamily="34" charset="0"/>
                <a:ea typeface="Times New Roman" pitchFamily="18" charset="0"/>
                <a:cs typeface="Arial" pitchFamily="34" charset="0"/>
              </a:rPr>
              <a:t>Žitenice</a:t>
            </a:r>
            <a:r>
              <a:rPr lang="cs-CZ" sz="1600" u="sng" dirty="0" smtClean="0">
                <a:latin typeface="Arial Black" pitchFamily="34" charset="0"/>
                <a:ea typeface="Times New Roman" pitchFamily="18" charset="0"/>
                <a:cs typeface="Arial" pitchFamily="34" charset="0"/>
              </a:rPr>
              <a:t>/Lovosice- SK </a:t>
            </a:r>
            <a:r>
              <a:rPr lang="cs-CZ" sz="1600" u="sng" dirty="0" err="1" smtClean="0">
                <a:latin typeface="Arial Black" pitchFamily="34" charset="0"/>
                <a:ea typeface="Times New Roman" pitchFamily="18" charset="0"/>
                <a:cs typeface="Arial" pitchFamily="34" charset="0"/>
              </a:rPr>
              <a:t>Štětí</a:t>
            </a:r>
            <a:r>
              <a:rPr lang="cs-CZ" sz="1600" u="sng" dirty="0" smtClean="0">
                <a:latin typeface="Arial Black" pitchFamily="34" charset="0"/>
                <a:ea typeface="Times New Roman" pitchFamily="18" charset="0"/>
                <a:cs typeface="Arial" pitchFamily="34" charset="0"/>
              </a:rPr>
              <a:t>  B</a:t>
            </a:r>
            <a:endParaRPr lang="cs-CZ" sz="1600" b="0" dirty="0" smtClean="0">
              <a:latin typeface="Arial Black" pitchFamily="34" charset="0"/>
              <a:cs typeface="Arial" pitchFamily="34" charset="0"/>
            </a:endParaRPr>
          </a:p>
          <a:p>
            <a:pPr lvl="0" algn="ctr" eaLnBrk="0" hangingPunct="0"/>
            <a:r>
              <a:rPr lang="cs-CZ" sz="1800" u="sng" dirty="0" smtClean="0">
                <a:latin typeface="Arial Black" pitchFamily="34" charset="0"/>
                <a:ea typeface="Times New Roman" pitchFamily="18" charset="0"/>
                <a:cs typeface="Arial" pitchFamily="34" charset="0"/>
              </a:rPr>
              <a:t>2:11(2:5)   </a:t>
            </a:r>
            <a:r>
              <a:rPr lang="cs-CZ" u="sng" dirty="0" smtClean="0">
                <a:latin typeface="Arial Black" pitchFamily="34" charset="0"/>
                <a:ea typeface="Times New Roman" pitchFamily="18" charset="0"/>
                <a:cs typeface="Arial" pitchFamily="34" charset="0"/>
              </a:rPr>
              <a:t>30.5.2015  18. kolo </a:t>
            </a:r>
          </a:p>
          <a:p>
            <a:pPr eaLnBrk="0" hangingPunct="0"/>
            <a:r>
              <a:rPr lang="cs-CZ" sz="1100" b="0" dirty="0" smtClean="0">
                <a:latin typeface="Arial" pitchFamily="34" charset="0"/>
                <a:cs typeface="Arial" pitchFamily="34" charset="0"/>
              </a:rPr>
              <a:t>Domácí nastoupili v poli o jednoho hráče méně. Ale úvod patřil jim. Po přímém kopu skoro z půlky hřiště načapal domácí střelec </a:t>
            </a:r>
            <a:r>
              <a:rPr lang="cs-CZ" sz="1100" b="0" dirty="0" err="1" smtClean="0">
                <a:latin typeface="Arial" pitchFamily="34" charset="0"/>
                <a:cs typeface="Arial" pitchFamily="34" charset="0"/>
              </a:rPr>
              <a:t>štětského</a:t>
            </a:r>
            <a:r>
              <a:rPr lang="cs-CZ" sz="1100" b="0" dirty="0" smtClean="0">
                <a:latin typeface="Arial" pitchFamily="34" charset="0"/>
                <a:cs typeface="Arial" pitchFamily="34" charset="0"/>
              </a:rPr>
              <a:t> brankáře nesoustředěného a hosté museli dotahovat. To však stihli i s obratem během úvodních deseti minut. Skóre začalo narůstat a řada z šancí ještě zůstala neproměněna. Domácí ještě jednou využili otevřenosti hostující obrany, ale z jejich pohledu to byla poslední povedená akce. Hosté během zápasu předvedli několik pohledných kombinačních i individuálních akcí a konečné skóre mohlo být při přesnější mušce ještě vyšší. Za předvedený výkon patří celému týmu pochvala.</a:t>
            </a:r>
          </a:p>
          <a:p>
            <a:pPr lvl="0" algn="ctr" eaLnBrk="0" hangingPunct="0"/>
            <a:endParaRPr lang="cs-CZ" u="sng" dirty="0" smtClean="0">
              <a:latin typeface="Arial Black" pitchFamily="34" charset="0"/>
              <a:ea typeface="Times New Roman" pitchFamily="18" charset="0"/>
              <a:cs typeface="Arial" pitchFamily="34" charset="0"/>
            </a:endParaRPr>
          </a:p>
          <a:p>
            <a:pPr lvl="0" eaLnBrk="0" hangingPunct="0"/>
            <a:r>
              <a:rPr lang="cs-CZ" sz="1400" b="0" u="sng" dirty="0" smtClean="0">
                <a:latin typeface="Arial" pitchFamily="34" charset="0"/>
                <a:ea typeface="Times New Roman" pitchFamily="18" charset="0"/>
                <a:cs typeface="Arial" pitchFamily="34" charset="0"/>
              </a:rPr>
              <a:t>Branka</a:t>
            </a:r>
            <a:r>
              <a:rPr lang="cs-CZ" sz="1400" b="0" dirty="0" smtClean="0">
                <a:latin typeface="Arial" pitchFamily="34" charset="0"/>
                <a:ea typeface="Times New Roman" pitchFamily="18" charset="0"/>
                <a:cs typeface="Arial" pitchFamily="34" charset="0"/>
              </a:rPr>
              <a:t>: </a:t>
            </a:r>
            <a:r>
              <a:rPr lang="cs-CZ" sz="1400" b="0" dirty="0" err="1" smtClean="0">
                <a:latin typeface="Arial" pitchFamily="34" charset="0"/>
                <a:ea typeface="Times New Roman" pitchFamily="18" charset="0"/>
                <a:cs typeface="Arial" pitchFamily="34" charset="0"/>
              </a:rPr>
              <a:t>Bartko</a:t>
            </a:r>
            <a:r>
              <a:rPr lang="cs-CZ" sz="1400" b="0" dirty="0" smtClean="0">
                <a:latin typeface="Arial" pitchFamily="34" charset="0"/>
                <a:ea typeface="Times New Roman" pitchFamily="18" charset="0"/>
                <a:cs typeface="Arial" pitchFamily="34" charset="0"/>
              </a:rPr>
              <a:t> 3, </a:t>
            </a:r>
            <a:r>
              <a:rPr lang="cs-CZ" sz="1400" b="0" dirty="0" err="1" smtClean="0">
                <a:latin typeface="Arial" pitchFamily="34" charset="0"/>
                <a:ea typeface="Times New Roman" pitchFamily="18" charset="0"/>
                <a:cs typeface="Arial" pitchFamily="34" charset="0"/>
              </a:rPr>
              <a:t>Drahoňovský</a:t>
            </a:r>
            <a:r>
              <a:rPr lang="cs-CZ" sz="1400" b="0" dirty="0" smtClean="0">
                <a:latin typeface="Arial" pitchFamily="34" charset="0"/>
                <a:ea typeface="Times New Roman" pitchFamily="18" charset="0"/>
                <a:cs typeface="Arial" pitchFamily="34" charset="0"/>
              </a:rPr>
              <a:t> 3, </a:t>
            </a:r>
            <a:r>
              <a:rPr lang="cs-CZ" sz="1400" b="0" dirty="0" err="1" smtClean="0">
                <a:latin typeface="Arial" pitchFamily="34" charset="0"/>
                <a:ea typeface="Times New Roman" pitchFamily="18" charset="0"/>
                <a:cs typeface="Arial" pitchFamily="34" charset="0"/>
              </a:rPr>
              <a:t>Šrotýř</a:t>
            </a:r>
            <a:r>
              <a:rPr lang="cs-CZ" sz="1400" b="0" dirty="0" smtClean="0">
                <a:latin typeface="Arial" pitchFamily="34" charset="0"/>
                <a:ea typeface="Times New Roman" pitchFamily="18" charset="0"/>
                <a:cs typeface="Arial" pitchFamily="34" charset="0"/>
              </a:rPr>
              <a:t> 1, Holub 1, </a:t>
            </a:r>
          </a:p>
          <a:p>
            <a:pPr lvl="0" eaLnBrk="0" hangingPunct="0"/>
            <a:r>
              <a:rPr lang="cs-CZ" sz="1400" b="0" dirty="0" smtClean="0">
                <a:latin typeface="Arial" pitchFamily="34" charset="0"/>
                <a:ea typeface="Times New Roman" pitchFamily="18" charset="0"/>
                <a:cs typeface="Arial" pitchFamily="34" charset="0"/>
              </a:rPr>
              <a:t>              </a:t>
            </a:r>
            <a:r>
              <a:rPr lang="cs-CZ" sz="1400" b="0" dirty="0" err="1" smtClean="0">
                <a:latin typeface="Arial" pitchFamily="34" charset="0"/>
                <a:ea typeface="Times New Roman" pitchFamily="18" charset="0"/>
                <a:cs typeface="Arial" pitchFamily="34" charset="0"/>
              </a:rPr>
              <a:t>Š.Plicka</a:t>
            </a:r>
            <a:r>
              <a:rPr lang="cs-CZ" sz="1400" b="0" dirty="0" smtClean="0">
                <a:latin typeface="Arial" pitchFamily="34" charset="0"/>
                <a:ea typeface="Times New Roman" pitchFamily="18" charset="0"/>
                <a:cs typeface="Arial" pitchFamily="34" charset="0"/>
              </a:rPr>
              <a:t> 1, Jakub Pilař 1, Jakub Novák 1</a:t>
            </a:r>
            <a:endParaRPr kumimoji="0" lang="cs-CZ" sz="1400" b="0" i="0" u="none" strike="noStrike" cap="none" normalizeH="0" baseline="0" dirty="0" smtClean="0">
              <a:ln>
                <a:noFill/>
              </a:ln>
              <a:effectLst/>
              <a:latin typeface="Arial" pitchFamily="34" charset="0"/>
              <a:ea typeface="Times New Roman" pitchFamily="18" charset="0"/>
              <a:cs typeface="Arial" pitchFamily="34" charset="0"/>
            </a:endParaRPr>
          </a:p>
        </p:txBody>
      </p:sp>
      <p:sp>
        <p:nvSpPr>
          <p:cNvPr id="4206" name="Rectangle 110"/>
          <p:cNvSpPr>
            <a:spLocks noChangeArrowheads="1"/>
          </p:cNvSpPr>
          <p:nvPr/>
        </p:nvSpPr>
        <p:spPr bwMode="auto">
          <a:xfrm>
            <a:off x="5431532" y="1761802"/>
            <a:ext cx="4752528"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cs-CZ" sz="2200" b="0" i="0" u="sng" strike="noStrike" cap="none" normalizeH="0" baseline="0" dirty="0" smtClean="0">
                <a:ln>
                  <a:solidFill>
                    <a:srgbClr val="FF0066"/>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1.FC </a:t>
            </a:r>
            <a:r>
              <a:rPr kumimoji="0" lang="cs-CZ" sz="2200" b="0" i="0" u="sng" strike="noStrike" cap="none" normalizeH="0" baseline="0" dirty="0" err="1" smtClean="0">
                <a:ln>
                  <a:solidFill>
                    <a:srgbClr val="FF0066"/>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Spořice</a:t>
            </a:r>
            <a:r>
              <a:rPr kumimoji="0" lang="cs-CZ" sz="2200" b="0" i="0" u="sng" strike="noStrike" cap="none" normalizeH="0" baseline="0" dirty="0" smtClean="0">
                <a:ln>
                  <a:solidFill>
                    <a:srgbClr val="FF0066"/>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 SK </a:t>
            </a:r>
            <a:r>
              <a:rPr kumimoji="0" lang="cs-CZ" sz="2200" b="0" i="0" u="sng" strike="noStrike" cap="none" normalizeH="0" baseline="0" dirty="0" err="1" smtClean="0">
                <a:ln>
                  <a:solidFill>
                    <a:srgbClr val="FF0066"/>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Štětí</a:t>
            </a:r>
            <a:endParaRPr kumimoji="0" lang="cs-CZ" sz="800" b="0" i="0" u="none" strike="noStrike" cap="none" normalizeH="0" baseline="0" dirty="0" smtClean="0">
              <a:ln>
                <a:solidFill>
                  <a:srgbClr val="FF0066"/>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cs-CZ" sz="2200" b="0" i="0" u="sng" strike="noStrike" cap="none" normalizeH="0" baseline="0" dirty="0" smtClean="0">
                <a:ln>
                  <a:solidFill>
                    <a:srgbClr val="FF0066"/>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3:1(2:1)  30.5.2015</a:t>
            </a:r>
            <a:endParaRPr kumimoji="0" lang="cs-CZ" sz="800" b="0" i="0" u="none" strike="noStrike" cap="none" normalizeH="0" baseline="0" dirty="0" smtClean="0">
              <a:ln>
                <a:solidFill>
                  <a:srgbClr val="FF0066"/>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Úvodní minuty zápasu patřily domácím. Již ve 3. minutě nechal za sebou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Ransdorf</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útočníka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Spořic</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dorostenec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Koráň</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který dostal příležitost v tomto utkání od začátku, zachraňoval před nabíhajícím hráčem odkopem míče na roh. Toto varovní pro hosty dostatečné nebylo. Ve 12. minutě nechala obrana hodně prostoru kapitánovi domácích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Eiseltovi</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tak se do míče ze 30 metrů opřel a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Michovský</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skákal naprázdno. O 2 minuty později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tak dlouho váhalo s odkopem a nabídlo domácím zvýšení náskoku na 2:0. Obrovskou tutovku ale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Spořice</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zazdily. V 17. minutě zahrávalo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první roh a hned z toho bylo vyrovnání na 1:1. V nepřehledné situaci se nejlépe zorientoval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po několika zápasovém střeleckém půstu si na konto připsal branku.  Žádný obrat ve vývoji zápasu ve prospěch favorita ze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vstřelená branka nepřinesla. Nebezpečně letící míč z trestného kopu zahrávaného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Camplem</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musel vyrážet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Michovský</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Volný přímý kop zahrávalo i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gólman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Pechar</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 jistotu vyrazil balón na roh. Pak si s obranou pohrál Vrba, když snadno obešel několik bránících hráčů a hosté si oddechli až po zásahu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Ransdorfa</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 28. minutě si   na krásně letící míč naběhl Vrba, hlavou ho zrovna ideálně netrefil, ale jeho odskok překvapil brankáře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takovým způsobem, že z toho byla branka na 2:1 pro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Spořice</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závěru poločasu mohli domácí náskok pojistit z několika volných přímých kopů, ale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Campl</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vždy trefil jenom zeď. Začátek druhého poločasu byla velká nuda. Domácí pozorně bránili a hosté, kteří měli sice míč na svých kopačkách o něco častěji, působili ospalým dojmem</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Picture 111"/>
          <p:cNvPicPr>
            <a:picLocks noChangeAspect="1" noChangeArrowheads="1"/>
          </p:cNvPicPr>
          <p:nvPr/>
        </p:nvPicPr>
        <p:blipFill>
          <a:blip r:embed="rId4" cstate="print"/>
          <a:srcRect/>
          <a:stretch>
            <a:fillRect/>
          </a:stretch>
        </p:blipFill>
        <p:spPr bwMode="auto">
          <a:xfrm>
            <a:off x="8959923" y="1603276"/>
            <a:ext cx="792089" cy="864097"/>
          </a:xfrm>
          <a:prstGeom prst="rect">
            <a:avLst/>
          </a:prstGeom>
          <a:noFill/>
          <a:ln w="9525">
            <a:noFill/>
            <a:miter lim="800000"/>
            <a:headEnd/>
            <a:tailEnd/>
          </a:ln>
        </p:spPr>
      </p:pic>
      <p:pic>
        <p:nvPicPr>
          <p:cNvPr id="4098" name="Picture 38"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2011363"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911475" y="6859588"/>
            <a:ext cx="158432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59324" y="7075884"/>
            <a:ext cx="115212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246956" y="3835524"/>
            <a:ext cx="4032448"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11" name="TextovéPole 10"/>
          <p:cNvSpPr txBox="1"/>
          <p:nvPr/>
        </p:nvSpPr>
        <p:spPr>
          <a:xfrm>
            <a:off x="462980" y="60911"/>
            <a:ext cx="3744416" cy="246221"/>
          </a:xfrm>
          <a:prstGeom prst="rect">
            <a:avLst/>
          </a:prstGeom>
          <a:solidFill>
            <a:srgbClr val="FFFFCC"/>
          </a:solidFill>
        </p:spPr>
        <p:txBody>
          <a:bodyPr wrap="square" rtlCol="0">
            <a:spAutoFit/>
          </a:bodyPr>
          <a:lstStyle/>
          <a:p>
            <a:pPr algn="ctr"/>
            <a:r>
              <a:rPr lang="cs-CZ" sz="1000" dirty="0" smtClean="0">
                <a:latin typeface="Comic Sans MS" pitchFamily="66" charset="0"/>
                <a:cs typeface="Arabic Typesetting" pitchFamily="66" charset="-78"/>
              </a:rPr>
              <a:t>Pokračování zápasu </a:t>
            </a:r>
            <a:r>
              <a:rPr lang="cs-CZ" sz="1000" dirty="0" err="1" smtClean="0">
                <a:latin typeface="Comic Sans MS" pitchFamily="66" charset="0"/>
                <a:cs typeface="Arabic Typesetting" pitchFamily="66" charset="-78"/>
              </a:rPr>
              <a:t>Spořice</a:t>
            </a:r>
            <a:r>
              <a:rPr lang="cs-CZ" sz="1000" dirty="0" smtClean="0">
                <a:latin typeface="Comic Sans MS" pitchFamily="66" charset="0"/>
                <a:cs typeface="Arabic Typesetting" pitchFamily="66" charset="-78"/>
              </a:rPr>
              <a:t>  - </a:t>
            </a:r>
            <a:r>
              <a:rPr lang="cs-CZ" sz="1000" dirty="0" err="1" smtClean="0">
                <a:latin typeface="Comic Sans MS" pitchFamily="66" charset="0"/>
                <a:cs typeface="Arabic Typesetting" pitchFamily="66" charset="-78"/>
              </a:rPr>
              <a:t>Štětí</a:t>
            </a:r>
            <a:r>
              <a:rPr lang="cs-CZ" sz="1000" dirty="0" smtClean="0">
                <a:latin typeface="Comic Sans MS" pitchFamily="66" charset="0"/>
                <a:cs typeface="Arabic Typesetting" pitchFamily="66" charset="-78"/>
              </a:rPr>
              <a:t>  30.5.2015</a:t>
            </a:r>
            <a:endParaRPr lang="cs-CZ" sz="1000" dirty="0" smtClean="0">
              <a:latin typeface="Book Antiqua" pitchFamily="18" charset="0"/>
              <a:cs typeface="Arabic Typesetting" pitchFamily="66" charset="-78"/>
            </a:endParaRPr>
          </a:p>
        </p:txBody>
      </p:sp>
      <p:graphicFrame>
        <p:nvGraphicFramePr>
          <p:cNvPr id="26" name="Tabulka 25"/>
          <p:cNvGraphicFramePr>
            <a:graphicFrameLocks noGrp="1"/>
          </p:cNvGraphicFramePr>
          <p:nvPr/>
        </p:nvGraphicFramePr>
        <p:xfrm>
          <a:off x="5575547" y="4267572"/>
          <a:ext cx="4525765" cy="2743200"/>
        </p:xfrm>
        <a:graphic>
          <a:graphicData uri="http://schemas.openxmlformats.org/drawingml/2006/table">
            <a:tbl>
              <a:tblPr/>
              <a:tblGrid>
                <a:gridCol w="1297750">
                  <a:extLst>
                    <a:ext uri="{9D8B030D-6E8A-4147-A177-3AD203B41FA5}">
                      <a16:colId xmlns:a16="http://schemas.microsoft.com/office/drawing/2014/main" val="20000"/>
                    </a:ext>
                  </a:extLst>
                </a:gridCol>
                <a:gridCol w="1657629">
                  <a:extLst>
                    <a:ext uri="{9D8B030D-6E8A-4147-A177-3AD203B41FA5}">
                      <a16:colId xmlns:a16="http://schemas.microsoft.com/office/drawing/2014/main" val="20001"/>
                    </a:ext>
                  </a:extLst>
                </a:gridCol>
                <a:gridCol w="712490">
                  <a:extLst>
                    <a:ext uri="{9D8B030D-6E8A-4147-A177-3AD203B41FA5}">
                      <a16:colId xmlns:a16="http://schemas.microsoft.com/office/drawing/2014/main" val="20002"/>
                    </a:ext>
                  </a:extLst>
                </a:gridCol>
                <a:gridCol w="857896">
                  <a:extLst>
                    <a:ext uri="{9D8B030D-6E8A-4147-A177-3AD203B41FA5}">
                      <a16:colId xmlns:a16="http://schemas.microsoft.com/office/drawing/2014/main" val="20003"/>
                    </a:ext>
                  </a:extLst>
                </a:gridCol>
              </a:tblGrid>
              <a:tr h="152400">
                <a:tc gridSpan="2">
                  <a:txBody>
                    <a:bodyPr/>
                    <a:lstStyle/>
                    <a:p>
                      <a:pPr algn="ctr" rtl="0" fontAlgn="ctr"/>
                      <a:r>
                        <a:rPr lang="cs-CZ" sz="800" b="0" i="0" u="none" strike="noStrike" dirty="0">
                          <a:solidFill>
                            <a:srgbClr val="000000"/>
                          </a:solidFill>
                          <a:latin typeface="Bodoni MT Black"/>
                        </a:rPr>
                        <a:t>Soupeř 28.kolo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a:txBody>
                    <a:bodyPr/>
                    <a:lstStyle/>
                    <a:p>
                      <a:pPr algn="ctr" rtl="0" fontAlgn="ctr"/>
                      <a:r>
                        <a:rPr lang="cs-CZ" sz="800" b="0" i="0" u="none" strike="noStrike">
                          <a:solidFill>
                            <a:srgbClr val="000000"/>
                          </a:solidFill>
                          <a:latin typeface="Bodoni MT Black"/>
                        </a:rPr>
                        <a:t>Starší žáci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0" i="0" u="none" strike="noStrike">
                          <a:solidFill>
                            <a:srgbClr val="000000"/>
                          </a:solidFill>
                          <a:latin typeface="Bodoni MT Black"/>
                        </a:rPr>
                        <a:t>Mladší žáci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0"/>
                  </a:ext>
                </a:extLst>
              </a:tr>
              <a:tr h="152400">
                <a:tc>
                  <a:txBody>
                    <a:bodyPr/>
                    <a:lstStyle/>
                    <a:p>
                      <a:pPr algn="ctr" rtl="0" fontAlgn="ctr"/>
                      <a:r>
                        <a:rPr lang="cs-CZ" sz="800" b="1" i="0" u="none" strike="noStrike">
                          <a:solidFill>
                            <a:srgbClr val="000000"/>
                          </a:solidFill>
                          <a:latin typeface="Bodoni MT Black"/>
                        </a:rPr>
                        <a:t>Brozany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a:solidFill>
                            <a:srgbClr val="000000"/>
                          </a:solidFill>
                          <a:latin typeface="Bodoni MT Black"/>
                        </a:rPr>
                        <a:t>FC Chomutov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a:solidFill>
                            <a:srgbClr val="000000"/>
                          </a:solidFill>
                          <a:latin typeface="Bodoni MT Black"/>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a:solidFill>
                            <a:srgbClr val="000000"/>
                          </a:solidFill>
                          <a:latin typeface="Bodoni MT Black"/>
                        </a:rPr>
                        <a:t>6:1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1"/>
                  </a:ext>
                </a:extLst>
              </a:tr>
              <a:tr h="152400">
                <a:tc>
                  <a:txBody>
                    <a:bodyPr/>
                    <a:lstStyle/>
                    <a:p>
                      <a:pPr algn="ctr" rtl="0" fontAlgn="ctr"/>
                      <a:r>
                        <a:rPr lang="cs-CZ" sz="800" b="1" i="0" u="none" strike="noStrike">
                          <a:solidFill>
                            <a:srgbClr val="000000"/>
                          </a:solidFill>
                          <a:latin typeface="Bodoni MT Black"/>
                        </a:rPr>
                        <a:t>Ervěnice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a:solidFill>
                            <a:srgbClr val="000000"/>
                          </a:solidFill>
                          <a:latin typeface="Bodoni MT Black"/>
                        </a:rPr>
                        <a:t>Jun.Děčín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a:solidFill>
                            <a:srgbClr val="000000"/>
                          </a:solidFill>
                          <a:latin typeface="Bodoni MT Black"/>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a:solidFill>
                            <a:srgbClr val="000000"/>
                          </a:solidFill>
                          <a:latin typeface="Bodoni MT Black"/>
                        </a:rPr>
                        <a:t>4:3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152400">
                <a:tc>
                  <a:txBody>
                    <a:bodyPr/>
                    <a:lstStyle/>
                    <a:p>
                      <a:pPr algn="ctr" rtl="0" fontAlgn="ctr"/>
                      <a:r>
                        <a:rPr lang="cs-CZ" sz="800" b="1" i="0" u="none" strike="noStrike">
                          <a:solidFill>
                            <a:srgbClr val="000000"/>
                          </a:solidFill>
                          <a:latin typeface="Bodoni MT Black"/>
                        </a:rPr>
                        <a:t>Žatec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a:solidFill>
                            <a:srgbClr val="000000"/>
                          </a:solidFill>
                          <a:latin typeface="Bodoni MT Black"/>
                        </a:rPr>
                        <a:t>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a:solidFill>
                            <a:srgbClr val="000000"/>
                          </a:solidFill>
                          <a:latin typeface="Bodoni MT Black"/>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a:solidFill>
                            <a:srgbClr val="000000"/>
                          </a:solidFill>
                          <a:latin typeface="Bodoni MT Black"/>
                        </a:rPr>
                        <a:t>5:0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3"/>
                  </a:ext>
                </a:extLst>
              </a:tr>
              <a:tr h="152400">
                <a:tc>
                  <a:txBody>
                    <a:bodyPr/>
                    <a:lstStyle/>
                    <a:p>
                      <a:pPr algn="ctr" rtl="0" fontAlgn="ctr"/>
                      <a:r>
                        <a:rPr lang="cs-CZ" sz="800" b="1" i="0" u="none" strike="noStrike">
                          <a:solidFill>
                            <a:srgbClr val="000000"/>
                          </a:solidFill>
                          <a:latin typeface="Bodoni MT Black"/>
                        </a:rPr>
                        <a:t>Štětí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a:solidFill>
                            <a:srgbClr val="000000"/>
                          </a:solidFill>
                          <a:latin typeface="Bodoni MT Black"/>
                        </a:rPr>
                        <a:t>Litvínov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a:solidFill>
                            <a:srgbClr val="000000"/>
                          </a:solidFill>
                          <a:latin typeface="Bodoni MT Black"/>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a:solidFill>
                            <a:srgbClr val="000000"/>
                          </a:solidFill>
                          <a:latin typeface="Bodoni MT Black"/>
                        </a:rPr>
                        <a:t>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152400">
                <a:tc>
                  <a:txBody>
                    <a:bodyPr/>
                    <a:lstStyle/>
                    <a:p>
                      <a:pPr algn="ctr" rtl="0" fontAlgn="ctr"/>
                      <a:r>
                        <a:rPr lang="cs-CZ" sz="800" b="1" i="0" u="none" strike="noStrike">
                          <a:solidFill>
                            <a:srgbClr val="000000"/>
                          </a:solidFill>
                          <a:latin typeface="Bodoni MT Black"/>
                        </a:rPr>
                        <a:t>T.Kadaň</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a:solidFill>
                            <a:srgbClr val="000000"/>
                          </a:solidFill>
                          <a:latin typeface="Bodoni MT Black"/>
                        </a:rPr>
                        <a:t>SK Roudnice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a:solidFill>
                            <a:srgbClr val="000000"/>
                          </a:solidFill>
                          <a:latin typeface="Bodoni MT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a:solidFill>
                            <a:srgbClr val="000000"/>
                          </a:solidFill>
                          <a:latin typeface="Bodoni MT Black"/>
                        </a:rPr>
                        <a:t>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5"/>
                  </a:ext>
                </a:extLst>
              </a:tr>
              <a:tr h="152400">
                <a:tc>
                  <a:txBody>
                    <a:bodyPr/>
                    <a:lstStyle/>
                    <a:p>
                      <a:pPr algn="ctr" rtl="0" fontAlgn="ctr"/>
                      <a:r>
                        <a:rPr lang="cs-CZ" sz="800" b="1" i="0" u="none" strike="noStrike">
                          <a:solidFill>
                            <a:srgbClr val="000000"/>
                          </a:solidFill>
                          <a:latin typeface="Bodoni MT Black"/>
                        </a:rPr>
                        <a:t>Litvínov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a:solidFill>
                            <a:srgbClr val="000000"/>
                          </a:solidFill>
                          <a:latin typeface="Bodoni MT Black"/>
                        </a:rPr>
                        <a:t>Mostecký FK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a:solidFill>
                            <a:srgbClr val="000000"/>
                          </a:solidFill>
                          <a:latin typeface="Bodoni MT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a:solidFill>
                            <a:srgbClr val="000000"/>
                          </a:solidFill>
                          <a:latin typeface="Bodoni MT Black"/>
                        </a:rPr>
                        <a:t>7:1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152400">
                <a:tc>
                  <a:txBody>
                    <a:bodyPr/>
                    <a:lstStyle/>
                    <a:p>
                      <a:pPr algn="ctr" rtl="0" fontAlgn="ctr"/>
                      <a:r>
                        <a:rPr lang="cs-CZ" sz="800" b="1" i="0" u="none" strike="noStrike">
                          <a:solidFill>
                            <a:srgbClr val="000000"/>
                          </a:solidFill>
                          <a:latin typeface="Bodoni MT Black"/>
                        </a:rPr>
                        <a:t>Litoměřice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a:solidFill>
                            <a:srgbClr val="000000"/>
                          </a:solidFill>
                          <a:latin typeface="Bodoni MT Black"/>
                        </a:rPr>
                        <a:t>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a:solidFill>
                            <a:srgbClr val="000000"/>
                          </a:solidFill>
                          <a:latin typeface="Bodoni MT Black"/>
                        </a:rPr>
                        <a:t>1:0 PK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a:solidFill>
                            <a:srgbClr val="000000"/>
                          </a:solidFill>
                          <a:latin typeface="Bodoni MT Black"/>
                        </a:rPr>
                        <a:t>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7"/>
                  </a:ext>
                </a:extLst>
              </a:tr>
              <a:tr h="152400">
                <a:tc>
                  <a:txBody>
                    <a:bodyPr/>
                    <a:lstStyle/>
                    <a:p>
                      <a:pPr algn="ctr" rtl="0" fontAlgn="ctr"/>
                      <a:r>
                        <a:rPr lang="cs-CZ" sz="800" b="1" i="0" u="none" strike="noStrike">
                          <a:solidFill>
                            <a:srgbClr val="000000"/>
                          </a:solidFill>
                          <a:latin typeface="Bodoni MT Black"/>
                        </a:rPr>
                        <a:t>Bílina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a:solidFill>
                            <a:srgbClr val="000000"/>
                          </a:solidFill>
                          <a:latin typeface="Bodoni MT Black"/>
                        </a:rPr>
                        <a:t>Louny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a:solidFill>
                            <a:srgbClr val="000000"/>
                          </a:solidFill>
                          <a:latin typeface="Bodoni MT Black"/>
                        </a:rPr>
                        <a:t>1:2 PK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a:solidFill>
                            <a:srgbClr val="000000"/>
                          </a:solidFill>
                          <a:latin typeface="Bodoni MT Black"/>
                        </a:rPr>
                        <a:t>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r h="152400">
                <a:tc gridSpan="2">
                  <a:txBody>
                    <a:bodyPr/>
                    <a:lstStyle/>
                    <a:p>
                      <a:pPr algn="ctr" rtl="0" fontAlgn="ctr"/>
                      <a:r>
                        <a:rPr lang="cs-CZ" sz="800" b="0" i="0" u="none" strike="noStrike">
                          <a:solidFill>
                            <a:srgbClr val="000000"/>
                          </a:solidFill>
                          <a:latin typeface="Bodoni MT Black"/>
                        </a:rPr>
                        <a:t>Soupeř 17.kolo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a:txBody>
                    <a:bodyPr/>
                    <a:lstStyle/>
                    <a:p>
                      <a:pPr algn="ctr" rtl="0" fontAlgn="ctr"/>
                      <a:r>
                        <a:rPr lang="cs-CZ" sz="800" b="0" i="0" u="none" strike="noStrike">
                          <a:solidFill>
                            <a:srgbClr val="000000"/>
                          </a:solidFill>
                          <a:latin typeface="Bodoni MT Black"/>
                        </a:rPr>
                        <a:t>Starší žáci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0" i="0" u="none" strike="noStrike">
                          <a:solidFill>
                            <a:srgbClr val="000000"/>
                          </a:solidFill>
                          <a:latin typeface="Bodoni MT Black"/>
                        </a:rPr>
                        <a:t>Mladší žáci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9"/>
                  </a:ext>
                </a:extLst>
              </a:tr>
              <a:tr h="152400">
                <a:tc>
                  <a:txBody>
                    <a:bodyPr/>
                    <a:lstStyle/>
                    <a:p>
                      <a:pPr algn="ctr" rtl="0" fontAlgn="ctr"/>
                      <a:r>
                        <a:rPr lang="cs-CZ" sz="800" b="1" i="0" u="none" strike="noStrike">
                          <a:solidFill>
                            <a:srgbClr val="000000"/>
                          </a:solidFill>
                          <a:latin typeface="Bodoni MT Black"/>
                        </a:rPr>
                        <a:t>Krupka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a:solidFill>
                            <a:srgbClr val="000000"/>
                          </a:solidFill>
                          <a:latin typeface="Bodoni MT Black"/>
                        </a:rPr>
                        <a:t>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dirty="0">
                          <a:solidFill>
                            <a:srgbClr val="000000"/>
                          </a:solidFill>
                          <a:latin typeface="Bodoni MT Black"/>
                        </a:rPr>
                        <a:t> </a:t>
                      </a:r>
                      <a:r>
                        <a:rPr lang="cs-CZ" sz="800" b="1" i="0" u="none" strike="noStrike" dirty="0" smtClean="0">
                          <a:solidFill>
                            <a:srgbClr val="000000"/>
                          </a:solidFill>
                          <a:latin typeface="Bodoni MT Black"/>
                        </a:rPr>
                        <a:t>0:1</a:t>
                      </a:r>
                      <a:endParaRPr lang="cs-CZ" sz="800" b="1" i="0" u="none" strike="noStrike" dirty="0">
                        <a:solidFill>
                          <a:srgbClr val="000000"/>
                        </a:solidFill>
                        <a:latin typeface="Bodoni MT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dirty="0">
                          <a:solidFill>
                            <a:srgbClr val="000000"/>
                          </a:solidFill>
                          <a:latin typeface="Bodoni MT Black"/>
                        </a:rPr>
                        <a:t> </a:t>
                      </a:r>
                      <a:r>
                        <a:rPr lang="cs-CZ" sz="800" b="1" i="0" u="none" strike="noStrike" dirty="0" smtClean="0">
                          <a:solidFill>
                            <a:srgbClr val="000000"/>
                          </a:solidFill>
                          <a:latin typeface="Bodoni MT Black"/>
                        </a:rPr>
                        <a:t>3:4</a:t>
                      </a:r>
                      <a:endParaRPr lang="cs-CZ" sz="800" b="1" i="0" u="none" strike="noStrike" dirty="0">
                        <a:solidFill>
                          <a:srgbClr val="000000"/>
                        </a:solidFill>
                        <a:latin typeface="Bodoni MT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10"/>
                  </a:ext>
                </a:extLst>
              </a:tr>
              <a:tr h="152400">
                <a:tc>
                  <a:txBody>
                    <a:bodyPr/>
                    <a:lstStyle/>
                    <a:p>
                      <a:pPr algn="ctr" rtl="0" fontAlgn="ctr"/>
                      <a:r>
                        <a:rPr lang="cs-CZ" sz="800" b="1" i="0" u="none" strike="noStrike">
                          <a:solidFill>
                            <a:srgbClr val="000000"/>
                          </a:solidFill>
                          <a:latin typeface="Bodoni MT Black"/>
                        </a:rPr>
                        <a:t>Jun.Děčín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a:solidFill>
                            <a:srgbClr val="000000"/>
                          </a:solidFill>
                          <a:latin typeface="Bodoni MT Black"/>
                        </a:rPr>
                        <a:t>Litvínov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dirty="0" smtClean="0">
                          <a:solidFill>
                            <a:srgbClr val="000000"/>
                          </a:solidFill>
                          <a:latin typeface="Bodoni MT Black"/>
                        </a:rPr>
                        <a:t>5</a:t>
                      </a:r>
                      <a:r>
                        <a:rPr lang="cs-CZ" sz="800" b="1" i="0" u="none" strike="noStrike" dirty="0">
                          <a:solidFill>
                            <a:srgbClr val="000000"/>
                          </a:solidFill>
                          <a:latin typeface="Bodoni MT Black"/>
                        </a:rPr>
                        <a:t> </a:t>
                      </a:r>
                      <a:r>
                        <a:rPr lang="cs-CZ" sz="800" b="1" i="0" u="none" strike="noStrike" dirty="0" smtClean="0">
                          <a:solidFill>
                            <a:srgbClr val="000000"/>
                          </a:solidFill>
                          <a:latin typeface="Bodoni MT Black"/>
                        </a:rPr>
                        <a:t>:3</a:t>
                      </a:r>
                      <a:endParaRPr lang="cs-CZ" sz="800" b="1" i="0" u="none" strike="noStrike" dirty="0">
                        <a:solidFill>
                          <a:srgbClr val="000000"/>
                        </a:solidFill>
                        <a:latin typeface="Bodoni MT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dirty="0" smtClean="0">
                          <a:solidFill>
                            <a:srgbClr val="000000"/>
                          </a:solidFill>
                          <a:latin typeface="Bodoni MT Black"/>
                        </a:rPr>
                        <a:t>10:3</a:t>
                      </a:r>
                      <a:r>
                        <a:rPr lang="cs-CZ" sz="800" b="1" i="0" u="none" strike="noStrike" dirty="0">
                          <a:solidFill>
                            <a:srgbClr val="000000"/>
                          </a:solidFill>
                          <a:latin typeface="Bodoni MT Black"/>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11"/>
                  </a:ext>
                </a:extLst>
              </a:tr>
              <a:tr h="152400">
                <a:tc>
                  <a:txBody>
                    <a:bodyPr/>
                    <a:lstStyle/>
                    <a:p>
                      <a:pPr algn="ctr" rtl="0" fontAlgn="ctr"/>
                      <a:r>
                        <a:rPr lang="cs-CZ" sz="800" b="1" i="0" u="none" strike="noStrike">
                          <a:solidFill>
                            <a:srgbClr val="000000"/>
                          </a:solidFill>
                          <a:latin typeface="Bodoni MT Black"/>
                        </a:rPr>
                        <a:t>FC Chomutov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a:solidFill>
                            <a:srgbClr val="000000"/>
                          </a:solidFill>
                          <a:latin typeface="Bodoni MT Black"/>
                        </a:rPr>
                        <a:t>SK Roudnice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a:solidFill>
                            <a:srgbClr val="000000"/>
                          </a:solidFill>
                          <a:latin typeface="Bodoni MT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dirty="0">
                          <a:solidFill>
                            <a:srgbClr val="000000"/>
                          </a:solidFill>
                          <a:latin typeface="Bodoni MT Black"/>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12"/>
                  </a:ext>
                </a:extLst>
              </a:tr>
              <a:tr h="152400">
                <a:tc>
                  <a:txBody>
                    <a:bodyPr/>
                    <a:lstStyle/>
                    <a:p>
                      <a:pPr algn="ctr" rtl="0" fontAlgn="ctr"/>
                      <a:r>
                        <a:rPr lang="cs-CZ" sz="800" b="1" i="0" u="none" strike="noStrike" dirty="0" err="1">
                          <a:solidFill>
                            <a:srgbClr val="000000"/>
                          </a:solidFill>
                          <a:latin typeface="Bodoni MT Black"/>
                        </a:rPr>
                        <a:t>Ervěnice</a:t>
                      </a:r>
                      <a:endParaRPr lang="cs-CZ" sz="800" b="1" i="0" u="none" strike="noStrike" dirty="0">
                        <a:solidFill>
                          <a:srgbClr val="000000"/>
                        </a:solidFill>
                        <a:latin typeface="Bodoni MT Black"/>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a:solidFill>
                            <a:srgbClr val="000000"/>
                          </a:solidFill>
                          <a:latin typeface="Bodoni MT Black"/>
                        </a:rPr>
                        <a:t>Mostecký FK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dirty="0">
                          <a:solidFill>
                            <a:srgbClr val="000000"/>
                          </a:solidFill>
                          <a:latin typeface="Bodoni MT Black"/>
                        </a:rPr>
                        <a:t> </a:t>
                      </a:r>
                      <a:r>
                        <a:rPr lang="cs-CZ" sz="800" b="1" i="0" u="none" strike="noStrike" dirty="0" smtClean="0">
                          <a:solidFill>
                            <a:srgbClr val="000000"/>
                          </a:solidFill>
                          <a:latin typeface="Bodoni MT Black"/>
                        </a:rPr>
                        <a:t>0:14</a:t>
                      </a:r>
                      <a:endParaRPr lang="cs-CZ" sz="800" b="1" i="0" u="none" strike="noStrike" dirty="0">
                        <a:solidFill>
                          <a:srgbClr val="000000"/>
                        </a:solidFill>
                        <a:latin typeface="Bodoni MT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dirty="0" smtClean="0">
                          <a:solidFill>
                            <a:srgbClr val="000000"/>
                          </a:solidFill>
                          <a:latin typeface="Bodoni MT Black"/>
                        </a:rPr>
                        <a:t>0:4</a:t>
                      </a:r>
                      <a:r>
                        <a:rPr lang="cs-CZ" sz="800" b="1" i="0" u="none" strike="noStrike" dirty="0">
                          <a:solidFill>
                            <a:srgbClr val="000000"/>
                          </a:solidFill>
                          <a:latin typeface="Bodoni MT Black"/>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13"/>
                  </a:ext>
                </a:extLst>
              </a:tr>
              <a:tr h="152400">
                <a:tc>
                  <a:txBody>
                    <a:bodyPr/>
                    <a:lstStyle/>
                    <a:p>
                      <a:pPr algn="ctr" rtl="0" fontAlgn="ctr"/>
                      <a:r>
                        <a:rPr lang="cs-CZ" sz="800" b="1" i="0" u="none" strike="noStrike" dirty="0">
                          <a:solidFill>
                            <a:srgbClr val="000000"/>
                          </a:solidFill>
                          <a:latin typeface="Bodoni MT Black"/>
                        </a:rPr>
                        <a:t>Žatec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dirty="0" err="1" smtClean="0">
                          <a:solidFill>
                            <a:srgbClr val="000000"/>
                          </a:solidFill>
                          <a:latin typeface="Bodoni MT Black"/>
                        </a:rPr>
                        <a:t>Neštěmice</a:t>
                      </a:r>
                      <a:endParaRPr lang="cs-CZ" sz="800" b="1" i="0" u="none" strike="noStrike" dirty="0">
                        <a:solidFill>
                          <a:srgbClr val="000000"/>
                        </a:solidFill>
                        <a:latin typeface="Bodoni MT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dirty="0">
                          <a:solidFill>
                            <a:srgbClr val="000000"/>
                          </a:solidFill>
                          <a:latin typeface="Bodoni MT Black"/>
                        </a:rPr>
                        <a:t> </a:t>
                      </a:r>
                      <a:r>
                        <a:rPr lang="cs-CZ" sz="800" b="1" i="0" u="none" strike="noStrike" dirty="0" smtClean="0">
                          <a:solidFill>
                            <a:srgbClr val="000000"/>
                          </a:solidFill>
                          <a:latin typeface="Bodoni MT Black"/>
                        </a:rPr>
                        <a:t>3:0</a:t>
                      </a:r>
                      <a:endParaRPr lang="cs-CZ" sz="800" b="1" i="0" u="none" strike="noStrike" dirty="0">
                        <a:solidFill>
                          <a:srgbClr val="000000"/>
                        </a:solidFill>
                        <a:latin typeface="Bodoni MT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dirty="0">
                          <a:solidFill>
                            <a:srgbClr val="000000"/>
                          </a:solidFill>
                          <a:latin typeface="Bodoni MT Black"/>
                        </a:rPr>
                        <a:t> </a:t>
                      </a:r>
                      <a:r>
                        <a:rPr lang="cs-CZ" sz="800" b="1" i="0" u="none" strike="noStrike" dirty="0" smtClean="0">
                          <a:solidFill>
                            <a:srgbClr val="000000"/>
                          </a:solidFill>
                          <a:latin typeface="Bodoni MT Black"/>
                        </a:rPr>
                        <a:t>7:1</a:t>
                      </a:r>
                      <a:endParaRPr lang="cs-CZ" sz="800" b="1" i="0" u="none" strike="noStrike" dirty="0">
                        <a:solidFill>
                          <a:srgbClr val="000000"/>
                        </a:solidFill>
                        <a:latin typeface="Bodoni MT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14"/>
                  </a:ext>
                </a:extLst>
              </a:tr>
              <a:tr h="152400">
                <a:tc>
                  <a:txBody>
                    <a:bodyPr/>
                    <a:lstStyle/>
                    <a:p>
                      <a:pPr algn="ctr" rtl="0" fontAlgn="ctr"/>
                      <a:r>
                        <a:rPr lang="cs-CZ" sz="800" b="1" i="0" u="none" strike="noStrike" dirty="0" err="1" smtClean="0">
                          <a:solidFill>
                            <a:srgbClr val="000000"/>
                          </a:solidFill>
                          <a:latin typeface="Bodoni MT Black"/>
                        </a:rPr>
                        <a:t>Štětí</a:t>
                      </a:r>
                      <a:endParaRPr lang="cs-CZ" sz="800" b="1" i="0" u="none" strike="noStrike" dirty="0">
                        <a:solidFill>
                          <a:srgbClr val="000000"/>
                        </a:solidFill>
                        <a:latin typeface="Bodoni MT Black"/>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dirty="0" smtClean="0">
                          <a:solidFill>
                            <a:srgbClr val="000000"/>
                          </a:solidFill>
                          <a:latin typeface="Bodoni MT Black"/>
                        </a:rPr>
                        <a:t>Louny</a:t>
                      </a:r>
                      <a:endParaRPr lang="cs-CZ" sz="800" b="1" i="0" u="none" strike="noStrike" dirty="0">
                        <a:solidFill>
                          <a:srgbClr val="000000"/>
                        </a:solidFill>
                        <a:latin typeface="Bodoni MT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dirty="0">
                          <a:solidFill>
                            <a:srgbClr val="000000"/>
                          </a:solidFill>
                          <a:latin typeface="Bodoni MT Black"/>
                        </a:rPr>
                        <a:t> </a:t>
                      </a:r>
                      <a:r>
                        <a:rPr lang="cs-CZ" sz="800" b="1" i="0" u="none" strike="noStrike" dirty="0" smtClean="0">
                          <a:solidFill>
                            <a:srgbClr val="000000"/>
                          </a:solidFill>
                          <a:latin typeface="Bodoni MT Black"/>
                        </a:rPr>
                        <a:t>0:10</a:t>
                      </a:r>
                      <a:endParaRPr lang="cs-CZ" sz="800" b="1" i="0" u="none" strike="noStrike" dirty="0">
                        <a:solidFill>
                          <a:srgbClr val="000000"/>
                        </a:solidFill>
                        <a:latin typeface="Bodoni MT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dirty="0" smtClean="0">
                          <a:solidFill>
                            <a:srgbClr val="000000"/>
                          </a:solidFill>
                          <a:latin typeface="Bodoni MT Black"/>
                        </a:rPr>
                        <a:t>0:15</a:t>
                      </a:r>
                      <a:endParaRPr lang="cs-CZ" sz="800" b="1" i="0" u="none" strike="noStrike" dirty="0">
                        <a:solidFill>
                          <a:srgbClr val="000000"/>
                        </a:solidFill>
                        <a:latin typeface="Bodoni MT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15"/>
                  </a:ext>
                </a:extLst>
              </a:tr>
              <a:tr h="152400">
                <a:tc>
                  <a:txBody>
                    <a:bodyPr/>
                    <a:lstStyle/>
                    <a:p>
                      <a:pPr algn="ctr" rtl="0" fontAlgn="ctr"/>
                      <a:r>
                        <a:rPr lang="cs-CZ" sz="800" b="1" i="0" u="none" strike="noStrike">
                          <a:solidFill>
                            <a:srgbClr val="000000"/>
                          </a:solidFill>
                          <a:latin typeface="Bodoni MT Black"/>
                        </a:rPr>
                        <a:t>T.Kadaň</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a:solidFill>
                            <a:srgbClr val="000000"/>
                          </a:solidFill>
                          <a:latin typeface="Bodoni MT Black"/>
                        </a:rPr>
                        <a:t>Bílina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dirty="0">
                          <a:solidFill>
                            <a:srgbClr val="000000"/>
                          </a:solidFill>
                          <a:latin typeface="Bodoni MT Black"/>
                        </a:rPr>
                        <a:t> </a:t>
                      </a:r>
                      <a:r>
                        <a:rPr lang="cs-CZ" sz="800" b="1" i="0" u="none" strike="noStrike" dirty="0" smtClean="0">
                          <a:solidFill>
                            <a:srgbClr val="000000"/>
                          </a:solidFill>
                          <a:latin typeface="Bodoni MT Black"/>
                        </a:rPr>
                        <a:t>1:3</a:t>
                      </a:r>
                      <a:endParaRPr lang="cs-CZ" sz="800" b="1" i="0" u="none" strike="noStrike" dirty="0">
                        <a:solidFill>
                          <a:srgbClr val="000000"/>
                        </a:solidFill>
                        <a:latin typeface="Bodoni MT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800" b="1" i="0" u="none" strike="noStrike" dirty="0" smtClean="0">
                          <a:solidFill>
                            <a:srgbClr val="000000"/>
                          </a:solidFill>
                          <a:latin typeface="Bodoni MT Black"/>
                        </a:rPr>
                        <a:t>2:11</a:t>
                      </a:r>
                      <a:r>
                        <a:rPr lang="cs-CZ" sz="800" b="1" i="0" u="none" strike="noStrike" dirty="0">
                          <a:solidFill>
                            <a:srgbClr val="000000"/>
                          </a:solidFill>
                          <a:latin typeface="Bodoni MT Black"/>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16"/>
                  </a:ext>
                </a:extLst>
              </a:tr>
              <a:tr h="152400">
                <a:tc>
                  <a:txBody>
                    <a:bodyPr/>
                    <a:lstStyle/>
                    <a:p>
                      <a:pPr algn="ctr" rtl="0" fontAlgn="ctr"/>
                      <a:r>
                        <a:rPr lang="cs-CZ" sz="800" b="1" i="0" u="none" strike="noStrike">
                          <a:solidFill>
                            <a:srgbClr val="000000"/>
                          </a:solidFill>
                          <a:latin typeface="Bodoni MT Black"/>
                        </a:rPr>
                        <a:t>Litvínov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a:solidFill>
                            <a:srgbClr val="000000"/>
                          </a:solidFill>
                          <a:latin typeface="Bodoni MT Black"/>
                        </a:rPr>
                        <a:t>Litoměřice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dirty="0">
                          <a:solidFill>
                            <a:srgbClr val="000000"/>
                          </a:solidFill>
                          <a:latin typeface="Bodoni MT Black"/>
                        </a:rPr>
                        <a:t> </a:t>
                      </a:r>
                      <a:r>
                        <a:rPr lang="cs-CZ" sz="800" b="1" i="0" u="none" strike="noStrike" dirty="0" smtClean="0">
                          <a:solidFill>
                            <a:srgbClr val="000000"/>
                          </a:solidFill>
                          <a:latin typeface="Bodoni MT Black"/>
                        </a:rPr>
                        <a:t>3:0</a:t>
                      </a:r>
                      <a:endParaRPr lang="cs-CZ" sz="800" b="1" i="0" u="none" strike="noStrike" dirty="0">
                        <a:solidFill>
                          <a:srgbClr val="000000"/>
                        </a:solidFill>
                        <a:latin typeface="Bodoni MT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800" b="1" i="0" u="none" strike="noStrike" dirty="0">
                          <a:solidFill>
                            <a:srgbClr val="000000"/>
                          </a:solidFill>
                          <a:latin typeface="Bodoni MT Black"/>
                        </a:rPr>
                        <a:t> </a:t>
                      </a:r>
                      <a:r>
                        <a:rPr lang="cs-CZ" sz="800" b="1" i="0" u="none" strike="noStrike" dirty="0" smtClean="0">
                          <a:solidFill>
                            <a:srgbClr val="000000"/>
                          </a:solidFill>
                          <a:latin typeface="Bodoni MT Black"/>
                        </a:rPr>
                        <a:t>2:1 PK</a:t>
                      </a:r>
                      <a:endParaRPr lang="cs-CZ" sz="800" b="1" i="0" u="none" strike="noStrike" dirty="0">
                        <a:solidFill>
                          <a:srgbClr val="000000"/>
                        </a:solidFill>
                        <a:latin typeface="Bodoni MT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17"/>
                  </a:ext>
                </a:extLst>
              </a:tr>
            </a:tbl>
          </a:graphicData>
        </a:graphic>
      </p:graphicFrame>
      <p:sp>
        <p:nvSpPr>
          <p:cNvPr id="14" name="Obdélník 13"/>
          <p:cNvSpPr/>
          <p:nvPr/>
        </p:nvSpPr>
        <p:spPr>
          <a:xfrm>
            <a:off x="102940" y="379140"/>
            <a:ext cx="4680520" cy="3046988"/>
          </a:xfrm>
          <a:prstGeom prst="rect">
            <a:avLst/>
          </a:prstGeom>
        </p:spPr>
        <p:txBody>
          <a:bodyPr wrap="square">
            <a:spAutoFit/>
          </a:bodyPr>
          <a:lstStyle/>
          <a:p>
            <a:pPr lvl="0" eaLnBrk="0" hangingPunct="0"/>
            <a:r>
              <a:rPr lang="cs-CZ" b="0" dirty="0" smtClean="0">
                <a:latin typeface="Arial" pitchFamily="34" charset="0"/>
                <a:ea typeface="Times New Roman" pitchFamily="18" charset="0"/>
                <a:cs typeface="Arial" pitchFamily="34" charset="0"/>
              </a:rPr>
              <a:t>a nebezpečnější fotbalovou akci si nevytvořili. Zkusili to změnit dvojím střídáním, ale žádnou velkou změnu ve hře to nepřineslo. Zaskočit </a:t>
            </a:r>
            <a:r>
              <a:rPr lang="cs-CZ" b="0" dirty="0" err="1" smtClean="0">
                <a:latin typeface="Arial" pitchFamily="34" charset="0"/>
                <a:ea typeface="Times New Roman" pitchFamily="18" charset="0"/>
                <a:cs typeface="Arial" pitchFamily="34" charset="0"/>
              </a:rPr>
              <a:t>Michovského</a:t>
            </a:r>
            <a:r>
              <a:rPr lang="cs-CZ" b="0" dirty="0" smtClean="0">
                <a:latin typeface="Arial" pitchFamily="34" charset="0"/>
                <a:ea typeface="Times New Roman" pitchFamily="18" charset="0"/>
                <a:cs typeface="Arial" pitchFamily="34" charset="0"/>
              </a:rPr>
              <a:t> v brance zkusil z velké dálky v 66. minutě hráč domácích, ale ten se překvapit nenechal, včas zareagoval a postrčil míč na roh. Největší šanci a také jedinou měli hosté na vyrovnání v 73. minutě. Stejskal uvolnil </a:t>
            </a:r>
            <a:r>
              <a:rPr lang="cs-CZ" b="0" dirty="0" err="1" smtClean="0">
                <a:latin typeface="Arial" pitchFamily="34" charset="0"/>
                <a:ea typeface="Times New Roman" pitchFamily="18" charset="0"/>
                <a:cs typeface="Arial" pitchFamily="34" charset="0"/>
              </a:rPr>
              <a:t>Slaničku</a:t>
            </a:r>
            <a:r>
              <a:rPr lang="cs-CZ" b="0" dirty="0" smtClean="0">
                <a:latin typeface="Arial" pitchFamily="34" charset="0"/>
                <a:ea typeface="Times New Roman" pitchFamily="18" charset="0"/>
                <a:cs typeface="Arial" pitchFamily="34" charset="0"/>
              </a:rPr>
              <a:t>, ale zakončení dopadlo střelou daleko vedle branky. 9 minut před koncem přišlo rozhodnutí. Obrana </a:t>
            </a:r>
            <a:r>
              <a:rPr lang="cs-CZ" b="0" dirty="0" err="1" smtClean="0">
                <a:latin typeface="Arial" pitchFamily="34" charset="0"/>
                <a:ea typeface="Times New Roman" pitchFamily="18" charset="0"/>
                <a:cs typeface="Arial" pitchFamily="34" charset="0"/>
              </a:rPr>
              <a:t>Štětí</a:t>
            </a:r>
            <a:r>
              <a:rPr lang="cs-CZ" b="0" dirty="0" smtClean="0">
                <a:latin typeface="Arial" pitchFamily="34" charset="0"/>
                <a:ea typeface="Times New Roman" pitchFamily="18" charset="0"/>
                <a:cs typeface="Arial" pitchFamily="34" charset="0"/>
              </a:rPr>
              <a:t>, která se v těchto okamžicích už více věnovala útočení, se nestačila vrátit a hráč </a:t>
            </a:r>
            <a:r>
              <a:rPr lang="cs-CZ" b="0" dirty="0" err="1" smtClean="0">
                <a:latin typeface="Arial" pitchFamily="34" charset="0"/>
                <a:ea typeface="Times New Roman" pitchFamily="18" charset="0"/>
                <a:cs typeface="Arial" pitchFamily="34" charset="0"/>
              </a:rPr>
              <a:t>Spořic</a:t>
            </a:r>
            <a:r>
              <a:rPr lang="cs-CZ" b="0" dirty="0" smtClean="0">
                <a:latin typeface="Arial" pitchFamily="34" charset="0"/>
                <a:ea typeface="Times New Roman" pitchFamily="18" charset="0"/>
                <a:cs typeface="Arial" pitchFamily="34" charset="0"/>
              </a:rPr>
              <a:t> upravil hezkou střelou po samostatném úniku na konečných 3:1. </a:t>
            </a:r>
            <a:endParaRPr lang="cs-CZ" sz="800" b="0" dirty="0" smtClean="0">
              <a:latin typeface="Arial" pitchFamily="34" charset="0"/>
              <a:cs typeface="Arial" pitchFamily="34" charset="0"/>
            </a:endParaRPr>
          </a:p>
          <a:p>
            <a:pPr lvl="0" eaLnBrk="0" hangingPunct="0"/>
            <a:r>
              <a:rPr lang="cs-CZ" b="0" u="sng" dirty="0" smtClean="0">
                <a:latin typeface="Arial" pitchFamily="34" charset="0"/>
                <a:ea typeface="Times New Roman" pitchFamily="18" charset="0"/>
                <a:cs typeface="Arial" pitchFamily="34" charset="0"/>
              </a:rPr>
              <a:t>Branky:</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Belák</a:t>
            </a:r>
            <a:r>
              <a:rPr lang="cs-CZ" b="0" dirty="0" smtClean="0">
                <a:latin typeface="Arial" pitchFamily="34" charset="0"/>
                <a:ea typeface="Times New Roman" pitchFamily="18" charset="0"/>
                <a:cs typeface="Arial" pitchFamily="34" charset="0"/>
              </a:rPr>
              <a:t> 1</a:t>
            </a:r>
            <a:endParaRPr lang="cs-CZ" sz="800" b="0" dirty="0" smtClean="0">
              <a:latin typeface="Arial" pitchFamily="34" charset="0"/>
              <a:cs typeface="Arial" pitchFamily="34" charset="0"/>
            </a:endParaRPr>
          </a:p>
          <a:p>
            <a:pPr lvl="0" eaLnBrk="0" hangingPunct="0"/>
            <a:r>
              <a:rPr lang="cs-CZ" b="0" u="sng" dirty="0" smtClean="0">
                <a:latin typeface="Arial" pitchFamily="34" charset="0"/>
                <a:ea typeface="Times New Roman" pitchFamily="18" charset="0"/>
                <a:cs typeface="Arial" pitchFamily="34" charset="0"/>
              </a:rPr>
              <a:t>Sestava:</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Michovský</a:t>
            </a:r>
            <a:r>
              <a:rPr lang="cs-CZ" b="0" dirty="0" smtClean="0">
                <a:latin typeface="Arial" pitchFamily="34" charset="0"/>
                <a:ea typeface="Times New Roman" pitchFamily="18" charset="0"/>
                <a:cs typeface="Arial" pitchFamily="34" charset="0"/>
              </a:rPr>
              <a:t>-</a:t>
            </a:r>
            <a:r>
              <a:rPr lang="cs-CZ" b="0" dirty="0" err="1" smtClean="0">
                <a:latin typeface="Arial" pitchFamily="34" charset="0"/>
                <a:ea typeface="Times New Roman" pitchFamily="18" charset="0"/>
                <a:cs typeface="Arial" pitchFamily="34" charset="0"/>
              </a:rPr>
              <a:t>Ransdorf</a:t>
            </a:r>
            <a:r>
              <a:rPr lang="cs-CZ" b="0" dirty="0" smtClean="0">
                <a:latin typeface="Arial" pitchFamily="34" charset="0"/>
                <a:ea typeface="Times New Roman" pitchFamily="18" charset="0"/>
                <a:cs typeface="Arial" pitchFamily="34" charset="0"/>
              </a:rPr>
              <a:t>, Šimral, </a:t>
            </a:r>
            <a:r>
              <a:rPr lang="cs-CZ" b="0" dirty="0" err="1" smtClean="0">
                <a:latin typeface="Arial" pitchFamily="34" charset="0"/>
                <a:ea typeface="Times New Roman" pitchFamily="18" charset="0"/>
                <a:cs typeface="Arial" pitchFamily="34" charset="0"/>
              </a:rPr>
              <a:t>Šmidrkal</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Koráň</a:t>
            </a:r>
            <a:r>
              <a:rPr lang="cs-CZ" b="0" dirty="0" smtClean="0">
                <a:latin typeface="Arial" pitchFamily="34" charset="0"/>
                <a:ea typeface="Times New Roman" pitchFamily="18" charset="0"/>
                <a:cs typeface="Arial" pitchFamily="34" charset="0"/>
              </a:rPr>
              <a:t>(62.Tůma)-</a:t>
            </a:r>
          </a:p>
          <a:p>
            <a:pPr lvl="0" eaLnBrk="0" hangingPunct="0"/>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Kucler</a:t>
            </a:r>
            <a:r>
              <a:rPr lang="cs-CZ" b="0" dirty="0" smtClean="0">
                <a:latin typeface="Arial" pitchFamily="34" charset="0"/>
                <a:ea typeface="Times New Roman" pitchFamily="18" charset="0"/>
                <a:cs typeface="Arial" pitchFamily="34" charset="0"/>
              </a:rPr>
              <a:t>(62.Poráč), </a:t>
            </a:r>
            <a:r>
              <a:rPr lang="cs-CZ" b="0" dirty="0" err="1" smtClean="0">
                <a:latin typeface="Arial" pitchFamily="34" charset="0"/>
                <a:ea typeface="Times New Roman" pitchFamily="18" charset="0"/>
                <a:cs typeface="Arial" pitchFamily="34" charset="0"/>
              </a:rPr>
              <a:t>Malák</a:t>
            </a:r>
            <a:r>
              <a:rPr lang="cs-CZ" b="0" dirty="0" smtClean="0">
                <a:latin typeface="Arial" pitchFamily="34" charset="0"/>
                <a:ea typeface="Times New Roman" pitchFamily="18" charset="0"/>
                <a:cs typeface="Arial" pitchFamily="34" charset="0"/>
              </a:rPr>
              <a:t>, Slanička, Stejskal-</a:t>
            </a:r>
          </a:p>
          <a:p>
            <a:pPr lvl="0" eaLnBrk="0" hangingPunct="0"/>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Belák</a:t>
            </a:r>
            <a:r>
              <a:rPr lang="cs-CZ" b="0" dirty="0" smtClean="0">
                <a:latin typeface="Arial" pitchFamily="34" charset="0"/>
                <a:ea typeface="Times New Roman" pitchFamily="18" charset="0"/>
                <a:cs typeface="Arial" pitchFamily="34" charset="0"/>
              </a:rPr>
              <a:t>(85.Kotrba), Tichý(77.Matuszewski)</a:t>
            </a:r>
            <a:endParaRPr lang="cs-CZ" sz="800" b="0" dirty="0" smtClean="0">
              <a:latin typeface="Arial" pitchFamily="34" charset="0"/>
              <a:cs typeface="Arial" pitchFamily="34" charset="0"/>
            </a:endParaRPr>
          </a:p>
          <a:p>
            <a:pPr lvl="0" eaLnBrk="0" hangingPunct="0"/>
            <a:r>
              <a:rPr lang="cs-CZ" b="0" u="sng" dirty="0" smtClean="0">
                <a:latin typeface="Arial" pitchFamily="34" charset="0"/>
                <a:ea typeface="Times New Roman" pitchFamily="18" charset="0"/>
                <a:cs typeface="Arial" pitchFamily="34" charset="0"/>
              </a:rPr>
              <a:t>Připraveni:</a:t>
            </a:r>
            <a:r>
              <a:rPr lang="cs-CZ" b="0" dirty="0" smtClean="0">
                <a:latin typeface="Arial" pitchFamily="34" charset="0"/>
                <a:ea typeface="Times New Roman" pitchFamily="18" charset="0"/>
                <a:cs typeface="Arial" pitchFamily="34" charset="0"/>
              </a:rPr>
              <a:t> Gabriel</a:t>
            </a:r>
            <a:endParaRPr lang="cs-CZ" sz="800" b="0" dirty="0" smtClean="0">
              <a:latin typeface="Arial" pitchFamily="34" charset="0"/>
              <a:cs typeface="Arial" pitchFamily="34" charset="0"/>
            </a:endParaRPr>
          </a:p>
          <a:p>
            <a:pPr lvl="0" eaLnBrk="0" hangingPunct="0"/>
            <a:r>
              <a:rPr lang="cs-CZ" b="0" u="sng" dirty="0" smtClean="0">
                <a:latin typeface="Arial" pitchFamily="34" charset="0"/>
                <a:ea typeface="Times New Roman" pitchFamily="18" charset="0"/>
                <a:cs typeface="Arial" pitchFamily="34" charset="0"/>
              </a:rPr>
              <a:t>Trenér:</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J.Vinš</a:t>
            </a:r>
            <a:r>
              <a:rPr lang="cs-CZ" b="0" dirty="0" smtClean="0">
                <a:latin typeface="Arial" pitchFamily="34" charset="0"/>
                <a:ea typeface="Times New Roman" pitchFamily="18" charset="0"/>
                <a:cs typeface="Arial" pitchFamily="34" charset="0"/>
              </a:rPr>
              <a:t>  </a:t>
            </a:r>
            <a:r>
              <a:rPr lang="cs-CZ" b="0" u="sng" dirty="0" smtClean="0">
                <a:latin typeface="Arial" pitchFamily="34" charset="0"/>
                <a:ea typeface="Times New Roman" pitchFamily="18" charset="0"/>
                <a:cs typeface="Arial" pitchFamily="34" charset="0"/>
              </a:rPr>
              <a:t>Vedoucí:</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J.Havner</a:t>
            </a:r>
            <a:r>
              <a:rPr lang="cs-CZ" b="0" dirty="0" smtClean="0">
                <a:latin typeface="Arial" pitchFamily="34" charset="0"/>
                <a:ea typeface="Times New Roman" pitchFamily="18" charset="0"/>
                <a:cs typeface="Arial" pitchFamily="34" charset="0"/>
              </a:rPr>
              <a:t>  </a:t>
            </a:r>
            <a:r>
              <a:rPr lang="cs-CZ" b="0" u="sng" dirty="0" smtClean="0">
                <a:latin typeface="Arial" pitchFamily="34" charset="0"/>
                <a:ea typeface="Times New Roman" pitchFamily="18" charset="0"/>
                <a:cs typeface="Arial" pitchFamily="34" charset="0"/>
              </a:rPr>
              <a:t>Masér:</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K</a:t>
            </a:r>
            <a:r>
              <a:rPr lang="cs-CZ" b="0" dirty="0" smtClean="0">
                <a:latin typeface="Arial" pitchFamily="34" charset="0"/>
                <a:ea typeface="Times New Roman" pitchFamily="18" charset="0"/>
                <a:cs typeface="Arial" pitchFamily="34" charset="0"/>
              </a:rPr>
              <a:t>.Zavřel</a:t>
            </a:r>
            <a:endParaRPr lang="cs-CZ" sz="800" b="0" dirty="0" smtClean="0">
              <a:latin typeface="Arial" pitchFamily="34" charset="0"/>
              <a:cs typeface="Arial" pitchFamily="34" charset="0"/>
            </a:endParaRPr>
          </a:p>
        </p:txBody>
      </p:sp>
      <p:pic>
        <p:nvPicPr>
          <p:cNvPr id="5151" name="Picture 31"/>
          <p:cNvPicPr>
            <a:picLocks noChangeAspect="1" noChangeArrowheads="1"/>
          </p:cNvPicPr>
          <p:nvPr/>
        </p:nvPicPr>
        <p:blipFill>
          <a:blip r:embed="rId3" cstate="print"/>
          <a:srcRect/>
          <a:stretch>
            <a:fillRect/>
          </a:stretch>
        </p:blipFill>
        <p:spPr bwMode="auto">
          <a:xfrm>
            <a:off x="246956" y="3547492"/>
            <a:ext cx="4464496" cy="3096344"/>
          </a:xfrm>
          <a:prstGeom prst="rect">
            <a:avLst/>
          </a:prstGeom>
          <a:noFill/>
          <a:ln w="9525">
            <a:noFill/>
            <a:miter lim="800000"/>
            <a:headEnd/>
            <a:tailEnd/>
          </a:ln>
        </p:spPr>
      </p:pic>
      <p:sp>
        <p:nvSpPr>
          <p:cNvPr id="15" name="TextovéPole 14"/>
          <p:cNvSpPr txBox="1"/>
          <p:nvPr/>
        </p:nvSpPr>
        <p:spPr>
          <a:xfrm>
            <a:off x="967036" y="6787852"/>
            <a:ext cx="3168352" cy="261610"/>
          </a:xfrm>
          <a:prstGeom prst="rect">
            <a:avLst/>
          </a:prstGeom>
          <a:solidFill>
            <a:srgbClr val="99FF66"/>
          </a:solidFill>
        </p:spPr>
        <p:txBody>
          <a:bodyPr wrap="square" rtlCol="0">
            <a:spAutoFit/>
          </a:bodyPr>
          <a:lstStyle/>
          <a:p>
            <a:pPr algn="ctr"/>
            <a:r>
              <a:rPr lang="cs-CZ" sz="1100" u="sng" dirty="0" smtClean="0">
                <a:latin typeface="Bookman Old Style" pitchFamily="18" charset="0"/>
              </a:rPr>
              <a:t>1FC </a:t>
            </a:r>
            <a:r>
              <a:rPr lang="cs-CZ" sz="1100" u="sng" dirty="0" err="1" smtClean="0">
                <a:latin typeface="Bookman Old Style" pitchFamily="18" charset="0"/>
              </a:rPr>
              <a:t>Spořice</a:t>
            </a:r>
            <a:r>
              <a:rPr lang="cs-CZ" sz="1100" u="sng" dirty="0" smtClean="0">
                <a:latin typeface="Bookman Old Style" pitchFamily="18" charset="0"/>
              </a:rPr>
              <a:t> – SK </a:t>
            </a:r>
            <a:r>
              <a:rPr lang="cs-CZ" sz="1100" u="sng" dirty="0" err="1" smtClean="0">
                <a:latin typeface="Bookman Old Style" pitchFamily="18" charset="0"/>
              </a:rPr>
              <a:t>Štětí</a:t>
            </a:r>
            <a:r>
              <a:rPr lang="cs-CZ" sz="1100" u="sng" dirty="0" smtClean="0">
                <a:latin typeface="Bookman Old Style" pitchFamily="18" charset="0"/>
              </a:rPr>
              <a:t> 30.5.2015</a:t>
            </a:r>
          </a:p>
        </p:txBody>
      </p:sp>
      <p:graphicFrame>
        <p:nvGraphicFramePr>
          <p:cNvPr id="18" name="Tabulka 17"/>
          <p:cNvGraphicFramePr>
            <a:graphicFrameLocks noGrp="1"/>
          </p:cNvGraphicFramePr>
          <p:nvPr/>
        </p:nvGraphicFramePr>
        <p:xfrm>
          <a:off x="5575545" y="91108"/>
          <a:ext cx="4547549" cy="4038565"/>
        </p:xfrm>
        <a:graphic>
          <a:graphicData uri="http://schemas.openxmlformats.org/drawingml/2006/table">
            <a:tbl>
              <a:tblPr/>
              <a:tblGrid>
                <a:gridCol w="283057">
                  <a:extLst>
                    <a:ext uri="{9D8B030D-6E8A-4147-A177-3AD203B41FA5}">
                      <a16:colId xmlns:a16="http://schemas.microsoft.com/office/drawing/2014/main" val="20000"/>
                    </a:ext>
                  </a:extLst>
                </a:gridCol>
                <a:gridCol w="972079">
                  <a:extLst>
                    <a:ext uri="{9D8B030D-6E8A-4147-A177-3AD203B41FA5}">
                      <a16:colId xmlns:a16="http://schemas.microsoft.com/office/drawing/2014/main" val="20001"/>
                    </a:ext>
                  </a:extLst>
                </a:gridCol>
                <a:gridCol w="372445">
                  <a:extLst>
                    <a:ext uri="{9D8B030D-6E8A-4147-A177-3AD203B41FA5}">
                      <a16:colId xmlns:a16="http://schemas.microsoft.com/office/drawing/2014/main" val="20002"/>
                    </a:ext>
                  </a:extLst>
                </a:gridCol>
                <a:gridCol w="372445">
                  <a:extLst>
                    <a:ext uri="{9D8B030D-6E8A-4147-A177-3AD203B41FA5}">
                      <a16:colId xmlns:a16="http://schemas.microsoft.com/office/drawing/2014/main" val="20003"/>
                    </a:ext>
                  </a:extLst>
                </a:gridCol>
                <a:gridCol w="372445">
                  <a:extLst>
                    <a:ext uri="{9D8B030D-6E8A-4147-A177-3AD203B41FA5}">
                      <a16:colId xmlns:a16="http://schemas.microsoft.com/office/drawing/2014/main" val="20004"/>
                    </a:ext>
                  </a:extLst>
                </a:gridCol>
                <a:gridCol w="372445">
                  <a:extLst>
                    <a:ext uri="{9D8B030D-6E8A-4147-A177-3AD203B41FA5}">
                      <a16:colId xmlns:a16="http://schemas.microsoft.com/office/drawing/2014/main" val="20005"/>
                    </a:ext>
                  </a:extLst>
                </a:gridCol>
                <a:gridCol w="372445">
                  <a:extLst>
                    <a:ext uri="{9D8B030D-6E8A-4147-A177-3AD203B41FA5}">
                      <a16:colId xmlns:a16="http://schemas.microsoft.com/office/drawing/2014/main" val="20006"/>
                    </a:ext>
                  </a:extLst>
                </a:gridCol>
                <a:gridCol w="715094">
                  <a:extLst>
                    <a:ext uri="{9D8B030D-6E8A-4147-A177-3AD203B41FA5}">
                      <a16:colId xmlns:a16="http://schemas.microsoft.com/office/drawing/2014/main" val="20007"/>
                    </a:ext>
                  </a:extLst>
                </a:gridCol>
                <a:gridCol w="715094">
                  <a:extLst>
                    <a:ext uri="{9D8B030D-6E8A-4147-A177-3AD203B41FA5}">
                      <a16:colId xmlns:a16="http://schemas.microsoft.com/office/drawing/2014/main" val="20008"/>
                    </a:ext>
                  </a:extLst>
                </a:gridCol>
              </a:tblGrid>
              <a:tr h="116107">
                <a:tc gridSpan="9">
                  <a:txBody>
                    <a:bodyPr/>
                    <a:lstStyle/>
                    <a:p>
                      <a:pPr algn="ctr" rtl="0" fontAlgn="ctr"/>
                      <a:r>
                        <a:rPr lang="cs-CZ" sz="800" b="0" i="0" u="none" strike="noStrike" dirty="0">
                          <a:solidFill>
                            <a:srgbClr val="000000"/>
                          </a:solidFill>
                          <a:latin typeface="Arial Black"/>
                        </a:rPr>
                        <a:t>Ústecký přebor starších žáků podzim 2014 po 27.kole </a:t>
                      </a:r>
                    </a:p>
                  </a:txBody>
                  <a:tcPr marL="7137" marR="7137" marT="7137" marB="0" anchor="ctr">
                    <a:lnL>
                      <a:noFill/>
                    </a:lnL>
                    <a:lnR>
                      <a:noFill/>
                    </a:lnR>
                    <a:lnT>
                      <a:noFill/>
                    </a:lnT>
                    <a:lnB>
                      <a:noFill/>
                    </a:lnB>
                    <a:solidFill>
                      <a:srgbClr val="B6DDE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16107">
                <a:tc>
                  <a:txBody>
                    <a:bodyPr/>
                    <a:lstStyle/>
                    <a:p>
                      <a:pPr algn="ctr" rtl="0" fontAlgn="ctr"/>
                      <a:r>
                        <a:rPr lang="cs-CZ" sz="600" b="1" i="0" u="none" strike="noStrike" dirty="0">
                          <a:solidFill>
                            <a:srgbClr val="000000"/>
                          </a:solidFill>
                          <a:latin typeface="Arial"/>
                        </a:rPr>
                        <a:t>1.</a:t>
                      </a:r>
                    </a:p>
                  </a:txBody>
                  <a:tcPr marL="7137" marR="7137" marT="7137" marB="0" anchor="ctr">
                    <a:lnL>
                      <a:noFill/>
                    </a:lnL>
                    <a:lnR>
                      <a:noFill/>
                    </a:lnR>
                    <a:lnT>
                      <a:noFill/>
                    </a:lnT>
                    <a:lnB>
                      <a:noFill/>
                    </a:lnB>
                    <a:solidFill>
                      <a:srgbClr val="66FF66"/>
                    </a:solidFill>
                  </a:tcPr>
                </a:tc>
                <a:tc>
                  <a:txBody>
                    <a:bodyPr/>
                    <a:lstStyle/>
                    <a:p>
                      <a:pPr algn="ctr" rtl="0" fontAlgn="ctr"/>
                      <a:r>
                        <a:rPr lang="cs-CZ" sz="600" b="1" i="0" u="none" strike="noStrike">
                          <a:solidFill>
                            <a:srgbClr val="000000"/>
                          </a:solidFill>
                          <a:latin typeface="Arial"/>
                        </a:rPr>
                        <a:t>Mostecký  klub </a:t>
                      </a:r>
                    </a:p>
                  </a:txBody>
                  <a:tcPr marL="7137" marR="7137" marT="7137" marB="0" anchor="ctr">
                    <a:lnL>
                      <a:noFill/>
                    </a:lnL>
                    <a:lnR>
                      <a:noFill/>
                    </a:lnR>
                    <a:lnT>
                      <a:noFill/>
                    </a:lnT>
                    <a:lnB>
                      <a:noFill/>
                    </a:lnB>
                    <a:solidFill>
                      <a:srgbClr val="66FF66"/>
                    </a:solidFill>
                  </a:tcPr>
                </a:tc>
                <a:tc>
                  <a:txBody>
                    <a:bodyPr/>
                    <a:lstStyle/>
                    <a:p>
                      <a:pPr algn="ctr" rtl="0" fontAlgn="ctr"/>
                      <a:r>
                        <a:rPr lang="cs-CZ" sz="600" b="1" i="0" u="none" strike="noStrike">
                          <a:solidFill>
                            <a:srgbClr val="000000"/>
                          </a:solidFill>
                          <a:latin typeface="Arial"/>
                        </a:rPr>
                        <a:t>27</a:t>
                      </a:r>
                    </a:p>
                  </a:txBody>
                  <a:tcPr marL="7137" marR="7137" marT="7137" marB="0" anchor="ctr">
                    <a:lnL>
                      <a:noFill/>
                    </a:lnL>
                    <a:lnR>
                      <a:noFill/>
                    </a:lnR>
                    <a:lnT>
                      <a:noFill/>
                    </a:lnT>
                    <a:lnB>
                      <a:noFill/>
                    </a:lnB>
                    <a:solidFill>
                      <a:srgbClr val="66FF66"/>
                    </a:solidFill>
                  </a:tcPr>
                </a:tc>
                <a:tc>
                  <a:txBody>
                    <a:bodyPr/>
                    <a:lstStyle/>
                    <a:p>
                      <a:pPr algn="ctr" rtl="0" fontAlgn="ctr"/>
                      <a:r>
                        <a:rPr lang="cs-CZ" sz="600" b="1" i="0" u="none" strike="noStrike">
                          <a:solidFill>
                            <a:srgbClr val="000000"/>
                          </a:solidFill>
                          <a:latin typeface="Arial"/>
                        </a:rPr>
                        <a:t>26</a:t>
                      </a:r>
                    </a:p>
                  </a:txBody>
                  <a:tcPr marL="7137" marR="7137" marT="7137" marB="0" anchor="ctr">
                    <a:lnL>
                      <a:noFill/>
                    </a:lnL>
                    <a:lnR>
                      <a:noFill/>
                    </a:lnR>
                    <a:lnT>
                      <a:noFill/>
                    </a:lnT>
                    <a:lnB>
                      <a:noFill/>
                    </a:lnB>
                    <a:solidFill>
                      <a:srgbClr val="66FF66"/>
                    </a:solidFill>
                  </a:tcPr>
                </a:tc>
                <a:tc>
                  <a:txBody>
                    <a:bodyPr/>
                    <a:lstStyle/>
                    <a:p>
                      <a:pPr algn="ctr" rtl="0" fontAlgn="ctr"/>
                      <a:r>
                        <a:rPr lang="cs-CZ" sz="600" b="1" i="0" u="none" strike="noStrike">
                          <a:solidFill>
                            <a:srgbClr val="000000"/>
                          </a:solidFill>
                          <a:latin typeface="Arial"/>
                        </a:rPr>
                        <a:t>1</a:t>
                      </a:r>
                    </a:p>
                  </a:txBody>
                  <a:tcPr marL="7137" marR="7137" marT="7137" marB="0" anchor="ctr">
                    <a:lnL>
                      <a:noFill/>
                    </a:lnL>
                    <a:lnR>
                      <a:noFill/>
                    </a:lnR>
                    <a:lnT>
                      <a:noFill/>
                    </a:lnT>
                    <a:lnB>
                      <a:noFill/>
                    </a:lnB>
                    <a:solidFill>
                      <a:srgbClr val="66FF66"/>
                    </a:solidFill>
                  </a:tcPr>
                </a:tc>
                <a:tc>
                  <a:txBody>
                    <a:bodyPr/>
                    <a:lstStyle/>
                    <a:p>
                      <a:pPr algn="ctr" rtl="0" fontAlgn="ctr"/>
                      <a:r>
                        <a:rPr lang="cs-CZ" sz="600" b="1" i="0" u="none" strike="noStrike">
                          <a:solidFill>
                            <a:srgbClr val="000000"/>
                          </a:solidFill>
                          <a:latin typeface="Arial"/>
                        </a:rPr>
                        <a:t>0</a:t>
                      </a:r>
                    </a:p>
                  </a:txBody>
                  <a:tcPr marL="7137" marR="7137" marT="7137" marB="0" anchor="ctr">
                    <a:lnL>
                      <a:noFill/>
                    </a:lnL>
                    <a:lnR>
                      <a:noFill/>
                    </a:lnR>
                    <a:lnT>
                      <a:noFill/>
                    </a:lnT>
                    <a:lnB>
                      <a:noFill/>
                    </a:lnB>
                    <a:solidFill>
                      <a:srgbClr val="66FF66"/>
                    </a:solidFill>
                  </a:tcPr>
                </a:tc>
                <a:tc>
                  <a:txBody>
                    <a:bodyPr/>
                    <a:lstStyle/>
                    <a:p>
                      <a:pPr algn="ctr" rtl="0" fontAlgn="ctr"/>
                      <a:r>
                        <a:rPr lang="cs-CZ" sz="600" b="1" i="0" u="none" strike="noStrike" dirty="0">
                          <a:solidFill>
                            <a:srgbClr val="000000"/>
                          </a:solidFill>
                          <a:latin typeface="Arial"/>
                        </a:rPr>
                        <a:t>0</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dirty="0">
                          <a:solidFill>
                            <a:srgbClr val="000000"/>
                          </a:solidFill>
                          <a:latin typeface="Calibri"/>
                        </a:rPr>
                        <a:t>160:17</a:t>
                      </a:r>
                    </a:p>
                  </a:txBody>
                  <a:tcPr marL="7137" marR="7137" marT="7137" marB="0" anchor="ctr">
                    <a:lnL>
                      <a:noFill/>
                    </a:lnL>
                    <a:lnR>
                      <a:noFill/>
                    </a:lnR>
                    <a:lnT>
                      <a:noFill/>
                    </a:lnT>
                    <a:lnB>
                      <a:noFill/>
                    </a:lnB>
                    <a:solidFill>
                      <a:srgbClr val="66FF66"/>
                    </a:solidFill>
                  </a:tcPr>
                </a:tc>
                <a:tc>
                  <a:txBody>
                    <a:bodyPr/>
                    <a:lstStyle/>
                    <a:p>
                      <a:pPr algn="ctr" rtl="0" fontAlgn="ctr"/>
                      <a:r>
                        <a:rPr lang="cs-CZ" sz="600" b="1" i="0" u="none" strike="noStrike">
                          <a:solidFill>
                            <a:srgbClr val="000000"/>
                          </a:solidFill>
                          <a:latin typeface="Arial"/>
                        </a:rPr>
                        <a:t>80</a:t>
                      </a:r>
                    </a:p>
                  </a:txBody>
                  <a:tcPr marL="7137" marR="7137" marT="7137" marB="0" anchor="ctr">
                    <a:lnL>
                      <a:noFill/>
                    </a:lnL>
                    <a:lnR>
                      <a:noFill/>
                    </a:lnR>
                    <a:lnT>
                      <a:noFill/>
                    </a:lnT>
                    <a:lnB>
                      <a:noFill/>
                    </a:lnB>
                    <a:solidFill>
                      <a:srgbClr val="66FF66"/>
                    </a:solidFill>
                  </a:tcPr>
                </a:tc>
                <a:extLst>
                  <a:ext uri="{0D108BD9-81ED-4DB2-BD59-A6C34878D82A}">
                    <a16:rowId xmlns:a16="http://schemas.microsoft.com/office/drawing/2014/main" val="10001"/>
                  </a:ext>
                </a:extLst>
              </a:tr>
              <a:tr h="116107">
                <a:tc>
                  <a:txBody>
                    <a:bodyPr/>
                    <a:lstStyle/>
                    <a:p>
                      <a:pPr algn="ctr" rtl="0" fontAlgn="ctr"/>
                      <a:r>
                        <a:rPr lang="cs-CZ" sz="600" b="0" i="0" u="none" strike="noStrike" dirty="0">
                          <a:solidFill>
                            <a:srgbClr val="000000"/>
                          </a:solidFill>
                          <a:latin typeface="Arial"/>
                        </a:rPr>
                        <a:t>2.</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FK Litvínov</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27</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25</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0</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0</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2</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Calibri"/>
                        </a:rPr>
                        <a:t>203:17</a:t>
                      </a:r>
                    </a:p>
                  </a:txBody>
                  <a:tcPr marL="7137" marR="7137" marT="7137" marB="0" anchor="ctr">
                    <a:lnL>
                      <a:noFill/>
                    </a:lnL>
                    <a:lnR>
                      <a:noFill/>
                    </a:lnR>
                    <a:lnT>
                      <a:noFill/>
                    </a:lnT>
                    <a:lnB>
                      <a:noFill/>
                    </a:lnB>
                    <a:solidFill>
                      <a:srgbClr val="FFFF00"/>
                    </a:solidFill>
                  </a:tcPr>
                </a:tc>
                <a:tc>
                  <a:txBody>
                    <a:bodyPr/>
                    <a:lstStyle/>
                    <a:p>
                      <a:pPr algn="ctr" rtl="0" fontAlgn="ctr"/>
                      <a:r>
                        <a:rPr lang="cs-CZ" sz="600" b="1" i="0" u="none" strike="noStrike">
                          <a:solidFill>
                            <a:srgbClr val="000000"/>
                          </a:solidFill>
                          <a:latin typeface="Arial"/>
                        </a:rPr>
                        <a:t>75</a:t>
                      </a:r>
                    </a:p>
                  </a:txBody>
                  <a:tcPr marL="7137" marR="7137" marT="7137"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116107">
                <a:tc>
                  <a:txBody>
                    <a:bodyPr/>
                    <a:lstStyle/>
                    <a:p>
                      <a:pPr algn="ctr" rtl="0" fontAlgn="ctr"/>
                      <a:r>
                        <a:rPr lang="cs-CZ" sz="600" b="0" i="0" u="none" strike="noStrike">
                          <a:solidFill>
                            <a:srgbClr val="000000"/>
                          </a:solidFill>
                          <a:latin typeface="Arial"/>
                        </a:rPr>
                        <a:t>3.</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FK Louny</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27</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17</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3</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1</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6</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Calibri"/>
                        </a:rPr>
                        <a:t>104:24</a:t>
                      </a:r>
                    </a:p>
                  </a:txBody>
                  <a:tcPr marL="7137" marR="7137" marT="7137" marB="0" anchor="ctr">
                    <a:lnL>
                      <a:noFill/>
                    </a:lnL>
                    <a:lnR>
                      <a:noFill/>
                    </a:lnR>
                    <a:lnT>
                      <a:noFill/>
                    </a:lnT>
                    <a:lnB>
                      <a:noFill/>
                    </a:lnB>
                    <a:solidFill>
                      <a:srgbClr val="66FF66"/>
                    </a:solidFill>
                  </a:tcPr>
                </a:tc>
                <a:tc>
                  <a:txBody>
                    <a:bodyPr/>
                    <a:lstStyle/>
                    <a:p>
                      <a:pPr algn="ctr" rtl="0" fontAlgn="ctr"/>
                      <a:r>
                        <a:rPr lang="cs-CZ" sz="600" b="1" i="0" u="none" strike="noStrike">
                          <a:solidFill>
                            <a:srgbClr val="000000"/>
                          </a:solidFill>
                          <a:latin typeface="Arial"/>
                        </a:rPr>
                        <a:t>58</a:t>
                      </a:r>
                    </a:p>
                  </a:txBody>
                  <a:tcPr marL="7137" marR="7137" marT="7137" marB="0" anchor="ctr">
                    <a:lnL>
                      <a:noFill/>
                    </a:lnL>
                    <a:lnR>
                      <a:noFill/>
                    </a:lnR>
                    <a:lnT>
                      <a:noFill/>
                    </a:lnT>
                    <a:lnB>
                      <a:noFill/>
                    </a:lnB>
                    <a:solidFill>
                      <a:srgbClr val="66FF66"/>
                    </a:solidFill>
                  </a:tcPr>
                </a:tc>
                <a:extLst>
                  <a:ext uri="{0D108BD9-81ED-4DB2-BD59-A6C34878D82A}">
                    <a16:rowId xmlns:a16="http://schemas.microsoft.com/office/drawing/2014/main" val="10003"/>
                  </a:ext>
                </a:extLst>
              </a:tr>
              <a:tr h="116107">
                <a:tc>
                  <a:txBody>
                    <a:bodyPr/>
                    <a:lstStyle/>
                    <a:p>
                      <a:pPr algn="ctr" rtl="0" fontAlgn="ctr"/>
                      <a:r>
                        <a:rPr lang="cs-CZ" sz="600" b="0" i="0" u="none" strike="noStrike">
                          <a:solidFill>
                            <a:srgbClr val="000000"/>
                          </a:solidFill>
                          <a:latin typeface="Arial"/>
                        </a:rPr>
                        <a:t>4.</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dirty="0">
                          <a:solidFill>
                            <a:srgbClr val="000000"/>
                          </a:solidFill>
                          <a:latin typeface="Arial"/>
                        </a:rPr>
                        <a:t>FK ČL </a:t>
                      </a:r>
                      <a:r>
                        <a:rPr lang="cs-CZ" sz="600" b="0" i="0" u="none" strike="noStrike" dirty="0" err="1">
                          <a:solidFill>
                            <a:srgbClr val="000000"/>
                          </a:solidFill>
                          <a:latin typeface="Arial"/>
                        </a:rPr>
                        <a:t>Neštěmice</a:t>
                      </a:r>
                      <a:endParaRPr lang="cs-CZ" sz="600" b="0" i="0" u="none" strike="noStrike" dirty="0">
                        <a:solidFill>
                          <a:srgbClr val="000000"/>
                        </a:solidFill>
                        <a:latin typeface="Arial"/>
                      </a:endParaRP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28</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16</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2</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3</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7</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Calibri"/>
                        </a:rPr>
                        <a:t>92:42</a:t>
                      </a:r>
                    </a:p>
                  </a:txBody>
                  <a:tcPr marL="7137" marR="7137" marT="7137" marB="0" anchor="ctr">
                    <a:lnL>
                      <a:noFill/>
                    </a:lnL>
                    <a:lnR>
                      <a:noFill/>
                    </a:lnR>
                    <a:lnT>
                      <a:noFill/>
                    </a:lnT>
                    <a:lnB>
                      <a:noFill/>
                    </a:lnB>
                    <a:solidFill>
                      <a:srgbClr val="FFFF00"/>
                    </a:solidFill>
                  </a:tcPr>
                </a:tc>
                <a:tc>
                  <a:txBody>
                    <a:bodyPr/>
                    <a:lstStyle/>
                    <a:p>
                      <a:pPr algn="ctr" rtl="0" fontAlgn="ctr"/>
                      <a:r>
                        <a:rPr lang="cs-CZ" sz="600" b="1" i="0" u="none" strike="noStrike">
                          <a:solidFill>
                            <a:srgbClr val="000000"/>
                          </a:solidFill>
                          <a:latin typeface="Arial"/>
                        </a:rPr>
                        <a:t>55</a:t>
                      </a:r>
                    </a:p>
                  </a:txBody>
                  <a:tcPr marL="7137" marR="7137" marT="7137" marB="0" anchor="ctr">
                    <a:lnL>
                      <a:noFill/>
                    </a:lnL>
                    <a:lnR>
                      <a:noFill/>
                    </a:lnR>
                    <a:lnT>
                      <a:noFill/>
                    </a:lnT>
                    <a:lnB>
                      <a:noFill/>
                    </a:lnB>
                    <a:solidFill>
                      <a:srgbClr val="FFFF00"/>
                    </a:solidFill>
                  </a:tcPr>
                </a:tc>
                <a:extLst>
                  <a:ext uri="{0D108BD9-81ED-4DB2-BD59-A6C34878D82A}">
                    <a16:rowId xmlns:a16="http://schemas.microsoft.com/office/drawing/2014/main" val="10004"/>
                  </a:ext>
                </a:extLst>
              </a:tr>
              <a:tr h="116107">
                <a:tc>
                  <a:txBody>
                    <a:bodyPr/>
                    <a:lstStyle/>
                    <a:p>
                      <a:pPr algn="ctr" rtl="0" fontAlgn="ctr"/>
                      <a:r>
                        <a:rPr lang="cs-CZ" sz="600" b="0" i="0" u="none" strike="noStrike">
                          <a:solidFill>
                            <a:srgbClr val="000000"/>
                          </a:solidFill>
                          <a:latin typeface="Arial"/>
                        </a:rPr>
                        <a:t>5.</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dirty="0">
                          <a:solidFill>
                            <a:srgbClr val="000000"/>
                          </a:solidFill>
                          <a:latin typeface="Arial"/>
                        </a:rPr>
                        <a:t>FK Junior Děčín</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27</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17</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1</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0</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9</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Calibri"/>
                        </a:rPr>
                        <a:t>112:55</a:t>
                      </a:r>
                    </a:p>
                  </a:txBody>
                  <a:tcPr marL="7137" marR="7137" marT="7137" marB="0" anchor="ctr">
                    <a:lnL>
                      <a:noFill/>
                    </a:lnL>
                    <a:lnR>
                      <a:noFill/>
                    </a:lnR>
                    <a:lnT>
                      <a:noFill/>
                    </a:lnT>
                    <a:lnB>
                      <a:noFill/>
                    </a:lnB>
                    <a:solidFill>
                      <a:srgbClr val="66FF66"/>
                    </a:solidFill>
                  </a:tcPr>
                </a:tc>
                <a:tc>
                  <a:txBody>
                    <a:bodyPr/>
                    <a:lstStyle/>
                    <a:p>
                      <a:pPr algn="ctr" rtl="0" fontAlgn="ctr"/>
                      <a:r>
                        <a:rPr lang="cs-CZ" sz="600" b="1" i="0" u="none" strike="noStrike">
                          <a:solidFill>
                            <a:srgbClr val="000000"/>
                          </a:solidFill>
                          <a:latin typeface="Arial"/>
                        </a:rPr>
                        <a:t>53</a:t>
                      </a:r>
                    </a:p>
                  </a:txBody>
                  <a:tcPr marL="7137" marR="7137" marT="7137" marB="0" anchor="ctr">
                    <a:lnL>
                      <a:noFill/>
                    </a:lnL>
                    <a:lnR>
                      <a:noFill/>
                    </a:lnR>
                    <a:lnT>
                      <a:noFill/>
                    </a:lnT>
                    <a:lnB>
                      <a:noFill/>
                    </a:lnB>
                    <a:solidFill>
                      <a:srgbClr val="66FF66"/>
                    </a:solidFill>
                  </a:tcPr>
                </a:tc>
                <a:extLst>
                  <a:ext uri="{0D108BD9-81ED-4DB2-BD59-A6C34878D82A}">
                    <a16:rowId xmlns:a16="http://schemas.microsoft.com/office/drawing/2014/main" val="10005"/>
                  </a:ext>
                </a:extLst>
              </a:tr>
              <a:tr h="116107">
                <a:tc>
                  <a:txBody>
                    <a:bodyPr/>
                    <a:lstStyle/>
                    <a:p>
                      <a:pPr algn="ctr" rtl="0" fontAlgn="ctr"/>
                      <a:r>
                        <a:rPr lang="cs-CZ" sz="600" b="0" i="0" u="none" strike="noStrike">
                          <a:solidFill>
                            <a:srgbClr val="000000"/>
                          </a:solidFill>
                          <a:latin typeface="Arial"/>
                        </a:rPr>
                        <a:t>6.</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FK Litoměřice</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27</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14</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3</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1</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9</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Calibri"/>
                        </a:rPr>
                        <a:t>82:44</a:t>
                      </a:r>
                    </a:p>
                  </a:txBody>
                  <a:tcPr marL="7137" marR="7137" marT="7137" marB="0" anchor="ctr">
                    <a:lnL>
                      <a:noFill/>
                    </a:lnL>
                    <a:lnR>
                      <a:noFill/>
                    </a:lnR>
                    <a:lnT>
                      <a:noFill/>
                    </a:lnT>
                    <a:lnB>
                      <a:noFill/>
                    </a:lnB>
                    <a:solidFill>
                      <a:srgbClr val="FFFF00"/>
                    </a:solidFill>
                  </a:tcPr>
                </a:tc>
                <a:tc>
                  <a:txBody>
                    <a:bodyPr/>
                    <a:lstStyle/>
                    <a:p>
                      <a:pPr algn="ctr" rtl="0" fontAlgn="ctr"/>
                      <a:r>
                        <a:rPr lang="cs-CZ" sz="600" b="1" i="0" u="none" strike="noStrike">
                          <a:solidFill>
                            <a:srgbClr val="000000"/>
                          </a:solidFill>
                          <a:latin typeface="Arial"/>
                        </a:rPr>
                        <a:t>49</a:t>
                      </a:r>
                    </a:p>
                  </a:txBody>
                  <a:tcPr marL="7137" marR="7137" marT="7137" marB="0" anchor="ctr">
                    <a:lnL>
                      <a:noFill/>
                    </a:lnL>
                    <a:lnR>
                      <a:noFill/>
                    </a:lnR>
                    <a:lnT>
                      <a:noFill/>
                    </a:lnT>
                    <a:lnB>
                      <a:noFill/>
                    </a:lnB>
                    <a:solidFill>
                      <a:srgbClr val="FFFF00"/>
                    </a:solidFill>
                  </a:tcPr>
                </a:tc>
                <a:extLst>
                  <a:ext uri="{0D108BD9-81ED-4DB2-BD59-A6C34878D82A}">
                    <a16:rowId xmlns:a16="http://schemas.microsoft.com/office/drawing/2014/main" val="10006"/>
                  </a:ext>
                </a:extLst>
              </a:tr>
              <a:tr h="116107">
                <a:tc>
                  <a:txBody>
                    <a:bodyPr/>
                    <a:lstStyle/>
                    <a:p>
                      <a:pPr algn="ctr" rtl="0" fontAlgn="ctr"/>
                      <a:r>
                        <a:rPr lang="cs-CZ" sz="600" b="0" i="0" u="none" strike="noStrike">
                          <a:solidFill>
                            <a:srgbClr val="000000"/>
                          </a:solidFill>
                          <a:latin typeface="Arial"/>
                        </a:rPr>
                        <a:t>7.</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dirty="0">
                          <a:solidFill>
                            <a:srgbClr val="000000"/>
                          </a:solidFill>
                          <a:latin typeface="Arial"/>
                        </a:rPr>
                        <a:t>FK Litvínov B</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27</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15</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0</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2</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10</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Calibri"/>
                        </a:rPr>
                        <a:t>94:63</a:t>
                      </a:r>
                    </a:p>
                  </a:txBody>
                  <a:tcPr marL="7137" marR="7137" marT="7137" marB="0" anchor="ctr">
                    <a:lnL>
                      <a:noFill/>
                    </a:lnL>
                    <a:lnR>
                      <a:noFill/>
                    </a:lnR>
                    <a:lnT>
                      <a:noFill/>
                    </a:lnT>
                    <a:lnB>
                      <a:noFill/>
                    </a:lnB>
                    <a:solidFill>
                      <a:srgbClr val="66FF66"/>
                    </a:solidFill>
                  </a:tcPr>
                </a:tc>
                <a:tc>
                  <a:txBody>
                    <a:bodyPr/>
                    <a:lstStyle/>
                    <a:p>
                      <a:pPr algn="ctr" rtl="0" fontAlgn="ctr"/>
                      <a:r>
                        <a:rPr lang="cs-CZ" sz="600" b="1" i="0" u="none" strike="noStrike">
                          <a:solidFill>
                            <a:srgbClr val="000000"/>
                          </a:solidFill>
                          <a:latin typeface="Arial"/>
                        </a:rPr>
                        <a:t>47</a:t>
                      </a:r>
                    </a:p>
                  </a:txBody>
                  <a:tcPr marL="7137" marR="7137" marT="7137" marB="0" anchor="ctr">
                    <a:lnL>
                      <a:noFill/>
                    </a:lnL>
                    <a:lnR>
                      <a:noFill/>
                    </a:lnR>
                    <a:lnT>
                      <a:noFill/>
                    </a:lnT>
                    <a:lnB>
                      <a:noFill/>
                    </a:lnB>
                    <a:solidFill>
                      <a:srgbClr val="66FF66"/>
                    </a:solidFill>
                  </a:tcPr>
                </a:tc>
                <a:extLst>
                  <a:ext uri="{0D108BD9-81ED-4DB2-BD59-A6C34878D82A}">
                    <a16:rowId xmlns:a16="http://schemas.microsoft.com/office/drawing/2014/main" val="10007"/>
                  </a:ext>
                </a:extLst>
              </a:tr>
              <a:tr h="116107">
                <a:tc>
                  <a:txBody>
                    <a:bodyPr/>
                    <a:lstStyle/>
                    <a:p>
                      <a:pPr algn="ctr" rtl="0" fontAlgn="ctr"/>
                      <a:r>
                        <a:rPr lang="cs-CZ" sz="600" b="0" i="0" u="none" strike="noStrike">
                          <a:solidFill>
                            <a:srgbClr val="000000"/>
                          </a:solidFill>
                          <a:latin typeface="Arial"/>
                        </a:rPr>
                        <a:t>8.</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FK Slavoj Žatec</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dirty="0">
                          <a:solidFill>
                            <a:srgbClr val="000000"/>
                          </a:solidFill>
                          <a:latin typeface="Arial"/>
                        </a:rPr>
                        <a:t>27</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12</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3</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1</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11</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Calibri"/>
                        </a:rPr>
                        <a:t>88:100</a:t>
                      </a:r>
                    </a:p>
                  </a:txBody>
                  <a:tcPr marL="7137" marR="7137" marT="7137" marB="0" anchor="ctr">
                    <a:lnL>
                      <a:noFill/>
                    </a:lnL>
                    <a:lnR>
                      <a:noFill/>
                    </a:lnR>
                    <a:lnT>
                      <a:noFill/>
                    </a:lnT>
                    <a:lnB>
                      <a:noFill/>
                    </a:lnB>
                    <a:solidFill>
                      <a:srgbClr val="FFFF00"/>
                    </a:solidFill>
                  </a:tcPr>
                </a:tc>
                <a:tc>
                  <a:txBody>
                    <a:bodyPr/>
                    <a:lstStyle/>
                    <a:p>
                      <a:pPr algn="ctr" rtl="0" fontAlgn="ctr"/>
                      <a:r>
                        <a:rPr lang="cs-CZ" sz="600" b="1" i="0" u="none" strike="noStrike">
                          <a:solidFill>
                            <a:srgbClr val="000000"/>
                          </a:solidFill>
                          <a:latin typeface="Arial"/>
                        </a:rPr>
                        <a:t>43</a:t>
                      </a:r>
                    </a:p>
                  </a:txBody>
                  <a:tcPr marL="7137" marR="7137" marT="7137" marB="0" anchor="ctr">
                    <a:lnL>
                      <a:noFill/>
                    </a:lnL>
                    <a:lnR>
                      <a:noFill/>
                    </a:lnR>
                    <a:lnT>
                      <a:noFill/>
                    </a:lnT>
                    <a:lnB>
                      <a:noFill/>
                    </a:lnB>
                    <a:solidFill>
                      <a:srgbClr val="FFFF00"/>
                    </a:solidFill>
                  </a:tcPr>
                </a:tc>
                <a:extLst>
                  <a:ext uri="{0D108BD9-81ED-4DB2-BD59-A6C34878D82A}">
                    <a16:rowId xmlns:a16="http://schemas.microsoft.com/office/drawing/2014/main" val="10008"/>
                  </a:ext>
                </a:extLst>
              </a:tr>
              <a:tr h="116107">
                <a:tc>
                  <a:txBody>
                    <a:bodyPr/>
                    <a:lstStyle/>
                    <a:p>
                      <a:pPr algn="ctr" rtl="0" fontAlgn="ctr"/>
                      <a:r>
                        <a:rPr lang="cs-CZ" sz="600" b="0" i="0" u="none" strike="noStrike">
                          <a:solidFill>
                            <a:srgbClr val="000000"/>
                          </a:solidFill>
                          <a:latin typeface="Arial"/>
                        </a:rPr>
                        <a:t>9.</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FK Bílina</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27</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10</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0</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5</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12</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Calibri"/>
                        </a:rPr>
                        <a:t>69:83</a:t>
                      </a:r>
                    </a:p>
                  </a:txBody>
                  <a:tcPr marL="7137" marR="7137" marT="7137" marB="0" anchor="ctr">
                    <a:lnL>
                      <a:noFill/>
                    </a:lnL>
                    <a:lnR>
                      <a:noFill/>
                    </a:lnR>
                    <a:lnT>
                      <a:noFill/>
                    </a:lnT>
                    <a:lnB>
                      <a:noFill/>
                    </a:lnB>
                    <a:solidFill>
                      <a:srgbClr val="66FF66"/>
                    </a:solidFill>
                  </a:tcPr>
                </a:tc>
                <a:tc>
                  <a:txBody>
                    <a:bodyPr/>
                    <a:lstStyle/>
                    <a:p>
                      <a:pPr algn="ctr" rtl="0" fontAlgn="ctr"/>
                      <a:r>
                        <a:rPr lang="cs-CZ" sz="600" b="1" i="0" u="none" strike="noStrike">
                          <a:solidFill>
                            <a:srgbClr val="000000"/>
                          </a:solidFill>
                          <a:latin typeface="Arial"/>
                        </a:rPr>
                        <a:t>35</a:t>
                      </a:r>
                    </a:p>
                  </a:txBody>
                  <a:tcPr marL="7137" marR="7137" marT="7137" marB="0" anchor="ctr">
                    <a:lnL>
                      <a:noFill/>
                    </a:lnL>
                    <a:lnR>
                      <a:noFill/>
                    </a:lnR>
                    <a:lnT>
                      <a:noFill/>
                    </a:lnT>
                    <a:lnB>
                      <a:noFill/>
                    </a:lnB>
                    <a:solidFill>
                      <a:srgbClr val="66FF66"/>
                    </a:solidFill>
                  </a:tcPr>
                </a:tc>
                <a:extLst>
                  <a:ext uri="{0D108BD9-81ED-4DB2-BD59-A6C34878D82A}">
                    <a16:rowId xmlns:a16="http://schemas.microsoft.com/office/drawing/2014/main" val="10009"/>
                  </a:ext>
                </a:extLst>
              </a:tr>
              <a:tr h="116107">
                <a:tc>
                  <a:txBody>
                    <a:bodyPr/>
                    <a:lstStyle/>
                    <a:p>
                      <a:pPr algn="ctr" rtl="0" fontAlgn="ctr"/>
                      <a:r>
                        <a:rPr lang="cs-CZ" sz="600" b="0" i="0" u="none" strike="noStrike">
                          <a:solidFill>
                            <a:srgbClr val="000000"/>
                          </a:solidFill>
                          <a:latin typeface="Arial"/>
                        </a:rPr>
                        <a:t>10.</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SK Sokol Brozany</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27</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10</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2</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1</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14</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Calibri"/>
                        </a:rPr>
                        <a:t>57:77</a:t>
                      </a:r>
                    </a:p>
                  </a:txBody>
                  <a:tcPr marL="7137" marR="7137" marT="7137" marB="0" anchor="ctr">
                    <a:lnL>
                      <a:noFill/>
                    </a:lnL>
                    <a:lnR>
                      <a:noFill/>
                    </a:lnR>
                    <a:lnT>
                      <a:noFill/>
                    </a:lnT>
                    <a:lnB>
                      <a:noFill/>
                    </a:lnB>
                    <a:solidFill>
                      <a:srgbClr val="FFFF00"/>
                    </a:solidFill>
                  </a:tcPr>
                </a:tc>
                <a:tc>
                  <a:txBody>
                    <a:bodyPr/>
                    <a:lstStyle/>
                    <a:p>
                      <a:pPr algn="ctr" rtl="0" fontAlgn="ctr"/>
                      <a:r>
                        <a:rPr lang="cs-CZ" sz="600" b="1" i="0" u="none" strike="noStrike">
                          <a:solidFill>
                            <a:srgbClr val="000000"/>
                          </a:solidFill>
                          <a:latin typeface="Arial"/>
                        </a:rPr>
                        <a:t>35</a:t>
                      </a:r>
                    </a:p>
                  </a:txBody>
                  <a:tcPr marL="7137" marR="7137" marT="7137" marB="0" anchor="ctr">
                    <a:lnL>
                      <a:noFill/>
                    </a:lnL>
                    <a:lnR>
                      <a:noFill/>
                    </a:lnR>
                    <a:lnT>
                      <a:noFill/>
                    </a:lnT>
                    <a:lnB>
                      <a:noFill/>
                    </a:lnB>
                    <a:solidFill>
                      <a:srgbClr val="FFFF00"/>
                    </a:solidFill>
                  </a:tcPr>
                </a:tc>
                <a:extLst>
                  <a:ext uri="{0D108BD9-81ED-4DB2-BD59-A6C34878D82A}">
                    <a16:rowId xmlns:a16="http://schemas.microsoft.com/office/drawing/2014/main" val="10010"/>
                  </a:ext>
                </a:extLst>
              </a:tr>
              <a:tr h="116107">
                <a:tc>
                  <a:txBody>
                    <a:bodyPr/>
                    <a:lstStyle/>
                    <a:p>
                      <a:pPr algn="ctr" rtl="0" fontAlgn="ctr"/>
                      <a:r>
                        <a:rPr lang="cs-CZ" sz="600" b="0" i="0" u="none" strike="noStrike">
                          <a:solidFill>
                            <a:srgbClr val="000000"/>
                          </a:solidFill>
                          <a:latin typeface="Arial"/>
                        </a:rPr>
                        <a:t>11.</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SK Roudnice n.L</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26</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9</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2</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1</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14</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Calibri"/>
                        </a:rPr>
                        <a:t>68:58</a:t>
                      </a:r>
                    </a:p>
                  </a:txBody>
                  <a:tcPr marL="7137" marR="7137" marT="7137" marB="0" anchor="ctr">
                    <a:lnL>
                      <a:noFill/>
                    </a:lnL>
                    <a:lnR>
                      <a:noFill/>
                    </a:lnR>
                    <a:lnT>
                      <a:noFill/>
                    </a:lnT>
                    <a:lnB>
                      <a:noFill/>
                    </a:lnB>
                    <a:solidFill>
                      <a:srgbClr val="66FF66"/>
                    </a:solidFill>
                  </a:tcPr>
                </a:tc>
                <a:tc>
                  <a:txBody>
                    <a:bodyPr/>
                    <a:lstStyle/>
                    <a:p>
                      <a:pPr algn="ctr" rtl="0" fontAlgn="ctr"/>
                      <a:r>
                        <a:rPr lang="cs-CZ" sz="600" b="1" i="0" u="none" strike="noStrike">
                          <a:solidFill>
                            <a:srgbClr val="000000"/>
                          </a:solidFill>
                          <a:latin typeface="Arial"/>
                        </a:rPr>
                        <a:t>32</a:t>
                      </a:r>
                    </a:p>
                  </a:txBody>
                  <a:tcPr marL="7137" marR="7137" marT="7137" marB="0" anchor="ctr">
                    <a:lnL>
                      <a:noFill/>
                    </a:lnL>
                    <a:lnR>
                      <a:noFill/>
                    </a:lnR>
                    <a:lnT>
                      <a:noFill/>
                    </a:lnT>
                    <a:lnB>
                      <a:noFill/>
                    </a:lnB>
                    <a:solidFill>
                      <a:srgbClr val="66FF66"/>
                    </a:solidFill>
                  </a:tcPr>
                </a:tc>
                <a:extLst>
                  <a:ext uri="{0D108BD9-81ED-4DB2-BD59-A6C34878D82A}">
                    <a16:rowId xmlns:a16="http://schemas.microsoft.com/office/drawing/2014/main" val="10011"/>
                  </a:ext>
                </a:extLst>
              </a:tr>
              <a:tr h="116107">
                <a:tc>
                  <a:txBody>
                    <a:bodyPr/>
                    <a:lstStyle/>
                    <a:p>
                      <a:pPr algn="ctr" rtl="0" fontAlgn="ctr"/>
                      <a:r>
                        <a:rPr lang="cs-CZ" sz="600" b="0" i="0" u="none" strike="noStrike">
                          <a:solidFill>
                            <a:srgbClr val="000000"/>
                          </a:solidFill>
                          <a:latin typeface="Arial"/>
                        </a:rPr>
                        <a:t>12.</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FC Chomutov </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26</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10</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0</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2</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14</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Calibri"/>
                        </a:rPr>
                        <a:t>67:74</a:t>
                      </a:r>
                    </a:p>
                  </a:txBody>
                  <a:tcPr marL="7137" marR="7137" marT="7137" marB="0" anchor="ctr">
                    <a:lnL>
                      <a:noFill/>
                    </a:lnL>
                    <a:lnR>
                      <a:noFill/>
                    </a:lnR>
                    <a:lnT>
                      <a:noFill/>
                    </a:lnT>
                    <a:lnB>
                      <a:noFill/>
                    </a:lnB>
                    <a:solidFill>
                      <a:srgbClr val="FFFF00"/>
                    </a:solidFill>
                  </a:tcPr>
                </a:tc>
                <a:tc>
                  <a:txBody>
                    <a:bodyPr/>
                    <a:lstStyle/>
                    <a:p>
                      <a:pPr algn="ctr" rtl="0" fontAlgn="ctr"/>
                      <a:r>
                        <a:rPr lang="cs-CZ" sz="600" b="1" i="0" u="none" strike="noStrike">
                          <a:solidFill>
                            <a:srgbClr val="000000"/>
                          </a:solidFill>
                          <a:latin typeface="Arial"/>
                        </a:rPr>
                        <a:t>32</a:t>
                      </a:r>
                    </a:p>
                  </a:txBody>
                  <a:tcPr marL="7137" marR="7137" marT="7137" marB="0" anchor="ctr">
                    <a:lnL>
                      <a:noFill/>
                    </a:lnL>
                    <a:lnR>
                      <a:noFill/>
                    </a:lnR>
                    <a:lnT>
                      <a:noFill/>
                    </a:lnT>
                    <a:lnB>
                      <a:noFill/>
                    </a:lnB>
                    <a:solidFill>
                      <a:srgbClr val="FFFF00"/>
                    </a:solidFill>
                  </a:tcPr>
                </a:tc>
                <a:extLst>
                  <a:ext uri="{0D108BD9-81ED-4DB2-BD59-A6C34878D82A}">
                    <a16:rowId xmlns:a16="http://schemas.microsoft.com/office/drawing/2014/main" val="10012"/>
                  </a:ext>
                </a:extLst>
              </a:tr>
              <a:tr h="116107">
                <a:tc>
                  <a:txBody>
                    <a:bodyPr/>
                    <a:lstStyle/>
                    <a:p>
                      <a:pPr algn="ctr" rtl="0" fontAlgn="ctr"/>
                      <a:r>
                        <a:rPr lang="cs-CZ" sz="600" b="0" i="0" u="none" strike="noStrike">
                          <a:solidFill>
                            <a:srgbClr val="000000"/>
                          </a:solidFill>
                          <a:latin typeface="Arial"/>
                        </a:rPr>
                        <a:t>13.</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TJ Krupka</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27</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7</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1</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dirty="0">
                          <a:solidFill>
                            <a:srgbClr val="000000"/>
                          </a:solidFill>
                          <a:latin typeface="Arial"/>
                        </a:rPr>
                        <a:t>1</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18</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Calibri"/>
                        </a:rPr>
                        <a:t>63:86</a:t>
                      </a:r>
                    </a:p>
                  </a:txBody>
                  <a:tcPr marL="7137" marR="7137" marT="7137" marB="0" anchor="ctr">
                    <a:lnL>
                      <a:noFill/>
                    </a:lnL>
                    <a:lnR>
                      <a:noFill/>
                    </a:lnR>
                    <a:lnT>
                      <a:noFill/>
                    </a:lnT>
                    <a:lnB>
                      <a:noFill/>
                    </a:lnB>
                    <a:solidFill>
                      <a:srgbClr val="66FF66"/>
                    </a:solidFill>
                  </a:tcPr>
                </a:tc>
                <a:tc>
                  <a:txBody>
                    <a:bodyPr/>
                    <a:lstStyle/>
                    <a:p>
                      <a:pPr algn="ctr" rtl="0" fontAlgn="ctr"/>
                      <a:r>
                        <a:rPr lang="cs-CZ" sz="600" b="1" i="0" u="none" strike="noStrike">
                          <a:solidFill>
                            <a:srgbClr val="000000"/>
                          </a:solidFill>
                          <a:latin typeface="Arial"/>
                        </a:rPr>
                        <a:t>24</a:t>
                      </a:r>
                    </a:p>
                  </a:txBody>
                  <a:tcPr marL="7137" marR="7137" marT="7137" marB="0" anchor="ctr">
                    <a:lnL>
                      <a:noFill/>
                    </a:lnL>
                    <a:lnR>
                      <a:noFill/>
                    </a:lnR>
                    <a:lnT>
                      <a:noFill/>
                    </a:lnT>
                    <a:lnB>
                      <a:noFill/>
                    </a:lnB>
                    <a:solidFill>
                      <a:srgbClr val="66FF66"/>
                    </a:solidFill>
                  </a:tcPr>
                </a:tc>
                <a:extLst>
                  <a:ext uri="{0D108BD9-81ED-4DB2-BD59-A6C34878D82A}">
                    <a16:rowId xmlns:a16="http://schemas.microsoft.com/office/drawing/2014/main" val="10013"/>
                  </a:ext>
                </a:extLst>
              </a:tr>
              <a:tr h="116107">
                <a:tc>
                  <a:txBody>
                    <a:bodyPr/>
                    <a:lstStyle/>
                    <a:p>
                      <a:pPr algn="ctr" rtl="0" fontAlgn="ctr"/>
                      <a:r>
                        <a:rPr lang="cs-CZ" sz="600" b="0" i="0" u="none" strike="noStrike">
                          <a:solidFill>
                            <a:srgbClr val="000000"/>
                          </a:solidFill>
                          <a:latin typeface="Arial"/>
                        </a:rPr>
                        <a:t>14.</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VČSA Ervěnice</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27</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4</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2</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1</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Arial"/>
                        </a:rPr>
                        <a:t>20</a:t>
                      </a:r>
                    </a:p>
                  </a:txBody>
                  <a:tcPr marL="7137" marR="7137" marT="7137" marB="0" anchor="ctr">
                    <a:lnL>
                      <a:noFill/>
                    </a:lnL>
                    <a:lnR>
                      <a:noFill/>
                    </a:lnR>
                    <a:lnT>
                      <a:noFill/>
                    </a:lnT>
                    <a:lnB>
                      <a:noFill/>
                    </a:lnB>
                    <a:solidFill>
                      <a:srgbClr val="FFFF00"/>
                    </a:solidFill>
                  </a:tcPr>
                </a:tc>
                <a:tc>
                  <a:txBody>
                    <a:bodyPr/>
                    <a:lstStyle/>
                    <a:p>
                      <a:pPr algn="ctr" rtl="0" fontAlgn="ctr"/>
                      <a:r>
                        <a:rPr lang="cs-CZ" sz="600" b="0" i="0" u="none" strike="noStrike">
                          <a:solidFill>
                            <a:srgbClr val="000000"/>
                          </a:solidFill>
                          <a:latin typeface="Calibri"/>
                        </a:rPr>
                        <a:t>48:159</a:t>
                      </a:r>
                    </a:p>
                  </a:txBody>
                  <a:tcPr marL="7137" marR="7137" marT="7137" marB="0" anchor="ctr">
                    <a:lnL>
                      <a:noFill/>
                    </a:lnL>
                    <a:lnR>
                      <a:noFill/>
                    </a:lnR>
                    <a:lnT>
                      <a:noFill/>
                    </a:lnT>
                    <a:lnB>
                      <a:noFill/>
                    </a:lnB>
                    <a:solidFill>
                      <a:srgbClr val="FFFF00"/>
                    </a:solidFill>
                  </a:tcPr>
                </a:tc>
                <a:tc>
                  <a:txBody>
                    <a:bodyPr/>
                    <a:lstStyle/>
                    <a:p>
                      <a:pPr algn="ctr" rtl="0" fontAlgn="ctr"/>
                      <a:r>
                        <a:rPr lang="cs-CZ" sz="600" b="1" i="0" u="none" strike="noStrike">
                          <a:solidFill>
                            <a:srgbClr val="000000"/>
                          </a:solidFill>
                          <a:latin typeface="Arial"/>
                        </a:rPr>
                        <a:t>17</a:t>
                      </a:r>
                    </a:p>
                  </a:txBody>
                  <a:tcPr marL="7137" marR="7137" marT="7137" marB="0" anchor="ctr">
                    <a:lnL>
                      <a:noFill/>
                    </a:lnL>
                    <a:lnR>
                      <a:noFill/>
                    </a:lnR>
                    <a:lnT>
                      <a:noFill/>
                    </a:lnT>
                    <a:lnB>
                      <a:noFill/>
                    </a:lnB>
                    <a:solidFill>
                      <a:srgbClr val="FFFF00"/>
                    </a:solidFill>
                  </a:tcPr>
                </a:tc>
                <a:extLst>
                  <a:ext uri="{0D108BD9-81ED-4DB2-BD59-A6C34878D82A}">
                    <a16:rowId xmlns:a16="http://schemas.microsoft.com/office/drawing/2014/main" val="10014"/>
                  </a:ext>
                </a:extLst>
              </a:tr>
              <a:tr h="116107">
                <a:tc>
                  <a:txBody>
                    <a:bodyPr/>
                    <a:lstStyle/>
                    <a:p>
                      <a:pPr algn="ctr" rtl="0" fontAlgn="ctr"/>
                      <a:r>
                        <a:rPr lang="cs-CZ" sz="600" b="0" i="0" u="none" strike="noStrike">
                          <a:solidFill>
                            <a:srgbClr val="000000"/>
                          </a:solidFill>
                          <a:latin typeface="Arial"/>
                        </a:rPr>
                        <a:t>15.</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FK Tatran Kadaň</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27</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4</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0</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dirty="0">
                          <a:solidFill>
                            <a:srgbClr val="000000"/>
                          </a:solidFill>
                          <a:latin typeface="Arial"/>
                        </a:rPr>
                        <a:t>1</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a:solidFill>
                            <a:srgbClr val="000000"/>
                          </a:solidFill>
                          <a:latin typeface="Arial"/>
                        </a:rPr>
                        <a:t>22</a:t>
                      </a:r>
                    </a:p>
                  </a:txBody>
                  <a:tcPr marL="7137" marR="7137" marT="7137" marB="0" anchor="ctr">
                    <a:lnL>
                      <a:noFill/>
                    </a:lnL>
                    <a:lnR>
                      <a:noFill/>
                    </a:lnR>
                    <a:lnT>
                      <a:noFill/>
                    </a:lnT>
                    <a:lnB>
                      <a:noFill/>
                    </a:lnB>
                    <a:solidFill>
                      <a:srgbClr val="66FF66"/>
                    </a:solidFill>
                  </a:tcPr>
                </a:tc>
                <a:tc>
                  <a:txBody>
                    <a:bodyPr/>
                    <a:lstStyle/>
                    <a:p>
                      <a:pPr algn="ctr" rtl="0" fontAlgn="ctr"/>
                      <a:r>
                        <a:rPr lang="cs-CZ" sz="600" b="0" i="0" u="none" strike="noStrike" dirty="0">
                          <a:solidFill>
                            <a:srgbClr val="000000"/>
                          </a:solidFill>
                          <a:latin typeface="Calibri"/>
                        </a:rPr>
                        <a:t>34:124</a:t>
                      </a:r>
                    </a:p>
                  </a:txBody>
                  <a:tcPr marL="7137" marR="7137" marT="7137" marB="0" anchor="ctr">
                    <a:lnL>
                      <a:noFill/>
                    </a:lnL>
                    <a:lnR>
                      <a:noFill/>
                    </a:lnR>
                    <a:lnT>
                      <a:noFill/>
                    </a:lnT>
                    <a:lnB>
                      <a:noFill/>
                    </a:lnB>
                    <a:solidFill>
                      <a:srgbClr val="66FF66"/>
                    </a:solidFill>
                  </a:tcPr>
                </a:tc>
                <a:tc>
                  <a:txBody>
                    <a:bodyPr/>
                    <a:lstStyle/>
                    <a:p>
                      <a:pPr algn="ctr" rtl="0" fontAlgn="ctr"/>
                      <a:r>
                        <a:rPr lang="cs-CZ" sz="600" b="1" i="0" u="none" strike="noStrike" dirty="0">
                          <a:solidFill>
                            <a:srgbClr val="000000"/>
                          </a:solidFill>
                          <a:latin typeface="Arial"/>
                        </a:rPr>
                        <a:t>13</a:t>
                      </a:r>
                    </a:p>
                  </a:txBody>
                  <a:tcPr marL="7137" marR="7137" marT="7137" marB="0" anchor="ctr">
                    <a:lnL>
                      <a:noFill/>
                    </a:lnL>
                    <a:lnR>
                      <a:noFill/>
                    </a:lnR>
                    <a:lnT>
                      <a:noFill/>
                    </a:lnT>
                    <a:lnB>
                      <a:noFill/>
                    </a:lnB>
                    <a:solidFill>
                      <a:srgbClr val="66FF66"/>
                    </a:solidFill>
                  </a:tcPr>
                </a:tc>
                <a:extLst>
                  <a:ext uri="{0D108BD9-81ED-4DB2-BD59-A6C34878D82A}">
                    <a16:rowId xmlns:a16="http://schemas.microsoft.com/office/drawing/2014/main" val="10015"/>
                  </a:ext>
                </a:extLst>
              </a:tr>
              <a:tr h="116107">
                <a:tc>
                  <a:txBody>
                    <a:bodyPr/>
                    <a:lstStyle/>
                    <a:p>
                      <a:pPr algn="ctr" rtl="0" fontAlgn="ctr"/>
                      <a:r>
                        <a:rPr lang="cs-CZ" sz="600" b="0" i="0" u="none" strike="noStrike">
                          <a:solidFill>
                            <a:srgbClr val="FF0000"/>
                          </a:solidFill>
                          <a:latin typeface="Arial"/>
                        </a:rPr>
                        <a:t>16.</a:t>
                      </a:r>
                    </a:p>
                  </a:txBody>
                  <a:tcPr marL="7137" marR="7137" marT="7137" marB="0" anchor="ctr">
                    <a:lnL>
                      <a:noFill/>
                    </a:lnL>
                    <a:lnR>
                      <a:noFill/>
                    </a:lnR>
                    <a:lnT>
                      <a:noFill/>
                    </a:lnT>
                    <a:lnB>
                      <a:noFill/>
                    </a:lnB>
                    <a:solidFill>
                      <a:srgbClr val="FFFF00"/>
                    </a:solidFill>
                  </a:tcPr>
                </a:tc>
                <a:tc>
                  <a:txBody>
                    <a:bodyPr/>
                    <a:lstStyle/>
                    <a:p>
                      <a:pPr algn="ctr" rtl="0" fontAlgn="ctr"/>
                      <a:r>
                        <a:rPr lang="cs-CZ" sz="700" b="0" i="0" u="none" strike="noStrike">
                          <a:solidFill>
                            <a:srgbClr val="FF0000"/>
                          </a:solidFill>
                          <a:latin typeface="Arial Black"/>
                        </a:rPr>
                        <a:t>SK Štětí</a:t>
                      </a:r>
                    </a:p>
                  </a:txBody>
                  <a:tcPr marL="7137" marR="7137" marT="7137" marB="0" anchor="ctr">
                    <a:lnL>
                      <a:noFill/>
                    </a:lnL>
                    <a:lnR>
                      <a:noFill/>
                    </a:lnR>
                    <a:lnT>
                      <a:noFill/>
                    </a:lnT>
                    <a:lnB>
                      <a:noFill/>
                    </a:lnB>
                    <a:solidFill>
                      <a:srgbClr val="FFFF00"/>
                    </a:solidFill>
                  </a:tcPr>
                </a:tc>
                <a:tc>
                  <a:txBody>
                    <a:bodyPr/>
                    <a:lstStyle/>
                    <a:p>
                      <a:pPr algn="ctr" rtl="0" fontAlgn="ctr"/>
                      <a:r>
                        <a:rPr lang="cs-CZ" sz="700" b="0" i="0" u="none" strike="noStrike">
                          <a:solidFill>
                            <a:srgbClr val="FF0000"/>
                          </a:solidFill>
                          <a:latin typeface="Arial Black"/>
                        </a:rPr>
                        <a:t>28</a:t>
                      </a:r>
                    </a:p>
                  </a:txBody>
                  <a:tcPr marL="7137" marR="7137" marT="7137" marB="0" anchor="ctr">
                    <a:lnL>
                      <a:noFill/>
                    </a:lnL>
                    <a:lnR>
                      <a:noFill/>
                    </a:lnR>
                    <a:lnT>
                      <a:noFill/>
                    </a:lnT>
                    <a:lnB>
                      <a:noFill/>
                    </a:lnB>
                    <a:solidFill>
                      <a:srgbClr val="FFFF00"/>
                    </a:solidFill>
                  </a:tcPr>
                </a:tc>
                <a:tc>
                  <a:txBody>
                    <a:bodyPr/>
                    <a:lstStyle/>
                    <a:p>
                      <a:pPr algn="ctr" rtl="0" fontAlgn="ctr"/>
                      <a:r>
                        <a:rPr lang="cs-CZ" sz="700" b="0" i="0" u="none" strike="noStrike">
                          <a:solidFill>
                            <a:srgbClr val="FF0000"/>
                          </a:solidFill>
                          <a:latin typeface="Arial Black"/>
                        </a:rPr>
                        <a:t>0</a:t>
                      </a:r>
                    </a:p>
                  </a:txBody>
                  <a:tcPr marL="7137" marR="7137" marT="7137" marB="0" anchor="ctr">
                    <a:lnL>
                      <a:noFill/>
                    </a:lnL>
                    <a:lnR>
                      <a:noFill/>
                    </a:lnR>
                    <a:lnT>
                      <a:noFill/>
                    </a:lnT>
                    <a:lnB>
                      <a:noFill/>
                    </a:lnB>
                    <a:solidFill>
                      <a:srgbClr val="FFFF00"/>
                    </a:solidFill>
                  </a:tcPr>
                </a:tc>
                <a:tc>
                  <a:txBody>
                    <a:bodyPr/>
                    <a:lstStyle/>
                    <a:p>
                      <a:pPr algn="ctr" rtl="0" fontAlgn="ctr"/>
                      <a:r>
                        <a:rPr lang="cs-CZ" sz="700" b="0" i="0" u="none" strike="noStrike">
                          <a:solidFill>
                            <a:srgbClr val="FF0000"/>
                          </a:solidFill>
                          <a:latin typeface="Arial Black"/>
                        </a:rPr>
                        <a:t>0</a:t>
                      </a:r>
                    </a:p>
                  </a:txBody>
                  <a:tcPr marL="7137" marR="7137" marT="7137" marB="0" anchor="ctr">
                    <a:lnL>
                      <a:noFill/>
                    </a:lnL>
                    <a:lnR>
                      <a:noFill/>
                    </a:lnR>
                    <a:lnT>
                      <a:noFill/>
                    </a:lnT>
                    <a:lnB>
                      <a:noFill/>
                    </a:lnB>
                    <a:solidFill>
                      <a:srgbClr val="FFFF00"/>
                    </a:solidFill>
                  </a:tcPr>
                </a:tc>
                <a:tc>
                  <a:txBody>
                    <a:bodyPr/>
                    <a:lstStyle/>
                    <a:p>
                      <a:pPr algn="ctr" rtl="0" fontAlgn="ctr"/>
                      <a:r>
                        <a:rPr lang="cs-CZ" sz="700" b="0" i="0" u="none" strike="noStrike">
                          <a:solidFill>
                            <a:srgbClr val="FF0000"/>
                          </a:solidFill>
                          <a:latin typeface="Arial Black"/>
                        </a:rPr>
                        <a:t>0</a:t>
                      </a:r>
                    </a:p>
                  </a:txBody>
                  <a:tcPr marL="7137" marR="7137" marT="7137" marB="0" anchor="ctr">
                    <a:lnL>
                      <a:noFill/>
                    </a:lnL>
                    <a:lnR>
                      <a:noFill/>
                    </a:lnR>
                    <a:lnT>
                      <a:noFill/>
                    </a:lnT>
                    <a:lnB>
                      <a:noFill/>
                    </a:lnB>
                    <a:solidFill>
                      <a:srgbClr val="FFFF00"/>
                    </a:solidFill>
                  </a:tcPr>
                </a:tc>
                <a:tc>
                  <a:txBody>
                    <a:bodyPr/>
                    <a:lstStyle/>
                    <a:p>
                      <a:pPr algn="ctr" rtl="0" fontAlgn="ctr"/>
                      <a:r>
                        <a:rPr lang="cs-CZ" sz="700" b="0" i="0" u="none" strike="noStrike" dirty="0">
                          <a:solidFill>
                            <a:srgbClr val="FF0000"/>
                          </a:solidFill>
                          <a:latin typeface="Arial Black"/>
                        </a:rPr>
                        <a:t>28</a:t>
                      </a:r>
                    </a:p>
                  </a:txBody>
                  <a:tcPr marL="7137" marR="7137" marT="7137" marB="0" anchor="ctr">
                    <a:lnL>
                      <a:noFill/>
                    </a:lnL>
                    <a:lnR>
                      <a:noFill/>
                    </a:lnR>
                    <a:lnT>
                      <a:noFill/>
                    </a:lnT>
                    <a:lnB>
                      <a:noFill/>
                    </a:lnB>
                    <a:solidFill>
                      <a:srgbClr val="FFFF00"/>
                    </a:solidFill>
                  </a:tcPr>
                </a:tc>
                <a:tc>
                  <a:txBody>
                    <a:bodyPr/>
                    <a:lstStyle/>
                    <a:p>
                      <a:pPr algn="ctr" rtl="0" fontAlgn="ctr"/>
                      <a:r>
                        <a:rPr lang="cs-CZ" sz="700" b="0" i="0" u="none" strike="noStrike" dirty="0">
                          <a:solidFill>
                            <a:srgbClr val="FF0000"/>
                          </a:solidFill>
                          <a:latin typeface="Arial Black"/>
                        </a:rPr>
                        <a:t>7:325</a:t>
                      </a:r>
                    </a:p>
                  </a:txBody>
                  <a:tcPr marL="7137" marR="7137" marT="7137" marB="0" anchor="ctr">
                    <a:lnL>
                      <a:noFill/>
                    </a:lnL>
                    <a:lnR>
                      <a:noFill/>
                    </a:lnR>
                    <a:lnT>
                      <a:noFill/>
                    </a:lnT>
                    <a:lnB>
                      <a:noFill/>
                    </a:lnB>
                    <a:solidFill>
                      <a:srgbClr val="FFFF00"/>
                    </a:solidFill>
                  </a:tcPr>
                </a:tc>
                <a:tc>
                  <a:txBody>
                    <a:bodyPr/>
                    <a:lstStyle/>
                    <a:p>
                      <a:pPr algn="ctr" rtl="0" fontAlgn="ctr"/>
                      <a:r>
                        <a:rPr lang="cs-CZ" sz="700" b="0" i="0" u="none" strike="noStrike" dirty="0">
                          <a:solidFill>
                            <a:srgbClr val="FF0000"/>
                          </a:solidFill>
                          <a:latin typeface="Arial Black"/>
                        </a:rPr>
                        <a:t>0</a:t>
                      </a:r>
                    </a:p>
                  </a:txBody>
                  <a:tcPr marL="7137" marR="7137" marT="7137" marB="0" anchor="ctr">
                    <a:lnL>
                      <a:noFill/>
                    </a:lnL>
                    <a:lnR>
                      <a:noFill/>
                    </a:lnR>
                    <a:lnT>
                      <a:noFill/>
                    </a:lnT>
                    <a:lnB>
                      <a:noFill/>
                    </a:lnB>
                    <a:solidFill>
                      <a:srgbClr val="FFFF00"/>
                    </a:solidFill>
                  </a:tcPr>
                </a:tc>
                <a:extLst>
                  <a:ext uri="{0D108BD9-81ED-4DB2-BD59-A6C34878D82A}">
                    <a16:rowId xmlns:a16="http://schemas.microsoft.com/office/drawing/2014/main" val="10016"/>
                  </a:ext>
                </a:extLst>
              </a:tr>
              <a:tr h="116107">
                <a:tc gridSpan="9">
                  <a:txBody>
                    <a:bodyPr/>
                    <a:lstStyle/>
                    <a:p>
                      <a:pPr algn="ctr" rtl="0" fontAlgn="ctr"/>
                      <a:r>
                        <a:rPr lang="cs-CZ" sz="900" b="0" i="0" u="none" strike="noStrike" dirty="0">
                          <a:solidFill>
                            <a:srgbClr val="000000"/>
                          </a:solidFill>
                          <a:latin typeface="Arial Black"/>
                        </a:rPr>
                        <a:t>Ústecký přebor mladších žáků podzim 2014 po 27 kolech</a:t>
                      </a:r>
                    </a:p>
                  </a:txBody>
                  <a:tcPr marL="7137" marR="7137" marT="7137"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7"/>
                  </a:ext>
                </a:extLst>
              </a:tr>
              <a:tr h="116107">
                <a:tc>
                  <a:txBody>
                    <a:bodyPr/>
                    <a:lstStyle/>
                    <a:p>
                      <a:pPr algn="ctr" rtl="0" fontAlgn="ctr"/>
                      <a:r>
                        <a:rPr lang="cs-CZ" sz="600" b="1" i="0" u="none" strike="noStrike">
                          <a:solidFill>
                            <a:srgbClr val="000000"/>
                          </a:solidFill>
                          <a:latin typeface="Arial"/>
                        </a:rPr>
                        <a:t>1.</a:t>
                      </a:r>
                    </a:p>
                  </a:txBody>
                  <a:tcPr marL="7137" marR="7137" marT="7137" marB="0" anchor="ctr">
                    <a:lnL>
                      <a:noFill/>
                    </a:lnL>
                    <a:lnR>
                      <a:noFill/>
                    </a:lnR>
                    <a:lnT>
                      <a:noFill/>
                    </a:lnT>
                    <a:lnB>
                      <a:noFill/>
                    </a:lnB>
                    <a:solidFill>
                      <a:srgbClr val="99FF66"/>
                    </a:solidFill>
                  </a:tcPr>
                </a:tc>
                <a:tc>
                  <a:txBody>
                    <a:bodyPr/>
                    <a:lstStyle/>
                    <a:p>
                      <a:pPr algn="l" rtl="0" fontAlgn="ctr"/>
                      <a:r>
                        <a:rPr lang="cs-CZ" sz="600" b="1" i="0" u="none" strike="noStrike">
                          <a:solidFill>
                            <a:srgbClr val="000000"/>
                          </a:solidFill>
                          <a:latin typeface="Arial"/>
                        </a:rPr>
                        <a:t>FK Litvínov</a:t>
                      </a:r>
                    </a:p>
                  </a:txBody>
                  <a:tcPr marL="7137" marR="7137" marT="7137" marB="0" anchor="ctr">
                    <a:lnL>
                      <a:noFill/>
                    </a:lnL>
                    <a:lnR>
                      <a:noFill/>
                    </a:lnR>
                    <a:lnT>
                      <a:noFill/>
                    </a:lnT>
                    <a:lnB>
                      <a:noFill/>
                    </a:lnB>
                    <a:solidFill>
                      <a:srgbClr val="99FF66"/>
                    </a:solidFill>
                  </a:tcPr>
                </a:tc>
                <a:tc>
                  <a:txBody>
                    <a:bodyPr/>
                    <a:lstStyle/>
                    <a:p>
                      <a:pPr algn="ctr" rtl="0" fontAlgn="ctr"/>
                      <a:r>
                        <a:rPr lang="cs-CZ" sz="600" b="1" i="0" u="none" strike="noStrike" dirty="0">
                          <a:solidFill>
                            <a:srgbClr val="000000"/>
                          </a:solidFill>
                          <a:latin typeface="Arial"/>
                        </a:rPr>
                        <a:t>27</a:t>
                      </a:r>
                    </a:p>
                  </a:txBody>
                  <a:tcPr marL="7137" marR="7137" marT="7137" marB="0" anchor="ctr">
                    <a:lnL>
                      <a:noFill/>
                    </a:lnL>
                    <a:lnR>
                      <a:noFill/>
                    </a:lnR>
                    <a:lnT>
                      <a:noFill/>
                    </a:lnT>
                    <a:lnB>
                      <a:noFill/>
                    </a:lnB>
                    <a:solidFill>
                      <a:srgbClr val="99FF66"/>
                    </a:solidFill>
                  </a:tcPr>
                </a:tc>
                <a:tc>
                  <a:txBody>
                    <a:bodyPr/>
                    <a:lstStyle/>
                    <a:p>
                      <a:pPr algn="ctr" rtl="0" fontAlgn="ctr"/>
                      <a:r>
                        <a:rPr lang="cs-CZ" sz="600" b="1" i="0" u="none" strike="noStrike" dirty="0">
                          <a:solidFill>
                            <a:srgbClr val="000000"/>
                          </a:solidFill>
                          <a:latin typeface="Arial"/>
                        </a:rPr>
                        <a:t>24</a:t>
                      </a:r>
                    </a:p>
                  </a:txBody>
                  <a:tcPr marL="7137" marR="7137" marT="7137" marB="0" anchor="ctr">
                    <a:lnL>
                      <a:noFill/>
                    </a:lnL>
                    <a:lnR>
                      <a:noFill/>
                    </a:lnR>
                    <a:lnT>
                      <a:noFill/>
                    </a:lnT>
                    <a:lnB>
                      <a:noFill/>
                    </a:lnB>
                    <a:solidFill>
                      <a:srgbClr val="99FF66"/>
                    </a:solidFill>
                  </a:tcPr>
                </a:tc>
                <a:tc>
                  <a:txBody>
                    <a:bodyPr/>
                    <a:lstStyle/>
                    <a:p>
                      <a:pPr algn="ctr" rtl="0" fontAlgn="ctr"/>
                      <a:r>
                        <a:rPr lang="cs-CZ" sz="600" b="1" i="0" u="none" strike="noStrike" dirty="0">
                          <a:solidFill>
                            <a:srgbClr val="000000"/>
                          </a:solidFill>
                          <a:latin typeface="Arial"/>
                        </a:rPr>
                        <a:t>1</a:t>
                      </a:r>
                    </a:p>
                  </a:txBody>
                  <a:tcPr marL="7137" marR="7137" marT="7137" marB="0" anchor="ctr">
                    <a:lnL>
                      <a:noFill/>
                    </a:lnL>
                    <a:lnR>
                      <a:noFill/>
                    </a:lnR>
                    <a:lnT>
                      <a:noFill/>
                    </a:lnT>
                    <a:lnB>
                      <a:noFill/>
                    </a:lnB>
                    <a:solidFill>
                      <a:srgbClr val="99FF66"/>
                    </a:solidFill>
                  </a:tcPr>
                </a:tc>
                <a:tc>
                  <a:txBody>
                    <a:bodyPr/>
                    <a:lstStyle/>
                    <a:p>
                      <a:pPr algn="ctr" rtl="0" fontAlgn="ctr"/>
                      <a:r>
                        <a:rPr lang="cs-CZ" sz="600" b="1" i="0" u="none" strike="noStrike">
                          <a:solidFill>
                            <a:srgbClr val="000000"/>
                          </a:solidFill>
                          <a:latin typeface="Arial"/>
                        </a:rPr>
                        <a:t>0</a:t>
                      </a:r>
                    </a:p>
                  </a:txBody>
                  <a:tcPr marL="7137" marR="7137" marT="7137" marB="0" anchor="ctr">
                    <a:lnL>
                      <a:noFill/>
                    </a:lnL>
                    <a:lnR>
                      <a:noFill/>
                    </a:lnR>
                    <a:lnT>
                      <a:noFill/>
                    </a:lnT>
                    <a:lnB>
                      <a:noFill/>
                    </a:lnB>
                    <a:solidFill>
                      <a:srgbClr val="99FF66"/>
                    </a:solidFill>
                  </a:tcPr>
                </a:tc>
                <a:tc>
                  <a:txBody>
                    <a:bodyPr/>
                    <a:lstStyle/>
                    <a:p>
                      <a:pPr algn="ctr" rtl="0" fontAlgn="ctr"/>
                      <a:r>
                        <a:rPr lang="cs-CZ" sz="600" b="1" i="0" u="none" strike="noStrike">
                          <a:solidFill>
                            <a:srgbClr val="000000"/>
                          </a:solidFill>
                          <a:latin typeface="Arial"/>
                        </a:rPr>
                        <a:t>2</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156:44</a:t>
                      </a:r>
                    </a:p>
                  </a:txBody>
                  <a:tcPr marL="7137" marR="7137" marT="7137" marB="0" anchor="ctr">
                    <a:lnL>
                      <a:noFill/>
                    </a:lnL>
                    <a:lnR>
                      <a:noFill/>
                    </a:lnR>
                    <a:lnT>
                      <a:noFill/>
                    </a:lnT>
                    <a:lnB>
                      <a:noFill/>
                    </a:lnB>
                    <a:solidFill>
                      <a:srgbClr val="99FF66"/>
                    </a:solidFill>
                  </a:tcPr>
                </a:tc>
                <a:tc>
                  <a:txBody>
                    <a:bodyPr/>
                    <a:lstStyle/>
                    <a:p>
                      <a:pPr algn="ctr" rtl="0" fontAlgn="ctr"/>
                      <a:r>
                        <a:rPr lang="cs-CZ" sz="600" b="1" i="0" u="none" strike="noStrike" dirty="0">
                          <a:solidFill>
                            <a:srgbClr val="000000"/>
                          </a:solidFill>
                          <a:latin typeface="Arial"/>
                        </a:rPr>
                        <a:t>74</a:t>
                      </a:r>
                    </a:p>
                  </a:txBody>
                  <a:tcPr marL="7137" marR="7137" marT="7137" marB="0" anchor="ctr">
                    <a:lnL>
                      <a:noFill/>
                    </a:lnL>
                    <a:lnR>
                      <a:noFill/>
                    </a:lnR>
                    <a:lnT>
                      <a:noFill/>
                    </a:lnT>
                    <a:lnB>
                      <a:noFill/>
                    </a:lnB>
                    <a:solidFill>
                      <a:srgbClr val="99FF66"/>
                    </a:solidFill>
                  </a:tcPr>
                </a:tc>
                <a:extLst>
                  <a:ext uri="{0D108BD9-81ED-4DB2-BD59-A6C34878D82A}">
                    <a16:rowId xmlns:a16="http://schemas.microsoft.com/office/drawing/2014/main" val="10018"/>
                  </a:ext>
                </a:extLst>
              </a:tr>
              <a:tr h="116107">
                <a:tc>
                  <a:txBody>
                    <a:bodyPr/>
                    <a:lstStyle/>
                    <a:p>
                      <a:pPr algn="ctr" rtl="0" fontAlgn="ctr"/>
                      <a:r>
                        <a:rPr lang="cs-CZ" sz="600" b="0" i="0" u="none" strike="noStrike">
                          <a:solidFill>
                            <a:srgbClr val="000000"/>
                          </a:solidFill>
                          <a:latin typeface="Arial"/>
                        </a:rPr>
                        <a:t>2.</a:t>
                      </a:r>
                    </a:p>
                  </a:txBody>
                  <a:tcPr marL="7137" marR="7137" marT="7137" marB="0" anchor="ctr">
                    <a:lnL>
                      <a:noFill/>
                    </a:lnL>
                    <a:lnR>
                      <a:noFill/>
                    </a:lnR>
                    <a:lnT>
                      <a:noFill/>
                    </a:lnT>
                    <a:lnB>
                      <a:noFill/>
                    </a:lnB>
                    <a:solidFill>
                      <a:srgbClr val="FFCC00"/>
                    </a:solidFill>
                  </a:tcPr>
                </a:tc>
                <a:tc>
                  <a:txBody>
                    <a:bodyPr/>
                    <a:lstStyle/>
                    <a:p>
                      <a:pPr algn="l" rtl="0" fontAlgn="ctr"/>
                      <a:r>
                        <a:rPr lang="cs-CZ" sz="600" b="0" i="0" u="none" strike="noStrike">
                          <a:solidFill>
                            <a:srgbClr val="000000"/>
                          </a:solidFill>
                          <a:latin typeface="Arial"/>
                        </a:rPr>
                        <a:t>FK Louny</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27</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19</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2</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1</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5</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147:41</a:t>
                      </a:r>
                    </a:p>
                  </a:txBody>
                  <a:tcPr marL="7137" marR="7137" marT="7137" marB="0" anchor="ctr">
                    <a:lnL>
                      <a:noFill/>
                    </a:lnL>
                    <a:lnR>
                      <a:noFill/>
                    </a:lnR>
                    <a:lnT>
                      <a:noFill/>
                    </a:lnT>
                    <a:lnB>
                      <a:noFill/>
                    </a:lnB>
                    <a:solidFill>
                      <a:srgbClr val="FFCC00"/>
                    </a:solidFill>
                  </a:tcPr>
                </a:tc>
                <a:tc>
                  <a:txBody>
                    <a:bodyPr/>
                    <a:lstStyle/>
                    <a:p>
                      <a:pPr algn="ctr" rtl="0" fontAlgn="ctr"/>
                      <a:r>
                        <a:rPr lang="cs-CZ" sz="600" b="1" i="0" u="none" strike="noStrike">
                          <a:solidFill>
                            <a:srgbClr val="000000"/>
                          </a:solidFill>
                          <a:latin typeface="Arial"/>
                        </a:rPr>
                        <a:t>62</a:t>
                      </a:r>
                    </a:p>
                  </a:txBody>
                  <a:tcPr marL="7137" marR="7137" marT="7137" marB="0" anchor="ctr">
                    <a:lnL>
                      <a:noFill/>
                    </a:lnL>
                    <a:lnR>
                      <a:noFill/>
                    </a:lnR>
                    <a:lnT>
                      <a:noFill/>
                    </a:lnT>
                    <a:lnB>
                      <a:noFill/>
                    </a:lnB>
                    <a:solidFill>
                      <a:srgbClr val="FFCC00"/>
                    </a:solidFill>
                  </a:tcPr>
                </a:tc>
                <a:extLst>
                  <a:ext uri="{0D108BD9-81ED-4DB2-BD59-A6C34878D82A}">
                    <a16:rowId xmlns:a16="http://schemas.microsoft.com/office/drawing/2014/main" val="10019"/>
                  </a:ext>
                </a:extLst>
              </a:tr>
              <a:tr h="124754">
                <a:tc>
                  <a:txBody>
                    <a:bodyPr/>
                    <a:lstStyle/>
                    <a:p>
                      <a:pPr algn="ctr" rtl="0" fontAlgn="ctr"/>
                      <a:r>
                        <a:rPr lang="cs-CZ" sz="600" b="0" i="0" u="none" strike="noStrike">
                          <a:solidFill>
                            <a:srgbClr val="000000"/>
                          </a:solidFill>
                          <a:latin typeface="Arial"/>
                        </a:rPr>
                        <a:t>3.</a:t>
                      </a:r>
                    </a:p>
                  </a:txBody>
                  <a:tcPr marL="7137" marR="7137" marT="7137" marB="0" anchor="ctr">
                    <a:lnL>
                      <a:noFill/>
                    </a:lnL>
                    <a:lnR>
                      <a:noFill/>
                    </a:lnR>
                    <a:lnT>
                      <a:noFill/>
                    </a:lnT>
                    <a:lnB>
                      <a:noFill/>
                    </a:lnB>
                    <a:solidFill>
                      <a:srgbClr val="99FF66"/>
                    </a:solidFill>
                  </a:tcPr>
                </a:tc>
                <a:tc>
                  <a:txBody>
                    <a:bodyPr/>
                    <a:lstStyle/>
                    <a:p>
                      <a:pPr algn="l" rtl="0" fontAlgn="ctr"/>
                      <a:r>
                        <a:rPr lang="cs-CZ" sz="600" b="0" i="0" u="none" strike="noStrike">
                          <a:solidFill>
                            <a:srgbClr val="000000"/>
                          </a:solidFill>
                          <a:latin typeface="Arial"/>
                        </a:rPr>
                        <a:t>SK Roudnice nad Labem</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26</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20</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0</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0</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6</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111:53</a:t>
                      </a:r>
                    </a:p>
                  </a:txBody>
                  <a:tcPr marL="7137" marR="7137" marT="7137" marB="0" anchor="ctr">
                    <a:lnL>
                      <a:noFill/>
                    </a:lnL>
                    <a:lnR>
                      <a:noFill/>
                    </a:lnR>
                    <a:lnT>
                      <a:noFill/>
                    </a:lnT>
                    <a:lnB>
                      <a:noFill/>
                    </a:lnB>
                    <a:solidFill>
                      <a:srgbClr val="99FF66"/>
                    </a:solidFill>
                  </a:tcPr>
                </a:tc>
                <a:tc>
                  <a:txBody>
                    <a:bodyPr/>
                    <a:lstStyle/>
                    <a:p>
                      <a:pPr algn="ctr" rtl="0" fontAlgn="ctr"/>
                      <a:r>
                        <a:rPr lang="cs-CZ" sz="600" b="1" i="0" u="none" strike="noStrike">
                          <a:solidFill>
                            <a:srgbClr val="000000"/>
                          </a:solidFill>
                          <a:latin typeface="Arial"/>
                        </a:rPr>
                        <a:t>60</a:t>
                      </a:r>
                    </a:p>
                  </a:txBody>
                  <a:tcPr marL="7137" marR="7137" marT="7137" marB="0" anchor="ctr">
                    <a:lnL>
                      <a:noFill/>
                    </a:lnL>
                    <a:lnR>
                      <a:noFill/>
                    </a:lnR>
                    <a:lnT>
                      <a:noFill/>
                    </a:lnT>
                    <a:lnB>
                      <a:noFill/>
                    </a:lnB>
                    <a:solidFill>
                      <a:srgbClr val="99FF66"/>
                    </a:solidFill>
                  </a:tcPr>
                </a:tc>
                <a:extLst>
                  <a:ext uri="{0D108BD9-81ED-4DB2-BD59-A6C34878D82A}">
                    <a16:rowId xmlns:a16="http://schemas.microsoft.com/office/drawing/2014/main" val="10020"/>
                  </a:ext>
                </a:extLst>
              </a:tr>
              <a:tr h="116107">
                <a:tc>
                  <a:txBody>
                    <a:bodyPr/>
                    <a:lstStyle/>
                    <a:p>
                      <a:pPr algn="ctr" rtl="0" fontAlgn="ctr"/>
                      <a:r>
                        <a:rPr lang="cs-CZ" sz="600" b="0" i="0" u="none" strike="noStrike">
                          <a:solidFill>
                            <a:srgbClr val="000000"/>
                          </a:solidFill>
                          <a:latin typeface="Arial"/>
                        </a:rPr>
                        <a:t>4.</a:t>
                      </a:r>
                    </a:p>
                  </a:txBody>
                  <a:tcPr marL="7137" marR="7137" marT="7137" marB="0" anchor="ctr">
                    <a:lnL>
                      <a:noFill/>
                    </a:lnL>
                    <a:lnR>
                      <a:noFill/>
                    </a:lnR>
                    <a:lnT>
                      <a:noFill/>
                    </a:lnT>
                    <a:lnB>
                      <a:noFill/>
                    </a:lnB>
                    <a:solidFill>
                      <a:srgbClr val="FFCC00"/>
                    </a:solidFill>
                  </a:tcPr>
                </a:tc>
                <a:tc>
                  <a:txBody>
                    <a:bodyPr/>
                    <a:lstStyle/>
                    <a:p>
                      <a:pPr algn="l" rtl="0" fontAlgn="ctr"/>
                      <a:r>
                        <a:rPr lang="cs-CZ" sz="600" b="0" i="0" u="none" strike="noStrike">
                          <a:solidFill>
                            <a:srgbClr val="000000"/>
                          </a:solidFill>
                          <a:latin typeface="Arial"/>
                        </a:rPr>
                        <a:t>FK ČL Neštěmice</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28</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18</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1</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3</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6</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127:66</a:t>
                      </a:r>
                    </a:p>
                  </a:txBody>
                  <a:tcPr marL="7137" marR="7137" marT="7137" marB="0" anchor="ctr">
                    <a:lnL>
                      <a:noFill/>
                    </a:lnL>
                    <a:lnR>
                      <a:noFill/>
                    </a:lnR>
                    <a:lnT>
                      <a:noFill/>
                    </a:lnT>
                    <a:lnB>
                      <a:noFill/>
                    </a:lnB>
                    <a:solidFill>
                      <a:srgbClr val="FFCC00"/>
                    </a:solidFill>
                  </a:tcPr>
                </a:tc>
                <a:tc>
                  <a:txBody>
                    <a:bodyPr/>
                    <a:lstStyle/>
                    <a:p>
                      <a:pPr algn="ctr" rtl="0" fontAlgn="ctr"/>
                      <a:r>
                        <a:rPr lang="cs-CZ" sz="600" b="1" i="0" u="none" strike="noStrike">
                          <a:solidFill>
                            <a:srgbClr val="000000"/>
                          </a:solidFill>
                          <a:latin typeface="Arial"/>
                        </a:rPr>
                        <a:t>59</a:t>
                      </a:r>
                    </a:p>
                  </a:txBody>
                  <a:tcPr marL="7137" marR="7137" marT="7137" marB="0" anchor="ctr">
                    <a:lnL>
                      <a:noFill/>
                    </a:lnL>
                    <a:lnR>
                      <a:noFill/>
                    </a:lnR>
                    <a:lnT>
                      <a:noFill/>
                    </a:lnT>
                    <a:lnB>
                      <a:noFill/>
                    </a:lnB>
                    <a:solidFill>
                      <a:srgbClr val="FFCC00"/>
                    </a:solidFill>
                  </a:tcPr>
                </a:tc>
                <a:extLst>
                  <a:ext uri="{0D108BD9-81ED-4DB2-BD59-A6C34878D82A}">
                    <a16:rowId xmlns:a16="http://schemas.microsoft.com/office/drawing/2014/main" val="10021"/>
                  </a:ext>
                </a:extLst>
              </a:tr>
              <a:tr h="116107">
                <a:tc>
                  <a:txBody>
                    <a:bodyPr/>
                    <a:lstStyle/>
                    <a:p>
                      <a:pPr algn="ctr" rtl="0" fontAlgn="ctr"/>
                      <a:r>
                        <a:rPr lang="cs-CZ" sz="600" b="0" i="0" u="none" strike="noStrike">
                          <a:solidFill>
                            <a:srgbClr val="000000"/>
                          </a:solidFill>
                          <a:latin typeface="Arial"/>
                        </a:rPr>
                        <a:t>5.</a:t>
                      </a:r>
                    </a:p>
                  </a:txBody>
                  <a:tcPr marL="7137" marR="7137" marT="7137" marB="0" anchor="ctr">
                    <a:lnL>
                      <a:noFill/>
                    </a:lnL>
                    <a:lnR>
                      <a:noFill/>
                    </a:lnR>
                    <a:lnT>
                      <a:noFill/>
                    </a:lnT>
                    <a:lnB>
                      <a:noFill/>
                    </a:lnB>
                    <a:solidFill>
                      <a:srgbClr val="99FF66"/>
                    </a:solidFill>
                  </a:tcPr>
                </a:tc>
                <a:tc>
                  <a:txBody>
                    <a:bodyPr/>
                    <a:lstStyle/>
                    <a:p>
                      <a:pPr algn="l" rtl="0" fontAlgn="ctr"/>
                      <a:r>
                        <a:rPr lang="cs-CZ" sz="600" b="0" i="0" u="none" strike="noStrike">
                          <a:solidFill>
                            <a:srgbClr val="000000"/>
                          </a:solidFill>
                          <a:latin typeface="Arial"/>
                        </a:rPr>
                        <a:t>FK Litoměřice</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27</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17</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2</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2</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6</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106:55</a:t>
                      </a:r>
                    </a:p>
                  </a:txBody>
                  <a:tcPr marL="7137" marR="7137" marT="7137" marB="0" anchor="ctr">
                    <a:lnL>
                      <a:noFill/>
                    </a:lnL>
                    <a:lnR>
                      <a:noFill/>
                    </a:lnR>
                    <a:lnT>
                      <a:noFill/>
                    </a:lnT>
                    <a:lnB>
                      <a:noFill/>
                    </a:lnB>
                    <a:solidFill>
                      <a:srgbClr val="99FF66"/>
                    </a:solidFill>
                  </a:tcPr>
                </a:tc>
                <a:tc>
                  <a:txBody>
                    <a:bodyPr/>
                    <a:lstStyle/>
                    <a:p>
                      <a:pPr algn="ctr" rtl="0" fontAlgn="ctr"/>
                      <a:r>
                        <a:rPr lang="cs-CZ" sz="600" b="1" i="0" u="none" strike="noStrike" dirty="0">
                          <a:solidFill>
                            <a:srgbClr val="000000"/>
                          </a:solidFill>
                          <a:latin typeface="Arial"/>
                        </a:rPr>
                        <a:t>57</a:t>
                      </a:r>
                    </a:p>
                  </a:txBody>
                  <a:tcPr marL="7137" marR="7137" marT="7137" marB="0" anchor="ctr">
                    <a:lnL>
                      <a:noFill/>
                    </a:lnL>
                    <a:lnR>
                      <a:noFill/>
                    </a:lnR>
                    <a:lnT>
                      <a:noFill/>
                    </a:lnT>
                    <a:lnB>
                      <a:noFill/>
                    </a:lnB>
                    <a:solidFill>
                      <a:srgbClr val="99FF66"/>
                    </a:solidFill>
                  </a:tcPr>
                </a:tc>
                <a:extLst>
                  <a:ext uri="{0D108BD9-81ED-4DB2-BD59-A6C34878D82A}">
                    <a16:rowId xmlns:a16="http://schemas.microsoft.com/office/drawing/2014/main" val="10022"/>
                  </a:ext>
                </a:extLst>
              </a:tr>
              <a:tr h="116107">
                <a:tc>
                  <a:txBody>
                    <a:bodyPr/>
                    <a:lstStyle/>
                    <a:p>
                      <a:pPr algn="ctr" rtl="0" fontAlgn="ctr"/>
                      <a:r>
                        <a:rPr lang="cs-CZ" sz="600" b="0" i="0" u="none" strike="noStrike">
                          <a:solidFill>
                            <a:srgbClr val="000000"/>
                          </a:solidFill>
                          <a:latin typeface="Arial"/>
                        </a:rPr>
                        <a:t>6.</a:t>
                      </a:r>
                    </a:p>
                  </a:txBody>
                  <a:tcPr marL="7137" marR="7137" marT="7137" marB="0" anchor="ctr">
                    <a:lnL>
                      <a:noFill/>
                    </a:lnL>
                    <a:lnR>
                      <a:noFill/>
                    </a:lnR>
                    <a:lnT>
                      <a:noFill/>
                    </a:lnT>
                    <a:lnB>
                      <a:noFill/>
                    </a:lnB>
                    <a:solidFill>
                      <a:srgbClr val="FFCC00"/>
                    </a:solidFill>
                  </a:tcPr>
                </a:tc>
                <a:tc>
                  <a:txBody>
                    <a:bodyPr/>
                    <a:lstStyle/>
                    <a:p>
                      <a:pPr algn="l" rtl="0" fontAlgn="ctr"/>
                      <a:r>
                        <a:rPr lang="cs-CZ" sz="600" b="0" i="0" u="none" strike="noStrike">
                          <a:solidFill>
                            <a:srgbClr val="000000"/>
                          </a:solidFill>
                          <a:latin typeface="Arial"/>
                        </a:rPr>
                        <a:t>SK Sokol Brozany</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27</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18</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1</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0</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8</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128:62</a:t>
                      </a:r>
                    </a:p>
                  </a:txBody>
                  <a:tcPr marL="7137" marR="7137" marT="7137" marB="0" anchor="ctr">
                    <a:lnL>
                      <a:noFill/>
                    </a:lnL>
                    <a:lnR>
                      <a:noFill/>
                    </a:lnR>
                    <a:lnT>
                      <a:noFill/>
                    </a:lnT>
                    <a:lnB>
                      <a:noFill/>
                    </a:lnB>
                    <a:solidFill>
                      <a:srgbClr val="FFCC00"/>
                    </a:solidFill>
                  </a:tcPr>
                </a:tc>
                <a:tc>
                  <a:txBody>
                    <a:bodyPr/>
                    <a:lstStyle/>
                    <a:p>
                      <a:pPr algn="ctr" rtl="0" fontAlgn="ctr"/>
                      <a:r>
                        <a:rPr lang="cs-CZ" sz="600" b="1" i="0" u="none" strike="noStrike">
                          <a:solidFill>
                            <a:srgbClr val="000000"/>
                          </a:solidFill>
                          <a:latin typeface="Arial"/>
                        </a:rPr>
                        <a:t>56</a:t>
                      </a:r>
                    </a:p>
                  </a:txBody>
                  <a:tcPr marL="7137" marR="7137" marT="7137" marB="0" anchor="ctr">
                    <a:lnL>
                      <a:noFill/>
                    </a:lnL>
                    <a:lnR>
                      <a:noFill/>
                    </a:lnR>
                    <a:lnT>
                      <a:noFill/>
                    </a:lnT>
                    <a:lnB>
                      <a:noFill/>
                    </a:lnB>
                    <a:solidFill>
                      <a:srgbClr val="FFCC00"/>
                    </a:solidFill>
                  </a:tcPr>
                </a:tc>
                <a:extLst>
                  <a:ext uri="{0D108BD9-81ED-4DB2-BD59-A6C34878D82A}">
                    <a16:rowId xmlns:a16="http://schemas.microsoft.com/office/drawing/2014/main" val="10023"/>
                  </a:ext>
                </a:extLst>
              </a:tr>
              <a:tr h="116107">
                <a:tc>
                  <a:txBody>
                    <a:bodyPr/>
                    <a:lstStyle/>
                    <a:p>
                      <a:pPr algn="ctr" rtl="0" fontAlgn="ctr"/>
                      <a:r>
                        <a:rPr lang="cs-CZ" sz="600" b="0" i="0" u="none" strike="noStrike">
                          <a:solidFill>
                            <a:srgbClr val="000000"/>
                          </a:solidFill>
                          <a:latin typeface="Arial"/>
                        </a:rPr>
                        <a:t>7.</a:t>
                      </a:r>
                    </a:p>
                  </a:txBody>
                  <a:tcPr marL="7137" marR="7137" marT="7137" marB="0" anchor="ctr">
                    <a:lnL>
                      <a:noFill/>
                    </a:lnL>
                    <a:lnR>
                      <a:noFill/>
                    </a:lnR>
                    <a:lnT>
                      <a:noFill/>
                    </a:lnT>
                    <a:lnB>
                      <a:noFill/>
                    </a:lnB>
                    <a:solidFill>
                      <a:srgbClr val="99FF66"/>
                    </a:solidFill>
                  </a:tcPr>
                </a:tc>
                <a:tc>
                  <a:txBody>
                    <a:bodyPr/>
                    <a:lstStyle/>
                    <a:p>
                      <a:pPr algn="l" rtl="0" fontAlgn="ctr"/>
                      <a:r>
                        <a:rPr lang="cs-CZ" sz="600" b="0" i="0" u="none" strike="noStrike">
                          <a:solidFill>
                            <a:srgbClr val="000000"/>
                          </a:solidFill>
                          <a:latin typeface="Arial"/>
                        </a:rPr>
                        <a:t>FK Slavoj Žatec</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27</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16</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0</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2</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9</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104:64</a:t>
                      </a:r>
                    </a:p>
                  </a:txBody>
                  <a:tcPr marL="7137" marR="7137" marT="7137" marB="0" anchor="ctr">
                    <a:lnL>
                      <a:noFill/>
                    </a:lnL>
                    <a:lnR>
                      <a:noFill/>
                    </a:lnR>
                    <a:lnT>
                      <a:noFill/>
                    </a:lnT>
                    <a:lnB>
                      <a:noFill/>
                    </a:lnB>
                    <a:solidFill>
                      <a:srgbClr val="99FF66"/>
                    </a:solidFill>
                  </a:tcPr>
                </a:tc>
                <a:tc>
                  <a:txBody>
                    <a:bodyPr/>
                    <a:lstStyle/>
                    <a:p>
                      <a:pPr algn="ctr" rtl="0" fontAlgn="ctr"/>
                      <a:r>
                        <a:rPr lang="cs-CZ" sz="600" b="1" i="0" u="none" strike="noStrike" dirty="0">
                          <a:solidFill>
                            <a:srgbClr val="000000"/>
                          </a:solidFill>
                          <a:latin typeface="Arial"/>
                        </a:rPr>
                        <a:t>50</a:t>
                      </a:r>
                    </a:p>
                  </a:txBody>
                  <a:tcPr marL="7137" marR="7137" marT="7137" marB="0" anchor="ctr">
                    <a:lnL>
                      <a:noFill/>
                    </a:lnL>
                    <a:lnR>
                      <a:noFill/>
                    </a:lnR>
                    <a:lnT>
                      <a:noFill/>
                    </a:lnT>
                    <a:lnB>
                      <a:noFill/>
                    </a:lnB>
                    <a:solidFill>
                      <a:srgbClr val="99FF66"/>
                    </a:solidFill>
                  </a:tcPr>
                </a:tc>
                <a:extLst>
                  <a:ext uri="{0D108BD9-81ED-4DB2-BD59-A6C34878D82A}">
                    <a16:rowId xmlns:a16="http://schemas.microsoft.com/office/drawing/2014/main" val="10024"/>
                  </a:ext>
                </a:extLst>
              </a:tr>
              <a:tr h="116107">
                <a:tc>
                  <a:txBody>
                    <a:bodyPr/>
                    <a:lstStyle/>
                    <a:p>
                      <a:pPr algn="ctr" rtl="0" fontAlgn="ctr"/>
                      <a:r>
                        <a:rPr lang="cs-CZ" sz="600" b="0" i="0" u="none" strike="noStrike">
                          <a:solidFill>
                            <a:srgbClr val="000000"/>
                          </a:solidFill>
                          <a:latin typeface="Arial"/>
                        </a:rPr>
                        <a:t>8.</a:t>
                      </a:r>
                    </a:p>
                  </a:txBody>
                  <a:tcPr marL="7137" marR="7137" marT="7137" marB="0" anchor="ctr">
                    <a:lnL>
                      <a:noFill/>
                    </a:lnL>
                    <a:lnR>
                      <a:noFill/>
                    </a:lnR>
                    <a:lnT>
                      <a:noFill/>
                    </a:lnT>
                    <a:lnB>
                      <a:noFill/>
                    </a:lnB>
                    <a:solidFill>
                      <a:srgbClr val="FFCC00"/>
                    </a:solidFill>
                  </a:tcPr>
                </a:tc>
                <a:tc>
                  <a:txBody>
                    <a:bodyPr/>
                    <a:lstStyle/>
                    <a:p>
                      <a:pPr algn="l" rtl="0" fontAlgn="ctr"/>
                      <a:r>
                        <a:rPr lang="cs-CZ" sz="600" b="0" i="0" u="none" strike="noStrike">
                          <a:solidFill>
                            <a:srgbClr val="000000"/>
                          </a:solidFill>
                          <a:latin typeface="Arial"/>
                        </a:rPr>
                        <a:t>FK Bílina</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27</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15</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1</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3</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8</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93:54</a:t>
                      </a:r>
                    </a:p>
                  </a:txBody>
                  <a:tcPr marL="7137" marR="7137" marT="7137" marB="0" anchor="ctr">
                    <a:lnL>
                      <a:noFill/>
                    </a:lnL>
                    <a:lnR>
                      <a:noFill/>
                    </a:lnR>
                    <a:lnT>
                      <a:noFill/>
                    </a:lnT>
                    <a:lnB>
                      <a:noFill/>
                    </a:lnB>
                    <a:solidFill>
                      <a:srgbClr val="FFCC00"/>
                    </a:solidFill>
                  </a:tcPr>
                </a:tc>
                <a:tc>
                  <a:txBody>
                    <a:bodyPr/>
                    <a:lstStyle/>
                    <a:p>
                      <a:pPr algn="ctr" rtl="0" fontAlgn="ctr"/>
                      <a:r>
                        <a:rPr lang="cs-CZ" sz="600" b="1" i="0" u="none" strike="noStrike">
                          <a:solidFill>
                            <a:srgbClr val="000000"/>
                          </a:solidFill>
                          <a:latin typeface="Arial"/>
                        </a:rPr>
                        <a:t>50</a:t>
                      </a:r>
                    </a:p>
                  </a:txBody>
                  <a:tcPr marL="7137" marR="7137" marT="7137" marB="0" anchor="ctr">
                    <a:lnL>
                      <a:noFill/>
                    </a:lnL>
                    <a:lnR>
                      <a:noFill/>
                    </a:lnR>
                    <a:lnT>
                      <a:noFill/>
                    </a:lnT>
                    <a:lnB>
                      <a:noFill/>
                    </a:lnB>
                    <a:solidFill>
                      <a:srgbClr val="FFCC00"/>
                    </a:solidFill>
                  </a:tcPr>
                </a:tc>
                <a:extLst>
                  <a:ext uri="{0D108BD9-81ED-4DB2-BD59-A6C34878D82A}">
                    <a16:rowId xmlns:a16="http://schemas.microsoft.com/office/drawing/2014/main" val="10025"/>
                  </a:ext>
                </a:extLst>
              </a:tr>
              <a:tr h="116107">
                <a:tc>
                  <a:txBody>
                    <a:bodyPr/>
                    <a:lstStyle/>
                    <a:p>
                      <a:pPr algn="ctr" rtl="0" fontAlgn="ctr"/>
                      <a:r>
                        <a:rPr lang="cs-CZ" sz="600" b="0" i="0" u="none" strike="noStrike">
                          <a:solidFill>
                            <a:srgbClr val="000000"/>
                          </a:solidFill>
                          <a:latin typeface="Arial"/>
                        </a:rPr>
                        <a:t>9.</a:t>
                      </a:r>
                    </a:p>
                  </a:txBody>
                  <a:tcPr marL="7137" marR="7137" marT="7137" marB="0" anchor="ctr">
                    <a:lnL>
                      <a:noFill/>
                    </a:lnL>
                    <a:lnR>
                      <a:noFill/>
                    </a:lnR>
                    <a:lnT>
                      <a:noFill/>
                    </a:lnT>
                    <a:lnB>
                      <a:noFill/>
                    </a:lnB>
                    <a:solidFill>
                      <a:srgbClr val="99FF66"/>
                    </a:solidFill>
                  </a:tcPr>
                </a:tc>
                <a:tc>
                  <a:txBody>
                    <a:bodyPr/>
                    <a:lstStyle/>
                    <a:p>
                      <a:pPr algn="l" rtl="0" fontAlgn="ctr"/>
                      <a:r>
                        <a:rPr lang="cs-CZ" sz="600" b="0" i="0" u="none" strike="noStrike">
                          <a:solidFill>
                            <a:srgbClr val="000000"/>
                          </a:solidFill>
                          <a:latin typeface="Arial"/>
                        </a:rPr>
                        <a:t>Mostecký  klub </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27</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12</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3</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0</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12</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89:61</a:t>
                      </a:r>
                    </a:p>
                  </a:txBody>
                  <a:tcPr marL="7137" marR="7137" marT="7137" marB="0" anchor="ctr">
                    <a:lnL>
                      <a:noFill/>
                    </a:lnL>
                    <a:lnR>
                      <a:noFill/>
                    </a:lnR>
                    <a:lnT>
                      <a:noFill/>
                    </a:lnT>
                    <a:lnB>
                      <a:noFill/>
                    </a:lnB>
                    <a:solidFill>
                      <a:srgbClr val="99FF66"/>
                    </a:solidFill>
                  </a:tcPr>
                </a:tc>
                <a:tc>
                  <a:txBody>
                    <a:bodyPr/>
                    <a:lstStyle/>
                    <a:p>
                      <a:pPr algn="ctr" rtl="0" fontAlgn="ctr"/>
                      <a:r>
                        <a:rPr lang="cs-CZ" sz="600" b="1" i="0" u="none" strike="noStrike">
                          <a:solidFill>
                            <a:srgbClr val="000000"/>
                          </a:solidFill>
                          <a:latin typeface="Arial"/>
                        </a:rPr>
                        <a:t>42</a:t>
                      </a:r>
                    </a:p>
                  </a:txBody>
                  <a:tcPr marL="7137" marR="7137" marT="7137" marB="0" anchor="ctr">
                    <a:lnL>
                      <a:noFill/>
                    </a:lnL>
                    <a:lnR>
                      <a:noFill/>
                    </a:lnR>
                    <a:lnT>
                      <a:noFill/>
                    </a:lnT>
                    <a:lnB>
                      <a:noFill/>
                    </a:lnB>
                    <a:solidFill>
                      <a:srgbClr val="99FF66"/>
                    </a:solidFill>
                  </a:tcPr>
                </a:tc>
                <a:extLst>
                  <a:ext uri="{0D108BD9-81ED-4DB2-BD59-A6C34878D82A}">
                    <a16:rowId xmlns:a16="http://schemas.microsoft.com/office/drawing/2014/main" val="10026"/>
                  </a:ext>
                </a:extLst>
              </a:tr>
              <a:tr h="116107">
                <a:tc>
                  <a:txBody>
                    <a:bodyPr/>
                    <a:lstStyle/>
                    <a:p>
                      <a:pPr algn="ctr" rtl="0" fontAlgn="ctr"/>
                      <a:r>
                        <a:rPr lang="cs-CZ" sz="600" b="0" i="0" u="none" strike="noStrike">
                          <a:solidFill>
                            <a:srgbClr val="000000"/>
                          </a:solidFill>
                          <a:latin typeface="Arial"/>
                        </a:rPr>
                        <a:t>10.</a:t>
                      </a:r>
                    </a:p>
                  </a:txBody>
                  <a:tcPr marL="7137" marR="7137" marT="7137" marB="0" anchor="ctr">
                    <a:lnL>
                      <a:noFill/>
                    </a:lnL>
                    <a:lnR>
                      <a:noFill/>
                    </a:lnR>
                    <a:lnT>
                      <a:noFill/>
                    </a:lnT>
                    <a:lnB>
                      <a:noFill/>
                    </a:lnB>
                    <a:solidFill>
                      <a:srgbClr val="FFCC00"/>
                    </a:solidFill>
                  </a:tcPr>
                </a:tc>
                <a:tc>
                  <a:txBody>
                    <a:bodyPr/>
                    <a:lstStyle/>
                    <a:p>
                      <a:pPr algn="l" rtl="0" fontAlgn="ctr"/>
                      <a:r>
                        <a:rPr lang="cs-CZ" sz="600" b="0" i="0" u="none" strike="noStrike">
                          <a:solidFill>
                            <a:srgbClr val="000000"/>
                          </a:solidFill>
                          <a:latin typeface="Arial"/>
                        </a:rPr>
                        <a:t>FK Junior Děčín</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27</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11</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1</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0</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15</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103:140</a:t>
                      </a:r>
                    </a:p>
                  </a:txBody>
                  <a:tcPr marL="7137" marR="7137" marT="7137" marB="0" anchor="ctr">
                    <a:lnL>
                      <a:noFill/>
                    </a:lnL>
                    <a:lnR>
                      <a:noFill/>
                    </a:lnR>
                    <a:lnT>
                      <a:noFill/>
                    </a:lnT>
                    <a:lnB>
                      <a:noFill/>
                    </a:lnB>
                    <a:solidFill>
                      <a:srgbClr val="FFCC00"/>
                    </a:solidFill>
                  </a:tcPr>
                </a:tc>
                <a:tc>
                  <a:txBody>
                    <a:bodyPr/>
                    <a:lstStyle/>
                    <a:p>
                      <a:pPr algn="ctr" rtl="0" fontAlgn="ctr"/>
                      <a:r>
                        <a:rPr lang="cs-CZ" sz="600" b="1" i="0" u="none" strike="noStrike" dirty="0">
                          <a:solidFill>
                            <a:srgbClr val="000000"/>
                          </a:solidFill>
                          <a:latin typeface="Arial"/>
                        </a:rPr>
                        <a:t>35</a:t>
                      </a:r>
                    </a:p>
                  </a:txBody>
                  <a:tcPr marL="7137" marR="7137" marT="7137" marB="0" anchor="ctr">
                    <a:lnL>
                      <a:noFill/>
                    </a:lnL>
                    <a:lnR>
                      <a:noFill/>
                    </a:lnR>
                    <a:lnT>
                      <a:noFill/>
                    </a:lnT>
                    <a:lnB>
                      <a:noFill/>
                    </a:lnB>
                    <a:solidFill>
                      <a:srgbClr val="FFCC00"/>
                    </a:solidFill>
                  </a:tcPr>
                </a:tc>
                <a:extLst>
                  <a:ext uri="{0D108BD9-81ED-4DB2-BD59-A6C34878D82A}">
                    <a16:rowId xmlns:a16="http://schemas.microsoft.com/office/drawing/2014/main" val="10027"/>
                  </a:ext>
                </a:extLst>
              </a:tr>
              <a:tr h="116107">
                <a:tc>
                  <a:txBody>
                    <a:bodyPr/>
                    <a:lstStyle/>
                    <a:p>
                      <a:pPr algn="ctr" rtl="0" fontAlgn="ctr"/>
                      <a:r>
                        <a:rPr lang="cs-CZ" sz="600" b="0" i="0" u="none" strike="noStrike">
                          <a:solidFill>
                            <a:srgbClr val="000000"/>
                          </a:solidFill>
                          <a:latin typeface="Arial"/>
                        </a:rPr>
                        <a:t>11.</a:t>
                      </a:r>
                    </a:p>
                  </a:txBody>
                  <a:tcPr marL="7137" marR="7137" marT="7137" marB="0" anchor="ctr">
                    <a:lnL>
                      <a:noFill/>
                    </a:lnL>
                    <a:lnR>
                      <a:noFill/>
                    </a:lnR>
                    <a:lnT>
                      <a:noFill/>
                    </a:lnT>
                    <a:lnB>
                      <a:noFill/>
                    </a:lnB>
                    <a:solidFill>
                      <a:srgbClr val="99FF66"/>
                    </a:solidFill>
                  </a:tcPr>
                </a:tc>
                <a:tc>
                  <a:txBody>
                    <a:bodyPr/>
                    <a:lstStyle/>
                    <a:p>
                      <a:pPr algn="l" rtl="0" fontAlgn="ctr"/>
                      <a:r>
                        <a:rPr lang="cs-CZ" sz="600" b="0" i="0" u="none" strike="noStrike">
                          <a:solidFill>
                            <a:srgbClr val="000000"/>
                          </a:solidFill>
                          <a:latin typeface="Arial"/>
                        </a:rPr>
                        <a:t>FK Litvínov B</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27</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7</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1</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1</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18</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70:113</a:t>
                      </a:r>
                    </a:p>
                  </a:txBody>
                  <a:tcPr marL="7137" marR="7137" marT="7137" marB="0" anchor="ctr">
                    <a:lnL>
                      <a:noFill/>
                    </a:lnL>
                    <a:lnR>
                      <a:noFill/>
                    </a:lnR>
                    <a:lnT>
                      <a:noFill/>
                    </a:lnT>
                    <a:lnB>
                      <a:noFill/>
                    </a:lnB>
                    <a:solidFill>
                      <a:srgbClr val="99FF66"/>
                    </a:solidFill>
                  </a:tcPr>
                </a:tc>
                <a:tc>
                  <a:txBody>
                    <a:bodyPr/>
                    <a:lstStyle/>
                    <a:p>
                      <a:pPr algn="ctr" rtl="0" fontAlgn="ctr"/>
                      <a:r>
                        <a:rPr lang="cs-CZ" sz="600" b="1" i="0" u="none" strike="noStrike" dirty="0">
                          <a:solidFill>
                            <a:srgbClr val="000000"/>
                          </a:solidFill>
                          <a:latin typeface="Arial"/>
                        </a:rPr>
                        <a:t>24</a:t>
                      </a:r>
                    </a:p>
                  </a:txBody>
                  <a:tcPr marL="7137" marR="7137" marT="7137" marB="0" anchor="ctr">
                    <a:lnL>
                      <a:noFill/>
                    </a:lnL>
                    <a:lnR>
                      <a:noFill/>
                    </a:lnR>
                    <a:lnT>
                      <a:noFill/>
                    </a:lnT>
                    <a:lnB>
                      <a:noFill/>
                    </a:lnB>
                    <a:solidFill>
                      <a:srgbClr val="99FF66"/>
                    </a:solidFill>
                  </a:tcPr>
                </a:tc>
                <a:extLst>
                  <a:ext uri="{0D108BD9-81ED-4DB2-BD59-A6C34878D82A}">
                    <a16:rowId xmlns:a16="http://schemas.microsoft.com/office/drawing/2014/main" val="10028"/>
                  </a:ext>
                </a:extLst>
              </a:tr>
              <a:tr h="116107">
                <a:tc>
                  <a:txBody>
                    <a:bodyPr/>
                    <a:lstStyle/>
                    <a:p>
                      <a:pPr algn="ctr" rtl="0" fontAlgn="ctr"/>
                      <a:r>
                        <a:rPr lang="cs-CZ" sz="800" b="1" i="0" u="none" strike="noStrike">
                          <a:solidFill>
                            <a:srgbClr val="000000"/>
                          </a:solidFill>
                          <a:latin typeface="Arial"/>
                        </a:rPr>
                        <a:t>12.</a:t>
                      </a:r>
                    </a:p>
                  </a:txBody>
                  <a:tcPr marL="7137" marR="7137" marT="7137" marB="0" anchor="ctr">
                    <a:lnL>
                      <a:noFill/>
                    </a:lnL>
                    <a:lnR>
                      <a:noFill/>
                    </a:lnR>
                    <a:lnT>
                      <a:noFill/>
                    </a:lnT>
                    <a:lnB>
                      <a:noFill/>
                    </a:lnB>
                    <a:solidFill>
                      <a:srgbClr val="FFCC00"/>
                    </a:solidFill>
                  </a:tcPr>
                </a:tc>
                <a:tc>
                  <a:txBody>
                    <a:bodyPr/>
                    <a:lstStyle/>
                    <a:p>
                      <a:pPr algn="l" rtl="0" fontAlgn="ctr"/>
                      <a:r>
                        <a:rPr lang="cs-CZ" sz="800" b="1" i="0" u="none" strike="noStrike">
                          <a:solidFill>
                            <a:srgbClr val="000000"/>
                          </a:solidFill>
                          <a:latin typeface="Arial"/>
                        </a:rPr>
                        <a:t>VČSA Ervěnice</a:t>
                      </a:r>
                    </a:p>
                  </a:txBody>
                  <a:tcPr marL="7137" marR="7137" marT="7137" marB="0" anchor="ctr">
                    <a:lnL>
                      <a:noFill/>
                    </a:lnL>
                    <a:lnR>
                      <a:noFill/>
                    </a:lnR>
                    <a:lnT>
                      <a:noFill/>
                    </a:lnT>
                    <a:lnB>
                      <a:noFill/>
                    </a:lnB>
                    <a:solidFill>
                      <a:srgbClr val="FFCC00"/>
                    </a:solidFill>
                  </a:tcPr>
                </a:tc>
                <a:tc>
                  <a:txBody>
                    <a:bodyPr/>
                    <a:lstStyle/>
                    <a:p>
                      <a:pPr algn="ctr" rtl="0" fontAlgn="ctr"/>
                      <a:r>
                        <a:rPr lang="cs-CZ" sz="800" b="1" i="0" u="none" strike="noStrike">
                          <a:solidFill>
                            <a:srgbClr val="000000"/>
                          </a:solidFill>
                          <a:latin typeface="Arial"/>
                        </a:rPr>
                        <a:t>27</a:t>
                      </a:r>
                    </a:p>
                  </a:txBody>
                  <a:tcPr marL="7137" marR="7137" marT="7137" marB="0" anchor="ctr">
                    <a:lnL>
                      <a:noFill/>
                    </a:lnL>
                    <a:lnR>
                      <a:noFill/>
                    </a:lnR>
                    <a:lnT>
                      <a:noFill/>
                    </a:lnT>
                    <a:lnB>
                      <a:noFill/>
                    </a:lnB>
                    <a:solidFill>
                      <a:srgbClr val="FFCC00"/>
                    </a:solidFill>
                  </a:tcPr>
                </a:tc>
                <a:tc>
                  <a:txBody>
                    <a:bodyPr/>
                    <a:lstStyle/>
                    <a:p>
                      <a:pPr algn="ctr" rtl="0" fontAlgn="ctr"/>
                      <a:r>
                        <a:rPr lang="cs-CZ" sz="800" b="1" i="0" u="none" strike="noStrike">
                          <a:solidFill>
                            <a:srgbClr val="000000"/>
                          </a:solidFill>
                          <a:latin typeface="Arial"/>
                        </a:rPr>
                        <a:t>6</a:t>
                      </a:r>
                    </a:p>
                  </a:txBody>
                  <a:tcPr marL="7137" marR="7137" marT="7137" marB="0" anchor="ctr">
                    <a:lnL>
                      <a:noFill/>
                    </a:lnL>
                    <a:lnR>
                      <a:noFill/>
                    </a:lnR>
                    <a:lnT>
                      <a:noFill/>
                    </a:lnT>
                    <a:lnB>
                      <a:noFill/>
                    </a:lnB>
                    <a:solidFill>
                      <a:srgbClr val="FFCC00"/>
                    </a:solidFill>
                  </a:tcPr>
                </a:tc>
                <a:tc>
                  <a:txBody>
                    <a:bodyPr/>
                    <a:lstStyle/>
                    <a:p>
                      <a:pPr algn="ctr" rtl="0" fontAlgn="ctr"/>
                      <a:r>
                        <a:rPr lang="cs-CZ" sz="800" b="1" i="0" u="none" strike="noStrike">
                          <a:solidFill>
                            <a:srgbClr val="000000"/>
                          </a:solidFill>
                          <a:latin typeface="Arial"/>
                        </a:rPr>
                        <a:t>1</a:t>
                      </a:r>
                    </a:p>
                  </a:txBody>
                  <a:tcPr marL="7137" marR="7137" marT="7137" marB="0" anchor="ctr">
                    <a:lnL>
                      <a:noFill/>
                    </a:lnL>
                    <a:lnR>
                      <a:noFill/>
                    </a:lnR>
                    <a:lnT>
                      <a:noFill/>
                    </a:lnT>
                    <a:lnB>
                      <a:noFill/>
                    </a:lnB>
                    <a:solidFill>
                      <a:srgbClr val="FFCC00"/>
                    </a:solidFill>
                  </a:tcPr>
                </a:tc>
                <a:tc>
                  <a:txBody>
                    <a:bodyPr/>
                    <a:lstStyle/>
                    <a:p>
                      <a:pPr algn="ctr" rtl="0" fontAlgn="ctr"/>
                      <a:r>
                        <a:rPr lang="cs-CZ" sz="800" b="1" i="0" u="none" strike="noStrike">
                          <a:solidFill>
                            <a:srgbClr val="000000"/>
                          </a:solidFill>
                          <a:latin typeface="Arial"/>
                        </a:rPr>
                        <a:t>2</a:t>
                      </a:r>
                    </a:p>
                  </a:txBody>
                  <a:tcPr marL="7137" marR="7137" marT="7137" marB="0" anchor="ctr">
                    <a:lnL>
                      <a:noFill/>
                    </a:lnL>
                    <a:lnR>
                      <a:noFill/>
                    </a:lnR>
                    <a:lnT>
                      <a:noFill/>
                    </a:lnT>
                    <a:lnB>
                      <a:noFill/>
                    </a:lnB>
                    <a:solidFill>
                      <a:srgbClr val="FFCC00"/>
                    </a:solidFill>
                  </a:tcPr>
                </a:tc>
                <a:tc>
                  <a:txBody>
                    <a:bodyPr/>
                    <a:lstStyle/>
                    <a:p>
                      <a:pPr algn="ctr" rtl="0" fontAlgn="ctr"/>
                      <a:r>
                        <a:rPr lang="cs-CZ" sz="800" b="1" i="0" u="none" strike="noStrike">
                          <a:solidFill>
                            <a:srgbClr val="000000"/>
                          </a:solidFill>
                          <a:latin typeface="Arial"/>
                        </a:rPr>
                        <a:t>18</a:t>
                      </a:r>
                    </a:p>
                  </a:txBody>
                  <a:tcPr marL="7137" marR="7137" marT="7137" marB="0" anchor="ctr">
                    <a:lnL>
                      <a:noFill/>
                    </a:lnL>
                    <a:lnR>
                      <a:noFill/>
                    </a:lnR>
                    <a:lnT>
                      <a:noFill/>
                    </a:lnT>
                    <a:lnB>
                      <a:noFill/>
                    </a:lnB>
                    <a:solidFill>
                      <a:srgbClr val="FFCC00"/>
                    </a:solidFill>
                  </a:tcPr>
                </a:tc>
                <a:tc>
                  <a:txBody>
                    <a:bodyPr/>
                    <a:lstStyle/>
                    <a:p>
                      <a:pPr algn="ctr" rtl="0" fontAlgn="ctr"/>
                      <a:r>
                        <a:rPr lang="cs-CZ" sz="800" b="1" i="0" u="none" strike="noStrike">
                          <a:solidFill>
                            <a:srgbClr val="000000"/>
                          </a:solidFill>
                          <a:latin typeface="Arial"/>
                        </a:rPr>
                        <a:t>63:116</a:t>
                      </a:r>
                    </a:p>
                  </a:txBody>
                  <a:tcPr marL="7137" marR="7137" marT="7137" marB="0" anchor="ctr">
                    <a:lnL>
                      <a:noFill/>
                    </a:lnL>
                    <a:lnR>
                      <a:noFill/>
                    </a:lnR>
                    <a:lnT>
                      <a:noFill/>
                    </a:lnT>
                    <a:lnB>
                      <a:noFill/>
                    </a:lnB>
                    <a:solidFill>
                      <a:srgbClr val="FFCC00"/>
                    </a:solidFill>
                  </a:tcPr>
                </a:tc>
                <a:tc>
                  <a:txBody>
                    <a:bodyPr/>
                    <a:lstStyle/>
                    <a:p>
                      <a:pPr algn="ctr" rtl="0" fontAlgn="ctr"/>
                      <a:r>
                        <a:rPr lang="cs-CZ" sz="800" b="1" i="0" u="none" strike="noStrike">
                          <a:solidFill>
                            <a:srgbClr val="000000"/>
                          </a:solidFill>
                          <a:latin typeface="Arial"/>
                        </a:rPr>
                        <a:t>22</a:t>
                      </a:r>
                    </a:p>
                  </a:txBody>
                  <a:tcPr marL="7137" marR="7137" marT="7137" marB="0" anchor="ctr">
                    <a:lnL>
                      <a:noFill/>
                    </a:lnL>
                    <a:lnR>
                      <a:noFill/>
                    </a:lnR>
                    <a:lnT>
                      <a:noFill/>
                    </a:lnT>
                    <a:lnB>
                      <a:noFill/>
                    </a:lnB>
                    <a:solidFill>
                      <a:srgbClr val="FFCC00"/>
                    </a:solidFill>
                  </a:tcPr>
                </a:tc>
                <a:extLst>
                  <a:ext uri="{0D108BD9-81ED-4DB2-BD59-A6C34878D82A}">
                    <a16:rowId xmlns:a16="http://schemas.microsoft.com/office/drawing/2014/main" val="10029"/>
                  </a:ext>
                </a:extLst>
              </a:tr>
              <a:tr h="120257">
                <a:tc>
                  <a:txBody>
                    <a:bodyPr/>
                    <a:lstStyle/>
                    <a:p>
                      <a:pPr algn="ctr" rtl="0" fontAlgn="ctr"/>
                      <a:r>
                        <a:rPr lang="cs-CZ" sz="900" b="0" i="0" u="none" strike="noStrike">
                          <a:solidFill>
                            <a:srgbClr val="C00000"/>
                          </a:solidFill>
                          <a:latin typeface="Arial"/>
                        </a:rPr>
                        <a:t>13.</a:t>
                      </a:r>
                    </a:p>
                  </a:txBody>
                  <a:tcPr marL="7137" marR="7137" marT="7137" marB="0" anchor="ctr">
                    <a:lnL>
                      <a:noFill/>
                    </a:lnL>
                    <a:lnR>
                      <a:noFill/>
                    </a:lnR>
                    <a:lnT>
                      <a:noFill/>
                    </a:lnT>
                    <a:lnB>
                      <a:noFill/>
                    </a:lnB>
                    <a:solidFill>
                      <a:srgbClr val="99FF66"/>
                    </a:solidFill>
                  </a:tcPr>
                </a:tc>
                <a:tc>
                  <a:txBody>
                    <a:bodyPr/>
                    <a:lstStyle/>
                    <a:p>
                      <a:pPr algn="l" rtl="0" fontAlgn="ctr"/>
                      <a:r>
                        <a:rPr lang="cs-CZ" sz="900" b="0" i="0" u="none" strike="noStrike">
                          <a:solidFill>
                            <a:srgbClr val="C00000"/>
                          </a:solidFill>
                          <a:latin typeface="Arial"/>
                        </a:rPr>
                        <a:t>SK Štětí</a:t>
                      </a:r>
                    </a:p>
                  </a:txBody>
                  <a:tcPr marL="7137" marR="7137" marT="7137" marB="0" anchor="ctr">
                    <a:lnL>
                      <a:noFill/>
                    </a:lnL>
                    <a:lnR>
                      <a:noFill/>
                    </a:lnR>
                    <a:lnT>
                      <a:noFill/>
                    </a:lnT>
                    <a:lnB>
                      <a:noFill/>
                    </a:lnB>
                    <a:solidFill>
                      <a:srgbClr val="99FF66"/>
                    </a:solidFill>
                  </a:tcPr>
                </a:tc>
                <a:tc>
                  <a:txBody>
                    <a:bodyPr/>
                    <a:lstStyle/>
                    <a:p>
                      <a:pPr algn="ctr" rtl="0" fontAlgn="ctr"/>
                      <a:r>
                        <a:rPr lang="cs-CZ" sz="900" b="0" i="0" u="none" strike="noStrike">
                          <a:solidFill>
                            <a:srgbClr val="C00000"/>
                          </a:solidFill>
                          <a:latin typeface="Arial"/>
                        </a:rPr>
                        <a:t>28</a:t>
                      </a:r>
                    </a:p>
                  </a:txBody>
                  <a:tcPr marL="7137" marR="7137" marT="7137" marB="0" anchor="ctr">
                    <a:lnL>
                      <a:noFill/>
                    </a:lnL>
                    <a:lnR>
                      <a:noFill/>
                    </a:lnR>
                    <a:lnT>
                      <a:noFill/>
                    </a:lnT>
                    <a:lnB>
                      <a:noFill/>
                    </a:lnB>
                    <a:solidFill>
                      <a:srgbClr val="99FF66"/>
                    </a:solidFill>
                  </a:tcPr>
                </a:tc>
                <a:tc>
                  <a:txBody>
                    <a:bodyPr/>
                    <a:lstStyle/>
                    <a:p>
                      <a:pPr algn="ctr" rtl="0" fontAlgn="ctr"/>
                      <a:r>
                        <a:rPr lang="cs-CZ" sz="900" b="0" i="0" u="none" strike="noStrike">
                          <a:solidFill>
                            <a:srgbClr val="C00000"/>
                          </a:solidFill>
                          <a:latin typeface="Arial"/>
                        </a:rPr>
                        <a:t>5</a:t>
                      </a:r>
                    </a:p>
                  </a:txBody>
                  <a:tcPr marL="7137" marR="7137" marT="7137" marB="0" anchor="ctr">
                    <a:lnL>
                      <a:noFill/>
                    </a:lnL>
                    <a:lnR>
                      <a:noFill/>
                    </a:lnR>
                    <a:lnT>
                      <a:noFill/>
                    </a:lnT>
                    <a:lnB>
                      <a:noFill/>
                    </a:lnB>
                    <a:solidFill>
                      <a:srgbClr val="99FF66"/>
                    </a:solidFill>
                  </a:tcPr>
                </a:tc>
                <a:tc>
                  <a:txBody>
                    <a:bodyPr/>
                    <a:lstStyle/>
                    <a:p>
                      <a:pPr algn="ctr" rtl="0" fontAlgn="ctr"/>
                      <a:r>
                        <a:rPr lang="cs-CZ" sz="900" b="0" i="0" u="none" strike="noStrike">
                          <a:solidFill>
                            <a:srgbClr val="C00000"/>
                          </a:solidFill>
                          <a:latin typeface="Arial"/>
                        </a:rPr>
                        <a:t>1</a:t>
                      </a:r>
                    </a:p>
                  </a:txBody>
                  <a:tcPr marL="7137" marR="7137" marT="7137" marB="0" anchor="ctr">
                    <a:lnL>
                      <a:noFill/>
                    </a:lnL>
                    <a:lnR>
                      <a:noFill/>
                    </a:lnR>
                    <a:lnT>
                      <a:noFill/>
                    </a:lnT>
                    <a:lnB>
                      <a:noFill/>
                    </a:lnB>
                    <a:solidFill>
                      <a:srgbClr val="99FF66"/>
                    </a:solidFill>
                  </a:tcPr>
                </a:tc>
                <a:tc>
                  <a:txBody>
                    <a:bodyPr/>
                    <a:lstStyle/>
                    <a:p>
                      <a:pPr algn="ctr" rtl="0" fontAlgn="ctr"/>
                      <a:r>
                        <a:rPr lang="cs-CZ" sz="900" b="0" i="0" u="none" strike="noStrike">
                          <a:solidFill>
                            <a:srgbClr val="C00000"/>
                          </a:solidFill>
                          <a:latin typeface="Arial"/>
                        </a:rPr>
                        <a:t>1</a:t>
                      </a:r>
                    </a:p>
                  </a:txBody>
                  <a:tcPr marL="7137" marR="7137" marT="7137" marB="0" anchor="ctr">
                    <a:lnL>
                      <a:noFill/>
                    </a:lnL>
                    <a:lnR>
                      <a:noFill/>
                    </a:lnR>
                    <a:lnT>
                      <a:noFill/>
                    </a:lnT>
                    <a:lnB>
                      <a:noFill/>
                    </a:lnB>
                    <a:solidFill>
                      <a:srgbClr val="99FF66"/>
                    </a:solidFill>
                  </a:tcPr>
                </a:tc>
                <a:tc>
                  <a:txBody>
                    <a:bodyPr/>
                    <a:lstStyle/>
                    <a:p>
                      <a:pPr algn="ctr" rtl="0" fontAlgn="ctr"/>
                      <a:r>
                        <a:rPr lang="cs-CZ" sz="900" b="0" i="0" u="none" strike="noStrike">
                          <a:solidFill>
                            <a:srgbClr val="C00000"/>
                          </a:solidFill>
                          <a:latin typeface="Arial"/>
                        </a:rPr>
                        <a:t>21</a:t>
                      </a:r>
                    </a:p>
                  </a:txBody>
                  <a:tcPr marL="7137" marR="7137" marT="7137" marB="0" anchor="ctr">
                    <a:lnL>
                      <a:noFill/>
                    </a:lnL>
                    <a:lnR>
                      <a:noFill/>
                    </a:lnR>
                    <a:lnT>
                      <a:noFill/>
                    </a:lnT>
                    <a:lnB>
                      <a:noFill/>
                    </a:lnB>
                    <a:solidFill>
                      <a:srgbClr val="99FF66"/>
                    </a:solidFill>
                  </a:tcPr>
                </a:tc>
                <a:tc>
                  <a:txBody>
                    <a:bodyPr/>
                    <a:lstStyle/>
                    <a:p>
                      <a:pPr algn="ctr" rtl="0" fontAlgn="ctr"/>
                      <a:r>
                        <a:rPr lang="cs-CZ" sz="900" b="0" i="0" u="none" strike="noStrike">
                          <a:solidFill>
                            <a:srgbClr val="C00000"/>
                          </a:solidFill>
                          <a:latin typeface="Arial"/>
                        </a:rPr>
                        <a:t>40:185</a:t>
                      </a:r>
                    </a:p>
                  </a:txBody>
                  <a:tcPr marL="7137" marR="7137" marT="7137" marB="0" anchor="ctr">
                    <a:lnL>
                      <a:noFill/>
                    </a:lnL>
                    <a:lnR>
                      <a:noFill/>
                    </a:lnR>
                    <a:lnT>
                      <a:noFill/>
                    </a:lnT>
                    <a:lnB>
                      <a:noFill/>
                    </a:lnB>
                    <a:solidFill>
                      <a:srgbClr val="99FF66"/>
                    </a:solidFill>
                  </a:tcPr>
                </a:tc>
                <a:tc>
                  <a:txBody>
                    <a:bodyPr/>
                    <a:lstStyle/>
                    <a:p>
                      <a:pPr algn="ctr" rtl="0" fontAlgn="ctr"/>
                      <a:r>
                        <a:rPr lang="cs-CZ" sz="900" b="1" i="0" u="none" strike="noStrike" dirty="0">
                          <a:solidFill>
                            <a:srgbClr val="C00000"/>
                          </a:solidFill>
                          <a:latin typeface="Arial"/>
                        </a:rPr>
                        <a:t>18</a:t>
                      </a:r>
                    </a:p>
                  </a:txBody>
                  <a:tcPr marL="7137" marR="7137" marT="7137" marB="0" anchor="ctr">
                    <a:lnL>
                      <a:noFill/>
                    </a:lnL>
                    <a:lnR>
                      <a:noFill/>
                    </a:lnR>
                    <a:lnT>
                      <a:noFill/>
                    </a:lnT>
                    <a:lnB>
                      <a:noFill/>
                    </a:lnB>
                    <a:solidFill>
                      <a:srgbClr val="99FF66"/>
                    </a:solidFill>
                  </a:tcPr>
                </a:tc>
                <a:extLst>
                  <a:ext uri="{0D108BD9-81ED-4DB2-BD59-A6C34878D82A}">
                    <a16:rowId xmlns:a16="http://schemas.microsoft.com/office/drawing/2014/main" val="10030"/>
                  </a:ext>
                </a:extLst>
              </a:tr>
              <a:tr h="116107">
                <a:tc>
                  <a:txBody>
                    <a:bodyPr/>
                    <a:lstStyle/>
                    <a:p>
                      <a:pPr algn="ctr" rtl="0" fontAlgn="ctr"/>
                      <a:r>
                        <a:rPr lang="cs-CZ" sz="600" b="0" i="0" u="none" strike="noStrike">
                          <a:solidFill>
                            <a:srgbClr val="000000"/>
                          </a:solidFill>
                          <a:latin typeface="Arial"/>
                        </a:rPr>
                        <a:t>14.</a:t>
                      </a:r>
                    </a:p>
                  </a:txBody>
                  <a:tcPr marL="7137" marR="7137" marT="7137" marB="0" anchor="ctr">
                    <a:lnL>
                      <a:noFill/>
                    </a:lnL>
                    <a:lnR>
                      <a:noFill/>
                    </a:lnR>
                    <a:lnT>
                      <a:noFill/>
                    </a:lnT>
                    <a:lnB>
                      <a:noFill/>
                    </a:lnB>
                    <a:solidFill>
                      <a:srgbClr val="FFCC00"/>
                    </a:solidFill>
                  </a:tcPr>
                </a:tc>
                <a:tc>
                  <a:txBody>
                    <a:bodyPr/>
                    <a:lstStyle/>
                    <a:p>
                      <a:pPr algn="l" rtl="0" fontAlgn="ctr"/>
                      <a:r>
                        <a:rPr lang="cs-CZ" sz="600" b="0" i="0" u="none" strike="noStrike">
                          <a:solidFill>
                            <a:srgbClr val="000000"/>
                          </a:solidFill>
                          <a:latin typeface="Arial"/>
                        </a:rPr>
                        <a:t>FK Tatran Kadaň</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27</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5</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0</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0</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22</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51:149</a:t>
                      </a:r>
                    </a:p>
                  </a:txBody>
                  <a:tcPr marL="7137" marR="7137" marT="7137" marB="0" anchor="ctr">
                    <a:lnL>
                      <a:noFill/>
                    </a:lnL>
                    <a:lnR>
                      <a:noFill/>
                    </a:lnR>
                    <a:lnT>
                      <a:noFill/>
                    </a:lnT>
                    <a:lnB>
                      <a:noFill/>
                    </a:lnB>
                    <a:solidFill>
                      <a:srgbClr val="FFCC00"/>
                    </a:solidFill>
                  </a:tcPr>
                </a:tc>
                <a:tc>
                  <a:txBody>
                    <a:bodyPr/>
                    <a:lstStyle/>
                    <a:p>
                      <a:pPr algn="ctr" rtl="0" fontAlgn="ctr"/>
                      <a:r>
                        <a:rPr lang="cs-CZ" sz="600" b="1" i="0" u="none" strike="noStrike">
                          <a:solidFill>
                            <a:srgbClr val="000000"/>
                          </a:solidFill>
                          <a:latin typeface="Arial"/>
                        </a:rPr>
                        <a:t>15</a:t>
                      </a:r>
                    </a:p>
                  </a:txBody>
                  <a:tcPr marL="7137" marR="7137" marT="7137" marB="0" anchor="ctr">
                    <a:lnL>
                      <a:noFill/>
                    </a:lnL>
                    <a:lnR>
                      <a:noFill/>
                    </a:lnR>
                    <a:lnT>
                      <a:noFill/>
                    </a:lnT>
                    <a:lnB>
                      <a:noFill/>
                    </a:lnB>
                    <a:solidFill>
                      <a:srgbClr val="FFCC00"/>
                    </a:solidFill>
                  </a:tcPr>
                </a:tc>
                <a:extLst>
                  <a:ext uri="{0D108BD9-81ED-4DB2-BD59-A6C34878D82A}">
                    <a16:rowId xmlns:a16="http://schemas.microsoft.com/office/drawing/2014/main" val="10031"/>
                  </a:ext>
                </a:extLst>
              </a:tr>
              <a:tr h="116107">
                <a:tc>
                  <a:txBody>
                    <a:bodyPr/>
                    <a:lstStyle/>
                    <a:p>
                      <a:pPr algn="ctr" rtl="0" fontAlgn="ctr"/>
                      <a:r>
                        <a:rPr lang="cs-CZ" sz="600" b="0" i="0" u="none" strike="noStrike">
                          <a:solidFill>
                            <a:srgbClr val="000000"/>
                          </a:solidFill>
                          <a:latin typeface="Arial"/>
                        </a:rPr>
                        <a:t>15.</a:t>
                      </a:r>
                    </a:p>
                  </a:txBody>
                  <a:tcPr marL="7137" marR="7137" marT="7137" marB="0" anchor="ctr">
                    <a:lnL>
                      <a:noFill/>
                    </a:lnL>
                    <a:lnR>
                      <a:noFill/>
                    </a:lnR>
                    <a:lnT>
                      <a:noFill/>
                    </a:lnT>
                    <a:lnB>
                      <a:noFill/>
                    </a:lnB>
                    <a:solidFill>
                      <a:srgbClr val="99FF66"/>
                    </a:solidFill>
                  </a:tcPr>
                </a:tc>
                <a:tc>
                  <a:txBody>
                    <a:bodyPr/>
                    <a:lstStyle/>
                    <a:p>
                      <a:pPr algn="l" rtl="0" fontAlgn="ctr"/>
                      <a:r>
                        <a:rPr lang="cs-CZ" sz="600" b="0" i="0" u="none" strike="noStrike">
                          <a:solidFill>
                            <a:srgbClr val="000000"/>
                          </a:solidFill>
                          <a:latin typeface="Arial"/>
                        </a:rPr>
                        <a:t>FC Chomutov s.r.o.</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26</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4</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0</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2</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20</a:t>
                      </a:r>
                    </a:p>
                  </a:txBody>
                  <a:tcPr marL="7137" marR="7137" marT="7137" marB="0" anchor="ctr">
                    <a:lnL>
                      <a:noFill/>
                    </a:lnL>
                    <a:lnR>
                      <a:noFill/>
                    </a:lnR>
                    <a:lnT>
                      <a:noFill/>
                    </a:lnT>
                    <a:lnB>
                      <a:noFill/>
                    </a:lnB>
                    <a:solidFill>
                      <a:srgbClr val="99FF66"/>
                    </a:solidFill>
                  </a:tcPr>
                </a:tc>
                <a:tc>
                  <a:txBody>
                    <a:bodyPr/>
                    <a:lstStyle/>
                    <a:p>
                      <a:pPr algn="ctr" rtl="0" fontAlgn="ctr"/>
                      <a:r>
                        <a:rPr lang="cs-CZ" sz="600" b="0" i="0" u="none" strike="noStrike">
                          <a:solidFill>
                            <a:srgbClr val="000000"/>
                          </a:solidFill>
                          <a:latin typeface="Arial"/>
                        </a:rPr>
                        <a:t>50:154</a:t>
                      </a:r>
                    </a:p>
                  </a:txBody>
                  <a:tcPr marL="7137" marR="7137" marT="7137" marB="0" anchor="ctr">
                    <a:lnL>
                      <a:noFill/>
                    </a:lnL>
                    <a:lnR>
                      <a:noFill/>
                    </a:lnR>
                    <a:lnT>
                      <a:noFill/>
                    </a:lnT>
                    <a:lnB>
                      <a:noFill/>
                    </a:lnB>
                    <a:solidFill>
                      <a:srgbClr val="99FF66"/>
                    </a:solidFill>
                  </a:tcPr>
                </a:tc>
                <a:tc>
                  <a:txBody>
                    <a:bodyPr/>
                    <a:lstStyle/>
                    <a:p>
                      <a:pPr algn="ctr" rtl="0" fontAlgn="ctr"/>
                      <a:r>
                        <a:rPr lang="cs-CZ" sz="600" b="1" i="0" u="none" strike="noStrike">
                          <a:solidFill>
                            <a:srgbClr val="000000"/>
                          </a:solidFill>
                          <a:latin typeface="Arial"/>
                        </a:rPr>
                        <a:t>14</a:t>
                      </a:r>
                    </a:p>
                  </a:txBody>
                  <a:tcPr marL="7137" marR="7137" marT="7137" marB="0" anchor="ctr">
                    <a:lnL>
                      <a:noFill/>
                    </a:lnL>
                    <a:lnR>
                      <a:noFill/>
                    </a:lnR>
                    <a:lnT>
                      <a:noFill/>
                    </a:lnT>
                    <a:lnB>
                      <a:noFill/>
                    </a:lnB>
                    <a:solidFill>
                      <a:srgbClr val="99FF66"/>
                    </a:solidFill>
                  </a:tcPr>
                </a:tc>
                <a:extLst>
                  <a:ext uri="{0D108BD9-81ED-4DB2-BD59-A6C34878D82A}">
                    <a16:rowId xmlns:a16="http://schemas.microsoft.com/office/drawing/2014/main" val="10032"/>
                  </a:ext>
                </a:extLst>
              </a:tr>
              <a:tr h="116107">
                <a:tc>
                  <a:txBody>
                    <a:bodyPr/>
                    <a:lstStyle/>
                    <a:p>
                      <a:pPr algn="ctr" rtl="0" fontAlgn="ctr"/>
                      <a:r>
                        <a:rPr lang="cs-CZ" sz="600" b="0" i="0" u="none" strike="noStrike">
                          <a:solidFill>
                            <a:srgbClr val="000000"/>
                          </a:solidFill>
                          <a:latin typeface="Arial"/>
                        </a:rPr>
                        <a:t>16.</a:t>
                      </a:r>
                    </a:p>
                  </a:txBody>
                  <a:tcPr marL="7137" marR="7137" marT="7137" marB="0" anchor="ctr">
                    <a:lnL>
                      <a:noFill/>
                    </a:lnL>
                    <a:lnR>
                      <a:noFill/>
                    </a:lnR>
                    <a:lnT>
                      <a:noFill/>
                    </a:lnT>
                    <a:lnB>
                      <a:noFill/>
                    </a:lnB>
                    <a:solidFill>
                      <a:srgbClr val="FFCC00"/>
                    </a:solidFill>
                  </a:tcPr>
                </a:tc>
                <a:tc>
                  <a:txBody>
                    <a:bodyPr/>
                    <a:lstStyle/>
                    <a:p>
                      <a:pPr algn="l" rtl="0" fontAlgn="ctr"/>
                      <a:r>
                        <a:rPr lang="cs-CZ" sz="600" b="0" i="0" u="none" strike="noStrike">
                          <a:solidFill>
                            <a:srgbClr val="000000"/>
                          </a:solidFill>
                          <a:latin typeface="Arial"/>
                        </a:rPr>
                        <a:t>TJ Krupka</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27</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2</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2</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0</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23</a:t>
                      </a:r>
                    </a:p>
                  </a:txBody>
                  <a:tcPr marL="7137" marR="7137" marT="7137" marB="0" anchor="ctr">
                    <a:lnL>
                      <a:noFill/>
                    </a:lnL>
                    <a:lnR>
                      <a:noFill/>
                    </a:lnR>
                    <a:lnT>
                      <a:noFill/>
                    </a:lnT>
                    <a:lnB>
                      <a:noFill/>
                    </a:lnB>
                    <a:solidFill>
                      <a:srgbClr val="FFCC00"/>
                    </a:solidFill>
                  </a:tcPr>
                </a:tc>
                <a:tc>
                  <a:txBody>
                    <a:bodyPr/>
                    <a:lstStyle/>
                    <a:p>
                      <a:pPr algn="ctr" rtl="0" fontAlgn="ctr"/>
                      <a:r>
                        <a:rPr lang="cs-CZ" sz="600" b="0" i="0" u="none" strike="noStrike">
                          <a:solidFill>
                            <a:srgbClr val="000000"/>
                          </a:solidFill>
                          <a:latin typeface="Arial"/>
                        </a:rPr>
                        <a:t>33:114</a:t>
                      </a:r>
                    </a:p>
                  </a:txBody>
                  <a:tcPr marL="7137" marR="7137" marT="7137" marB="0" anchor="ctr">
                    <a:lnL>
                      <a:noFill/>
                    </a:lnL>
                    <a:lnR>
                      <a:noFill/>
                    </a:lnR>
                    <a:lnT>
                      <a:noFill/>
                    </a:lnT>
                    <a:lnB>
                      <a:noFill/>
                    </a:lnB>
                    <a:solidFill>
                      <a:srgbClr val="FFCC00"/>
                    </a:solidFill>
                  </a:tcPr>
                </a:tc>
                <a:tc>
                  <a:txBody>
                    <a:bodyPr/>
                    <a:lstStyle/>
                    <a:p>
                      <a:pPr algn="ctr" rtl="0" fontAlgn="ctr"/>
                      <a:r>
                        <a:rPr lang="cs-CZ" sz="600" b="1" i="0" u="none" strike="noStrike" dirty="0">
                          <a:solidFill>
                            <a:srgbClr val="000000"/>
                          </a:solidFill>
                          <a:latin typeface="Arial"/>
                        </a:rPr>
                        <a:t>10</a:t>
                      </a:r>
                    </a:p>
                  </a:txBody>
                  <a:tcPr marL="7137" marR="7137" marT="7137" marB="0" anchor="ctr">
                    <a:lnL>
                      <a:noFill/>
                    </a:lnL>
                    <a:lnR>
                      <a:noFill/>
                    </a:lnR>
                    <a:lnT>
                      <a:noFill/>
                    </a:lnT>
                    <a:lnB>
                      <a:noFill/>
                    </a:lnB>
                    <a:solidFill>
                      <a:srgbClr val="FFCC00"/>
                    </a:solidFill>
                  </a:tcPr>
                </a:tc>
                <a:extLst>
                  <a:ext uri="{0D108BD9-81ED-4DB2-BD59-A6C34878D82A}">
                    <a16:rowId xmlns:a16="http://schemas.microsoft.com/office/drawing/2014/main" val="10033"/>
                  </a:ext>
                </a:extLst>
              </a:tr>
            </a:tbl>
          </a:graphicData>
        </a:graphic>
      </p:graphicFrame>
      <p:pic>
        <p:nvPicPr>
          <p:cNvPr id="5122" name="Picture 175"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4500" y="16954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95350" y="1458913"/>
            <a:ext cx="46038" cy="277812"/>
          </a:xfrm>
          <a:prstGeom prst="rect">
            <a:avLst/>
          </a:prstGeom>
          <a:noFill/>
          <a:ln w="9525">
            <a:noFill/>
            <a:miter lim="800000"/>
            <a:headEnd/>
            <a:tailEnd/>
          </a:ln>
        </p:spPr>
        <p:txBody>
          <a:bodyPr lIns="91425" tIns="45713" rIns="91425" bIns="45713">
            <a:spAutoFit/>
          </a:bodyPr>
          <a:lstStyle/>
          <a:p>
            <a:pPr algn="ctr" eaLnBrk="0" hangingPunct="0"/>
            <a:endParaRPr lang="cs-CZ"/>
          </a:p>
        </p:txBody>
      </p:sp>
      <p:sp>
        <p:nvSpPr>
          <p:cNvPr id="15" name="Vodorovný svitek 14"/>
          <p:cNvSpPr/>
          <p:nvPr/>
        </p:nvSpPr>
        <p:spPr bwMode="auto">
          <a:xfrm>
            <a:off x="-1773238" y="5275263"/>
            <a:ext cx="0" cy="184150"/>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9300" y="20002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0" name="Obdélník 9"/>
          <p:cNvSpPr/>
          <p:nvPr/>
        </p:nvSpPr>
        <p:spPr>
          <a:xfrm>
            <a:off x="102940" y="1963316"/>
            <a:ext cx="4320480" cy="4339650"/>
          </a:xfrm>
          <a:prstGeom prst="rect">
            <a:avLst/>
          </a:prstGeom>
        </p:spPr>
        <p:txBody>
          <a:bodyPr wrap="square">
            <a:spAutoFit/>
          </a:bodyPr>
          <a:lstStyle/>
          <a:p>
            <a:pPr algn="ctr"/>
            <a:r>
              <a:rPr lang="cs-CZ" sz="1800" u="sng" dirty="0" smtClean="0">
                <a:ln w="15875">
                  <a:solidFill>
                    <a:schemeClr val="accent6">
                      <a:lumMod val="60000"/>
                      <a:lumOff val="40000"/>
                    </a:schemeClr>
                  </a:solidFill>
                </a:ln>
                <a:effectLst>
                  <a:outerShdw blurRad="50800" dist="38100" dir="5400000" algn="t" rotWithShape="0">
                    <a:prstClr val="black">
                      <a:alpha val="40000"/>
                    </a:prstClr>
                  </a:outerShdw>
                </a:effectLst>
                <a:latin typeface="Arial" pitchFamily="34" charset="0"/>
                <a:cs typeface="Arial" pitchFamily="34" charset="0"/>
              </a:rPr>
              <a:t>FK ČL </a:t>
            </a:r>
            <a:r>
              <a:rPr lang="cs-CZ" sz="1800" u="sng" dirty="0" err="1" smtClean="0">
                <a:ln w="15875">
                  <a:solidFill>
                    <a:schemeClr val="accent6">
                      <a:lumMod val="60000"/>
                      <a:lumOff val="40000"/>
                    </a:schemeClr>
                  </a:solidFill>
                </a:ln>
                <a:effectLst>
                  <a:outerShdw blurRad="50800" dist="38100" dir="5400000" algn="t" rotWithShape="0">
                    <a:prstClr val="black">
                      <a:alpha val="40000"/>
                    </a:prstClr>
                  </a:outerShdw>
                </a:effectLst>
                <a:latin typeface="Arial" pitchFamily="34" charset="0"/>
                <a:cs typeface="Arial" pitchFamily="34" charset="0"/>
              </a:rPr>
              <a:t>Neštěmice</a:t>
            </a:r>
            <a:r>
              <a:rPr lang="cs-CZ" sz="1800" u="sng" dirty="0" smtClean="0">
                <a:ln w="15875">
                  <a:solidFill>
                    <a:schemeClr val="accent6">
                      <a:lumMod val="60000"/>
                      <a:lumOff val="40000"/>
                    </a:schemeClr>
                  </a:solidFill>
                </a:ln>
                <a:effectLst>
                  <a:outerShdw blurRad="50800" dist="38100" dir="5400000" algn="t" rotWithShape="0">
                    <a:prstClr val="black">
                      <a:alpha val="40000"/>
                    </a:prstClr>
                  </a:outerShdw>
                </a:effectLst>
                <a:latin typeface="Arial" pitchFamily="34" charset="0"/>
                <a:cs typeface="Arial" pitchFamily="34" charset="0"/>
              </a:rPr>
              <a:t> - SK </a:t>
            </a:r>
            <a:r>
              <a:rPr lang="cs-CZ" sz="1800" u="sng" dirty="0" err="1" smtClean="0">
                <a:ln w="15875">
                  <a:solidFill>
                    <a:schemeClr val="accent6">
                      <a:lumMod val="60000"/>
                      <a:lumOff val="40000"/>
                    </a:schemeClr>
                  </a:solidFill>
                </a:ln>
                <a:effectLst>
                  <a:outerShdw blurRad="50800" dist="38100" dir="5400000" algn="t" rotWithShape="0">
                    <a:prstClr val="black">
                      <a:alpha val="40000"/>
                    </a:prstClr>
                  </a:outerShdw>
                </a:effectLst>
                <a:latin typeface="Arial" pitchFamily="34" charset="0"/>
                <a:cs typeface="Arial" pitchFamily="34" charset="0"/>
              </a:rPr>
              <a:t>Štětí</a:t>
            </a:r>
            <a:endParaRPr lang="cs-CZ" sz="1800" dirty="0" smtClean="0">
              <a:ln w="15875">
                <a:solidFill>
                  <a:schemeClr val="accent6">
                    <a:lumMod val="60000"/>
                    <a:lumOff val="40000"/>
                  </a:schemeClr>
                </a:solidFill>
              </a:ln>
              <a:effectLst>
                <a:outerShdw blurRad="50800" dist="38100" dir="5400000" algn="t" rotWithShape="0">
                  <a:prstClr val="black">
                    <a:alpha val="40000"/>
                  </a:prstClr>
                </a:outerShdw>
              </a:effectLst>
              <a:latin typeface="Arial" pitchFamily="34" charset="0"/>
              <a:cs typeface="Arial" pitchFamily="34" charset="0"/>
            </a:endParaRPr>
          </a:p>
          <a:p>
            <a:pPr algn="ctr"/>
            <a:r>
              <a:rPr lang="cs-CZ" sz="1800" u="sng" dirty="0" smtClean="0">
                <a:ln w="15875">
                  <a:solidFill>
                    <a:schemeClr val="accent6">
                      <a:lumMod val="60000"/>
                      <a:lumOff val="40000"/>
                    </a:schemeClr>
                  </a:solidFill>
                </a:ln>
                <a:effectLst>
                  <a:outerShdw blurRad="50800" dist="38100" dir="5400000" algn="t" rotWithShape="0">
                    <a:prstClr val="black">
                      <a:alpha val="40000"/>
                    </a:prstClr>
                  </a:outerShdw>
                </a:effectLst>
                <a:latin typeface="Arial" pitchFamily="34" charset="0"/>
                <a:cs typeface="Arial" pitchFamily="34" charset="0"/>
              </a:rPr>
              <a:t>16:0(8:0)   21.5.2015    30.kolo</a:t>
            </a:r>
            <a:endParaRPr lang="cs-CZ" dirty="0" smtClean="0">
              <a:ln w="15875">
                <a:solidFill>
                  <a:schemeClr val="accent6">
                    <a:lumMod val="60000"/>
                    <a:lumOff val="40000"/>
                  </a:schemeClr>
                </a:solidFill>
              </a:ln>
              <a:effectLst>
                <a:outerShdw blurRad="50800" dist="38100" dir="5400000" algn="t" rotWithShape="0">
                  <a:prstClr val="black">
                    <a:alpha val="40000"/>
                  </a:prstClr>
                </a:outerShdw>
              </a:effectLst>
              <a:latin typeface="Arial" pitchFamily="34" charset="0"/>
              <a:cs typeface="Arial" pitchFamily="34" charset="0"/>
            </a:endParaRPr>
          </a:p>
          <a:p>
            <a:r>
              <a:rPr lang="cs-CZ" dirty="0" smtClean="0">
                <a:latin typeface="Arial" pitchFamily="34" charset="0"/>
                <a:cs typeface="Arial" pitchFamily="34" charset="0"/>
              </a:rPr>
              <a:t>Pro největší porážku a zároveň nejhorší výkon v sezoně si dojeli </a:t>
            </a:r>
            <a:r>
              <a:rPr lang="cs-CZ" dirty="0" err="1" smtClean="0">
                <a:latin typeface="Arial" pitchFamily="34" charset="0"/>
                <a:cs typeface="Arial" pitchFamily="34" charset="0"/>
              </a:rPr>
              <a:t>štětští</a:t>
            </a:r>
            <a:r>
              <a:rPr lang="cs-CZ" dirty="0" smtClean="0">
                <a:latin typeface="Arial" pitchFamily="34" charset="0"/>
                <a:cs typeface="Arial" pitchFamily="34" charset="0"/>
              </a:rPr>
              <a:t> mladší žáci do </a:t>
            </a:r>
            <a:r>
              <a:rPr lang="cs-CZ" dirty="0" err="1" smtClean="0">
                <a:latin typeface="Arial" pitchFamily="34" charset="0"/>
                <a:cs typeface="Arial" pitchFamily="34" charset="0"/>
              </a:rPr>
              <a:t>Neštěmic</a:t>
            </a:r>
            <a:r>
              <a:rPr lang="cs-CZ" dirty="0" smtClean="0">
                <a:latin typeface="Arial" pitchFamily="34" charset="0"/>
                <a:cs typeface="Arial" pitchFamily="34" charset="0"/>
              </a:rPr>
              <a:t>. Předehrávka posledního jarního kola v prvních minutách nepředpovídala konečný debakl hostů. Prvních deset minut utkání měl vyrovnaný průběh. Od první inkasované branky se však hra hostů zhroutila jako domeček z karet. Chyběla především bojovnost a chuť se poprat o výsledek. Trest se dostavil v podobě osmi inkasovaných branek během dvaceti minut. Důrazná poločasová promluva k hráčům nesla ovoce opět jen na pouhých patnáct minut, kdy mohli hosté i několikrát skórovat. Poslední čtvrtina zápasu však opět z pohledu </a:t>
            </a:r>
            <a:r>
              <a:rPr lang="cs-CZ" dirty="0" err="1" smtClean="0">
                <a:latin typeface="Arial" pitchFamily="34" charset="0"/>
                <a:cs typeface="Arial" pitchFamily="34" charset="0"/>
              </a:rPr>
              <a:t>Štětí</a:t>
            </a:r>
            <a:r>
              <a:rPr lang="cs-CZ" dirty="0" smtClean="0">
                <a:latin typeface="Arial" pitchFamily="34" charset="0"/>
                <a:cs typeface="Arial" pitchFamily="34" charset="0"/>
              </a:rPr>
              <a:t> přinesla pouze bídu a zmar.  Prohra snad bude fackou před příštím utkáním v Krupce, ve kterém by mělo být </a:t>
            </a:r>
            <a:r>
              <a:rPr lang="cs-CZ" dirty="0" err="1" smtClean="0">
                <a:latin typeface="Arial" pitchFamily="34" charset="0"/>
                <a:cs typeface="Arial" pitchFamily="34" charset="0"/>
              </a:rPr>
              <a:t>Štětí</a:t>
            </a:r>
            <a:r>
              <a:rPr lang="cs-CZ" dirty="0" smtClean="0">
                <a:latin typeface="Arial" pitchFamily="34" charset="0"/>
                <a:cs typeface="Arial" pitchFamily="34" charset="0"/>
              </a:rPr>
              <a:t> favoritem.</a:t>
            </a:r>
          </a:p>
          <a:p>
            <a:r>
              <a:rPr lang="cs-CZ" u="sng" dirty="0" smtClean="0">
                <a:latin typeface="Arial" pitchFamily="34" charset="0"/>
                <a:cs typeface="Arial" pitchFamily="34" charset="0"/>
              </a:rPr>
              <a:t>Sestava:</a:t>
            </a:r>
            <a:r>
              <a:rPr lang="cs-CZ" dirty="0" smtClean="0">
                <a:latin typeface="Arial" pitchFamily="34" charset="0"/>
                <a:cs typeface="Arial" pitchFamily="34" charset="0"/>
              </a:rPr>
              <a:t> </a:t>
            </a:r>
            <a:r>
              <a:rPr lang="cs-CZ" dirty="0" err="1" smtClean="0">
                <a:latin typeface="Arial" pitchFamily="34" charset="0"/>
                <a:cs typeface="Arial" pitchFamily="34" charset="0"/>
              </a:rPr>
              <a:t>Deák</a:t>
            </a:r>
            <a:r>
              <a:rPr lang="cs-CZ" dirty="0" smtClean="0">
                <a:latin typeface="Arial" pitchFamily="34" charset="0"/>
                <a:cs typeface="Arial" pitchFamily="34" charset="0"/>
              </a:rPr>
              <a:t> – </a:t>
            </a:r>
            <a:r>
              <a:rPr lang="cs-CZ" dirty="0" err="1" smtClean="0">
                <a:latin typeface="Arial" pitchFamily="34" charset="0"/>
                <a:cs typeface="Arial" pitchFamily="34" charset="0"/>
              </a:rPr>
              <a:t>Bartko</a:t>
            </a:r>
            <a:r>
              <a:rPr lang="cs-CZ" dirty="0" smtClean="0">
                <a:latin typeface="Arial" pitchFamily="34" charset="0"/>
                <a:cs typeface="Arial" pitchFamily="34" charset="0"/>
              </a:rPr>
              <a:t>, </a:t>
            </a:r>
            <a:r>
              <a:rPr lang="cs-CZ" dirty="0" err="1" smtClean="0">
                <a:latin typeface="Arial" pitchFamily="34" charset="0"/>
                <a:cs typeface="Arial" pitchFamily="34" charset="0"/>
              </a:rPr>
              <a:t>Krejza</a:t>
            </a:r>
            <a:r>
              <a:rPr lang="cs-CZ" dirty="0" smtClean="0">
                <a:latin typeface="Arial" pitchFamily="34" charset="0"/>
                <a:cs typeface="Arial" pitchFamily="34" charset="0"/>
              </a:rPr>
              <a:t>, Ulrych – </a:t>
            </a:r>
            <a:r>
              <a:rPr lang="cs-CZ" dirty="0" err="1" smtClean="0">
                <a:latin typeface="Arial" pitchFamily="34" charset="0"/>
                <a:cs typeface="Arial" pitchFamily="34" charset="0"/>
              </a:rPr>
              <a:t>Vaszi</a:t>
            </a:r>
            <a:r>
              <a:rPr lang="cs-CZ" dirty="0" smtClean="0">
                <a:latin typeface="Arial" pitchFamily="34" charset="0"/>
                <a:cs typeface="Arial" pitchFamily="34" charset="0"/>
              </a:rPr>
              <a:t>, </a:t>
            </a:r>
            <a:r>
              <a:rPr lang="cs-CZ" dirty="0" err="1" smtClean="0">
                <a:latin typeface="Arial" pitchFamily="34" charset="0"/>
                <a:cs typeface="Arial" pitchFamily="34" charset="0"/>
              </a:rPr>
              <a:t>Plicka</a:t>
            </a:r>
            <a:r>
              <a:rPr lang="cs-CZ" dirty="0" smtClean="0">
                <a:latin typeface="Arial" pitchFamily="34" charset="0"/>
                <a:cs typeface="Arial" pitchFamily="34" charset="0"/>
              </a:rPr>
              <a:t>, </a:t>
            </a:r>
          </a:p>
          <a:p>
            <a:r>
              <a:rPr lang="cs-CZ" dirty="0" smtClean="0">
                <a:latin typeface="Arial" pitchFamily="34" charset="0"/>
                <a:cs typeface="Arial" pitchFamily="34" charset="0"/>
              </a:rPr>
              <a:t>               Špaček – Kadlec</a:t>
            </a:r>
          </a:p>
          <a:p>
            <a:r>
              <a:rPr lang="cs-CZ" u="sng" dirty="0" smtClean="0">
                <a:latin typeface="Arial" pitchFamily="34" charset="0"/>
                <a:cs typeface="Arial" pitchFamily="34" charset="0"/>
              </a:rPr>
              <a:t>Střídajíc</a:t>
            </a:r>
            <a:r>
              <a:rPr lang="cs-CZ" dirty="0" smtClean="0">
                <a:latin typeface="Arial" pitchFamily="34" charset="0"/>
                <a:cs typeface="Arial" pitchFamily="34" charset="0"/>
              </a:rPr>
              <a:t>í: </a:t>
            </a:r>
            <a:r>
              <a:rPr lang="cs-CZ" dirty="0" err="1" smtClean="0">
                <a:latin typeface="Arial" pitchFamily="34" charset="0"/>
                <a:cs typeface="Arial" pitchFamily="34" charset="0"/>
              </a:rPr>
              <a:t>Kuča</a:t>
            </a:r>
            <a:r>
              <a:rPr lang="cs-CZ" dirty="0" smtClean="0">
                <a:latin typeface="Arial" pitchFamily="34" charset="0"/>
                <a:cs typeface="Arial" pitchFamily="34" charset="0"/>
              </a:rPr>
              <a:t>, Novák L., </a:t>
            </a:r>
            <a:r>
              <a:rPr lang="cs-CZ" dirty="0" err="1" smtClean="0">
                <a:latin typeface="Arial" pitchFamily="34" charset="0"/>
                <a:cs typeface="Arial" pitchFamily="34" charset="0"/>
              </a:rPr>
              <a:t>Drahoňovský</a:t>
            </a:r>
            <a:r>
              <a:rPr lang="cs-CZ" dirty="0" smtClean="0">
                <a:latin typeface="Arial" pitchFamily="34" charset="0"/>
                <a:cs typeface="Arial" pitchFamily="34" charset="0"/>
              </a:rPr>
              <a:t>, </a:t>
            </a:r>
            <a:r>
              <a:rPr lang="cs-CZ" dirty="0" err="1" smtClean="0">
                <a:latin typeface="Arial" pitchFamily="34" charset="0"/>
                <a:cs typeface="Arial" pitchFamily="34" charset="0"/>
              </a:rPr>
              <a:t>Rajz</a:t>
            </a:r>
            <a:r>
              <a:rPr lang="cs-CZ" dirty="0" smtClean="0">
                <a:latin typeface="Arial" pitchFamily="34" charset="0"/>
                <a:cs typeface="Arial" pitchFamily="34" charset="0"/>
              </a:rPr>
              <a:t>, </a:t>
            </a:r>
          </a:p>
          <a:p>
            <a:r>
              <a:rPr lang="cs-CZ" dirty="0" smtClean="0">
                <a:latin typeface="Arial" pitchFamily="34" charset="0"/>
                <a:cs typeface="Arial" pitchFamily="34" charset="0"/>
              </a:rPr>
              <a:t>                 Hrdlička</a:t>
            </a:r>
          </a:p>
          <a:p>
            <a:endParaRPr lang="cs-CZ" dirty="0">
              <a:latin typeface="Arial" pitchFamily="34" charset="0"/>
              <a:cs typeface="Arial" pitchFamily="34" charset="0"/>
            </a:endParaRPr>
          </a:p>
        </p:txBody>
      </p:sp>
      <p:sp>
        <p:nvSpPr>
          <p:cNvPr id="11" name="Obdélník 10"/>
          <p:cNvSpPr/>
          <p:nvPr/>
        </p:nvSpPr>
        <p:spPr>
          <a:xfrm>
            <a:off x="102940" y="6367998"/>
            <a:ext cx="4104456" cy="707886"/>
          </a:xfrm>
          <a:prstGeom prst="rect">
            <a:avLst/>
          </a:prstGeom>
          <a:gradFill>
            <a:gsLst>
              <a:gs pos="0">
                <a:srgbClr val="5E9EFF"/>
              </a:gs>
              <a:gs pos="39999">
                <a:srgbClr val="85C2FF"/>
              </a:gs>
              <a:gs pos="70000">
                <a:srgbClr val="C4D6EB"/>
              </a:gs>
              <a:gs pos="100000">
                <a:srgbClr val="FFEBFA"/>
              </a:gs>
            </a:gsLst>
            <a:lin ang="5400000" scaled="0"/>
          </a:gradFill>
          <a:ln>
            <a:solidFill>
              <a:srgbClr val="009900"/>
            </a:solidFill>
          </a:ln>
        </p:spPr>
        <p:txBody>
          <a:bodyPr wrap="square">
            <a:spAutoFit/>
          </a:bodyPr>
          <a:lstStyle/>
          <a:p>
            <a:pPr algn="ctr"/>
            <a:r>
              <a:rPr lang="cs-CZ" sz="2000" u="sng" dirty="0" smtClean="0">
                <a:effectLst>
                  <a:outerShdw blurRad="38100" dist="38100" dir="2700000" algn="tl">
                    <a:srgbClr val="000000">
                      <a:alpha val="43137"/>
                    </a:srgbClr>
                  </a:outerShdw>
                </a:effectLst>
                <a:latin typeface="Arial" pitchFamily="34" charset="0"/>
                <a:cs typeface="Arial" pitchFamily="34" charset="0"/>
              </a:rPr>
              <a:t>TJ Krupka -   SK </a:t>
            </a:r>
            <a:r>
              <a:rPr lang="cs-CZ" sz="2000" u="sng" dirty="0" err="1" smtClean="0">
                <a:effectLst>
                  <a:outerShdw blurRad="38100" dist="38100" dir="2700000" algn="tl">
                    <a:srgbClr val="000000">
                      <a:alpha val="43137"/>
                    </a:srgbClr>
                  </a:outerShdw>
                </a:effectLst>
                <a:latin typeface="Arial" pitchFamily="34" charset="0"/>
                <a:cs typeface="Arial" pitchFamily="34" charset="0"/>
              </a:rPr>
              <a:t>Štětí</a:t>
            </a:r>
            <a:endParaRPr lang="cs-CZ" sz="2000" dirty="0" smtClean="0">
              <a:effectLst>
                <a:outerShdw blurRad="38100" dist="38100" dir="2700000" algn="tl">
                  <a:srgbClr val="000000">
                    <a:alpha val="43137"/>
                  </a:srgbClr>
                </a:outerShdw>
              </a:effectLst>
              <a:latin typeface="Arial" pitchFamily="34" charset="0"/>
              <a:cs typeface="Arial" pitchFamily="34" charset="0"/>
            </a:endParaRPr>
          </a:p>
          <a:p>
            <a:pPr algn="ctr"/>
            <a:r>
              <a:rPr lang="cs-CZ" sz="2000" u="sng" dirty="0" smtClean="0">
                <a:effectLst>
                  <a:outerShdw blurRad="38100" dist="38100" dir="2700000" algn="tl">
                    <a:srgbClr val="000000">
                      <a:alpha val="43137"/>
                    </a:srgbClr>
                  </a:outerShdw>
                </a:effectLst>
                <a:latin typeface="Arial" pitchFamily="34" charset="0"/>
                <a:cs typeface="Arial" pitchFamily="34" charset="0"/>
              </a:rPr>
              <a:t>4:1(4:0) </a:t>
            </a:r>
            <a:r>
              <a:rPr lang="cs-CZ" sz="1800" u="sng" dirty="0" smtClean="0">
                <a:latin typeface="Arial" pitchFamily="34" charset="0"/>
                <a:cs typeface="Arial" pitchFamily="34" charset="0"/>
              </a:rPr>
              <a:t>  23.5.2015</a:t>
            </a:r>
            <a:r>
              <a:rPr lang="cs-CZ" u="sng" dirty="0" smtClean="0">
                <a:latin typeface="Arial" pitchFamily="34" charset="0"/>
                <a:cs typeface="Arial" pitchFamily="34" charset="0"/>
              </a:rPr>
              <a:t>    27.kolo</a:t>
            </a:r>
            <a:endParaRPr lang="cs-CZ" dirty="0" smtClean="0">
              <a:latin typeface="Arial" pitchFamily="34" charset="0"/>
              <a:cs typeface="Arial" pitchFamily="34" charset="0"/>
            </a:endParaRPr>
          </a:p>
        </p:txBody>
      </p:sp>
      <p:sp>
        <p:nvSpPr>
          <p:cNvPr id="13" name="TextovéPole 12"/>
          <p:cNvSpPr txBox="1"/>
          <p:nvPr/>
        </p:nvSpPr>
        <p:spPr>
          <a:xfrm>
            <a:off x="102940" y="91108"/>
            <a:ext cx="4320480" cy="1631216"/>
          </a:xfrm>
          <a:prstGeom prst="rect">
            <a:avLst/>
          </a:prstGeom>
          <a:blipFill dpi="0" rotWithShape="1">
            <a:blip r:embed="rId3" cstate="print">
              <a:alphaModFix amt="47000"/>
            </a:blip>
            <a:srcRect/>
            <a:stretch>
              <a:fillRect/>
            </a:stretch>
          </a:blipFill>
          <a:ln w="19050" cmpd="sng">
            <a:solidFill>
              <a:srgbClr val="009900"/>
            </a:solidFill>
            <a:prstDash val="dash"/>
          </a:ln>
        </p:spPr>
        <p:txBody>
          <a:bodyPr wrap="square" rtlCol="0">
            <a:spAutoFit/>
          </a:bodyPr>
          <a:lstStyle/>
          <a:p>
            <a:pPr lvl="1" algn="ctr"/>
            <a:r>
              <a:rPr lang="cs-CZ" sz="2000" dirty="0" smtClean="0">
                <a:latin typeface="Arial Black" pitchFamily="34" charset="0"/>
              </a:rPr>
              <a:t>Dvě porážky mladších žáků v řadě. Debakl v </a:t>
            </a:r>
            <a:r>
              <a:rPr lang="cs-CZ" sz="2000" dirty="0" err="1" smtClean="0">
                <a:latin typeface="Arial Black" pitchFamily="34" charset="0"/>
              </a:rPr>
              <a:t>Neštěmicích</a:t>
            </a:r>
            <a:r>
              <a:rPr lang="cs-CZ" sz="2000" dirty="0" smtClean="0">
                <a:latin typeface="Arial Black" pitchFamily="34" charset="0"/>
              </a:rPr>
              <a:t> a mrzela i prohra na hřišti posledního v Krupce. </a:t>
            </a:r>
          </a:p>
        </p:txBody>
      </p:sp>
      <p:sp>
        <p:nvSpPr>
          <p:cNvPr id="9" name="TextovéPole 8"/>
          <p:cNvSpPr txBox="1"/>
          <p:nvPr/>
        </p:nvSpPr>
        <p:spPr>
          <a:xfrm>
            <a:off x="5575548" y="91108"/>
            <a:ext cx="4608512" cy="1292662"/>
          </a:xfrm>
          <a:prstGeom prst="rect">
            <a:avLst/>
          </a:prstGeom>
          <a:blipFill dpi="0" rotWithShape="1">
            <a:blip r:embed="rId4" cstate="print">
              <a:alphaModFix amt="36000"/>
            </a:blip>
            <a:srcRect/>
            <a:stretch>
              <a:fillRect/>
            </a:stretch>
          </a:blipFill>
          <a:ln w="31750">
            <a:solidFill>
              <a:schemeClr val="accent2">
                <a:lumMod val="50000"/>
              </a:schemeClr>
            </a:solidFill>
          </a:ln>
        </p:spPr>
        <p:txBody>
          <a:bodyPr wrap="square" rtlCol="0">
            <a:spAutoFit/>
          </a:bodyPr>
          <a:lstStyle/>
          <a:p>
            <a:pPr algn="ctr"/>
            <a:r>
              <a:rPr lang="cs-CZ" sz="2600" i="1" dirty="0" smtClean="0">
                <a:ln>
                  <a:solidFill>
                    <a:srgbClr val="FF3300"/>
                  </a:solidFill>
                </a:ln>
                <a:solidFill>
                  <a:srgbClr val="009900"/>
                </a:solidFill>
                <a:effectLst>
                  <a:outerShdw blurRad="38100" dist="38100" dir="2700000" algn="tl">
                    <a:srgbClr val="000000">
                      <a:alpha val="43137"/>
                    </a:srgbClr>
                  </a:outerShdw>
                </a:effectLst>
                <a:latin typeface="Georgia" pitchFamily="18" charset="0"/>
              </a:rPr>
              <a:t>Výkon mužstva dospělých ve Spořicích byl  velkým zklamáním.  </a:t>
            </a:r>
          </a:p>
        </p:txBody>
      </p:sp>
      <p:sp>
        <p:nvSpPr>
          <p:cNvPr id="14" name="Obdélník 13"/>
          <p:cNvSpPr/>
          <p:nvPr/>
        </p:nvSpPr>
        <p:spPr>
          <a:xfrm>
            <a:off x="5503540" y="1531268"/>
            <a:ext cx="4639444" cy="3077766"/>
          </a:xfrm>
          <a:prstGeom prst="rect">
            <a:avLst/>
          </a:prstGeom>
          <a:blipFill>
            <a:blip r:embed="rId5" cstate="print"/>
            <a:stretch>
              <a:fillRect/>
            </a:stretch>
          </a:blipFill>
        </p:spPr>
        <p:txBody>
          <a:bodyPr wrap="square">
            <a:spAutoFit/>
          </a:bodyPr>
          <a:lstStyle/>
          <a:p>
            <a:pPr algn="ctr"/>
            <a:r>
              <a:rPr lang="cs-CZ" sz="2000" u="sng" dirty="0" smtClean="0">
                <a:latin typeface="Verdana" pitchFamily="34" charset="0"/>
                <a:ea typeface="Verdana" pitchFamily="34" charset="0"/>
                <a:cs typeface="Verdana" pitchFamily="34" charset="0"/>
              </a:rPr>
              <a:t>Milan Plíšek – sekretář SK </a:t>
            </a:r>
            <a:r>
              <a:rPr lang="cs-CZ" sz="2000" u="sng" dirty="0" err="1" smtClean="0">
                <a:latin typeface="Verdana" pitchFamily="34" charset="0"/>
                <a:ea typeface="Verdana" pitchFamily="34" charset="0"/>
                <a:cs typeface="Verdana" pitchFamily="34" charset="0"/>
              </a:rPr>
              <a:t>Štětí</a:t>
            </a:r>
            <a:endParaRPr lang="cs-CZ" sz="2000" u="sng" dirty="0" smtClean="0">
              <a:latin typeface="Verdana" pitchFamily="34" charset="0"/>
              <a:ea typeface="Verdana" pitchFamily="34" charset="0"/>
              <a:cs typeface="Verdana" pitchFamily="34" charset="0"/>
            </a:endParaRPr>
          </a:p>
          <a:p>
            <a:pPr algn="just"/>
            <a:r>
              <a:rPr lang="cs-CZ" sz="1400" dirty="0" smtClean="0">
                <a:latin typeface="Verdana" pitchFamily="34" charset="0"/>
                <a:ea typeface="Verdana" pitchFamily="34" charset="0"/>
                <a:cs typeface="Verdana" pitchFamily="34" charset="0"/>
              </a:rPr>
              <a:t>Výhra domácích byla zcela zasloužená. Chuť po vítězství byla na jejich hře vidět od začátku až do konce. Snažili se hrát ze zajištěné obrany a obranu soupeře překvapovat rychlými brejky. Naše mužstvo předvedlo slabý výkon, kterým svého soupeře ničím nepřekvapilo. Hra bez nápadu a pohybu nám přinesla jen několik náznaků šancí, které k úspěchu nevedly. Forma hráčů zůstala daleko před branami </a:t>
            </a:r>
            <a:r>
              <a:rPr lang="cs-CZ" sz="1400" dirty="0" err="1" smtClean="0">
                <a:latin typeface="Verdana" pitchFamily="34" charset="0"/>
                <a:ea typeface="Verdana" pitchFamily="34" charset="0"/>
                <a:cs typeface="Verdana" pitchFamily="34" charset="0"/>
              </a:rPr>
              <a:t>spořického</a:t>
            </a:r>
            <a:r>
              <a:rPr lang="cs-CZ" sz="1400" dirty="0" smtClean="0">
                <a:latin typeface="Verdana" pitchFamily="34" charset="0"/>
                <a:ea typeface="Verdana" pitchFamily="34" charset="0"/>
                <a:cs typeface="Verdana" pitchFamily="34" charset="0"/>
              </a:rPr>
              <a:t> stadionu. </a:t>
            </a:r>
            <a:endParaRPr lang="cs-CZ" sz="1400" dirty="0">
              <a:latin typeface="Verdana" pitchFamily="34" charset="0"/>
              <a:ea typeface="Verdana" pitchFamily="34" charset="0"/>
              <a:cs typeface="Verdana" pitchFamily="34" charset="0"/>
            </a:endParaRPr>
          </a:p>
        </p:txBody>
      </p:sp>
      <p:sp>
        <p:nvSpPr>
          <p:cNvPr id="16" name="TextovéPole 15"/>
          <p:cNvSpPr txBox="1"/>
          <p:nvPr/>
        </p:nvSpPr>
        <p:spPr>
          <a:xfrm>
            <a:off x="6367636" y="6859860"/>
            <a:ext cx="3024336" cy="276999"/>
          </a:xfrm>
          <a:prstGeom prst="rect">
            <a:avLst/>
          </a:prstGeom>
          <a:solidFill>
            <a:schemeClr val="accent2">
              <a:lumMod val="20000"/>
              <a:lumOff val="80000"/>
            </a:schemeClr>
          </a:solidFill>
        </p:spPr>
        <p:txBody>
          <a:bodyPr wrap="square" rtlCol="0">
            <a:spAutoFit/>
          </a:bodyPr>
          <a:lstStyle/>
          <a:p>
            <a:pPr algn="ctr"/>
            <a:r>
              <a:rPr lang="cs-CZ" u="sng" dirty="0" smtClean="0">
                <a:latin typeface="Bookman Old Style" pitchFamily="18" charset="0"/>
              </a:rPr>
              <a:t>1.FC </a:t>
            </a:r>
            <a:r>
              <a:rPr lang="cs-CZ" u="sng" dirty="0" err="1" smtClean="0">
                <a:latin typeface="Bookman Old Style" pitchFamily="18" charset="0"/>
              </a:rPr>
              <a:t>Spořice</a:t>
            </a:r>
            <a:r>
              <a:rPr lang="cs-CZ" u="sng" dirty="0" smtClean="0">
                <a:latin typeface="Bookman Old Style" pitchFamily="18" charset="0"/>
              </a:rPr>
              <a:t> – SK </a:t>
            </a:r>
            <a:r>
              <a:rPr lang="cs-CZ" u="sng" dirty="0" err="1" smtClean="0">
                <a:latin typeface="Bookman Old Style" pitchFamily="18" charset="0"/>
              </a:rPr>
              <a:t>Štětí</a:t>
            </a:r>
            <a:r>
              <a:rPr lang="cs-CZ" u="sng" dirty="0" smtClean="0">
                <a:latin typeface="Bookman Old Style" pitchFamily="18" charset="0"/>
              </a:rPr>
              <a:t> 30.5.2015</a:t>
            </a:r>
          </a:p>
        </p:txBody>
      </p:sp>
      <p:pic>
        <p:nvPicPr>
          <p:cNvPr id="2" name="Picture 76"/>
          <p:cNvPicPr>
            <a:picLocks noChangeAspect="1" noChangeArrowheads="1"/>
          </p:cNvPicPr>
          <p:nvPr/>
        </p:nvPicPr>
        <p:blipFill>
          <a:blip r:embed="rId6" cstate="print"/>
          <a:srcRect/>
          <a:stretch>
            <a:fillRect/>
          </a:stretch>
        </p:blipFill>
        <p:spPr bwMode="auto">
          <a:xfrm>
            <a:off x="5503540" y="4713684"/>
            <a:ext cx="4680520" cy="2002160"/>
          </a:xfrm>
          <a:prstGeom prst="rect">
            <a:avLst/>
          </a:prstGeom>
          <a:noFill/>
          <a:ln w="9525">
            <a:noFill/>
            <a:miter lim="800000"/>
            <a:headEnd/>
            <a:tailEnd/>
          </a:ln>
        </p:spPr>
      </p:pic>
      <p:pic>
        <p:nvPicPr>
          <p:cNvPr id="6146" name="Picture 17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66"/>
        </a:solidFill>
      </a:spPr>
      <a:bodyPr wrap="square" rtlCol="0">
        <a:spAutoFit/>
      </a:bodyPr>
      <a:lstStyle>
        <a:defPPr algn="just">
          <a:defRPr sz="1400" u="sng" dirty="0" smtClean="0">
            <a:latin typeface="Bookman Old Style" pitchFamily="18"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239334</TotalTime>
  <Words>4660</Words>
  <Application>Microsoft Office PowerPoint</Application>
  <PresentationFormat>Vlastní</PresentationFormat>
  <Paragraphs>1649</Paragraphs>
  <Slides>18</Slides>
  <Notes>15</Notes>
  <HiddenSlides>0</HiddenSlides>
  <MMClips>0</MMClips>
  <ScaleCrop>false</ScaleCrop>
  <HeadingPairs>
    <vt:vector size="6" baseType="variant">
      <vt:variant>
        <vt:lpstr>Použitá písma</vt:lpstr>
      </vt:variant>
      <vt:variant>
        <vt:i4>45</vt:i4>
      </vt:variant>
      <vt:variant>
        <vt:lpstr>Motiv</vt:lpstr>
      </vt:variant>
      <vt:variant>
        <vt:i4>1</vt:i4>
      </vt:variant>
      <vt:variant>
        <vt:lpstr>Nadpisy snímků</vt:lpstr>
      </vt:variant>
      <vt:variant>
        <vt:i4>18</vt:i4>
      </vt:variant>
    </vt:vector>
  </HeadingPairs>
  <TitlesOfParts>
    <vt:vector size="64" baseType="lpstr">
      <vt:lpstr>FangSong</vt:lpstr>
      <vt:lpstr>Gungsuh</vt:lpstr>
      <vt:lpstr>GungsuhChe</vt:lpstr>
      <vt:lpstr>KaiTi</vt:lpstr>
      <vt:lpstr>Microsoft JhengHei</vt:lpstr>
      <vt:lpstr>MS Mincho</vt:lpstr>
      <vt:lpstr>SimHei</vt:lpstr>
      <vt:lpstr>Albertus MT</vt:lpstr>
      <vt:lpstr>Arabic Typesetting</vt:lpstr>
      <vt:lpstr>Arial</vt:lpstr>
      <vt:lpstr>Arial Black</vt:lpstr>
      <vt:lpstr>Arial Rounded MT Bold</vt:lpstr>
      <vt:lpstr>Baskerville Old Face</vt:lpstr>
      <vt:lpstr>Bodoni MT Black</vt:lpstr>
      <vt:lpstr>Book Antiqua</vt:lpstr>
      <vt:lpstr>Bookman Old Style</vt:lpstr>
      <vt:lpstr>Britannic Bold</vt:lpstr>
      <vt:lpstr>Calibri</vt:lpstr>
      <vt:lpstr>Centaur</vt:lpstr>
      <vt:lpstr>Century Gothic</vt:lpstr>
      <vt:lpstr>Comic Sans MS</vt:lpstr>
      <vt:lpstr>Cooper Black</vt:lpstr>
      <vt:lpstr>David</vt:lpstr>
      <vt:lpstr>Engravers MT</vt:lpstr>
      <vt:lpstr>Eras Bold ITC</vt:lpstr>
      <vt:lpstr>Estrangelo Edessa</vt:lpstr>
      <vt:lpstr>Franklin Gothic Demi Cond</vt:lpstr>
      <vt:lpstr>Franklin Gothic Heavy</vt:lpstr>
      <vt:lpstr>FrankRuehl</vt:lpstr>
      <vt:lpstr>Georgia</vt:lpstr>
      <vt:lpstr>Gill Sans Ultra Bold</vt:lpstr>
      <vt:lpstr>KodchiangUPC</vt:lpstr>
      <vt:lpstr>Lucida Fax</vt:lpstr>
      <vt:lpstr>Miriam</vt:lpstr>
      <vt:lpstr>Narkisim</vt:lpstr>
      <vt:lpstr>Perpetua</vt:lpstr>
      <vt:lpstr>Rockwell Condensed</vt:lpstr>
      <vt:lpstr>Swis721 BdOul BT</vt:lpstr>
      <vt:lpstr>Swis721 Ex BT</vt:lpstr>
      <vt:lpstr>Tahoma</vt:lpstr>
      <vt:lpstr>Times New Roman</vt:lpstr>
      <vt:lpstr>Tw Cen MT Condensed Extra Bold</vt:lpstr>
      <vt:lpstr>Vani</vt:lpstr>
      <vt:lpstr>Verdana</vt:lpstr>
      <vt:lpstr>Vineta BT</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Plíšek Milan Ing.</cp:lastModifiedBy>
  <cp:revision>13700</cp:revision>
  <cp:lastPrinted>2003-08-14T09:54:30Z</cp:lastPrinted>
  <dcterms:created xsi:type="dcterms:W3CDTF">2001-03-12T13:44:53Z</dcterms:created>
  <dcterms:modified xsi:type="dcterms:W3CDTF">2017-09-08T11:29:18Z</dcterms:modified>
</cp:coreProperties>
</file>