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6" r:id="rId2"/>
    <p:sldId id="258" r:id="rId3"/>
    <p:sldId id="295" r:id="rId4"/>
    <p:sldId id="272" r:id="rId5"/>
    <p:sldId id="289" r:id="rId6"/>
    <p:sldId id="304" r:id="rId7"/>
    <p:sldId id="303" r:id="rId8"/>
    <p:sldId id="290" r:id="rId9"/>
    <p:sldId id="273" r:id="rId10"/>
    <p:sldId id="260" r:id="rId11"/>
    <p:sldId id="259" r:id="rId12"/>
    <p:sldId id="309" r:id="rId13"/>
    <p:sldId id="275" r:id="rId14"/>
    <p:sldId id="262" r:id="rId15"/>
    <p:sldId id="276" r:id="rId16"/>
    <p:sldId id="305" r:id="rId17"/>
    <p:sldId id="310" r:id="rId18"/>
    <p:sldId id="311" r:id="rId19"/>
    <p:sldId id="312" r:id="rId20"/>
    <p:sldId id="313" r:id="rId21"/>
    <p:sldId id="314" r:id="rId22"/>
    <p:sldId id="315" r:id="rId23"/>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0066"/>
    <a:srgbClr val="003300"/>
    <a:srgbClr val="FF3300"/>
    <a:srgbClr val="000099"/>
    <a:srgbClr val="0033CC"/>
    <a:srgbClr val="66FF33"/>
    <a:srgbClr val="008000"/>
    <a:srgbClr val="CC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2" autoAdjust="0"/>
    <p:restoredTop sz="85652" autoAdjust="0"/>
  </p:normalViewPr>
  <p:slideViewPr>
    <p:cSldViewPr>
      <p:cViewPr varScale="1">
        <p:scale>
          <a:sx n="70" d="100"/>
          <a:sy n="70" d="100"/>
        </p:scale>
        <p:origin x="1500" y="66"/>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6" y="-12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503B56-3218-46D1-849E-018129832FD5}" type="slidenum">
              <a:rPr lang="cs-CZ" smtClean="0"/>
              <a:pPr/>
              <a:t>1</a:t>
            </a:fld>
            <a:endParaRPr lang="cs-CZ"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cs-CZ" dirty="0" smtClean="0"/>
              <a:t>SOBOTA</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13</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14</a:t>
            </a:fld>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15</a:t>
            </a:fld>
            <a:endParaRPr lang="cs-CZ"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16</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3" Type="http://schemas.openxmlformats.org/officeDocument/2006/relationships/image" Target="../media/image577.emf"/><Relationship Id="rId18" Type="http://schemas.openxmlformats.org/officeDocument/2006/relationships/image" Target="../media/image582.emf"/><Relationship Id="rId26" Type="http://schemas.openxmlformats.org/officeDocument/2006/relationships/image" Target="../media/image590.emf"/><Relationship Id="rId39" Type="http://schemas.openxmlformats.org/officeDocument/2006/relationships/image" Target="../media/image603.emf"/><Relationship Id="rId21" Type="http://schemas.openxmlformats.org/officeDocument/2006/relationships/image" Target="../media/image585.emf"/><Relationship Id="rId34" Type="http://schemas.openxmlformats.org/officeDocument/2006/relationships/image" Target="../media/image598.emf"/><Relationship Id="rId42" Type="http://schemas.openxmlformats.org/officeDocument/2006/relationships/image" Target="../media/image606.emf"/><Relationship Id="rId47" Type="http://schemas.openxmlformats.org/officeDocument/2006/relationships/image" Target="../media/image611.emf"/><Relationship Id="rId50" Type="http://schemas.openxmlformats.org/officeDocument/2006/relationships/image" Target="../media/image614.emf"/><Relationship Id="rId55" Type="http://schemas.openxmlformats.org/officeDocument/2006/relationships/image" Target="../media/image619.emf"/><Relationship Id="rId63" Type="http://schemas.openxmlformats.org/officeDocument/2006/relationships/image" Target="../media/image627.emf"/><Relationship Id="rId7" Type="http://schemas.openxmlformats.org/officeDocument/2006/relationships/image" Target="../media/image571.emf"/><Relationship Id="rId2" Type="http://schemas.openxmlformats.org/officeDocument/2006/relationships/notesSlide" Target="../notesSlides/notesSlide9.xml"/><Relationship Id="rId16" Type="http://schemas.openxmlformats.org/officeDocument/2006/relationships/image" Target="../media/image580.emf"/><Relationship Id="rId20" Type="http://schemas.openxmlformats.org/officeDocument/2006/relationships/image" Target="../media/image584.emf"/><Relationship Id="rId29" Type="http://schemas.openxmlformats.org/officeDocument/2006/relationships/image" Target="../media/image593.emf"/><Relationship Id="rId41" Type="http://schemas.openxmlformats.org/officeDocument/2006/relationships/image" Target="../media/image605.emf"/><Relationship Id="rId54" Type="http://schemas.openxmlformats.org/officeDocument/2006/relationships/image" Target="../media/image618.emf"/><Relationship Id="rId62" Type="http://schemas.openxmlformats.org/officeDocument/2006/relationships/image" Target="../media/image626.emf"/><Relationship Id="rId1" Type="http://schemas.openxmlformats.org/officeDocument/2006/relationships/slideLayout" Target="../slideLayouts/slideLayout7.xml"/><Relationship Id="rId6" Type="http://schemas.openxmlformats.org/officeDocument/2006/relationships/image" Target="../media/image570.emf"/><Relationship Id="rId11" Type="http://schemas.openxmlformats.org/officeDocument/2006/relationships/image" Target="../media/image575.emf"/><Relationship Id="rId24" Type="http://schemas.openxmlformats.org/officeDocument/2006/relationships/image" Target="../media/image588.emf"/><Relationship Id="rId32" Type="http://schemas.openxmlformats.org/officeDocument/2006/relationships/image" Target="../media/image596.emf"/><Relationship Id="rId37" Type="http://schemas.openxmlformats.org/officeDocument/2006/relationships/image" Target="../media/image601.emf"/><Relationship Id="rId40" Type="http://schemas.openxmlformats.org/officeDocument/2006/relationships/image" Target="../media/image604.emf"/><Relationship Id="rId45" Type="http://schemas.openxmlformats.org/officeDocument/2006/relationships/image" Target="../media/image609.emf"/><Relationship Id="rId53" Type="http://schemas.openxmlformats.org/officeDocument/2006/relationships/image" Target="../media/image617.emf"/><Relationship Id="rId58" Type="http://schemas.openxmlformats.org/officeDocument/2006/relationships/image" Target="../media/image622.emf"/><Relationship Id="rId5" Type="http://schemas.openxmlformats.org/officeDocument/2006/relationships/image" Target="../media/image569.jpeg"/><Relationship Id="rId15" Type="http://schemas.openxmlformats.org/officeDocument/2006/relationships/image" Target="../media/image579.emf"/><Relationship Id="rId23" Type="http://schemas.openxmlformats.org/officeDocument/2006/relationships/image" Target="../media/image587.emf"/><Relationship Id="rId28" Type="http://schemas.openxmlformats.org/officeDocument/2006/relationships/image" Target="../media/image592.emf"/><Relationship Id="rId36" Type="http://schemas.openxmlformats.org/officeDocument/2006/relationships/image" Target="../media/image600.emf"/><Relationship Id="rId49" Type="http://schemas.openxmlformats.org/officeDocument/2006/relationships/image" Target="../media/image613.emf"/><Relationship Id="rId57" Type="http://schemas.openxmlformats.org/officeDocument/2006/relationships/image" Target="../media/image621.emf"/><Relationship Id="rId61" Type="http://schemas.openxmlformats.org/officeDocument/2006/relationships/image" Target="../media/image625.emf"/><Relationship Id="rId10" Type="http://schemas.openxmlformats.org/officeDocument/2006/relationships/image" Target="../media/image574.emf"/><Relationship Id="rId19" Type="http://schemas.openxmlformats.org/officeDocument/2006/relationships/image" Target="../media/image583.emf"/><Relationship Id="rId31" Type="http://schemas.openxmlformats.org/officeDocument/2006/relationships/image" Target="../media/image595.emf"/><Relationship Id="rId44" Type="http://schemas.openxmlformats.org/officeDocument/2006/relationships/image" Target="../media/image608.emf"/><Relationship Id="rId52" Type="http://schemas.openxmlformats.org/officeDocument/2006/relationships/image" Target="../media/image616.emf"/><Relationship Id="rId60" Type="http://schemas.openxmlformats.org/officeDocument/2006/relationships/image" Target="../media/image624.emf"/><Relationship Id="rId65" Type="http://schemas.openxmlformats.org/officeDocument/2006/relationships/image" Target="../media/image629.emf"/><Relationship Id="rId4" Type="http://schemas.openxmlformats.org/officeDocument/2006/relationships/image" Target="../media/image568.png"/><Relationship Id="rId9" Type="http://schemas.openxmlformats.org/officeDocument/2006/relationships/image" Target="../media/image573.emf"/><Relationship Id="rId14" Type="http://schemas.openxmlformats.org/officeDocument/2006/relationships/image" Target="../media/image578.emf"/><Relationship Id="rId22" Type="http://schemas.openxmlformats.org/officeDocument/2006/relationships/image" Target="../media/image586.emf"/><Relationship Id="rId27" Type="http://schemas.openxmlformats.org/officeDocument/2006/relationships/image" Target="../media/image591.emf"/><Relationship Id="rId30" Type="http://schemas.openxmlformats.org/officeDocument/2006/relationships/image" Target="../media/image594.emf"/><Relationship Id="rId35" Type="http://schemas.openxmlformats.org/officeDocument/2006/relationships/image" Target="../media/image599.emf"/><Relationship Id="rId43" Type="http://schemas.openxmlformats.org/officeDocument/2006/relationships/image" Target="../media/image607.emf"/><Relationship Id="rId48" Type="http://schemas.openxmlformats.org/officeDocument/2006/relationships/image" Target="../media/image612.emf"/><Relationship Id="rId56" Type="http://schemas.openxmlformats.org/officeDocument/2006/relationships/image" Target="../media/image620.emf"/><Relationship Id="rId64" Type="http://schemas.openxmlformats.org/officeDocument/2006/relationships/image" Target="../media/image628.emf"/><Relationship Id="rId8" Type="http://schemas.openxmlformats.org/officeDocument/2006/relationships/image" Target="../media/image572.emf"/><Relationship Id="rId51" Type="http://schemas.openxmlformats.org/officeDocument/2006/relationships/image" Target="../media/image615.emf"/><Relationship Id="rId3" Type="http://schemas.openxmlformats.org/officeDocument/2006/relationships/image" Target="../media/image567.png"/><Relationship Id="rId12" Type="http://schemas.openxmlformats.org/officeDocument/2006/relationships/image" Target="../media/image576.emf"/><Relationship Id="rId17" Type="http://schemas.openxmlformats.org/officeDocument/2006/relationships/image" Target="../media/image581.emf"/><Relationship Id="rId25" Type="http://schemas.openxmlformats.org/officeDocument/2006/relationships/image" Target="../media/image589.emf"/><Relationship Id="rId33" Type="http://schemas.openxmlformats.org/officeDocument/2006/relationships/image" Target="../media/image597.emf"/><Relationship Id="rId38" Type="http://schemas.openxmlformats.org/officeDocument/2006/relationships/image" Target="../media/image602.emf"/><Relationship Id="rId46" Type="http://schemas.openxmlformats.org/officeDocument/2006/relationships/image" Target="../media/image610.emf"/><Relationship Id="rId59" Type="http://schemas.openxmlformats.org/officeDocument/2006/relationships/image" Target="../media/image623.emf"/></Relationships>
</file>

<file path=ppt/slides/_rels/slide11.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31.png"/></Relationships>
</file>

<file path=ppt/slides/_rels/slide12.xml.rels><?xml version="1.0" encoding="UTF-8" standalone="yes"?>
<Relationships xmlns="http://schemas.openxmlformats.org/package/2006/relationships"><Relationship Id="rId3" Type="http://schemas.openxmlformats.org/officeDocument/2006/relationships/image" Target="../media/image63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33.jpeg"/></Relationships>
</file>

<file path=ppt/slides/_rels/slide13.xml.rels><?xml version="1.0" encoding="UTF-8" standalone="yes"?>
<Relationships xmlns="http://schemas.openxmlformats.org/package/2006/relationships"><Relationship Id="rId3" Type="http://schemas.openxmlformats.org/officeDocument/2006/relationships/image" Target="../media/image634.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37.png"/><Relationship Id="rId5" Type="http://schemas.openxmlformats.org/officeDocument/2006/relationships/image" Target="../media/image636.png"/><Relationship Id="rId4" Type="http://schemas.openxmlformats.org/officeDocument/2006/relationships/image" Target="../media/image635.jpeg"/></Relationships>
</file>

<file path=ppt/slides/_rels/slide14.xml.rels><?xml version="1.0" encoding="UTF-8" standalone="yes"?>
<Relationships xmlns="http://schemas.openxmlformats.org/package/2006/relationships"><Relationship Id="rId8" Type="http://schemas.openxmlformats.org/officeDocument/2006/relationships/image" Target="../media/image643.emf"/><Relationship Id="rId13" Type="http://schemas.openxmlformats.org/officeDocument/2006/relationships/image" Target="../media/image648.emf"/><Relationship Id="rId18" Type="http://schemas.openxmlformats.org/officeDocument/2006/relationships/image" Target="../media/image653.emf"/><Relationship Id="rId26" Type="http://schemas.openxmlformats.org/officeDocument/2006/relationships/image" Target="../media/image661.emf"/><Relationship Id="rId39" Type="http://schemas.openxmlformats.org/officeDocument/2006/relationships/image" Target="../media/image674.emf"/><Relationship Id="rId3" Type="http://schemas.openxmlformats.org/officeDocument/2006/relationships/image" Target="../media/image638.png"/><Relationship Id="rId21" Type="http://schemas.openxmlformats.org/officeDocument/2006/relationships/image" Target="../media/image656.emf"/><Relationship Id="rId34" Type="http://schemas.openxmlformats.org/officeDocument/2006/relationships/image" Target="../media/image669.emf"/><Relationship Id="rId7" Type="http://schemas.openxmlformats.org/officeDocument/2006/relationships/image" Target="../media/image642.emf"/><Relationship Id="rId12" Type="http://schemas.openxmlformats.org/officeDocument/2006/relationships/image" Target="../media/image647.emf"/><Relationship Id="rId17" Type="http://schemas.openxmlformats.org/officeDocument/2006/relationships/image" Target="../media/image652.emf"/><Relationship Id="rId25" Type="http://schemas.openxmlformats.org/officeDocument/2006/relationships/image" Target="../media/image660.emf"/><Relationship Id="rId33" Type="http://schemas.openxmlformats.org/officeDocument/2006/relationships/image" Target="../media/image668.emf"/><Relationship Id="rId38" Type="http://schemas.openxmlformats.org/officeDocument/2006/relationships/image" Target="../media/image673.emf"/><Relationship Id="rId2" Type="http://schemas.openxmlformats.org/officeDocument/2006/relationships/notesSlide" Target="../notesSlides/notesSlide13.xml"/><Relationship Id="rId16" Type="http://schemas.openxmlformats.org/officeDocument/2006/relationships/image" Target="../media/image651.emf"/><Relationship Id="rId20" Type="http://schemas.openxmlformats.org/officeDocument/2006/relationships/image" Target="../media/image655.emf"/><Relationship Id="rId29" Type="http://schemas.openxmlformats.org/officeDocument/2006/relationships/image" Target="../media/image664.emf"/><Relationship Id="rId41" Type="http://schemas.openxmlformats.org/officeDocument/2006/relationships/image" Target="../media/image676.emf"/><Relationship Id="rId1" Type="http://schemas.openxmlformats.org/officeDocument/2006/relationships/slideLayout" Target="../slideLayouts/slideLayout7.xml"/><Relationship Id="rId6" Type="http://schemas.openxmlformats.org/officeDocument/2006/relationships/image" Target="../media/image641.emf"/><Relationship Id="rId11" Type="http://schemas.openxmlformats.org/officeDocument/2006/relationships/image" Target="../media/image646.emf"/><Relationship Id="rId24" Type="http://schemas.openxmlformats.org/officeDocument/2006/relationships/image" Target="../media/image659.emf"/><Relationship Id="rId32" Type="http://schemas.openxmlformats.org/officeDocument/2006/relationships/image" Target="../media/image667.emf"/><Relationship Id="rId37" Type="http://schemas.openxmlformats.org/officeDocument/2006/relationships/image" Target="../media/image672.emf"/><Relationship Id="rId40" Type="http://schemas.openxmlformats.org/officeDocument/2006/relationships/image" Target="../media/image675.emf"/><Relationship Id="rId5" Type="http://schemas.openxmlformats.org/officeDocument/2006/relationships/image" Target="../media/image640.emf"/><Relationship Id="rId15" Type="http://schemas.openxmlformats.org/officeDocument/2006/relationships/image" Target="../media/image650.emf"/><Relationship Id="rId23" Type="http://schemas.openxmlformats.org/officeDocument/2006/relationships/image" Target="../media/image658.emf"/><Relationship Id="rId28" Type="http://schemas.openxmlformats.org/officeDocument/2006/relationships/image" Target="../media/image663.emf"/><Relationship Id="rId36" Type="http://schemas.openxmlformats.org/officeDocument/2006/relationships/image" Target="../media/image671.emf"/><Relationship Id="rId10" Type="http://schemas.openxmlformats.org/officeDocument/2006/relationships/image" Target="../media/image645.emf"/><Relationship Id="rId19" Type="http://schemas.openxmlformats.org/officeDocument/2006/relationships/image" Target="../media/image654.emf"/><Relationship Id="rId31" Type="http://schemas.openxmlformats.org/officeDocument/2006/relationships/image" Target="../media/image666.emf"/><Relationship Id="rId4" Type="http://schemas.openxmlformats.org/officeDocument/2006/relationships/image" Target="../media/image639.emf"/><Relationship Id="rId9" Type="http://schemas.openxmlformats.org/officeDocument/2006/relationships/image" Target="../media/image644.emf"/><Relationship Id="rId14" Type="http://schemas.openxmlformats.org/officeDocument/2006/relationships/image" Target="../media/image649.emf"/><Relationship Id="rId22" Type="http://schemas.openxmlformats.org/officeDocument/2006/relationships/image" Target="../media/image657.emf"/><Relationship Id="rId27" Type="http://schemas.openxmlformats.org/officeDocument/2006/relationships/image" Target="../media/image662.emf"/><Relationship Id="rId30" Type="http://schemas.openxmlformats.org/officeDocument/2006/relationships/image" Target="../media/image665.emf"/><Relationship Id="rId35" Type="http://schemas.openxmlformats.org/officeDocument/2006/relationships/image" Target="../media/image670.emf"/></Relationships>
</file>

<file path=ppt/slides/_rels/slide15.xml.rels><?xml version="1.0" encoding="UTF-8" standalone="yes"?>
<Relationships xmlns="http://schemas.openxmlformats.org/package/2006/relationships"><Relationship Id="rId3" Type="http://schemas.openxmlformats.org/officeDocument/2006/relationships/image" Target="../media/image67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683.emf"/><Relationship Id="rId13" Type="http://schemas.openxmlformats.org/officeDocument/2006/relationships/image" Target="../media/image688.emf"/><Relationship Id="rId3" Type="http://schemas.openxmlformats.org/officeDocument/2006/relationships/image" Target="../media/image678.png"/><Relationship Id="rId7" Type="http://schemas.openxmlformats.org/officeDocument/2006/relationships/image" Target="../media/image682.emf"/><Relationship Id="rId12" Type="http://schemas.openxmlformats.org/officeDocument/2006/relationships/image" Target="../media/image687.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81.emf"/><Relationship Id="rId11" Type="http://schemas.openxmlformats.org/officeDocument/2006/relationships/image" Target="../media/image686.emf"/><Relationship Id="rId5" Type="http://schemas.openxmlformats.org/officeDocument/2006/relationships/image" Target="../media/image680.emf"/><Relationship Id="rId10" Type="http://schemas.openxmlformats.org/officeDocument/2006/relationships/image" Target="../media/image685.emf"/><Relationship Id="rId4" Type="http://schemas.openxmlformats.org/officeDocument/2006/relationships/image" Target="../media/image679.emf"/><Relationship Id="rId9" Type="http://schemas.openxmlformats.org/officeDocument/2006/relationships/image" Target="../media/image684.emf"/></Relationships>
</file>

<file path=ppt/slides/_rels/slide17.xml.rels><?xml version="1.0" encoding="UTF-8" standalone="yes"?>
<Relationships xmlns="http://schemas.openxmlformats.org/package/2006/relationships"><Relationship Id="rId3" Type="http://schemas.openxmlformats.org/officeDocument/2006/relationships/image" Target="../media/image690.jpeg"/><Relationship Id="rId2" Type="http://schemas.openxmlformats.org/officeDocument/2006/relationships/image" Target="../media/image689.jpeg"/><Relationship Id="rId1" Type="http://schemas.openxmlformats.org/officeDocument/2006/relationships/slideLayout" Target="../slideLayouts/slideLayout12.xml"/><Relationship Id="rId5" Type="http://schemas.openxmlformats.org/officeDocument/2006/relationships/image" Target="../media/image692.png"/><Relationship Id="rId4" Type="http://schemas.openxmlformats.org/officeDocument/2006/relationships/image" Target="../media/image691.png"/></Relationships>
</file>

<file path=ppt/slides/_rels/slide18.xml.rels><?xml version="1.0" encoding="UTF-8" standalone="yes"?>
<Relationships xmlns="http://schemas.openxmlformats.org/package/2006/relationships"><Relationship Id="rId3" Type="http://schemas.openxmlformats.org/officeDocument/2006/relationships/image" Target="../media/image694.png"/><Relationship Id="rId2" Type="http://schemas.openxmlformats.org/officeDocument/2006/relationships/image" Target="../media/image693.png"/><Relationship Id="rId1" Type="http://schemas.openxmlformats.org/officeDocument/2006/relationships/slideLayout" Target="../slideLayouts/slideLayout12.xml"/><Relationship Id="rId5" Type="http://schemas.openxmlformats.org/officeDocument/2006/relationships/image" Target="../media/image696.png"/><Relationship Id="rId4" Type="http://schemas.openxmlformats.org/officeDocument/2006/relationships/image" Target="../media/image695.png"/></Relationships>
</file>

<file path=ppt/slides/_rels/slide19.xml.rels><?xml version="1.0" encoding="UTF-8" standalone="yes"?>
<Relationships xmlns="http://schemas.openxmlformats.org/package/2006/relationships"><Relationship Id="rId3" Type="http://schemas.openxmlformats.org/officeDocument/2006/relationships/image" Target="../media/image698.jpeg"/><Relationship Id="rId2" Type="http://schemas.openxmlformats.org/officeDocument/2006/relationships/image" Target="../media/image697.jpeg"/><Relationship Id="rId1" Type="http://schemas.openxmlformats.org/officeDocument/2006/relationships/slideLayout" Target="../slideLayouts/slideLayout12.xml"/><Relationship Id="rId5" Type="http://schemas.openxmlformats.org/officeDocument/2006/relationships/image" Target="../media/image700.png"/><Relationship Id="rId4" Type="http://schemas.openxmlformats.org/officeDocument/2006/relationships/image" Target="../media/image699.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hyperlink" Target="http://www.izolace-beran.cz/index.php?lg=cz" TargetMode="External"/><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702.png"/><Relationship Id="rId2" Type="http://schemas.openxmlformats.org/officeDocument/2006/relationships/image" Target="../media/image701.png"/><Relationship Id="rId1" Type="http://schemas.openxmlformats.org/officeDocument/2006/relationships/slideLayout" Target="../slideLayouts/slideLayout12.xml"/><Relationship Id="rId4" Type="http://schemas.openxmlformats.org/officeDocument/2006/relationships/image" Target="../media/image703.png"/></Relationships>
</file>

<file path=ppt/slides/_rels/slide21.xml.rels><?xml version="1.0" encoding="UTF-8" standalone="yes"?>
<Relationships xmlns="http://schemas.openxmlformats.org/package/2006/relationships"><Relationship Id="rId3" Type="http://schemas.openxmlformats.org/officeDocument/2006/relationships/image" Target="../media/image705.jpeg"/><Relationship Id="rId2" Type="http://schemas.openxmlformats.org/officeDocument/2006/relationships/image" Target="../media/image70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07.png"/><Relationship Id="rId2" Type="http://schemas.openxmlformats.org/officeDocument/2006/relationships/image" Target="../media/image70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3" Type="http://schemas.openxmlformats.org/officeDocument/2006/relationships/image" Target="../media/image32.emf"/><Relationship Id="rId18" Type="http://schemas.openxmlformats.org/officeDocument/2006/relationships/image" Target="../media/image37.emf"/><Relationship Id="rId26" Type="http://schemas.openxmlformats.org/officeDocument/2006/relationships/image" Target="../media/image45.emf"/><Relationship Id="rId39" Type="http://schemas.openxmlformats.org/officeDocument/2006/relationships/image" Target="../media/image58.emf"/><Relationship Id="rId21" Type="http://schemas.openxmlformats.org/officeDocument/2006/relationships/image" Target="../media/image40.emf"/><Relationship Id="rId34" Type="http://schemas.openxmlformats.org/officeDocument/2006/relationships/image" Target="../media/image53.emf"/><Relationship Id="rId42" Type="http://schemas.openxmlformats.org/officeDocument/2006/relationships/image" Target="../media/image61.emf"/><Relationship Id="rId47" Type="http://schemas.openxmlformats.org/officeDocument/2006/relationships/image" Target="../media/image66.emf"/><Relationship Id="rId50" Type="http://schemas.openxmlformats.org/officeDocument/2006/relationships/image" Target="../media/image69.emf"/><Relationship Id="rId55" Type="http://schemas.openxmlformats.org/officeDocument/2006/relationships/image" Target="../media/image74.emf"/><Relationship Id="rId63" Type="http://schemas.openxmlformats.org/officeDocument/2006/relationships/image" Target="../media/image82.emf"/><Relationship Id="rId68" Type="http://schemas.openxmlformats.org/officeDocument/2006/relationships/image" Target="../media/image87.emf"/><Relationship Id="rId76" Type="http://schemas.openxmlformats.org/officeDocument/2006/relationships/image" Target="../media/image95.emf"/><Relationship Id="rId84" Type="http://schemas.openxmlformats.org/officeDocument/2006/relationships/image" Target="../media/image103.emf"/><Relationship Id="rId7" Type="http://schemas.openxmlformats.org/officeDocument/2006/relationships/image" Target="../media/image26.emf"/><Relationship Id="rId71" Type="http://schemas.openxmlformats.org/officeDocument/2006/relationships/image" Target="../media/image90.emf"/><Relationship Id="rId2" Type="http://schemas.openxmlformats.org/officeDocument/2006/relationships/notesSlide" Target="../notesSlides/notesSlide4.xml"/><Relationship Id="rId16" Type="http://schemas.openxmlformats.org/officeDocument/2006/relationships/image" Target="../media/image35.emf"/><Relationship Id="rId29" Type="http://schemas.openxmlformats.org/officeDocument/2006/relationships/image" Target="../media/image48.emf"/><Relationship Id="rId11" Type="http://schemas.openxmlformats.org/officeDocument/2006/relationships/image" Target="../media/image30.emf"/><Relationship Id="rId24" Type="http://schemas.openxmlformats.org/officeDocument/2006/relationships/image" Target="../media/image43.emf"/><Relationship Id="rId32" Type="http://schemas.openxmlformats.org/officeDocument/2006/relationships/image" Target="../media/image51.emf"/><Relationship Id="rId37" Type="http://schemas.openxmlformats.org/officeDocument/2006/relationships/image" Target="../media/image56.emf"/><Relationship Id="rId40" Type="http://schemas.openxmlformats.org/officeDocument/2006/relationships/image" Target="../media/image59.emf"/><Relationship Id="rId45" Type="http://schemas.openxmlformats.org/officeDocument/2006/relationships/image" Target="../media/image64.emf"/><Relationship Id="rId53" Type="http://schemas.openxmlformats.org/officeDocument/2006/relationships/image" Target="../media/image72.emf"/><Relationship Id="rId58" Type="http://schemas.openxmlformats.org/officeDocument/2006/relationships/image" Target="../media/image77.emf"/><Relationship Id="rId66" Type="http://schemas.openxmlformats.org/officeDocument/2006/relationships/image" Target="../media/image85.emf"/><Relationship Id="rId74" Type="http://schemas.openxmlformats.org/officeDocument/2006/relationships/image" Target="../media/image93.emf"/><Relationship Id="rId79" Type="http://schemas.openxmlformats.org/officeDocument/2006/relationships/image" Target="../media/image98.emf"/><Relationship Id="rId5" Type="http://schemas.openxmlformats.org/officeDocument/2006/relationships/image" Target="../media/image24.jpeg"/><Relationship Id="rId61" Type="http://schemas.openxmlformats.org/officeDocument/2006/relationships/image" Target="../media/image80.emf"/><Relationship Id="rId82" Type="http://schemas.openxmlformats.org/officeDocument/2006/relationships/image" Target="../media/image101.emf"/><Relationship Id="rId10" Type="http://schemas.openxmlformats.org/officeDocument/2006/relationships/image" Target="../media/image29.emf"/><Relationship Id="rId19" Type="http://schemas.openxmlformats.org/officeDocument/2006/relationships/image" Target="../media/image38.emf"/><Relationship Id="rId31" Type="http://schemas.openxmlformats.org/officeDocument/2006/relationships/image" Target="../media/image50.emf"/><Relationship Id="rId44" Type="http://schemas.openxmlformats.org/officeDocument/2006/relationships/image" Target="../media/image63.emf"/><Relationship Id="rId52" Type="http://schemas.openxmlformats.org/officeDocument/2006/relationships/image" Target="../media/image71.emf"/><Relationship Id="rId60" Type="http://schemas.openxmlformats.org/officeDocument/2006/relationships/image" Target="../media/image79.emf"/><Relationship Id="rId65" Type="http://schemas.openxmlformats.org/officeDocument/2006/relationships/image" Target="../media/image84.emf"/><Relationship Id="rId73" Type="http://schemas.openxmlformats.org/officeDocument/2006/relationships/image" Target="../media/image92.emf"/><Relationship Id="rId78" Type="http://schemas.openxmlformats.org/officeDocument/2006/relationships/image" Target="../media/image97.emf"/><Relationship Id="rId81" Type="http://schemas.openxmlformats.org/officeDocument/2006/relationships/image" Target="../media/image100.emf"/><Relationship Id="rId4" Type="http://schemas.openxmlformats.org/officeDocument/2006/relationships/image" Target="../media/image23.png"/><Relationship Id="rId9" Type="http://schemas.openxmlformats.org/officeDocument/2006/relationships/image" Target="../media/image28.emf"/><Relationship Id="rId14" Type="http://schemas.openxmlformats.org/officeDocument/2006/relationships/image" Target="../media/image33.emf"/><Relationship Id="rId22" Type="http://schemas.openxmlformats.org/officeDocument/2006/relationships/image" Target="../media/image41.emf"/><Relationship Id="rId27" Type="http://schemas.openxmlformats.org/officeDocument/2006/relationships/image" Target="../media/image46.emf"/><Relationship Id="rId30" Type="http://schemas.openxmlformats.org/officeDocument/2006/relationships/image" Target="../media/image49.emf"/><Relationship Id="rId35" Type="http://schemas.openxmlformats.org/officeDocument/2006/relationships/image" Target="../media/image54.emf"/><Relationship Id="rId43" Type="http://schemas.openxmlformats.org/officeDocument/2006/relationships/image" Target="../media/image62.emf"/><Relationship Id="rId48" Type="http://schemas.openxmlformats.org/officeDocument/2006/relationships/image" Target="../media/image67.emf"/><Relationship Id="rId56" Type="http://schemas.openxmlformats.org/officeDocument/2006/relationships/image" Target="../media/image75.emf"/><Relationship Id="rId64" Type="http://schemas.openxmlformats.org/officeDocument/2006/relationships/image" Target="../media/image83.emf"/><Relationship Id="rId69" Type="http://schemas.openxmlformats.org/officeDocument/2006/relationships/image" Target="../media/image88.emf"/><Relationship Id="rId77" Type="http://schemas.openxmlformats.org/officeDocument/2006/relationships/image" Target="../media/image96.emf"/><Relationship Id="rId8" Type="http://schemas.openxmlformats.org/officeDocument/2006/relationships/image" Target="../media/image27.emf"/><Relationship Id="rId51" Type="http://schemas.openxmlformats.org/officeDocument/2006/relationships/image" Target="../media/image70.emf"/><Relationship Id="rId72" Type="http://schemas.openxmlformats.org/officeDocument/2006/relationships/image" Target="../media/image91.emf"/><Relationship Id="rId80" Type="http://schemas.openxmlformats.org/officeDocument/2006/relationships/image" Target="../media/image99.emf"/><Relationship Id="rId3" Type="http://schemas.openxmlformats.org/officeDocument/2006/relationships/image" Target="../media/image22.jpeg"/><Relationship Id="rId12" Type="http://schemas.openxmlformats.org/officeDocument/2006/relationships/image" Target="../media/image31.emf"/><Relationship Id="rId17" Type="http://schemas.openxmlformats.org/officeDocument/2006/relationships/image" Target="../media/image36.emf"/><Relationship Id="rId25" Type="http://schemas.openxmlformats.org/officeDocument/2006/relationships/image" Target="../media/image44.emf"/><Relationship Id="rId33" Type="http://schemas.openxmlformats.org/officeDocument/2006/relationships/image" Target="../media/image52.emf"/><Relationship Id="rId38" Type="http://schemas.openxmlformats.org/officeDocument/2006/relationships/image" Target="../media/image57.emf"/><Relationship Id="rId46" Type="http://schemas.openxmlformats.org/officeDocument/2006/relationships/image" Target="../media/image65.emf"/><Relationship Id="rId59" Type="http://schemas.openxmlformats.org/officeDocument/2006/relationships/image" Target="../media/image78.emf"/><Relationship Id="rId67" Type="http://schemas.openxmlformats.org/officeDocument/2006/relationships/image" Target="../media/image86.emf"/><Relationship Id="rId20" Type="http://schemas.openxmlformats.org/officeDocument/2006/relationships/image" Target="../media/image39.emf"/><Relationship Id="rId41" Type="http://schemas.openxmlformats.org/officeDocument/2006/relationships/image" Target="../media/image60.emf"/><Relationship Id="rId54" Type="http://schemas.openxmlformats.org/officeDocument/2006/relationships/image" Target="../media/image73.emf"/><Relationship Id="rId62" Type="http://schemas.openxmlformats.org/officeDocument/2006/relationships/image" Target="../media/image81.emf"/><Relationship Id="rId70" Type="http://schemas.openxmlformats.org/officeDocument/2006/relationships/image" Target="../media/image89.emf"/><Relationship Id="rId75" Type="http://schemas.openxmlformats.org/officeDocument/2006/relationships/image" Target="../media/image94.emf"/><Relationship Id="rId83" Type="http://schemas.openxmlformats.org/officeDocument/2006/relationships/image" Target="../media/image102.emf"/><Relationship Id="rId1" Type="http://schemas.openxmlformats.org/officeDocument/2006/relationships/slideLayout" Target="../slideLayouts/slideLayout4.xml"/><Relationship Id="rId6" Type="http://schemas.openxmlformats.org/officeDocument/2006/relationships/image" Target="../media/image25.png"/><Relationship Id="rId15" Type="http://schemas.openxmlformats.org/officeDocument/2006/relationships/image" Target="../media/image34.emf"/><Relationship Id="rId23" Type="http://schemas.openxmlformats.org/officeDocument/2006/relationships/image" Target="../media/image42.emf"/><Relationship Id="rId28" Type="http://schemas.openxmlformats.org/officeDocument/2006/relationships/image" Target="../media/image47.emf"/><Relationship Id="rId36" Type="http://schemas.openxmlformats.org/officeDocument/2006/relationships/image" Target="../media/image55.emf"/><Relationship Id="rId49" Type="http://schemas.openxmlformats.org/officeDocument/2006/relationships/image" Target="../media/image68.emf"/><Relationship Id="rId57" Type="http://schemas.openxmlformats.org/officeDocument/2006/relationships/image" Target="../media/image76.emf"/></Relationships>
</file>

<file path=ppt/slides/_rels/slide5.xml.rels><?xml version="1.0" encoding="UTF-8" standalone="yes"?>
<Relationships xmlns="http://schemas.openxmlformats.org/package/2006/relationships"><Relationship Id="rId26" Type="http://schemas.openxmlformats.org/officeDocument/2006/relationships/image" Target="../media/image126.emf"/><Relationship Id="rId117" Type="http://schemas.openxmlformats.org/officeDocument/2006/relationships/image" Target="../media/image217.emf"/><Relationship Id="rId21" Type="http://schemas.openxmlformats.org/officeDocument/2006/relationships/image" Target="../media/image121.emf"/><Relationship Id="rId42" Type="http://schemas.openxmlformats.org/officeDocument/2006/relationships/image" Target="../media/image142.emf"/><Relationship Id="rId47" Type="http://schemas.openxmlformats.org/officeDocument/2006/relationships/image" Target="../media/image147.emf"/><Relationship Id="rId63" Type="http://schemas.openxmlformats.org/officeDocument/2006/relationships/image" Target="../media/image163.emf"/><Relationship Id="rId68" Type="http://schemas.openxmlformats.org/officeDocument/2006/relationships/image" Target="../media/image168.emf"/><Relationship Id="rId84" Type="http://schemas.openxmlformats.org/officeDocument/2006/relationships/image" Target="../media/image184.emf"/><Relationship Id="rId89" Type="http://schemas.openxmlformats.org/officeDocument/2006/relationships/image" Target="../media/image189.emf"/><Relationship Id="rId112" Type="http://schemas.openxmlformats.org/officeDocument/2006/relationships/image" Target="../media/image212.emf"/><Relationship Id="rId133" Type="http://schemas.openxmlformats.org/officeDocument/2006/relationships/image" Target="../media/image233.emf"/><Relationship Id="rId138" Type="http://schemas.openxmlformats.org/officeDocument/2006/relationships/image" Target="../media/image238.emf"/><Relationship Id="rId154" Type="http://schemas.openxmlformats.org/officeDocument/2006/relationships/image" Target="../media/image254.emf"/><Relationship Id="rId159" Type="http://schemas.openxmlformats.org/officeDocument/2006/relationships/image" Target="../media/image259.emf"/><Relationship Id="rId170" Type="http://schemas.openxmlformats.org/officeDocument/2006/relationships/image" Target="../media/image270.emf"/><Relationship Id="rId16" Type="http://schemas.openxmlformats.org/officeDocument/2006/relationships/image" Target="../media/image116.emf"/><Relationship Id="rId107" Type="http://schemas.openxmlformats.org/officeDocument/2006/relationships/image" Target="../media/image207.emf"/><Relationship Id="rId11" Type="http://schemas.openxmlformats.org/officeDocument/2006/relationships/image" Target="../media/image111.emf"/><Relationship Id="rId32" Type="http://schemas.openxmlformats.org/officeDocument/2006/relationships/image" Target="../media/image132.emf"/><Relationship Id="rId37" Type="http://schemas.openxmlformats.org/officeDocument/2006/relationships/image" Target="../media/image137.emf"/><Relationship Id="rId53" Type="http://schemas.openxmlformats.org/officeDocument/2006/relationships/image" Target="../media/image153.emf"/><Relationship Id="rId58" Type="http://schemas.openxmlformats.org/officeDocument/2006/relationships/image" Target="../media/image158.emf"/><Relationship Id="rId74" Type="http://schemas.openxmlformats.org/officeDocument/2006/relationships/image" Target="../media/image174.emf"/><Relationship Id="rId79" Type="http://schemas.openxmlformats.org/officeDocument/2006/relationships/image" Target="../media/image179.emf"/><Relationship Id="rId102" Type="http://schemas.openxmlformats.org/officeDocument/2006/relationships/image" Target="../media/image202.emf"/><Relationship Id="rId123" Type="http://schemas.openxmlformats.org/officeDocument/2006/relationships/image" Target="../media/image223.emf"/><Relationship Id="rId128" Type="http://schemas.openxmlformats.org/officeDocument/2006/relationships/image" Target="../media/image228.emf"/><Relationship Id="rId144" Type="http://schemas.openxmlformats.org/officeDocument/2006/relationships/image" Target="../media/image244.emf"/><Relationship Id="rId149" Type="http://schemas.openxmlformats.org/officeDocument/2006/relationships/image" Target="../media/image249.emf"/><Relationship Id="rId5" Type="http://schemas.openxmlformats.org/officeDocument/2006/relationships/image" Target="../media/image7.png"/><Relationship Id="rId90" Type="http://schemas.openxmlformats.org/officeDocument/2006/relationships/image" Target="../media/image190.emf"/><Relationship Id="rId95" Type="http://schemas.openxmlformats.org/officeDocument/2006/relationships/image" Target="../media/image195.emf"/><Relationship Id="rId160" Type="http://schemas.openxmlformats.org/officeDocument/2006/relationships/image" Target="../media/image260.emf"/><Relationship Id="rId165" Type="http://schemas.openxmlformats.org/officeDocument/2006/relationships/image" Target="../media/image265.emf"/><Relationship Id="rId22" Type="http://schemas.openxmlformats.org/officeDocument/2006/relationships/image" Target="../media/image122.emf"/><Relationship Id="rId27" Type="http://schemas.openxmlformats.org/officeDocument/2006/relationships/image" Target="../media/image127.emf"/><Relationship Id="rId43" Type="http://schemas.openxmlformats.org/officeDocument/2006/relationships/image" Target="../media/image143.emf"/><Relationship Id="rId48" Type="http://schemas.openxmlformats.org/officeDocument/2006/relationships/image" Target="../media/image148.emf"/><Relationship Id="rId64" Type="http://schemas.openxmlformats.org/officeDocument/2006/relationships/image" Target="../media/image164.emf"/><Relationship Id="rId69" Type="http://schemas.openxmlformats.org/officeDocument/2006/relationships/image" Target="../media/image169.emf"/><Relationship Id="rId113" Type="http://schemas.openxmlformats.org/officeDocument/2006/relationships/image" Target="../media/image213.emf"/><Relationship Id="rId118" Type="http://schemas.openxmlformats.org/officeDocument/2006/relationships/image" Target="../media/image218.emf"/><Relationship Id="rId134" Type="http://schemas.openxmlformats.org/officeDocument/2006/relationships/image" Target="../media/image234.emf"/><Relationship Id="rId139" Type="http://schemas.openxmlformats.org/officeDocument/2006/relationships/image" Target="../media/image239.emf"/><Relationship Id="rId80" Type="http://schemas.openxmlformats.org/officeDocument/2006/relationships/image" Target="../media/image180.emf"/><Relationship Id="rId85" Type="http://schemas.openxmlformats.org/officeDocument/2006/relationships/image" Target="../media/image185.emf"/><Relationship Id="rId150" Type="http://schemas.openxmlformats.org/officeDocument/2006/relationships/image" Target="../media/image250.emf"/><Relationship Id="rId155" Type="http://schemas.openxmlformats.org/officeDocument/2006/relationships/image" Target="../media/image255.emf"/><Relationship Id="rId12" Type="http://schemas.openxmlformats.org/officeDocument/2006/relationships/image" Target="../media/image112.emf"/><Relationship Id="rId17" Type="http://schemas.openxmlformats.org/officeDocument/2006/relationships/image" Target="../media/image117.emf"/><Relationship Id="rId33" Type="http://schemas.openxmlformats.org/officeDocument/2006/relationships/image" Target="../media/image133.emf"/><Relationship Id="rId38" Type="http://schemas.openxmlformats.org/officeDocument/2006/relationships/image" Target="../media/image138.emf"/><Relationship Id="rId59" Type="http://schemas.openxmlformats.org/officeDocument/2006/relationships/image" Target="../media/image159.emf"/><Relationship Id="rId103" Type="http://schemas.openxmlformats.org/officeDocument/2006/relationships/image" Target="../media/image203.emf"/><Relationship Id="rId108" Type="http://schemas.openxmlformats.org/officeDocument/2006/relationships/image" Target="../media/image208.emf"/><Relationship Id="rId124" Type="http://schemas.openxmlformats.org/officeDocument/2006/relationships/image" Target="../media/image224.emf"/><Relationship Id="rId129" Type="http://schemas.openxmlformats.org/officeDocument/2006/relationships/image" Target="../media/image229.emf"/><Relationship Id="rId54" Type="http://schemas.openxmlformats.org/officeDocument/2006/relationships/image" Target="../media/image154.emf"/><Relationship Id="rId70" Type="http://schemas.openxmlformats.org/officeDocument/2006/relationships/image" Target="../media/image170.emf"/><Relationship Id="rId75" Type="http://schemas.openxmlformats.org/officeDocument/2006/relationships/image" Target="../media/image175.emf"/><Relationship Id="rId91" Type="http://schemas.openxmlformats.org/officeDocument/2006/relationships/image" Target="../media/image191.emf"/><Relationship Id="rId96" Type="http://schemas.openxmlformats.org/officeDocument/2006/relationships/image" Target="../media/image196.emf"/><Relationship Id="rId140" Type="http://schemas.openxmlformats.org/officeDocument/2006/relationships/image" Target="../media/image240.emf"/><Relationship Id="rId145" Type="http://schemas.openxmlformats.org/officeDocument/2006/relationships/image" Target="../media/image245.emf"/><Relationship Id="rId161" Type="http://schemas.openxmlformats.org/officeDocument/2006/relationships/image" Target="../media/image261.emf"/><Relationship Id="rId166" Type="http://schemas.openxmlformats.org/officeDocument/2006/relationships/image" Target="../media/image266.emf"/><Relationship Id="rId1" Type="http://schemas.openxmlformats.org/officeDocument/2006/relationships/slideLayout" Target="../slideLayouts/slideLayout4.xml"/><Relationship Id="rId6" Type="http://schemas.openxmlformats.org/officeDocument/2006/relationships/image" Target="../media/image106.png"/><Relationship Id="rId15" Type="http://schemas.openxmlformats.org/officeDocument/2006/relationships/image" Target="../media/image115.emf"/><Relationship Id="rId23" Type="http://schemas.openxmlformats.org/officeDocument/2006/relationships/image" Target="../media/image123.emf"/><Relationship Id="rId28" Type="http://schemas.openxmlformats.org/officeDocument/2006/relationships/image" Target="../media/image128.emf"/><Relationship Id="rId36" Type="http://schemas.openxmlformats.org/officeDocument/2006/relationships/image" Target="../media/image136.emf"/><Relationship Id="rId49" Type="http://schemas.openxmlformats.org/officeDocument/2006/relationships/image" Target="../media/image149.emf"/><Relationship Id="rId57" Type="http://schemas.openxmlformats.org/officeDocument/2006/relationships/image" Target="../media/image157.emf"/><Relationship Id="rId106" Type="http://schemas.openxmlformats.org/officeDocument/2006/relationships/image" Target="../media/image206.emf"/><Relationship Id="rId114" Type="http://schemas.openxmlformats.org/officeDocument/2006/relationships/image" Target="../media/image214.emf"/><Relationship Id="rId119" Type="http://schemas.openxmlformats.org/officeDocument/2006/relationships/image" Target="../media/image219.emf"/><Relationship Id="rId127" Type="http://schemas.openxmlformats.org/officeDocument/2006/relationships/image" Target="../media/image227.emf"/><Relationship Id="rId10" Type="http://schemas.openxmlformats.org/officeDocument/2006/relationships/image" Target="../media/image110.emf"/><Relationship Id="rId31" Type="http://schemas.openxmlformats.org/officeDocument/2006/relationships/image" Target="../media/image131.emf"/><Relationship Id="rId44" Type="http://schemas.openxmlformats.org/officeDocument/2006/relationships/image" Target="../media/image144.emf"/><Relationship Id="rId52" Type="http://schemas.openxmlformats.org/officeDocument/2006/relationships/image" Target="../media/image152.emf"/><Relationship Id="rId60" Type="http://schemas.openxmlformats.org/officeDocument/2006/relationships/image" Target="../media/image160.emf"/><Relationship Id="rId65" Type="http://schemas.openxmlformats.org/officeDocument/2006/relationships/image" Target="../media/image165.emf"/><Relationship Id="rId73" Type="http://schemas.openxmlformats.org/officeDocument/2006/relationships/image" Target="../media/image173.emf"/><Relationship Id="rId78" Type="http://schemas.openxmlformats.org/officeDocument/2006/relationships/image" Target="../media/image178.emf"/><Relationship Id="rId81" Type="http://schemas.openxmlformats.org/officeDocument/2006/relationships/image" Target="../media/image181.emf"/><Relationship Id="rId86" Type="http://schemas.openxmlformats.org/officeDocument/2006/relationships/image" Target="../media/image186.emf"/><Relationship Id="rId94" Type="http://schemas.openxmlformats.org/officeDocument/2006/relationships/image" Target="../media/image194.emf"/><Relationship Id="rId99" Type="http://schemas.openxmlformats.org/officeDocument/2006/relationships/image" Target="../media/image199.emf"/><Relationship Id="rId101" Type="http://schemas.openxmlformats.org/officeDocument/2006/relationships/image" Target="../media/image201.emf"/><Relationship Id="rId122" Type="http://schemas.openxmlformats.org/officeDocument/2006/relationships/image" Target="../media/image222.emf"/><Relationship Id="rId130" Type="http://schemas.openxmlformats.org/officeDocument/2006/relationships/image" Target="../media/image230.emf"/><Relationship Id="rId135" Type="http://schemas.openxmlformats.org/officeDocument/2006/relationships/image" Target="../media/image235.emf"/><Relationship Id="rId143" Type="http://schemas.openxmlformats.org/officeDocument/2006/relationships/image" Target="../media/image243.emf"/><Relationship Id="rId148" Type="http://schemas.openxmlformats.org/officeDocument/2006/relationships/image" Target="../media/image248.emf"/><Relationship Id="rId151" Type="http://schemas.openxmlformats.org/officeDocument/2006/relationships/image" Target="../media/image251.emf"/><Relationship Id="rId156" Type="http://schemas.openxmlformats.org/officeDocument/2006/relationships/image" Target="../media/image256.emf"/><Relationship Id="rId164" Type="http://schemas.openxmlformats.org/officeDocument/2006/relationships/image" Target="../media/image264.emf"/><Relationship Id="rId169" Type="http://schemas.openxmlformats.org/officeDocument/2006/relationships/image" Target="../media/image269.emf"/><Relationship Id="rId4" Type="http://schemas.openxmlformats.org/officeDocument/2006/relationships/image" Target="../media/image105.jpeg"/><Relationship Id="rId9" Type="http://schemas.openxmlformats.org/officeDocument/2006/relationships/image" Target="../media/image109.emf"/><Relationship Id="rId13" Type="http://schemas.openxmlformats.org/officeDocument/2006/relationships/image" Target="../media/image113.emf"/><Relationship Id="rId18" Type="http://schemas.openxmlformats.org/officeDocument/2006/relationships/image" Target="../media/image118.emf"/><Relationship Id="rId39" Type="http://schemas.openxmlformats.org/officeDocument/2006/relationships/image" Target="../media/image139.emf"/><Relationship Id="rId109" Type="http://schemas.openxmlformats.org/officeDocument/2006/relationships/image" Target="../media/image209.emf"/><Relationship Id="rId34" Type="http://schemas.openxmlformats.org/officeDocument/2006/relationships/image" Target="../media/image134.emf"/><Relationship Id="rId50" Type="http://schemas.openxmlformats.org/officeDocument/2006/relationships/image" Target="../media/image150.emf"/><Relationship Id="rId55" Type="http://schemas.openxmlformats.org/officeDocument/2006/relationships/image" Target="../media/image155.emf"/><Relationship Id="rId76" Type="http://schemas.openxmlformats.org/officeDocument/2006/relationships/image" Target="../media/image176.emf"/><Relationship Id="rId97" Type="http://schemas.openxmlformats.org/officeDocument/2006/relationships/image" Target="../media/image197.emf"/><Relationship Id="rId104" Type="http://schemas.openxmlformats.org/officeDocument/2006/relationships/image" Target="../media/image204.emf"/><Relationship Id="rId120" Type="http://schemas.openxmlformats.org/officeDocument/2006/relationships/image" Target="../media/image220.emf"/><Relationship Id="rId125" Type="http://schemas.openxmlformats.org/officeDocument/2006/relationships/image" Target="../media/image225.emf"/><Relationship Id="rId141" Type="http://schemas.openxmlformats.org/officeDocument/2006/relationships/image" Target="../media/image241.emf"/><Relationship Id="rId146" Type="http://schemas.openxmlformats.org/officeDocument/2006/relationships/image" Target="../media/image246.emf"/><Relationship Id="rId167" Type="http://schemas.openxmlformats.org/officeDocument/2006/relationships/image" Target="../media/image267.emf"/><Relationship Id="rId7" Type="http://schemas.openxmlformats.org/officeDocument/2006/relationships/image" Target="../media/image107.png"/><Relationship Id="rId71" Type="http://schemas.openxmlformats.org/officeDocument/2006/relationships/image" Target="../media/image171.emf"/><Relationship Id="rId92" Type="http://schemas.openxmlformats.org/officeDocument/2006/relationships/image" Target="../media/image192.emf"/><Relationship Id="rId162" Type="http://schemas.openxmlformats.org/officeDocument/2006/relationships/image" Target="../media/image262.emf"/><Relationship Id="rId2" Type="http://schemas.openxmlformats.org/officeDocument/2006/relationships/notesSlide" Target="../notesSlides/notesSlide5.xml"/><Relationship Id="rId29" Type="http://schemas.openxmlformats.org/officeDocument/2006/relationships/image" Target="../media/image129.emf"/><Relationship Id="rId24" Type="http://schemas.openxmlformats.org/officeDocument/2006/relationships/image" Target="../media/image124.emf"/><Relationship Id="rId40" Type="http://schemas.openxmlformats.org/officeDocument/2006/relationships/image" Target="../media/image140.emf"/><Relationship Id="rId45" Type="http://schemas.openxmlformats.org/officeDocument/2006/relationships/image" Target="../media/image145.emf"/><Relationship Id="rId66" Type="http://schemas.openxmlformats.org/officeDocument/2006/relationships/image" Target="../media/image166.emf"/><Relationship Id="rId87" Type="http://schemas.openxmlformats.org/officeDocument/2006/relationships/image" Target="../media/image187.emf"/><Relationship Id="rId110" Type="http://schemas.openxmlformats.org/officeDocument/2006/relationships/image" Target="../media/image210.emf"/><Relationship Id="rId115" Type="http://schemas.openxmlformats.org/officeDocument/2006/relationships/image" Target="../media/image215.emf"/><Relationship Id="rId131" Type="http://schemas.openxmlformats.org/officeDocument/2006/relationships/image" Target="../media/image231.emf"/><Relationship Id="rId136" Type="http://schemas.openxmlformats.org/officeDocument/2006/relationships/image" Target="../media/image236.emf"/><Relationship Id="rId157" Type="http://schemas.openxmlformats.org/officeDocument/2006/relationships/image" Target="../media/image257.emf"/><Relationship Id="rId61" Type="http://schemas.openxmlformats.org/officeDocument/2006/relationships/image" Target="../media/image161.emf"/><Relationship Id="rId82" Type="http://schemas.openxmlformats.org/officeDocument/2006/relationships/image" Target="../media/image182.emf"/><Relationship Id="rId152" Type="http://schemas.openxmlformats.org/officeDocument/2006/relationships/image" Target="../media/image252.emf"/><Relationship Id="rId19" Type="http://schemas.openxmlformats.org/officeDocument/2006/relationships/image" Target="../media/image119.emf"/><Relationship Id="rId14" Type="http://schemas.openxmlformats.org/officeDocument/2006/relationships/image" Target="../media/image114.emf"/><Relationship Id="rId30" Type="http://schemas.openxmlformats.org/officeDocument/2006/relationships/image" Target="../media/image130.emf"/><Relationship Id="rId35" Type="http://schemas.openxmlformats.org/officeDocument/2006/relationships/image" Target="../media/image135.emf"/><Relationship Id="rId56" Type="http://schemas.openxmlformats.org/officeDocument/2006/relationships/image" Target="../media/image156.emf"/><Relationship Id="rId77" Type="http://schemas.openxmlformats.org/officeDocument/2006/relationships/image" Target="../media/image177.emf"/><Relationship Id="rId100" Type="http://schemas.openxmlformats.org/officeDocument/2006/relationships/image" Target="../media/image200.emf"/><Relationship Id="rId105" Type="http://schemas.openxmlformats.org/officeDocument/2006/relationships/image" Target="../media/image205.emf"/><Relationship Id="rId126" Type="http://schemas.openxmlformats.org/officeDocument/2006/relationships/image" Target="../media/image226.emf"/><Relationship Id="rId147" Type="http://schemas.openxmlformats.org/officeDocument/2006/relationships/image" Target="../media/image247.emf"/><Relationship Id="rId168" Type="http://schemas.openxmlformats.org/officeDocument/2006/relationships/image" Target="../media/image268.emf"/><Relationship Id="rId8" Type="http://schemas.openxmlformats.org/officeDocument/2006/relationships/image" Target="../media/image108.png"/><Relationship Id="rId51" Type="http://schemas.openxmlformats.org/officeDocument/2006/relationships/image" Target="../media/image151.emf"/><Relationship Id="rId72" Type="http://schemas.openxmlformats.org/officeDocument/2006/relationships/image" Target="../media/image172.emf"/><Relationship Id="rId93" Type="http://schemas.openxmlformats.org/officeDocument/2006/relationships/image" Target="../media/image193.emf"/><Relationship Id="rId98" Type="http://schemas.openxmlformats.org/officeDocument/2006/relationships/image" Target="../media/image198.emf"/><Relationship Id="rId121" Type="http://schemas.openxmlformats.org/officeDocument/2006/relationships/image" Target="../media/image221.emf"/><Relationship Id="rId142" Type="http://schemas.openxmlformats.org/officeDocument/2006/relationships/image" Target="../media/image242.emf"/><Relationship Id="rId163" Type="http://schemas.openxmlformats.org/officeDocument/2006/relationships/image" Target="../media/image263.emf"/><Relationship Id="rId3" Type="http://schemas.openxmlformats.org/officeDocument/2006/relationships/image" Target="../media/image104.jpeg"/><Relationship Id="rId25" Type="http://schemas.openxmlformats.org/officeDocument/2006/relationships/image" Target="../media/image125.emf"/><Relationship Id="rId46" Type="http://schemas.openxmlformats.org/officeDocument/2006/relationships/image" Target="../media/image146.emf"/><Relationship Id="rId67" Type="http://schemas.openxmlformats.org/officeDocument/2006/relationships/image" Target="../media/image167.emf"/><Relationship Id="rId116" Type="http://schemas.openxmlformats.org/officeDocument/2006/relationships/image" Target="../media/image216.emf"/><Relationship Id="rId137" Type="http://schemas.openxmlformats.org/officeDocument/2006/relationships/image" Target="../media/image237.emf"/><Relationship Id="rId158" Type="http://schemas.openxmlformats.org/officeDocument/2006/relationships/image" Target="../media/image258.emf"/><Relationship Id="rId20" Type="http://schemas.openxmlformats.org/officeDocument/2006/relationships/image" Target="../media/image120.emf"/><Relationship Id="rId41" Type="http://schemas.openxmlformats.org/officeDocument/2006/relationships/image" Target="../media/image141.emf"/><Relationship Id="rId62" Type="http://schemas.openxmlformats.org/officeDocument/2006/relationships/image" Target="../media/image162.emf"/><Relationship Id="rId83" Type="http://schemas.openxmlformats.org/officeDocument/2006/relationships/image" Target="../media/image183.emf"/><Relationship Id="rId88" Type="http://schemas.openxmlformats.org/officeDocument/2006/relationships/image" Target="../media/image188.emf"/><Relationship Id="rId111" Type="http://schemas.openxmlformats.org/officeDocument/2006/relationships/image" Target="../media/image211.emf"/><Relationship Id="rId132" Type="http://schemas.openxmlformats.org/officeDocument/2006/relationships/image" Target="../media/image232.emf"/><Relationship Id="rId153" Type="http://schemas.openxmlformats.org/officeDocument/2006/relationships/image" Target="../media/image253.emf"/></Relationships>
</file>

<file path=ppt/slides/_rels/slide6.xml.rels><?xml version="1.0" encoding="UTF-8" standalone="yes"?>
<Relationships xmlns="http://schemas.openxmlformats.org/package/2006/relationships"><Relationship Id="rId13" Type="http://schemas.openxmlformats.org/officeDocument/2006/relationships/image" Target="../media/image282.emf"/><Relationship Id="rId18" Type="http://schemas.openxmlformats.org/officeDocument/2006/relationships/image" Target="../media/image287.emf"/><Relationship Id="rId26" Type="http://schemas.openxmlformats.org/officeDocument/2006/relationships/image" Target="../media/image295.emf"/><Relationship Id="rId39" Type="http://schemas.openxmlformats.org/officeDocument/2006/relationships/image" Target="../media/image308.emf"/><Relationship Id="rId21" Type="http://schemas.openxmlformats.org/officeDocument/2006/relationships/image" Target="../media/image290.emf"/><Relationship Id="rId34" Type="http://schemas.openxmlformats.org/officeDocument/2006/relationships/image" Target="../media/image303.emf"/><Relationship Id="rId42" Type="http://schemas.openxmlformats.org/officeDocument/2006/relationships/image" Target="../media/image311.emf"/><Relationship Id="rId47" Type="http://schemas.openxmlformats.org/officeDocument/2006/relationships/image" Target="../media/image316.emf"/><Relationship Id="rId50" Type="http://schemas.openxmlformats.org/officeDocument/2006/relationships/image" Target="../media/image319.emf"/><Relationship Id="rId55" Type="http://schemas.openxmlformats.org/officeDocument/2006/relationships/image" Target="../media/image324.emf"/><Relationship Id="rId63" Type="http://schemas.openxmlformats.org/officeDocument/2006/relationships/image" Target="../media/image332.emf"/><Relationship Id="rId68" Type="http://schemas.openxmlformats.org/officeDocument/2006/relationships/image" Target="../media/image337.emf"/><Relationship Id="rId76" Type="http://schemas.openxmlformats.org/officeDocument/2006/relationships/image" Target="../media/image345.emf"/><Relationship Id="rId7" Type="http://schemas.openxmlformats.org/officeDocument/2006/relationships/image" Target="../media/image276.emf"/><Relationship Id="rId71" Type="http://schemas.openxmlformats.org/officeDocument/2006/relationships/image" Target="../media/image340.emf"/><Relationship Id="rId2" Type="http://schemas.openxmlformats.org/officeDocument/2006/relationships/image" Target="../media/image271.png"/><Relationship Id="rId16" Type="http://schemas.openxmlformats.org/officeDocument/2006/relationships/image" Target="../media/image285.emf"/><Relationship Id="rId29" Type="http://schemas.openxmlformats.org/officeDocument/2006/relationships/image" Target="../media/image298.emf"/><Relationship Id="rId11" Type="http://schemas.openxmlformats.org/officeDocument/2006/relationships/image" Target="../media/image280.emf"/><Relationship Id="rId24" Type="http://schemas.openxmlformats.org/officeDocument/2006/relationships/image" Target="../media/image293.emf"/><Relationship Id="rId32" Type="http://schemas.openxmlformats.org/officeDocument/2006/relationships/image" Target="../media/image301.emf"/><Relationship Id="rId37" Type="http://schemas.openxmlformats.org/officeDocument/2006/relationships/image" Target="../media/image306.emf"/><Relationship Id="rId40" Type="http://schemas.openxmlformats.org/officeDocument/2006/relationships/image" Target="../media/image309.emf"/><Relationship Id="rId45" Type="http://schemas.openxmlformats.org/officeDocument/2006/relationships/image" Target="../media/image314.emf"/><Relationship Id="rId53" Type="http://schemas.openxmlformats.org/officeDocument/2006/relationships/image" Target="../media/image322.emf"/><Relationship Id="rId58" Type="http://schemas.openxmlformats.org/officeDocument/2006/relationships/image" Target="../media/image327.emf"/><Relationship Id="rId66" Type="http://schemas.openxmlformats.org/officeDocument/2006/relationships/image" Target="../media/image335.emf"/><Relationship Id="rId74" Type="http://schemas.openxmlformats.org/officeDocument/2006/relationships/image" Target="../media/image343.emf"/><Relationship Id="rId5" Type="http://schemas.openxmlformats.org/officeDocument/2006/relationships/image" Target="../media/image274.png"/><Relationship Id="rId15" Type="http://schemas.openxmlformats.org/officeDocument/2006/relationships/image" Target="../media/image284.emf"/><Relationship Id="rId23" Type="http://schemas.openxmlformats.org/officeDocument/2006/relationships/image" Target="../media/image292.emf"/><Relationship Id="rId28" Type="http://schemas.openxmlformats.org/officeDocument/2006/relationships/image" Target="../media/image297.emf"/><Relationship Id="rId36" Type="http://schemas.openxmlformats.org/officeDocument/2006/relationships/image" Target="../media/image305.emf"/><Relationship Id="rId49" Type="http://schemas.openxmlformats.org/officeDocument/2006/relationships/image" Target="../media/image318.emf"/><Relationship Id="rId57" Type="http://schemas.openxmlformats.org/officeDocument/2006/relationships/image" Target="../media/image326.emf"/><Relationship Id="rId61" Type="http://schemas.openxmlformats.org/officeDocument/2006/relationships/image" Target="../media/image330.emf"/><Relationship Id="rId10" Type="http://schemas.openxmlformats.org/officeDocument/2006/relationships/image" Target="../media/image279.emf"/><Relationship Id="rId19" Type="http://schemas.openxmlformats.org/officeDocument/2006/relationships/image" Target="../media/image288.emf"/><Relationship Id="rId31" Type="http://schemas.openxmlformats.org/officeDocument/2006/relationships/image" Target="../media/image300.emf"/><Relationship Id="rId44" Type="http://schemas.openxmlformats.org/officeDocument/2006/relationships/image" Target="../media/image313.emf"/><Relationship Id="rId52" Type="http://schemas.openxmlformats.org/officeDocument/2006/relationships/image" Target="../media/image321.emf"/><Relationship Id="rId60" Type="http://schemas.openxmlformats.org/officeDocument/2006/relationships/image" Target="../media/image329.emf"/><Relationship Id="rId65" Type="http://schemas.openxmlformats.org/officeDocument/2006/relationships/image" Target="../media/image334.emf"/><Relationship Id="rId73" Type="http://schemas.openxmlformats.org/officeDocument/2006/relationships/image" Target="../media/image342.emf"/><Relationship Id="rId78" Type="http://schemas.openxmlformats.org/officeDocument/2006/relationships/image" Target="../media/image347.emf"/><Relationship Id="rId4" Type="http://schemas.openxmlformats.org/officeDocument/2006/relationships/image" Target="../media/image273.jpeg"/><Relationship Id="rId9" Type="http://schemas.openxmlformats.org/officeDocument/2006/relationships/image" Target="../media/image278.emf"/><Relationship Id="rId14" Type="http://schemas.openxmlformats.org/officeDocument/2006/relationships/image" Target="../media/image283.emf"/><Relationship Id="rId22" Type="http://schemas.openxmlformats.org/officeDocument/2006/relationships/image" Target="../media/image291.emf"/><Relationship Id="rId27" Type="http://schemas.openxmlformats.org/officeDocument/2006/relationships/image" Target="../media/image296.emf"/><Relationship Id="rId30" Type="http://schemas.openxmlformats.org/officeDocument/2006/relationships/image" Target="../media/image299.emf"/><Relationship Id="rId35" Type="http://schemas.openxmlformats.org/officeDocument/2006/relationships/image" Target="../media/image304.emf"/><Relationship Id="rId43" Type="http://schemas.openxmlformats.org/officeDocument/2006/relationships/image" Target="../media/image312.emf"/><Relationship Id="rId48" Type="http://schemas.openxmlformats.org/officeDocument/2006/relationships/image" Target="../media/image317.emf"/><Relationship Id="rId56" Type="http://schemas.openxmlformats.org/officeDocument/2006/relationships/image" Target="../media/image325.emf"/><Relationship Id="rId64" Type="http://schemas.openxmlformats.org/officeDocument/2006/relationships/image" Target="../media/image333.emf"/><Relationship Id="rId69" Type="http://schemas.openxmlformats.org/officeDocument/2006/relationships/image" Target="../media/image338.emf"/><Relationship Id="rId77" Type="http://schemas.openxmlformats.org/officeDocument/2006/relationships/image" Target="../media/image346.emf"/><Relationship Id="rId8" Type="http://schemas.openxmlformats.org/officeDocument/2006/relationships/image" Target="../media/image277.emf"/><Relationship Id="rId51" Type="http://schemas.openxmlformats.org/officeDocument/2006/relationships/image" Target="../media/image320.emf"/><Relationship Id="rId72" Type="http://schemas.openxmlformats.org/officeDocument/2006/relationships/image" Target="../media/image341.emf"/><Relationship Id="rId3" Type="http://schemas.openxmlformats.org/officeDocument/2006/relationships/image" Target="../media/image272.png"/><Relationship Id="rId12" Type="http://schemas.openxmlformats.org/officeDocument/2006/relationships/image" Target="../media/image281.emf"/><Relationship Id="rId17" Type="http://schemas.openxmlformats.org/officeDocument/2006/relationships/image" Target="../media/image286.emf"/><Relationship Id="rId25" Type="http://schemas.openxmlformats.org/officeDocument/2006/relationships/image" Target="../media/image294.emf"/><Relationship Id="rId33" Type="http://schemas.openxmlformats.org/officeDocument/2006/relationships/image" Target="../media/image302.emf"/><Relationship Id="rId38" Type="http://schemas.openxmlformats.org/officeDocument/2006/relationships/image" Target="../media/image307.emf"/><Relationship Id="rId46" Type="http://schemas.openxmlformats.org/officeDocument/2006/relationships/image" Target="../media/image315.emf"/><Relationship Id="rId59" Type="http://schemas.openxmlformats.org/officeDocument/2006/relationships/image" Target="../media/image328.emf"/><Relationship Id="rId67" Type="http://schemas.openxmlformats.org/officeDocument/2006/relationships/image" Target="../media/image336.emf"/><Relationship Id="rId20" Type="http://schemas.openxmlformats.org/officeDocument/2006/relationships/image" Target="../media/image289.emf"/><Relationship Id="rId41" Type="http://schemas.openxmlformats.org/officeDocument/2006/relationships/image" Target="../media/image310.emf"/><Relationship Id="rId54" Type="http://schemas.openxmlformats.org/officeDocument/2006/relationships/image" Target="../media/image323.emf"/><Relationship Id="rId62" Type="http://schemas.openxmlformats.org/officeDocument/2006/relationships/image" Target="../media/image331.emf"/><Relationship Id="rId70" Type="http://schemas.openxmlformats.org/officeDocument/2006/relationships/image" Target="../media/image339.emf"/><Relationship Id="rId75" Type="http://schemas.openxmlformats.org/officeDocument/2006/relationships/image" Target="../media/image344.emf"/><Relationship Id="rId1" Type="http://schemas.openxmlformats.org/officeDocument/2006/relationships/slideLayout" Target="../slideLayouts/slideLayout4.xml"/><Relationship Id="rId6" Type="http://schemas.openxmlformats.org/officeDocument/2006/relationships/image" Target="../media/image275.png"/></Relationships>
</file>

<file path=ppt/slides/_rels/slide7.xml.rels><?xml version="1.0" encoding="UTF-8" standalone="yes"?>
<Relationships xmlns="http://schemas.openxmlformats.org/package/2006/relationships"><Relationship Id="rId26" Type="http://schemas.openxmlformats.org/officeDocument/2006/relationships/image" Target="../media/image370.emf"/><Relationship Id="rId21" Type="http://schemas.openxmlformats.org/officeDocument/2006/relationships/image" Target="../media/image365.emf"/><Relationship Id="rId42" Type="http://schemas.openxmlformats.org/officeDocument/2006/relationships/image" Target="../media/image386.emf"/><Relationship Id="rId47" Type="http://schemas.openxmlformats.org/officeDocument/2006/relationships/image" Target="../media/image391.emf"/><Relationship Id="rId63" Type="http://schemas.openxmlformats.org/officeDocument/2006/relationships/image" Target="../media/image407.emf"/><Relationship Id="rId68" Type="http://schemas.openxmlformats.org/officeDocument/2006/relationships/image" Target="../media/image412.emf"/><Relationship Id="rId84" Type="http://schemas.openxmlformats.org/officeDocument/2006/relationships/image" Target="../media/image428.emf"/><Relationship Id="rId89" Type="http://schemas.openxmlformats.org/officeDocument/2006/relationships/image" Target="../media/image433.emf"/><Relationship Id="rId112" Type="http://schemas.openxmlformats.org/officeDocument/2006/relationships/image" Target="../media/image456.emf"/><Relationship Id="rId2" Type="http://schemas.openxmlformats.org/officeDocument/2006/relationships/notesSlide" Target="../notesSlides/notesSlide6.xml"/><Relationship Id="rId16" Type="http://schemas.openxmlformats.org/officeDocument/2006/relationships/image" Target="../media/image360.emf"/><Relationship Id="rId29" Type="http://schemas.openxmlformats.org/officeDocument/2006/relationships/image" Target="../media/image373.emf"/><Relationship Id="rId107" Type="http://schemas.openxmlformats.org/officeDocument/2006/relationships/image" Target="../media/image451.emf"/><Relationship Id="rId11" Type="http://schemas.openxmlformats.org/officeDocument/2006/relationships/image" Target="../media/image355.emf"/><Relationship Id="rId24" Type="http://schemas.openxmlformats.org/officeDocument/2006/relationships/image" Target="../media/image368.emf"/><Relationship Id="rId32" Type="http://schemas.openxmlformats.org/officeDocument/2006/relationships/image" Target="../media/image376.emf"/><Relationship Id="rId37" Type="http://schemas.openxmlformats.org/officeDocument/2006/relationships/image" Target="../media/image381.emf"/><Relationship Id="rId40" Type="http://schemas.openxmlformats.org/officeDocument/2006/relationships/image" Target="../media/image384.emf"/><Relationship Id="rId45" Type="http://schemas.openxmlformats.org/officeDocument/2006/relationships/image" Target="../media/image389.emf"/><Relationship Id="rId53" Type="http://schemas.openxmlformats.org/officeDocument/2006/relationships/image" Target="../media/image397.emf"/><Relationship Id="rId58" Type="http://schemas.openxmlformats.org/officeDocument/2006/relationships/image" Target="../media/image402.emf"/><Relationship Id="rId66" Type="http://schemas.openxmlformats.org/officeDocument/2006/relationships/image" Target="../media/image410.emf"/><Relationship Id="rId74" Type="http://schemas.openxmlformats.org/officeDocument/2006/relationships/image" Target="../media/image418.emf"/><Relationship Id="rId79" Type="http://schemas.openxmlformats.org/officeDocument/2006/relationships/image" Target="../media/image423.emf"/><Relationship Id="rId87" Type="http://schemas.openxmlformats.org/officeDocument/2006/relationships/image" Target="../media/image431.emf"/><Relationship Id="rId102" Type="http://schemas.openxmlformats.org/officeDocument/2006/relationships/image" Target="../media/image446.emf"/><Relationship Id="rId110" Type="http://schemas.openxmlformats.org/officeDocument/2006/relationships/image" Target="../media/image454.emf"/><Relationship Id="rId5" Type="http://schemas.openxmlformats.org/officeDocument/2006/relationships/image" Target="../media/image349.png"/><Relationship Id="rId61" Type="http://schemas.openxmlformats.org/officeDocument/2006/relationships/image" Target="../media/image405.emf"/><Relationship Id="rId82" Type="http://schemas.openxmlformats.org/officeDocument/2006/relationships/image" Target="../media/image426.emf"/><Relationship Id="rId90" Type="http://schemas.openxmlformats.org/officeDocument/2006/relationships/image" Target="../media/image434.emf"/><Relationship Id="rId95" Type="http://schemas.openxmlformats.org/officeDocument/2006/relationships/image" Target="../media/image439.emf"/><Relationship Id="rId19" Type="http://schemas.openxmlformats.org/officeDocument/2006/relationships/image" Target="../media/image363.emf"/><Relationship Id="rId14" Type="http://schemas.openxmlformats.org/officeDocument/2006/relationships/image" Target="../media/image358.emf"/><Relationship Id="rId22" Type="http://schemas.openxmlformats.org/officeDocument/2006/relationships/image" Target="../media/image366.emf"/><Relationship Id="rId27" Type="http://schemas.openxmlformats.org/officeDocument/2006/relationships/image" Target="../media/image371.emf"/><Relationship Id="rId30" Type="http://schemas.openxmlformats.org/officeDocument/2006/relationships/image" Target="../media/image374.emf"/><Relationship Id="rId35" Type="http://schemas.openxmlformats.org/officeDocument/2006/relationships/image" Target="../media/image379.emf"/><Relationship Id="rId43" Type="http://schemas.openxmlformats.org/officeDocument/2006/relationships/image" Target="../media/image387.emf"/><Relationship Id="rId48" Type="http://schemas.openxmlformats.org/officeDocument/2006/relationships/image" Target="../media/image392.emf"/><Relationship Id="rId56" Type="http://schemas.openxmlformats.org/officeDocument/2006/relationships/image" Target="../media/image400.emf"/><Relationship Id="rId64" Type="http://schemas.openxmlformats.org/officeDocument/2006/relationships/image" Target="../media/image408.emf"/><Relationship Id="rId69" Type="http://schemas.openxmlformats.org/officeDocument/2006/relationships/image" Target="../media/image413.emf"/><Relationship Id="rId77" Type="http://schemas.openxmlformats.org/officeDocument/2006/relationships/image" Target="../media/image421.emf"/><Relationship Id="rId100" Type="http://schemas.openxmlformats.org/officeDocument/2006/relationships/image" Target="../media/image444.emf"/><Relationship Id="rId105" Type="http://schemas.openxmlformats.org/officeDocument/2006/relationships/image" Target="../media/image449.emf"/><Relationship Id="rId113" Type="http://schemas.openxmlformats.org/officeDocument/2006/relationships/image" Target="../media/image457.emf"/><Relationship Id="rId8" Type="http://schemas.openxmlformats.org/officeDocument/2006/relationships/image" Target="../media/image352.emf"/><Relationship Id="rId51" Type="http://schemas.openxmlformats.org/officeDocument/2006/relationships/image" Target="../media/image395.emf"/><Relationship Id="rId72" Type="http://schemas.openxmlformats.org/officeDocument/2006/relationships/image" Target="../media/image416.emf"/><Relationship Id="rId80" Type="http://schemas.openxmlformats.org/officeDocument/2006/relationships/image" Target="../media/image424.emf"/><Relationship Id="rId85" Type="http://schemas.openxmlformats.org/officeDocument/2006/relationships/image" Target="../media/image429.emf"/><Relationship Id="rId93" Type="http://schemas.openxmlformats.org/officeDocument/2006/relationships/image" Target="../media/image437.emf"/><Relationship Id="rId98" Type="http://schemas.openxmlformats.org/officeDocument/2006/relationships/image" Target="../media/image442.emf"/><Relationship Id="rId3" Type="http://schemas.openxmlformats.org/officeDocument/2006/relationships/image" Target="../media/image348.jpeg"/><Relationship Id="rId12" Type="http://schemas.openxmlformats.org/officeDocument/2006/relationships/image" Target="../media/image356.emf"/><Relationship Id="rId17" Type="http://schemas.openxmlformats.org/officeDocument/2006/relationships/image" Target="../media/image361.emf"/><Relationship Id="rId25" Type="http://schemas.openxmlformats.org/officeDocument/2006/relationships/image" Target="../media/image369.emf"/><Relationship Id="rId33" Type="http://schemas.openxmlformats.org/officeDocument/2006/relationships/image" Target="../media/image377.emf"/><Relationship Id="rId38" Type="http://schemas.openxmlformats.org/officeDocument/2006/relationships/image" Target="../media/image382.emf"/><Relationship Id="rId46" Type="http://schemas.openxmlformats.org/officeDocument/2006/relationships/image" Target="../media/image390.emf"/><Relationship Id="rId59" Type="http://schemas.openxmlformats.org/officeDocument/2006/relationships/image" Target="../media/image403.emf"/><Relationship Id="rId67" Type="http://schemas.openxmlformats.org/officeDocument/2006/relationships/image" Target="../media/image411.emf"/><Relationship Id="rId103" Type="http://schemas.openxmlformats.org/officeDocument/2006/relationships/image" Target="../media/image447.emf"/><Relationship Id="rId108" Type="http://schemas.openxmlformats.org/officeDocument/2006/relationships/image" Target="../media/image452.emf"/><Relationship Id="rId20" Type="http://schemas.openxmlformats.org/officeDocument/2006/relationships/image" Target="../media/image364.emf"/><Relationship Id="rId41" Type="http://schemas.openxmlformats.org/officeDocument/2006/relationships/image" Target="../media/image385.emf"/><Relationship Id="rId54" Type="http://schemas.openxmlformats.org/officeDocument/2006/relationships/image" Target="../media/image398.emf"/><Relationship Id="rId62" Type="http://schemas.openxmlformats.org/officeDocument/2006/relationships/image" Target="../media/image406.emf"/><Relationship Id="rId70" Type="http://schemas.openxmlformats.org/officeDocument/2006/relationships/image" Target="../media/image414.emf"/><Relationship Id="rId75" Type="http://schemas.openxmlformats.org/officeDocument/2006/relationships/image" Target="../media/image419.emf"/><Relationship Id="rId83" Type="http://schemas.openxmlformats.org/officeDocument/2006/relationships/image" Target="../media/image427.emf"/><Relationship Id="rId88" Type="http://schemas.openxmlformats.org/officeDocument/2006/relationships/image" Target="../media/image432.emf"/><Relationship Id="rId91" Type="http://schemas.openxmlformats.org/officeDocument/2006/relationships/image" Target="../media/image435.emf"/><Relationship Id="rId96" Type="http://schemas.openxmlformats.org/officeDocument/2006/relationships/image" Target="../media/image440.emf"/><Relationship Id="rId111" Type="http://schemas.openxmlformats.org/officeDocument/2006/relationships/image" Target="../media/image455.emf"/><Relationship Id="rId1" Type="http://schemas.openxmlformats.org/officeDocument/2006/relationships/slideLayout" Target="../slideLayouts/slideLayout4.xml"/><Relationship Id="rId6" Type="http://schemas.openxmlformats.org/officeDocument/2006/relationships/image" Target="../media/image350.emf"/><Relationship Id="rId15" Type="http://schemas.openxmlformats.org/officeDocument/2006/relationships/image" Target="../media/image359.emf"/><Relationship Id="rId23" Type="http://schemas.openxmlformats.org/officeDocument/2006/relationships/image" Target="../media/image367.emf"/><Relationship Id="rId28" Type="http://schemas.openxmlformats.org/officeDocument/2006/relationships/image" Target="../media/image372.emf"/><Relationship Id="rId36" Type="http://schemas.openxmlformats.org/officeDocument/2006/relationships/image" Target="../media/image380.emf"/><Relationship Id="rId49" Type="http://schemas.openxmlformats.org/officeDocument/2006/relationships/image" Target="../media/image393.emf"/><Relationship Id="rId57" Type="http://schemas.openxmlformats.org/officeDocument/2006/relationships/image" Target="../media/image401.emf"/><Relationship Id="rId106" Type="http://schemas.openxmlformats.org/officeDocument/2006/relationships/image" Target="../media/image450.emf"/><Relationship Id="rId10" Type="http://schemas.openxmlformats.org/officeDocument/2006/relationships/image" Target="../media/image354.emf"/><Relationship Id="rId31" Type="http://schemas.openxmlformats.org/officeDocument/2006/relationships/image" Target="../media/image375.emf"/><Relationship Id="rId44" Type="http://schemas.openxmlformats.org/officeDocument/2006/relationships/image" Target="../media/image388.emf"/><Relationship Id="rId52" Type="http://schemas.openxmlformats.org/officeDocument/2006/relationships/image" Target="../media/image396.emf"/><Relationship Id="rId60" Type="http://schemas.openxmlformats.org/officeDocument/2006/relationships/image" Target="../media/image404.emf"/><Relationship Id="rId65" Type="http://schemas.openxmlformats.org/officeDocument/2006/relationships/image" Target="../media/image409.emf"/><Relationship Id="rId73" Type="http://schemas.openxmlformats.org/officeDocument/2006/relationships/image" Target="../media/image417.emf"/><Relationship Id="rId78" Type="http://schemas.openxmlformats.org/officeDocument/2006/relationships/image" Target="../media/image422.emf"/><Relationship Id="rId81" Type="http://schemas.openxmlformats.org/officeDocument/2006/relationships/image" Target="../media/image425.emf"/><Relationship Id="rId86" Type="http://schemas.openxmlformats.org/officeDocument/2006/relationships/image" Target="../media/image430.emf"/><Relationship Id="rId94" Type="http://schemas.openxmlformats.org/officeDocument/2006/relationships/image" Target="../media/image438.emf"/><Relationship Id="rId99" Type="http://schemas.openxmlformats.org/officeDocument/2006/relationships/image" Target="../media/image443.emf"/><Relationship Id="rId101" Type="http://schemas.openxmlformats.org/officeDocument/2006/relationships/image" Target="../media/image445.emf"/><Relationship Id="rId4" Type="http://schemas.openxmlformats.org/officeDocument/2006/relationships/image" Target="../media/image8.png"/><Relationship Id="rId9" Type="http://schemas.openxmlformats.org/officeDocument/2006/relationships/image" Target="../media/image353.emf"/><Relationship Id="rId13" Type="http://schemas.openxmlformats.org/officeDocument/2006/relationships/image" Target="../media/image357.emf"/><Relationship Id="rId18" Type="http://schemas.openxmlformats.org/officeDocument/2006/relationships/image" Target="../media/image362.emf"/><Relationship Id="rId39" Type="http://schemas.openxmlformats.org/officeDocument/2006/relationships/image" Target="../media/image383.emf"/><Relationship Id="rId109" Type="http://schemas.openxmlformats.org/officeDocument/2006/relationships/image" Target="../media/image453.emf"/><Relationship Id="rId34" Type="http://schemas.openxmlformats.org/officeDocument/2006/relationships/image" Target="../media/image378.emf"/><Relationship Id="rId50" Type="http://schemas.openxmlformats.org/officeDocument/2006/relationships/image" Target="../media/image394.emf"/><Relationship Id="rId55" Type="http://schemas.openxmlformats.org/officeDocument/2006/relationships/image" Target="../media/image399.emf"/><Relationship Id="rId76" Type="http://schemas.openxmlformats.org/officeDocument/2006/relationships/image" Target="../media/image420.emf"/><Relationship Id="rId97" Type="http://schemas.openxmlformats.org/officeDocument/2006/relationships/image" Target="../media/image441.emf"/><Relationship Id="rId104" Type="http://schemas.openxmlformats.org/officeDocument/2006/relationships/image" Target="../media/image448.emf"/><Relationship Id="rId7" Type="http://schemas.openxmlformats.org/officeDocument/2006/relationships/image" Target="../media/image351.emf"/><Relationship Id="rId71" Type="http://schemas.openxmlformats.org/officeDocument/2006/relationships/image" Target="../media/image415.emf"/><Relationship Id="rId92" Type="http://schemas.openxmlformats.org/officeDocument/2006/relationships/image" Target="../media/image436.emf"/></Relationships>
</file>

<file path=ppt/slides/_rels/slide8.xml.rels><?xml version="1.0" encoding="UTF-8" standalone="yes"?>
<Relationships xmlns="http://schemas.openxmlformats.org/package/2006/relationships"><Relationship Id="rId8" Type="http://schemas.openxmlformats.org/officeDocument/2006/relationships/image" Target="../media/image463.emf"/><Relationship Id="rId13" Type="http://schemas.openxmlformats.org/officeDocument/2006/relationships/image" Target="../media/image468.emf"/><Relationship Id="rId18" Type="http://schemas.openxmlformats.org/officeDocument/2006/relationships/image" Target="../media/image473.emf"/><Relationship Id="rId26" Type="http://schemas.openxmlformats.org/officeDocument/2006/relationships/image" Target="../media/image481.emf"/><Relationship Id="rId3" Type="http://schemas.openxmlformats.org/officeDocument/2006/relationships/image" Target="../media/image458.jpeg"/><Relationship Id="rId21" Type="http://schemas.openxmlformats.org/officeDocument/2006/relationships/image" Target="../media/image476.emf"/><Relationship Id="rId34" Type="http://schemas.openxmlformats.org/officeDocument/2006/relationships/image" Target="../media/image489.emf"/><Relationship Id="rId7" Type="http://schemas.openxmlformats.org/officeDocument/2006/relationships/image" Target="../media/image462.emf"/><Relationship Id="rId12" Type="http://schemas.openxmlformats.org/officeDocument/2006/relationships/image" Target="../media/image467.emf"/><Relationship Id="rId17" Type="http://schemas.openxmlformats.org/officeDocument/2006/relationships/image" Target="../media/image472.emf"/><Relationship Id="rId25" Type="http://schemas.openxmlformats.org/officeDocument/2006/relationships/image" Target="../media/image480.emf"/><Relationship Id="rId33" Type="http://schemas.openxmlformats.org/officeDocument/2006/relationships/image" Target="../media/image488.emf"/><Relationship Id="rId2" Type="http://schemas.openxmlformats.org/officeDocument/2006/relationships/notesSlide" Target="../notesSlides/notesSlide7.xml"/><Relationship Id="rId16" Type="http://schemas.openxmlformats.org/officeDocument/2006/relationships/image" Target="../media/image471.emf"/><Relationship Id="rId20" Type="http://schemas.openxmlformats.org/officeDocument/2006/relationships/image" Target="../media/image475.emf"/><Relationship Id="rId29" Type="http://schemas.openxmlformats.org/officeDocument/2006/relationships/image" Target="../media/image484.emf"/><Relationship Id="rId1" Type="http://schemas.openxmlformats.org/officeDocument/2006/relationships/slideLayout" Target="../slideLayouts/slideLayout4.xml"/><Relationship Id="rId6" Type="http://schemas.openxmlformats.org/officeDocument/2006/relationships/image" Target="../media/image461.png"/><Relationship Id="rId11" Type="http://schemas.openxmlformats.org/officeDocument/2006/relationships/image" Target="../media/image466.emf"/><Relationship Id="rId24" Type="http://schemas.openxmlformats.org/officeDocument/2006/relationships/image" Target="../media/image479.emf"/><Relationship Id="rId32" Type="http://schemas.openxmlformats.org/officeDocument/2006/relationships/image" Target="../media/image487.emf"/><Relationship Id="rId5" Type="http://schemas.openxmlformats.org/officeDocument/2006/relationships/image" Target="../media/image460.jpeg"/><Relationship Id="rId15" Type="http://schemas.openxmlformats.org/officeDocument/2006/relationships/image" Target="../media/image470.emf"/><Relationship Id="rId23" Type="http://schemas.openxmlformats.org/officeDocument/2006/relationships/image" Target="../media/image478.emf"/><Relationship Id="rId28" Type="http://schemas.openxmlformats.org/officeDocument/2006/relationships/image" Target="../media/image483.emf"/><Relationship Id="rId10" Type="http://schemas.openxmlformats.org/officeDocument/2006/relationships/image" Target="../media/image465.emf"/><Relationship Id="rId19" Type="http://schemas.openxmlformats.org/officeDocument/2006/relationships/image" Target="../media/image474.emf"/><Relationship Id="rId31" Type="http://schemas.openxmlformats.org/officeDocument/2006/relationships/image" Target="../media/image486.emf"/><Relationship Id="rId4" Type="http://schemas.openxmlformats.org/officeDocument/2006/relationships/image" Target="../media/image459.png"/><Relationship Id="rId9" Type="http://schemas.openxmlformats.org/officeDocument/2006/relationships/image" Target="../media/image464.emf"/><Relationship Id="rId14" Type="http://schemas.openxmlformats.org/officeDocument/2006/relationships/image" Target="../media/image469.emf"/><Relationship Id="rId22" Type="http://schemas.openxmlformats.org/officeDocument/2006/relationships/image" Target="../media/image477.emf"/><Relationship Id="rId27" Type="http://schemas.openxmlformats.org/officeDocument/2006/relationships/image" Target="../media/image482.emf"/><Relationship Id="rId30" Type="http://schemas.openxmlformats.org/officeDocument/2006/relationships/image" Target="../media/image485.emf"/></Relationships>
</file>

<file path=ppt/slides/_rels/slide9.xml.rels><?xml version="1.0" encoding="UTF-8" standalone="yes"?>
<Relationships xmlns="http://schemas.openxmlformats.org/package/2006/relationships"><Relationship Id="rId13" Type="http://schemas.openxmlformats.org/officeDocument/2006/relationships/image" Target="../media/image500.emf"/><Relationship Id="rId18" Type="http://schemas.openxmlformats.org/officeDocument/2006/relationships/image" Target="../media/image505.emf"/><Relationship Id="rId26" Type="http://schemas.openxmlformats.org/officeDocument/2006/relationships/image" Target="../media/image513.emf"/><Relationship Id="rId39" Type="http://schemas.openxmlformats.org/officeDocument/2006/relationships/image" Target="../media/image526.emf"/><Relationship Id="rId21" Type="http://schemas.openxmlformats.org/officeDocument/2006/relationships/image" Target="../media/image508.emf"/><Relationship Id="rId34" Type="http://schemas.openxmlformats.org/officeDocument/2006/relationships/image" Target="../media/image521.emf"/><Relationship Id="rId42" Type="http://schemas.openxmlformats.org/officeDocument/2006/relationships/image" Target="../media/image529.emf"/><Relationship Id="rId47" Type="http://schemas.openxmlformats.org/officeDocument/2006/relationships/image" Target="../media/image534.emf"/><Relationship Id="rId50" Type="http://schemas.openxmlformats.org/officeDocument/2006/relationships/image" Target="../media/image537.emf"/><Relationship Id="rId55" Type="http://schemas.openxmlformats.org/officeDocument/2006/relationships/image" Target="../media/image542.emf"/><Relationship Id="rId63" Type="http://schemas.openxmlformats.org/officeDocument/2006/relationships/image" Target="../media/image550.emf"/><Relationship Id="rId68" Type="http://schemas.openxmlformats.org/officeDocument/2006/relationships/image" Target="../media/image555.emf"/><Relationship Id="rId76" Type="http://schemas.openxmlformats.org/officeDocument/2006/relationships/image" Target="../media/image563.emf"/><Relationship Id="rId7" Type="http://schemas.openxmlformats.org/officeDocument/2006/relationships/image" Target="../media/image494.emf"/><Relationship Id="rId71" Type="http://schemas.openxmlformats.org/officeDocument/2006/relationships/image" Target="../media/image558.emf"/><Relationship Id="rId2" Type="http://schemas.openxmlformats.org/officeDocument/2006/relationships/notesSlide" Target="../notesSlides/notesSlide8.xml"/><Relationship Id="rId16" Type="http://schemas.openxmlformats.org/officeDocument/2006/relationships/image" Target="../media/image503.emf"/><Relationship Id="rId29" Type="http://schemas.openxmlformats.org/officeDocument/2006/relationships/image" Target="../media/image516.emf"/><Relationship Id="rId11" Type="http://schemas.openxmlformats.org/officeDocument/2006/relationships/image" Target="../media/image498.emf"/><Relationship Id="rId24" Type="http://schemas.openxmlformats.org/officeDocument/2006/relationships/image" Target="../media/image511.emf"/><Relationship Id="rId32" Type="http://schemas.openxmlformats.org/officeDocument/2006/relationships/image" Target="../media/image519.emf"/><Relationship Id="rId37" Type="http://schemas.openxmlformats.org/officeDocument/2006/relationships/image" Target="../media/image524.emf"/><Relationship Id="rId40" Type="http://schemas.openxmlformats.org/officeDocument/2006/relationships/image" Target="../media/image527.emf"/><Relationship Id="rId45" Type="http://schemas.openxmlformats.org/officeDocument/2006/relationships/image" Target="../media/image532.emf"/><Relationship Id="rId53" Type="http://schemas.openxmlformats.org/officeDocument/2006/relationships/image" Target="../media/image540.emf"/><Relationship Id="rId58" Type="http://schemas.openxmlformats.org/officeDocument/2006/relationships/image" Target="../media/image545.emf"/><Relationship Id="rId66" Type="http://schemas.openxmlformats.org/officeDocument/2006/relationships/image" Target="../media/image553.emf"/><Relationship Id="rId74" Type="http://schemas.openxmlformats.org/officeDocument/2006/relationships/image" Target="../media/image561.emf"/><Relationship Id="rId79" Type="http://schemas.openxmlformats.org/officeDocument/2006/relationships/image" Target="../media/image566.emf"/><Relationship Id="rId5" Type="http://schemas.openxmlformats.org/officeDocument/2006/relationships/image" Target="../media/image492.png"/><Relationship Id="rId61" Type="http://schemas.openxmlformats.org/officeDocument/2006/relationships/image" Target="../media/image548.emf"/><Relationship Id="rId10" Type="http://schemas.openxmlformats.org/officeDocument/2006/relationships/image" Target="../media/image497.emf"/><Relationship Id="rId19" Type="http://schemas.openxmlformats.org/officeDocument/2006/relationships/image" Target="../media/image506.emf"/><Relationship Id="rId31" Type="http://schemas.openxmlformats.org/officeDocument/2006/relationships/image" Target="../media/image518.emf"/><Relationship Id="rId44" Type="http://schemas.openxmlformats.org/officeDocument/2006/relationships/image" Target="../media/image531.emf"/><Relationship Id="rId52" Type="http://schemas.openxmlformats.org/officeDocument/2006/relationships/image" Target="../media/image539.emf"/><Relationship Id="rId60" Type="http://schemas.openxmlformats.org/officeDocument/2006/relationships/image" Target="../media/image547.emf"/><Relationship Id="rId65" Type="http://schemas.openxmlformats.org/officeDocument/2006/relationships/image" Target="../media/image552.emf"/><Relationship Id="rId73" Type="http://schemas.openxmlformats.org/officeDocument/2006/relationships/image" Target="../media/image560.emf"/><Relationship Id="rId78" Type="http://schemas.openxmlformats.org/officeDocument/2006/relationships/image" Target="../media/image565.emf"/><Relationship Id="rId4" Type="http://schemas.openxmlformats.org/officeDocument/2006/relationships/image" Target="../media/image491.jpeg"/><Relationship Id="rId9" Type="http://schemas.openxmlformats.org/officeDocument/2006/relationships/image" Target="../media/image496.emf"/><Relationship Id="rId14" Type="http://schemas.openxmlformats.org/officeDocument/2006/relationships/image" Target="../media/image501.emf"/><Relationship Id="rId22" Type="http://schemas.openxmlformats.org/officeDocument/2006/relationships/image" Target="../media/image509.emf"/><Relationship Id="rId27" Type="http://schemas.openxmlformats.org/officeDocument/2006/relationships/image" Target="../media/image514.emf"/><Relationship Id="rId30" Type="http://schemas.openxmlformats.org/officeDocument/2006/relationships/image" Target="../media/image517.emf"/><Relationship Id="rId35" Type="http://schemas.openxmlformats.org/officeDocument/2006/relationships/image" Target="../media/image522.emf"/><Relationship Id="rId43" Type="http://schemas.openxmlformats.org/officeDocument/2006/relationships/image" Target="../media/image530.emf"/><Relationship Id="rId48" Type="http://schemas.openxmlformats.org/officeDocument/2006/relationships/image" Target="../media/image535.emf"/><Relationship Id="rId56" Type="http://schemas.openxmlformats.org/officeDocument/2006/relationships/image" Target="../media/image543.emf"/><Relationship Id="rId64" Type="http://schemas.openxmlformats.org/officeDocument/2006/relationships/image" Target="../media/image551.emf"/><Relationship Id="rId69" Type="http://schemas.openxmlformats.org/officeDocument/2006/relationships/image" Target="../media/image556.emf"/><Relationship Id="rId77" Type="http://schemas.openxmlformats.org/officeDocument/2006/relationships/image" Target="../media/image564.emf"/><Relationship Id="rId8" Type="http://schemas.openxmlformats.org/officeDocument/2006/relationships/image" Target="../media/image495.emf"/><Relationship Id="rId51" Type="http://schemas.openxmlformats.org/officeDocument/2006/relationships/image" Target="../media/image538.emf"/><Relationship Id="rId72" Type="http://schemas.openxmlformats.org/officeDocument/2006/relationships/image" Target="../media/image559.emf"/><Relationship Id="rId3" Type="http://schemas.openxmlformats.org/officeDocument/2006/relationships/image" Target="../media/image490.jpeg"/><Relationship Id="rId12" Type="http://schemas.openxmlformats.org/officeDocument/2006/relationships/image" Target="../media/image499.emf"/><Relationship Id="rId17" Type="http://schemas.openxmlformats.org/officeDocument/2006/relationships/image" Target="../media/image504.emf"/><Relationship Id="rId25" Type="http://schemas.openxmlformats.org/officeDocument/2006/relationships/image" Target="../media/image512.emf"/><Relationship Id="rId33" Type="http://schemas.openxmlformats.org/officeDocument/2006/relationships/image" Target="../media/image520.emf"/><Relationship Id="rId38" Type="http://schemas.openxmlformats.org/officeDocument/2006/relationships/image" Target="../media/image525.emf"/><Relationship Id="rId46" Type="http://schemas.openxmlformats.org/officeDocument/2006/relationships/image" Target="../media/image533.emf"/><Relationship Id="rId59" Type="http://schemas.openxmlformats.org/officeDocument/2006/relationships/image" Target="../media/image546.emf"/><Relationship Id="rId67" Type="http://schemas.openxmlformats.org/officeDocument/2006/relationships/image" Target="../media/image554.emf"/><Relationship Id="rId20" Type="http://schemas.openxmlformats.org/officeDocument/2006/relationships/image" Target="../media/image507.emf"/><Relationship Id="rId41" Type="http://schemas.openxmlformats.org/officeDocument/2006/relationships/image" Target="../media/image528.emf"/><Relationship Id="rId54" Type="http://schemas.openxmlformats.org/officeDocument/2006/relationships/image" Target="../media/image541.emf"/><Relationship Id="rId62" Type="http://schemas.openxmlformats.org/officeDocument/2006/relationships/image" Target="../media/image549.emf"/><Relationship Id="rId70" Type="http://schemas.openxmlformats.org/officeDocument/2006/relationships/image" Target="../media/image557.emf"/><Relationship Id="rId75" Type="http://schemas.openxmlformats.org/officeDocument/2006/relationships/image" Target="../media/image562.emf"/><Relationship Id="rId1" Type="http://schemas.openxmlformats.org/officeDocument/2006/relationships/slideLayout" Target="../slideLayouts/slideLayout12.xml"/><Relationship Id="rId6" Type="http://schemas.openxmlformats.org/officeDocument/2006/relationships/image" Target="../media/image493.emf"/><Relationship Id="rId15" Type="http://schemas.openxmlformats.org/officeDocument/2006/relationships/image" Target="../media/image502.emf"/><Relationship Id="rId23" Type="http://schemas.openxmlformats.org/officeDocument/2006/relationships/image" Target="../media/image510.emf"/><Relationship Id="rId28" Type="http://schemas.openxmlformats.org/officeDocument/2006/relationships/image" Target="../media/image515.emf"/><Relationship Id="rId36" Type="http://schemas.openxmlformats.org/officeDocument/2006/relationships/image" Target="../media/image523.emf"/><Relationship Id="rId49" Type="http://schemas.openxmlformats.org/officeDocument/2006/relationships/image" Target="../media/image536.emf"/><Relationship Id="rId57" Type="http://schemas.openxmlformats.org/officeDocument/2006/relationships/image" Target="../media/image54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5359524" y="4222804"/>
            <a:ext cx="4752404" cy="2954641"/>
          </a:xfrm>
          <a:prstGeom prst="rect">
            <a:avLst/>
          </a:prstGeom>
          <a:blipFill>
            <a:blip r:embed="rId3" cstate="print">
              <a:alphaModFix amt="71000"/>
            </a:blip>
            <a:stretch>
              <a:fillRect/>
            </a:stretch>
          </a:blipFill>
          <a:ln w="0" cap="rnd" cmpd="thickThi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wrap="square" lIns="91425" tIns="45713" rIns="91425" bIns="45713" anchor="ctr" anchorCtr="0">
            <a:spAutoFit/>
          </a:bodyPr>
          <a:lstStyle/>
          <a:p>
            <a:pPr algn="ctr" eaLnBrk="0" hangingPunct="0">
              <a:defRPr/>
            </a:pPr>
            <a:r>
              <a:rPr lang="cs-CZ" sz="6200" dirty="0" smtClean="0">
                <a:ln w="25400" cmpd="tri">
                  <a:solidFill>
                    <a:srgbClr val="008000"/>
                  </a:solidFill>
                </a:ln>
                <a:solidFill>
                  <a:srgbClr val="3333CC"/>
                </a:solidFill>
                <a:effectLst>
                  <a:outerShdw blurRad="38100" dist="38100" dir="2700000" algn="tl">
                    <a:srgbClr val="000000">
                      <a:alpha val="43137"/>
                    </a:srgbClr>
                  </a:outerShdw>
                </a:effectLst>
                <a:latin typeface="Imprint MT Shadow" pitchFamily="82" charset="0"/>
                <a:cs typeface="KodchiangUPC" pitchFamily="18" charset="-34"/>
              </a:rPr>
              <a:t>č.14</a:t>
            </a:r>
            <a:endParaRPr lang="cs-CZ" sz="6200" dirty="0">
              <a:ln w="25400" cmpd="tri">
                <a:solidFill>
                  <a:srgbClr val="008000"/>
                </a:solidFill>
              </a:ln>
              <a:solidFill>
                <a:srgbClr val="3333CC"/>
              </a:solidFill>
              <a:effectLst>
                <a:outerShdw blurRad="38100" dist="38100" dir="2700000" algn="tl">
                  <a:srgbClr val="000000">
                    <a:alpha val="43137"/>
                  </a:srgbClr>
                </a:outerShdw>
              </a:effectLst>
              <a:latin typeface="Imprint MT Shadow" pitchFamily="82" charset="0"/>
              <a:cs typeface="KodchiangUPC" pitchFamily="18" charset="-34"/>
            </a:endParaRPr>
          </a:p>
          <a:p>
            <a:pPr algn="ctr" eaLnBrk="0" hangingPunct="0">
              <a:defRPr/>
            </a:pPr>
            <a:r>
              <a:rPr lang="cs-CZ" sz="6200" dirty="0" smtClean="0">
                <a:ln w="25400" cmpd="tri">
                  <a:solidFill>
                    <a:srgbClr val="008000"/>
                  </a:solidFill>
                </a:ln>
                <a:solidFill>
                  <a:srgbClr val="3333CC"/>
                </a:solidFill>
                <a:effectLst>
                  <a:outerShdw blurRad="38100" dist="38100" dir="2700000" algn="tl">
                    <a:srgbClr val="000000">
                      <a:alpha val="43137"/>
                    </a:srgbClr>
                  </a:outerShdw>
                </a:effectLst>
                <a:latin typeface="Imprint MT Shadow" pitchFamily="82" charset="0"/>
                <a:cs typeface="KodchiangUPC" pitchFamily="18" charset="-34"/>
              </a:rPr>
              <a:t>FK Motorlet </a:t>
            </a:r>
          </a:p>
          <a:p>
            <a:pPr algn="ctr" eaLnBrk="0" hangingPunct="0">
              <a:defRPr/>
            </a:pPr>
            <a:r>
              <a:rPr lang="cs-CZ" sz="6200" dirty="0" smtClean="0">
                <a:ln w="25400" cmpd="tri">
                  <a:solidFill>
                    <a:srgbClr val="008000"/>
                  </a:solidFill>
                </a:ln>
                <a:solidFill>
                  <a:srgbClr val="3333CC"/>
                </a:solidFill>
                <a:effectLst>
                  <a:outerShdw blurRad="38100" dist="38100" dir="2700000" algn="tl">
                    <a:srgbClr val="000000">
                      <a:alpha val="43137"/>
                    </a:srgbClr>
                  </a:outerShdw>
                </a:effectLst>
                <a:latin typeface="Imprint MT Shadow" pitchFamily="82" charset="0"/>
                <a:cs typeface="KodchiangUPC" pitchFamily="18" charset="-34"/>
              </a:rPr>
              <a:t>Praha</a:t>
            </a:r>
            <a:endParaRPr lang="cs-CZ" sz="6200" dirty="0">
              <a:ln w="25400" cmpd="tri">
                <a:solidFill>
                  <a:srgbClr val="008000"/>
                </a:solidFill>
              </a:ln>
              <a:solidFill>
                <a:srgbClr val="3333CC"/>
              </a:solidFill>
              <a:effectLst>
                <a:outerShdw blurRad="38100" dist="38100" dir="2700000" algn="tl">
                  <a:srgbClr val="000000">
                    <a:alpha val="43137"/>
                  </a:srgbClr>
                </a:outerShdw>
              </a:effectLst>
              <a:latin typeface="Imprint MT Shadow" pitchFamily="82" charset="0"/>
              <a:cs typeface="KodchiangUPC" pitchFamily="18" charset="-34"/>
            </a:endParaRPr>
          </a:p>
        </p:txBody>
      </p:sp>
      <p:sp>
        <p:nvSpPr>
          <p:cNvPr id="6398" name="Rectangle 1278"/>
          <p:cNvSpPr>
            <a:spLocks noChangeArrowheads="1"/>
          </p:cNvSpPr>
          <p:nvPr/>
        </p:nvSpPr>
        <p:spPr bwMode="auto">
          <a:xfrm>
            <a:off x="174948" y="2466975"/>
            <a:ext cx="4464050" cy="4716000"/>
          </a:xfrm>
          <a:prstGeom prst="rect">
            <a:avLst/>
          </a:prstGeom>
          <a:noFill/>
          <a:ln w="8001">
            <a:solidFill>
              <a:srgbClr val="000000"/>
            </a:solidFill>
            <a:miter lim="800000"/>
            <a:headEnd/>
            <a:tailEnd/>
          </a:ln>
        </p:spPr>
        <p:txBody>
          <a:bodyPr lIns="91425" tIns="45713" rIns="91425" bIns="45713"/>
          <a:lstStyle/>
          <a:p>
            <a:pPr algn="ctr" eaLnBrk="0" hangingPunct="0">
              <a:defRPr/>
            </a:pPr>
            <a:endParaRPr lang="cs-CZ" dirty="0">
              <a:solidFill>
                <a:srgbClr val="003399"/>
              </a:solidFill>
              <a:latin typeface="Albertus MT" pitchFamily="18" charset="0"/>
            </a:endParaRP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Restaurace Klub  ve Štětí</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Kemwater ProChemie s.r.o.</a:t>
            </a:r>
          </a:p>
          <a:p>
            <a:pPr algn="ctr" eaLnBrk="0" hangingPunct="0">
              <a:defRPr/>
            </a:pPr>
            <a:r>
              <a:rPr lang="cs-CZ" sz="1100"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a:t>
            </a: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PCT  s.r.o.</a:t>
            </a:r>
          </a:p>
          <a:p>
            <a:pPr algn="ctr" eaLnBrk="0" hangingPunct="0">
              <a:defRPr/>
            </a:pPr>
            <a:r>
              <a:rPr lang="cs-CZ" sz="1100"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VAM </a:t>
            </a: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rPr>
              <a:t>MBL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 Štětí a.s.</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rPr>
              <a:t>D</a:t>
            </a:r>
            <a:r>
              <a:rPr lang="en-GB" sz="1100"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sz="1100"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AXIS  a.s.</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Václav Poustka</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Tyma CZ,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Technicom, </a:t>
            </a:r>
            <a:r>
              <a:rPr lang="cs-CZ" sz="1100"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s.r.o.</a:t>
            </a:r>
            <a:endPar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05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2014</a:t>
            </a:r>
          </a:p>
        </p:txBody>
      </p:sp>
      <p:sp>
        <p:nvSpPr>
          <p:cNvPr id="205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2014</a:t>
            </a:r>
            <a:endParaRPr lang="cs-CZ" sz="2400" b="0" dirty="0">
              <a:latin typeface="Times New Roman" pitchFamily="18" charset="0"/>
            </a:endParaRPr>
          </a:p>
        </p:txBody>
      </p:sp>
      <p:sp>
        <p:nvSpPr>
          <p:cNvPr id="6459" name="Rectangle 1339"/>
          <p:cNvSpPr>
            <a:spLocks noChangeArrowheads="1"/>
          </p:cNvSpPr>
          <p:nvPr/>
        </p:nvSpPr>
        <p:spPr bwMode="auto">
          <a:xfrm>
            <a:off x="174625" y="644525"/>
            <a:ext cx="4464050" cy="1387475"/>
          </a:xfrm>
          <a:prstGeom prst="rect">
            <a:avLst/>
          </a:prstGeom>
          <a:solidFill>
            <a:srgbClr val="CCFFFF"/>
          </a:solidFill>
          <a:ln w="8001" algn="ctr">
            <a:solidFill>
              <a:schemeClr val="tx1"/>
            </a:solidFill>
            <a:miter lim="800000"/>
            <a:headEnd/>
            <a:tailEnd/>
          </a:ln>
          <a:effectLst/>
        </p:spPr>
        <p:txBody>
          <a:bodyPr lIns="89986" tIns="46792" rIns="89986" bIns="46792" anchor="ctr">
            <a:spAutoFit/>
          </a:bodyPr>
          <a:lstStyle/>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p:txBody>
      </p:sp>
      <p:pic>
        <p:nvPicPr>
          <p:cNvPr id="11271" name="Picture 1341"/>
          <p:cNvPicPr>
            <a:picLocks noChangeAspect="1" noChangeArrowheads="1"/>
          </p:cNvPicPr>
          <p:nvPr/>
        </p:nvPicPr>
        <p:blipFill>
          <a:blip r:embed="rId4" cstate="print"/>
          <a:srcRect/>
          <a:stretch>
            <a:fillRect/>
          </a:stretch>
        </p:blipFill>
        <p:spPr bwMode="auto">
          <a:xfrm>
            <a:off x="1758950" y="811213"/>
            <a:ext cx="1030288" cy="936625"/>
          </a:xfrm>
          <a:prstGeom prst="rect">
            <a:avLst/>
          </a:prstGeom>
          <a:noFill/>
          <a:ln w="9525">
            <a:noFill/>
            <a:miter lim="800000"/>
            <a:headEnd/>
            <a:tailEnd/>
          </a:ln>
        </p:spPr>
      </p:pic>
      <p:sp>
        <p:nvSpPr>
          <p:cNvPr id="13" name="AutoShape 3"/>
          <p:cNvSpPr>
            <a:spLocks noChangeArrowheads="1"/>
          </p:cNvSpPr>
          <p:nvPr/>
        </p:nvSpPr>
        <p:spPr bwMode="auto">
          <a:xfrm>
            <a:off x="5363821" y="74422"/>
            <a:ext cx="4748231" cy="1191800"/>
          </a:xfrm>
          <a:prstGeom prst="flowChartAlternateProcess">
            <a:avLst/>
          </a:prstGeom>
          <a:blipFill>
            <a:blip r:embed="rId5" cstate="print"/>
            <a:stretch>
              <a:fillRect/>
            </a:stretch>
          </a:blipFill>
          <a:ln w="28575" cap="rnd" cmpd="sng">
            <a:solidFill>
              <a:srgbClr val="9933FF"/>
            </a:solidFill>
            <a:prstDash val="lgDashDot"/>
            <a:miter lim="800000"/>
            <a:headEnd/>
            <a:tailEnd/>
          </a:ln>
          <a:effectLst>
            <a:innerShdw blurRad="63500" dist="50800" dir="10800000">
              <a:srgbClr val="008000">
                <a:alpha val="50000"/>
              </a:srgbClr>
            </a:innerShdw>
          </a:effectLst>
          <a:scene3d>
            <a:camera prst="orthographicFront"/>
            <a:lightRig rig="threePt" dir="t"/>
          </a:scene3d>
          <a:sp3d extrusionH="127000" contourW="12700" prstMaterial="plastic">
            <a:bevelT w="95250" prst="relaxedInset"/>
            <a:bevelB w="101600" prst="riblet"/>
            <a:extrusionClr>
              <a:srgbClr val="33CC33"/>
            </a:extrusionClr>
            <a:contourClr>
              <a:schemeClr val="bg1"/>
            </a:contourClr>
          </a:sp3d>
        </p:spPr>
        <p:txBody>
          <a:bodyPr wrap="none" lIns="91425" tIns="45713" rIns="91425" bIns="45713" anchor="ctr">
            <a:sp3d contourW="12700">
              <a:extrusionClr>
                <a:schemeClr val="bg1"/>
              </a:extrusionClr>
              <a:contourClr>
                <a:schemeClr val="tx1"/>
              </a:contourClr>
            </a:sp3d>
          </a:bodyPr>
          <a:lstStyle/>
          <a:p>
            <a:pPr algn="ctr" eaLnBrk="0" hangingPunct="0">
              <a:defRPr/>
            </a:pPr>
            <a:r>
              <a:rPr lang="cs-CZ" sz="3200" dirty="0">
                <a:ln w="22225" cap="rnd">
                  <a:solidFill>
                    <a:srgbClr val="FFFF00"/>
                  </a:solidFill>
                  <a:miter lim="800000"/>
                </a:ln>
                <a:gradFill flip="none" rotWithShape="1">
                  <a:gsLst>
                    <a:gs pos="0">
                      <a:schemeClr val="accent2">
                        <a:lumMod val="75000"/>
                      </a:schemeClr>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a:outerShdw blurRad="38100" dist="38100" dir="2700000" algn="tl">
                    <a:srgbClr val="000000">
                      <a:alpha val="43137"/>
                    </a:srgbClr>
                  </a:outerShdw>
                </a:effectLst>
                <a:latin typeface="Gill Sans MT" pitchFamily="34" charset="-18"/>
              </a:rPr>
              <a:t> </a:t>
            </a:r>
            <a:r>
              <a:rPr lang="cs-CZ" sz="3600" dirty="0">
                <a:ln w="22225" cap="rnd">
                  <a:noFill/>
                  <a:miter lim="800000"/>
                </a:ln>
                <a:effectLst>
                  <a:outerShdw blurRad="38100" dist="38100" dir="2700000" algn="tl">
                    <a:srgbClr val="000000">
                      <a:alpha val="43137"/>
                    </a:srgbClr>
                  </a:outerShdw>
                </a:effectLst>
                <a:latin typeface="High Tower Text" pitchFamily="18" charset="0"/>
              </a:rPr>
              <a:t>Fotbalový zpravodaj</a:t>
            </a:r>
          </a:p>
          <a:p>
            <a:pPr algn="ctr" eaLnBrk="0" hangingPunct="0">
              <a:defRPr/>
            </a:pPr>
            <a:r>
              <a:rPr lang="cs-CZ" sz="3600" dirty="0">
                <a:ln w="22225" cap="rnd">
                  <a:noFill/>
                  <a:miter lim="800000"/>
                </a:ln>
                <a:effectLst>
                  <a:outerShdw blurRad="38100" dist="38100" dir="2700000" algn="tl">
                    <a:srgbClr val="000000">
                      <a:alpha val="43137"/>
                    </a:srgbClr>
                  </a:outerShdw>
                </a:effectLst>
                <a:latin typeface="High Tower Text" pitchFamily="18" charset="0"/>
              </a:rPr>
              <a:t>SK Štětí</a:t>
            </a:r>
            <a:endParaRPr lang="cs-CZ" sz="2800" dirty="0">
              <a:ln w="22225" cap="rnd">
                <a:noFill/>
                <a:miter lim="800000"/>
              </a:ln>
              <a:effectLst>
                <a:outerShdw blurRad="38100" dist="38100" dir="2700000" algn="tl">
                  <a:srgbClr val="000000">
                    <a:alpha val="43137"/>
                  </a:srgbClr>
                </a:outerShdw>
              </a:effectLst>
              <a:latin typeface="High Tower Text" pitchFamily="18" charset="0"/>
            </a:endParaRPr>
          </a:p>
        </p:txBody>
      </p:sp>
      <p:sp>
        <p:nvSpPr>
          <p:cNvPr id="12" name="TextovéPole 11"/>
          <p:cNvSpPr txBox="1"/>
          <p:nvPr/>
        </p:nvSpPr>
        <p:spPr>
          <a:xfrm>
            <a:off x="5359524" y="1387475"/>
            <a:ext cx="4752850" cy="708025"/>
          </a:xfrm>
          <a:prstGeom prst="rect">
            <a:avLst/>
          </a:prstGeom>
          <a:blipFill>
            <a:blip r:embed="rId6" cstate="print"/>
            <a:stretch>
              <a:fillRect/>
            </a:stretch>
          </a:blipFill>
          <a:ln>
            <a:solidFill>
              <a:schemeClr val="accent6">
                <a:lumMod val="75000"/>
              </a:schemeClr>
            </a:solidFill>
          </a:ln>
          <a:effectLst>
            <a:outerShdw blurRad="50800" dist="38100" dir="8100000" algn="tr" rotWithShape="0">
              <a:srgbClr val="FFFF00">
                <a:alpha val="40000"/>
              </a:srgbClr>
            </a:outerShdw>
          </a:effectLst>
        </p:spPr>
        <p:txBody>
          <a:bodyPr wrap="square">
            <a:spAutoFit/>
          </a:bodyPr>
          <a:lstStyle/>
          <a:p>
            <a:pPr algn="ctr">
              <a:defRPr/>
            </a:pPr>
            <a:r>
              <a:rPr lang="cs-CZ" sz="2000" dirty="0">
                <a:ln w="0">
                  <a:noFill/>
                </a:ln>
                <a:latin typeface="Century" pitchFamily="18" charset="0"/>
                <a:ea typeface="MS Mincho" pitchFamily="49" charset="-128"/>
              </a:rPr>
              <a:t>Sezóna   2013/2014  Divize skupina B Jaro</a:t>
            </a:r>
          </a:p>
        </p:txBody>
      </p:sp>
      <p:sp>
        <p:nvSpPr>
          <p:cNvPr id="11274" name="TextovéPole 13"/>
          <p:cNvSpPr txBox="1">
            <a:spLocks noChangeArrowheads="1"/>
          </p:cNvSpPr>
          <p:nvPr/>
        </p:nvSpPr>
        <p:spPr bwMode="auto">
          <a:xfrm>
            <a:off x="5287516" y="6869113"/>
            <a:ext cx="4606925" cy="369887"/>
          </a:xfrm>
          <a:prstGeom prst="rect">
            <a:avLst/>
          </a:prstGeom>
          <a:noFill/>
          <a:ln w="9525">
            <a:noFill/>
            <a:miter lim="800000"/>
            <a:headEnd/>
            <a:tailEnd/>
          </a:ln>
        </p:spPr>
        <p:txBody>
          <a:bodyPr>
            <a:spAutoFit/>
          </a:bodyPr>
          <a:lstStyle/>
          <a:p>
            <a:pPr algn="ctr"/>
            <a:r>
              <a:rPr lang="cs-CZ" sz="1800" dirty="0"/>
              <a:t>www.stetimondifotbal.cz</a:t>
            </a:r>
          </a:p>
        </p:txBody>
      </p:sp>
      <p:sp>
        <p:nvSpPr>
          <p:cNvPr id="16" name="TextovéPole 15"/>
          <p:cNvSpPr txBox="1"/>
          <p:nvPr/>
        </p:nvSpPr>
        <p:spPr>
          <a:xfrm>
            <a:off x="5359524" y="2251348"/>
            <a:ext cx="4752528" cy="1846659"/>
          </a:xfrm>
          <a:prstGeom prst="rect">
            <a:avLst/>
          </a:prstGeom>
          <a:blipFill dpi="0" rotWithShape="1">
            <a:blip r:embed="rId7" cstate="print">
              <a:alphaModFix amt="52000"/>
            </a:blip>
            <a:srcRect/>
            <a:stretch>
              <a:fillRect/>
            </a:stretch>
          </a:blipFill>
          <a:ln w="12700" cmpd="sng">
            <a:solidFill>
              <a:schemeClr val="tx1"/>
            </a:solidFill>
          </a:ln>
          <a:effectLst/>
          <a:scene3d>
            <a:camera prst="orthographicFront"/>
            <a:lightRig rig="threePt" dir="t"/>
          </a:scene3d>
          <a:sp3d extrusionH="76200" contourW="12700" prstMaterial="plastic">
            <a:extrusionClr>
              <a:schemeClr val="bg1"/>
            </a:extrusionClr>
            <a:contourClr>
              <a:schemeClr val="bg1"/>
            </a:contourClr>
          </a:sp3d>
        </p:spPr>
        <p:txBody>
          <a:bodyPr wrap="square">
            <a:spAutoFit/>
          </a:bodyPr>
          <a:lstStyle/>
          <a:p>
            <a:pPr algn="ctr">
              <a:defRPr/>
            </a:pPr>
            <a:r>
              <a:rPr lang="cs-CZ" sz="3800" dirty="0" smtClean="0">
                <a:ln w="28575">
                  <a:gradFill>
                    <a:gsLst>
                      <a:gs pos="0">
                        <a:srgbClr val="DDEBCF"/>
                      </a:gs>
                      <a:gs pos="50000">
                        <a:srgbClr val="9CB86E"/>
                      </a:gs>
                      <a:gs pos="100000">
                        <a:srgbClr val="156B13"/>
                      </a:gs>
                    </a:gsLst>
                    <a:lin ang="5400000" scaled="0"/>
                  </a:gradFill>
                </a:ln>
                <a:solidFill>
                  <a:srgbClr val="0033CC"/>
                </a:solidFill>
                <a:effectLst>
                  <a:outerShdw blurRad="38100" dist="38100" dir="2700000" algn="tl">
                    <a:srgbClr val="000000">
                      <a:alpha val="43137"/>
                    </a:srgbClr>
                  </a:outerShdw>
                </a:effectLst>
                <a:latin typeface="Ebrima" pitchFamily="2" charset="0"/>
                <a:ea typeface="Ebrima" pitchFamily="2" charset="0"/>
                <a:cs typeface="Ebrima" pitchFamily="2" charset="0"/>
              </a:rPr>
              <a:t>31.5.2014</a:t>
            </a:r>
            <a:endParaRPr lang="cs-CZ" sz="3800" dirty="0">
              <a:ln w="28575">
                <a:gradFill>
                  <a:gsLst>
                    <a:gs pos="0">
                      <a:srgbClr val="DDEBCF"/>
                    </a:gs>
                    <a:gs pos="50000">
                      <a:srgbClr val="9CB86E"/>
                    </a:gs>
                    <a:gs pos="100000">
                      <a:srgbClr val="156B13"/>
                    </a:gs>
                  </a:gsLst>
                  <a:lin ang="5400000" scaled="0"/>
                </a:gradFill>
              </a:ln>
              <a:solidFill>
                <a:srgbClr val="0033CC"/>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a:p>
            <a:pPr algn="ctr">
              <a:defRPr/>
            </a:pPr>
            <a:r>
              <a:rPr lang="cs-CZ" sz="3800" dirty="0">
                <a:ln w="28575">
                  <a:gradFill>
                    <a:gsLst>
                      <a:gs pos="0">
                        <a:srgbClr val="DDEBCF"/>
                      </a:gs>
                      <a:gs pos="50000">
                        <a:srgbClr val="9CB86E"/>
                      </a:gs>
                      <a:gs pos="100000">
                        <a:srgbClr val="156B13"/>
                      </a:gs>
                    </a:gsLst>
                    <a:lin ang="5400000" scaled="0"/>
                  </a:gradFill>
                </a:ln>
                <a:solidFill>
                  <a:srgbClr val="0033CC"/>
                </a:solidFill>
                <a:effectLst>
                  <a:outerShdw blurRad="38100" dist="38100" dir="2700000" algn="tl">
                    <a:srgbClr val="000000">
                      <a:alpha val="43137"/>
                    </a:srgbClr>
                  </a:outerShdw>
                </a:effectLst>
                <a:latin typeface="Ebrima" pitchFamily="2" charset="0"/>
                <a:ea typeface="Ebrima" pitchFamily="2" charset="0"/>
                <a:cs typeface="Ebrima" pitchFamily="2" charset="0"/>
              </a:rPr>
              <a:t>Sobota</a:t>
            </a:r>
          </a:p>
          <a:p>
            <a:pPr algn="ctr">
              <a:defRPr/>
            </a:pPr>
            <a:r>
              <a:rPr lang="cs-CZ" sz="3800" dirty="0" smtClean="0">
                <a:ln w="28575">
                  <a:gradFill>
                    <a:gsLst>
                      <a:gs pos="0">
                        <a:srgbClr val="DDEBCF"/>
                      </a:gs>
                      <a:gs pos="50000">
                        <a:srgbClr val="9CB86E"/>
                      </a:gs>
                      <a:gs pos="100000">
                        <a:srgbClr val="156B13"/>
                      </a:gs>
                    </a:gsLst>
                    <a:lin ang="5400000" scaled="0"/>
                  </a:gradFill>
                </a:ln>
                <a:solidFill>
                  <a:srgbClr val="0033CC"/>
                </a:solidFill>
                <a:effectLst>
                  <a:outerShdw blurRad="38100" dist="38100" dir="2700000" algn="tl">
                    <a:srgbClr val="000000">
                      <a:alpha val="43137"/>
                    </a:srgbClr>
                  </a:outerShdw>
                </a:effectLst>
                <a:latin typeface="Ebrima" pitchFamily="2" charset="0"/>
                <a:ea typeface="Ebrima" pitchFamily="2" charset="0"/>
                <a:cs typeface="Ebrima" pitchFamily="2" charset="0"/>
              </a:rPr>
              <a:t>28.kolo </a:t>
            </a:r>
            <a:r>
              <a:rPr lang="cs-CZ" sz="3800" dirty="0">
                <a:ln w="28575">
                  <a:gradFill>
                    <a:gsLst>
                      <a:gs pos="0">
                        <a:srgbClr val="DDEBCF"/>
                      </a:gs>
                      <a:gs pos="50000">
                        <a:srgbClr val="9CB86E"/>
                      </a:gs>
                      <a:gs pos="100000">
                        <a:srgbClr val="156B13"/>
                      </a:gs>
                    </a:gsLst>
                    <a:lin ang="5400000" scaled="0"/>
                  </a:gradFill>
                </a:ln>
                <a:solidFill>
                  <a:srgbClr val="0033CC"/>
                </a:solidFill>
                <a:effectLst>
                  <a:outerShdw blurRad="38100" dist="38100" dir="2700000" algn="tl">
                    <a:srgbClr val="000000">
                      <a:alpha val="43137"/>
                    </a:srgbClr>
                  </a:outerShdw>
                </a:effectLst>
                <a:latin typeface="Ebrima" pitchFamily="2" charset="0"/>
                <a:ea typeface="Ebrima" pitchFamily="2" charset="0"/>
                <a:cs typeface="Ebrima" pitchFamily="2" charset="0"/>
              </a:rPr>
              <a:t>– 10:1</a:t>
            </a:r>
            <a:r>
              <a:rPr lang="cs-CZ" sz="3800" dirty="0">
                <a:ln w="28575">
                  <a:gradFill>
                    <a:gsLst>
                      <a:gs pos="0">
                        <a:srgbClr val="DDEBCF"/>
                      </a:gs>
                      <a:gs pos="50000">
                        <a:srgbClr val="9CB86E"/>
                      </a:gs>
                      <a:gs pos="100000">
                        <a:srgbClr val="156B13"/>
                      </a:gs>
                    </a:gsLst>
                    <a:lin ang="5400000" scaled="0"/>
                  </a:gradFill>
                </a:ln>
                <a:solidFill>
                  <a:srgbClr val="0066FF"/>
                </a:solidFill>
                <a:effectLst>
                  <a:outerShdw blurRad="38100" dist="38100" dir="2700000" algn="tl">
                    <a:srgbClr val="000000">
                      <a:alpha val="43137"/>
                    </a:srgbClr>
                  </a:outerShdw>
                </a:effectLst>
                <a:latin typeface="Ebrima" pitchFamily="2" charset="0"/>
                <a:ea typeface="Ebrima" pitchFamily="2" charset="0"/>
                <a:cs typeface="Ebrima" pitchFamily="2" charset="0"/>
              </a:rPr>
              <a:t>5</a:t>
            </a:r>
          </a:p>
        </p:txBody>
      </p:sp>
      <p:pic>
        <p:nvPicPr>
          <p:cNvPr id="14" name="Picture 3"/>
          <p:cNvPicPr>
            <a:picLocks noChangeAspect="1" noChangeArrowheads="1"/>
          </p:cNvPicPr>
          <p:nvPr/>
        </p:nvPicPr>
        <p:blipFill>
          <a:blip r:embed="rId8" cstate="print"/>
          <a:srcRect/>
          <a:stretch>
            <a:fillRect/>
          </a:stretch>
        </p:blipFill>
        <p:spPr bwMode="auto">
          <a:xfrm>
            <a:off x="11480204" y="3259460"/>
            <a:ext cx="1224136" cy="1152128"/>
          </a:xfrm>
          <a:prstGeom prst="rect">
            <a:avLst/>
          </a:prstGeom>
          <a:noFill/>
          <a:ln w="9525">
            <a:noFill/>
            <a:miter lim="800000"/>
            <a:headEnd/>
            <a:tailEnd/>
          </a:ln>
        </p:spPr>
      </p:pic>
      <p:pic>
        <p:nvPicPr>
          <p:cNvPr id="33793" name="Picture 1"/>
          <p:cNvPicPr>
            <a:picLocks noChangeAspect="1" noChangeArrowheads="1"/>
          </p:cNvPicPr>
          <p:nvPr/>
        </p:nvPicPr>
        <p:blipFill>
          <a:blip r:embed="rId9" cstate="print"/>
          <a:srcRect/>
          <a:stretch>
            <a:fillRect/>
          </a:stretch>
        </p:blipFill>
        <p:spPr bwMode="auto">
          <a:xfrm>
            <a:off x="11264180" y="4843636"/>
            <a:ext cx="1428750" cy="1933575"/>
          </a:xfrm>
          <a:prstGeom prst="rect">
            <a:avLst/>
          </a:prstGeom>
          <a:noFill/>
          <a:ln w="9525">
            <a:noFill/>
            <a:miter lim="800000"/>
            <a:headEnd/>
            <a:tailEnd/>
          </a:ln>
        </p:spPr>
      </p:pic>
      <p:sp>
        <p:nvSpPr>
          <p:cNvPr id="15" name="TextovéPole 12"/>
          <p:cNvSpPr txBox="1">
            <a:spLocks noChangeArrowheads="1"/>
          </p:cNvSpPr>
          <p:nvPr/>
        </p:nvSpPr>
        <p:spPr bwMode="auto">
          <a:xfrm>
            <a:off x="8376791" y="4280144"/>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dirty="0">
                <a:latin typeface="Arial Black" panose="020B0A04020102020204" pitchFamily="34" charset="0"/>
              </a:rPr>
              <a:t> </a:t>
            </a:r>
            <a:r>
              <a:rPr lang="cs-CZ" altLang="cs-CZ" sz="5400" u="none" dirty="0" smtClean="0">
                <a:latin typeface="Arial Black" panose="020B0A04020102020204" pitchFamily="34" charset="0"/>
              </a:rPr>
              <a:t>0:4</a:t>
            </a:r>
            <a:endParaRPr lang="cs-CZ" altLang="cs-CZ" sz="5400" u="none" dirty="0">
              <a:latin typeface="Arial Black" panose="020B0A04020102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367463" y="66675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10" name="TextovéPole 9"/>
          <p:cNvSpPr txBox="1"/>
          <p:nvPr/>
        </p:nvSpPr>
        <p:spPr>
          <a:xfrm>
            <a:off x="174948" y="595164"/>
            <a:ext cx="4680520" cy="5832366"/>
          </a:xfrm>
          <a:prstGeom prst="rect">
            <a:avLst/>
          </a:prstGeom>
          <a:noFill/>
        </p:spPr>
        <p:txBody>
          <a:bodyPr wrap="square" rtlCol="0">
            <a:spAutoFit/>
          </a:bodyPr>
          <a:lstStyle/>
          <a:p>
            <a:r>
              <a:rPr lang="cs-CZ" sz="1100" b="0" dirty="0" smtClean="0">
                <a:latin typeface="Arial" pitchFamily="34" charset="0"/>
                <a:cs typeface="Arial" pitchFamily="34" charset="0"/>
              </a:rPr>
              <a:t>Tu největší možnost domácí promarnili 3 minuty před změnou stran. V posledním okamžiku se skluzem do střely postavil </a:t>
            </a:r>
            <a:r>
              <a:rPr lang="cs-CZ" sz="1100" b="0" dirty="0" err="1" smtClean="0">
                <a:latin typeface="Arial" pitchFamily="34" charset="0"/>
                <a:cs typeface="Arial" pitchFamily="34" charset="0"/>
              </a:rPr>
              <a:t>Ransdorf</a:t>
            </a:r>
            <a:r>
              <a:rPr lang="cs-CZ" sz="1100" b="0" dirty="0" smtClean="0">
                <a:latin typeface="Arial" pitchFamily="34" charset="0"/>
                <a:cs typeface="Arial" pitchFamily="34" charset="0"/>
              </a:rPr>
              <a:t>. Jak hodně chtějí, ale i potřebují domácí vyhrát bylo znát na začátku druhého poločasu. Jeden míč za druhým létal do našeho vápna a obrana byla stále více přetíženější. V 51. minutě jsme odvraceli s velkým štěstím. Když se po čtvrthodině druhé části zdálo, že jsme se z tlaku vymanili a Šimral dokonce opět velmi hezky vystřelil, tak jsme se v 61. minutě nestačili včas vrátit a střela Waltra znamenala vedení domácích 2:1. Rozhodnuto ale zdaleka nebylo a dokonce mohlo být i hned vyrovnáno,když v 63. minutě zaběhl za obránce Kala a snaha přehodit brankáře skončila těsně vedle. Rozhodující momenty se odehrály v 73. minutě.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 špatně odhadl své postavení před brankou, toho si všiml </a:t>
            </a:r>
            <a:r>
              <a:rPr lang="cs-CZ" sz="1100" b="0" dirty="0" err="1" smtClean="0">
                <a:latin typeface="Arial" pitchFamily="34" charset="0"/>
                <a:cs typeface="Arial" pitchFamily="34" charset="0"/>
              </a:rPr>
              <a:t>Marčík</a:t>
            </a:r>
            <a:r>
              <a:rPr lang="cs-CZ" sz="1100" b="0" dirty="0" smtClean="0">
                <a:latin typeface="Arial" pitchFamily="34" charset="0"/>
                <a:cs typeface="Arial" pitchFamily="34" charset="0"/>
              </a:rPr>
              <a:t> a nádherným přehozem zvýšil už na 3:1. Úplně jsme to ještě nezabalili a snažili se aspoň korigovat. Tůma v dobrém postavení vystřelil slabě. V 84. minutě tutovku domácích na lajně zachraňoval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 a poslední tečkou tohoto utkání byla velká příležitost </a:t>
            </a:r>
            <a:r>
              <a:rPr lang="cs-CZ" sz="1100" b="0" dirty="0" err="1" smtClean="0">
                <a:latin typeface="Arial" pitchFamily="34" charset="0"/>
                <a:cs typeface="Arial" pitchFamily="34" charset="0"/>
              </a:rPr>
              <a:t>Ransdorfa</a:t>
            </a:r>
            <a:r>
              <a:rPr lang="cs-CZ" sz="1100" b="0" dirty="0" smtClean="0">
                <a:latin typeface="Arial" pitchFamily="34" charset="0"/>
                <a:cs typeface="Arial" pitchFamily="34" charset="0"/>
              </a:rPr>
              <a:t>, který měl v 89. minutě na hlavě snížení náskoku, ale branku jen těsně minul. Prohráli jsme sice o 2 branky, ale herně jsme byli domácím vyrovnaným soupeřem a určitě jsme nebyli o moc horší. Rozhodl větší důraz před brankou a individuální chyby,kdy jsme 2x inkasovali. Do konce jsou ještě 3 kola. Čekají nás 2 soupeři, kteří usiluj o postup do vyšší soutěže. Do záchrany už promluvit moc nemůžeme. Zde můžeme pouze sledovat šachovou partii mezi jednotlivými mužstvy, kde se určitě ještě dočkáme mnoha zajímavých a překvapivých výsledků. Za týden přijede do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Motorlet Praha. Mužstvo z horní poloviny tabulky a tak pojďme se pokusit o překvapení.</a:t>
            </a:r>
            <a:br>
              <a:rPr lang="cs-CZ" sz="1100" b="0" dirty="0" smtClean="0">
                <a:latin typeface="Arial" pitchFamily="34" charset="0"/>
                <a:cs typeface="Arial" pitchFamily="34" charset="0"/>
              </a:rPr>
            </a:br>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Ransdorf</a:t>
            </a:r>
            <a:r>
              <a:rPr lang="cs-CZ" sz="1100" b="0" dirty="0" smtClean="0">
                <a:latin typeface="Arial" pitchFamily="34" charset="0"/>
                <a:cs typeface="Arial" pitchFamily="34" charset="0"/>
              </a:rPr>
              <a:t>, Tůma, </a:t>
            </a:r>
            <a:r>
              <a:rPr lang="cs-CZ" sz="1100" b="0" dirty="0" err="1" smtClean="0">
                <a:latin typeface="Arial" pitchFamily="34" charset="0"/>
                <a:cs typeface="Arial" pitchFamily="34" charset="0"/>
              </a:rPr>
              <a:t>Šmidrkal</a:t>
            </a:r>
            <a:r>
              <a:rPr lang="cs-CZ" sz="1100" b="0" dirty="0" smtClean="0">
                <a:latin typeface="Arial" pitchFamily="34" charset="0"/>
                <a:cs typeface="Arial" pitchFamily="34" charset="0"/>
              </a:rPr>
              <a:t>, Mencl-Šimral, </a:t>
            </a:r>
            <a:r>
              <a:rPr lang="cs-CZ" sz="1100" b="0" dirty="0" err="1" smtClean="0">
                <a:latin typeface="Arial" pitchFamily="34" charset="0"/>
                <a:cs typeface="Arial" pitchFamily="34" charset="0"/>
              </a:rPr>
              <a:t>Kucler</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Malák</a:t>
            </a:r>
            <a:r>
              <a:rPr lang="cs-CZ" sz="1100" b="0" dirty="0" smtClean="0">
                <a:latin typeface="Arial" pitchFamily="34" charset="0"/>
                <a:cs typeface="Arial" pitchFamily="34" charset="0"/>
              </a:rPr>
              <a:t>, Stejskal(66.Tichý)-Kala, </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a:r>
            <a:br>
              <a:rPr lang="cs-CZ" sz="1100" b="0" dirty="0" smtClean="0">
                <a:latin typeface="Arial" pitchFamily="34" charset="0"/>
                <a:cs typeface="Arial" pitchFamily="34" charset="0"/>
              </a:rPr>
            </a:br>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.Frey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J.Havner</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Masér: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J.Nedomlel</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Vrzal-Benedikt, </a:t>
            </a:r>
            <a:r>
              <a:rPr lang="cs-CZ" sz="1100" b="0" dirty="0" err="1" smtClean="0">
                <a:latin typeface="Arial" pitchFamily="34" charset="0"/>
                <a:cs typeface="Arial" pitchFamily="34" charset="0"/>
              </a:rPr>
              <a:t>Rejžek</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Delegát</a:t>
            </a:r>
            <a:r>
              <a:rPr lang="cs-CZ" sz="1100" b="0" dirty="0" smtClean="0">
                <a:latin typeface="Arial" pitchFamily="34" charset="0"/>
                <a:cs typeface="Arial" pitchFamily="34" charset="0"/>
              </a:rPr>
              <a:t>: Kruliš</a:t>
            </a:r>
          </a:p>
          <a:p>
            <a:r>
              <a:rPr lang="cs-CZ" sz="3200" dirty="0" smtClean="0"/>
              <a:t> </a:t>
            </a:r>
            <a:endParaRPr lang="cs-CZ" sz="3200" dirty="0"/>
          </a:p>
        </p:txBody>
      </p:sp>
      <p:sp>
        <p:nvSpPr>
          <p:cNvPr id="4" name="TextovéPole 3"/>
          <p:cNvSpPr txBox="1"/>
          <p:nvPr/>
        </p:nvSpPr>
        <p:spPr>
          <a:xfrm>
            <a:off x="318964" y="163116"/>
            <a:ext cx="4176464" cy="276999"/>
          </a:xfrm>
          <a:prstGeom prst="rect">
            <a:avLst/>
          </a:prstGeom>
          <a:solidFill>
            <a:schemeClr val="bg1">
              <a:lumMod val="85000"/>
            </a:schemeClr>
          </a:solidFill>
        </p:spPr>
        <p:txBody>
          <a:bodyPr wrap="square" rtlCol="0">
            <a:spAutoFit/>
          </a:bodyPr>
          <a:lstStyle/>
          <a:p>
            <a:pPr algn="ctr"/>
            <a:r>
              <a:rPr lang="cs-CZ" dirty="0" smtClean="0"/>
              <a:t>Pokračování Český Brod-</a:t>
            </a:r>
            <a:r>
              <a:rPr lang="cs-CZ" dirty="0" err="1" smtClean="0"/>
              <a:t>Štětí</a:t>
            </a:r>
            <a:r>
              <a:rPr lang="cs-CZ" dirty="0" smtClean="0"/>
              <a:t>  24.5.2014</a:t>
            </a:r>
            <a:endParaRPr lang="cs-CZ" dirty="0"/>
          </a:p>
        </p:txBody>
      </p:sp>
      <p:pic>
        <p:nvPicPr>
          <p:cNvPr id="2" name="Picture 62"/>
          <p:cNvPicPr>
            <a:picLocks noChangeAspect="1" noChangeArrowheads="1"/>
          </p:cNvPicPr>
          <p:nvPr/>
        </p:nvPicPr>
        <p:blipFill>
          <a:blip r:embed="rId3" cstate="print"/>
          <a:srcRect/>
          <a:stretch>
            <a:fillRect/>
          </a:stretch>
        </p:blipFill>
        <p:spPr bwMode="auto">
          <a:xfrm>
            <a:off x="2479204" y="5851748"/>
            <a:ext cx="1288926" cy="1154435"/>
          </a:xfrm>
          <a:prstGeom prst="rect">
            <a:avLst/>
          </a:prstGeom>
          <a:noFill/>
          <a:ln w="9525">
            <a:noFill/>
            <a:miter lim="800000"/>
            <a:headEnd/>
            <a:tailEnd/>
          </a:ln>
        </p:spPr>
      </p:pic>
      <p:pic>
        <p:nvPicPr>
          <p:cNvPr id="7231" name="Picture 63"/>
          <p:cNvPicPr>
            <a:picLocks noChangeAspect="1" noChangeArrowheads="1"/>
          </p:cNvPicPr>
          <p:nvPr/>
        </p:nvPicPr>
        <p:blipFill>
          <a:blip r:embed="rId4" cstate="print"/>
          <a:srcRect/>
          <a:stretch>
            <a:fillRect/>
          </a:stretch>
        </p:blipFill>
        <p:spPr bwMode="auto">
          <a:xfrm>
            <a:off x="679004" y="5851748"/>
            <a:ext cx="1152128" cy="936104"/>
          </a:xfrm>
          <a:prstGeom prst="rect">
            <a:avLst/>
          </a:prstGeom>
          <a:noFill/>
          <a:ln w="9525">
            <a:noFill/>
            <a:miter lim="800000"/>
            <a:headEnd/>
            <a:tailEnd/>
          </a:ln>
        </p:spPr>
      </p:pic>
      <p:sp>
        <p:nvSpPr>
          <p:cNvPr id="7" name="TextovéPole 6"/>
          <p:cNvSpPr txBox="1"/>
          <p:nvPr/>
        </p:nvSpPr>
        <p:spPr>
          <a:xfrm>
            <a:off x="5359524" y="1315244"/>
            <a:ext cx="4752528" cy="707886"/>
          </a:xfrm>
          <a:prstGeom prst="rect">
            <a:avLst/>
          </a:prstGeom>
          <a:noFill/>
        </p:spPr>
        <p:txBody>
          <a:bodyPr wrap="square" rtlCol="0">
            <a:spAutoFit/>
          </a:bodyPr>
          <a:lstStyle/>
          <a:p>
            <a:pPr algn="ctr"/>
            <a:r>
              <a:rPr lang="cs-CZ" sz="2000" dirty="0" smtClean="0">
                <a:ln w="3175">
                  <a:solidFill>
                    <a:srgbClr val="FF3300"/>
                  </a:solidFill>
                </a:ln>
                <a:solidFill>
                  <a:srgbClr val="000099"/>
                </a:solidFill>
                <a:latin typeface="Arial Black" pitchFamily="34" charset="0"/>
              </a:rPr>
              <a:t>SK Sokol </a:t>
            </a:r>
            <a:r>
              <a:rPr lang="cs-CZ" sz="2000" dirty="0" err="1" smtClean="0">
                <a:ln w="3175">
                  <a:solidFill>
                    <a:srgbClr val="FF3300"/>
                  </a:solidFill>
                </a:ln>
                <a:solidFill>
                  <a:srgbClr val="000099"/>
                </a:solidFill>
                <a:latin typeface="Arial Black" pitchFamily="34" charset="0"/>
              </a:rPr>
              <a:t>Brozany</a:t>
            </a:r>
            <a:r>
              <a:rPr lang="cs-CZ" sz="2000" dirty="0" smtClean="0">
                <a:ln w="3175">
                  <a:solidFill>
                    <a:srgbClr val="FF3300"/>
                  </a:solidFill>
                </a:ln>
                <a:solidFill>
                  <a:srgbClr val="000099"/>
                </a:solidFill>
                <a:latin typeface="Arial Black" pitchFamily="34" charset="0"/>
              </a:rPr>
              <a:t>– SK </a:t>
            </a:r>
            <a:r>
              <a:rPr lang="cs-CZ" sz="2000" dirty="0" err="1" smtClean="0">
                <a:ln w="3175">
                  <a:solidFill>
                    <a:srgbClr val="FF3300"/>
                  </a:solidFill>
                </a:ln>
                <a:solidFill>
                  <a:srgbClr val="000099"/>
                </a:solidFill>
                <a:latin typeface="Arial Black" pitchFamily="34" charset="0"/>
              </a:rPr>
              <a:t>Štětí</a:t>
            </a:r>
            <a:endParaRPr lang="cs-CZ" sz="2000" dirty="0" smtClean="0">
              <a:ln w="3175">
                <a:solidFill>
                  <a:srgbClr val="FF3300"/>
                </a:solidFill>
              </a:ln>
              <a:solidFill>
                <a:srgbClr val="000099"/>
              </a:solidFill>
              <a:latin typeface="Arial Black" pitchFamily="34" charset="0"/>
            </a:endParaRPr>
          </a:p>
          <a:p>
            <a:pPr algn="ctr"/>
            <a:r>
              <a:rPr lang="cs-CZ" sz="2000" dirty="0" smtClean="0">
                <a:ln w="3175">
                  <a:solidFill>
                    <a:srgbClr val="FF3300"/>
                  </a:solidFill>
                </a:ln>
                <a:solidFill>
                  <a:srgbClr val="000099"/>
                </a:solidFill>
                <a:latin typeface="Arial Black" pitchFamily="34" charset="0"/>
              </a:rPr>
              <a:t>3:1(2:0)   25.5.2014  23.kolo</a:t>
            </a:r>
            <a:endParaRPr lang="cs-CZ" sz="2000" dirty="0">
              <a:ln w="3175">
                <a:solidFill>
                  <a:srgbClr val="FF3300"/>
                </a:solidFill>
              </a:ln>
              <a:solidFill>
                <a:srgbClr val="000099"/>
              </a:solidFill>
              <a:latin typeface="Arial Black" pitchFamily="34" charset="0"/>
            </a:endParaRPr>
          </a:p>
        </p:txBody>
      </p:sp>
      <p:sp>
        <p:nvSpPr>
          <p:cNvPr id="8" name="TextovéPole 7"/>
          <p:cNvSpPr txBox="1"/>
          <p:nvPr/>
        </p:nvSpPr>
        <p:spPr>
          <a:xfrm>
            <a:off x="5431532" y="235124"/>
            <a:ext cx="4855468" cy="830997"/>
          </a:xfrm>
          <a:prstGeom prst="rect">
            <a:avLst/>
          </a:prstGeom>
          <a:blipFill dpi="0" rotWithShape="1">
            <a:blip r:embed="rId5" cstate="print">
              <a:alphaModFix amt="61000"/>
            </a:blip>
            <a:srcRect/>
            <a:stretch>
              <a:fillRect l="2000" r="3000"/>
            </a:stretch>
          </a:blipFill>
        </p:spPr>
        <p:txBody>
          <a:bodyPr wrap="square" rtlCol="0">
            <a:spAutoFit/>
          </a:bodyPr>
          <a:lstStyle/>
          <a:p>
            <a:pPr algn="ctr"/>
            <a:r>
              <a:rPr lang="cs-CZ" sz="1600" dirty="0" smtClean="0">
                <a:latin typeface="Tahoma" pitchFamily="34" charset="0"/>
                <a:ea typeface="Tahoma" pitchFamily="34" charset="0"/>
                <a:cs typeface="Tahoma" pitchFamily="34" charset="0"/>
              </a:rPr>
              <a:t>Mladší žáci hráli v </a:t>
            </a:r>
            <a:r>
              <a:rPr lang="cs-CZ" sz="1600" dirty="0" err="1" smtClean="0">
                <a:latin typeface="Tahoma" pitchFamily="34" charset="0"/>
                <a:ea typeface="Tahoma" pitchFamily="34" charset="0"/>
                <a:cs typeface="Tahoma" pitchFamily="34" charset="0"/>
              </a:rPr>
              <a:t>Brozanech</a:t>
            </a:r>
            <a:r>
              <a:rPr lang="cs-CZ" sz="1600" dirty="0" smtClean="0">
                <a:latin typeface="Tahoma" pitchFamily="34" charset="0"/>
                <a:ea typeface="Tahoma" pitchFamily="34" charset="0"/>
                <a:cs typeface="Tahoma" pitchFamily="34" charset="0"/>
              </a:rPr>
              <a:t> o Černého Petra  v tabulce Ústeckého přeboru  a asi jim zůstane až do konce sezóny</a:t>
            </a:r>
            <a:endParaRPr lang="cs-CZ" sz="1600" dirty="0">
              <a:latin typeface="Tahoma" pitchFamily="34" charset="0"/>
              <a:ea typeface="Tahoma" pitchFamily="34" charset="0"/>
              <a:cs typeface="Tahoma" pitchFamily="34" charset="0"/>
            </a:endParaRPr>
          </a:p>
        </p:txBody>
      </p:sp>
      <p:sp>
        <p:nvSpPr>
          <p:cNvPr id="9" name="Rectangle 76"/>
          <p:cNvSpPr>
            <a:spLocks noChangeArrowheads="1"/>
          </p:cNvSpPr>
          <p:nvPr/>
        </p:nvSpPr>
        <p:spPr bwMode="auto">
          <a:xfrm>
            <a:off x="5575548" y="2179340"/>
            <a:ext cx="4320480" cy="1738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solidFill>
                    <a:schemeClr val="accent1">
                      <a:lumMod val="50000"/>
                    </a:schemeClr>
                  </a:solidFill>
                </a:ln>
                <a:solidFill>
                  <a:schemeClr val="tx1"/>
                </a:solidFill>
                <a:effectLst/>
                <a:latin typeface="Arial Black" pitchFamily="34" charset="0"/>
                <a:ea typeface="Calibri" pitchFamily="34" charset="0"/>
                <a:cs typeface="Times New Roman" pitchFamily="18" charset="0"/>
              </a:rPr>
              <a:t>SK </a:t>
            </a:r>
            <a:r>
              <a:rPr kumimoji="0" lang="cs-CZ" sz="2000" b="1" i="0" u="sng" strike="noStrike" cap="none" normalizeH="0" baseline="0" dirty="0" err="1" smtClean="0">
                <a:ln>
                  <a:solidFill>
                    <a:schemeClr val="accent1">
                      <a:lumMod val="50000"/>
                    </a:schemeClr>
                  </a:solidFill>
                </a:ln>
                <a:solidFill>
                  <a:schemeClr val="tx1"/>
                </a:solidFill>
                <a:effectLst/>
                <a:latin typeface="Arial Black" pitchFamily="34" charset="0"/>
                <a:ea typeface="Calibri" pitchFamily="34" charset="0"/>
                <a:cs typeface="Times New Roman" pitchFamily="18" charset="0"/>
              </a:rPr>
              <a:t>Štětí</a:t>
            </a:r>
            <a:r>
              <a:rPr kumimoji="0" lang="cs-CZ" sz="2000" b="1" i="0" u="sng" strike="noStrike" cap="none" normalizeH="0" baseline="0" dirty="0" smtClean="0">
                <a:ln>
                  <a:solidFill>
                    <a:schemeClr val="accent1">
                      <a:lumMod val="50000"/>
                    </a:schemeClr>
                  </a:solidFill>
                </a:ln>
                <a:solidFill>
                  <a:schemeClr val="tx1"/>
                </a:solidFill>
                <a:effectLst/>
                <a:latin typeface="Arial Black" pitchFamily="34" charset="0"/>
                <a:ea typeface="Calibri" pitchFamily="34" charset="0"/>
                <a:cs typeface="Times New Roman" pitchFamily="18" charset="0"/>
              </a:rPr>
              <a:t> – SK Roudnice </a:t>
            </a:r>
            <a:r>
              <a:rPr kumimoji="0" lang="cs-CZ" sz="2000" b="1" i="0" u="sng" strike="noStrike" cap="none" normalizeH="0" baseline="0" dirty="0" err="1" smtClean="0">
                <a:ln>
                  <a:solidFill>
                    <a:schemeClr val="accent1">
                      <a:lumMod val="50000"/>
                    </a:schemeClr>
                  </a:solidFill>
                </a:ln>
                <a:solidFill>
                  <a:schemeClr val="tx1"/>
                </a:solidFill>
                <a:effectLst/>
                <a:latin typeface="Arial Black" pitchFamily="34" charset="0"/>
                <a:ea typeface="Calibri" pitchFamily="34" charset="0"/>
                <a:cs typeface="Times New Roman" pitchFamily="18" charset="0"/>
              </a:rPr>
              <a:t>n.L</a:t>
            </a:r>
            <a:r>
              <a:rPr kumimoji="0" lang="cs-CZ" sz="1800" b="1" i="0" u="sng" strike="noStrike" cap="none" normalizeH="0" baseline="0" dirty="0" err="1" smtClean="0">
                <a:ln>
                  <a:solidFill>
                    <a:schemeClr val="accent1">
                      <a:lumMod val="50000"/>
                    </a:schemeClr>
                  </a:solidFill>
                </a:ln>
                <a:solidFill>
                  <a:schemeClr val="tx1"/>
                </a:solidFill>
                <a:effectLst/>
                <a:latin typeface="Arial Black" pitchFamily="34" charset="0"/>
                <a:ea typeface="Calibri" pitchFamily="34" charset="0"/>
                <a:cs typeface="Times New Roman" pitchFamily="18" charset="0"/>
              </a:rPr>
              <a:t>.</a:t>
            </a:r>
            <a:endParaRPr kumimoji="0" lang="cs-CZ" sz="800" b="0" i="0" u="none" strike="noStrike" cap="none" normalizeH="0" baseline="0" dirty="0" smtClean="0">
              <a:ln>
                <a:solidFill>
                  <a:schemeClr val="accent1">
                    <a:lumMod val="50000"/>
                  </a:schemeClr>
                </a:solidFill>
              </a:ln>
              <a:solidFill>
                <a:schemeClr val="tx1"/>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solidFill>
                    <a:schemeClr val="accent1">
                      <a:lumMod val="50000"/>
                    </a:schemeClr>
                  </a:solidFill>
                </a:ln>
                <a:solidFill>
                  <a:schemeClr val="tx1"/>
                </a:solidFill>
                <a:effectLst/>
                <a:latin typeface="Arial Black" pitchFamily="34" charset="0"/>
                <a:ea typeface="Calibri" pitchFamily="34" charset="0"/>
                <a:cs typeface="Times New Roman" pitchFamily="18" charset="0"/>
              </a:rPr>
              <a:t>1:4(1:0)  18.5.2014     22 . Kolo</a:t>
            </a:r>
            <a:endParaRPr kumimoji="0" lang="cs-CZ" sz="1000" b="0" i="0" u="none" strike="noStrike" cap="none" normalizeH="0" baseline="0" dirty="0" smtClean="0">
              <a:ln>
                <a:solidFill>
                  <a:schemeClr val="accent1">
                    <a:lumMod val="50000"/>
                  </a:schemeClr>
                </a:solid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s-CZ" b="0" dirty="0" smtClean="0">
                <a:latin typeface="Calibri" pitchFamily="34" charset="0"/>
                <a:ea typeface="Calibri" pitchFamily="34" charset="0"/>
                <a:cs typeface="Times New Roman" pitchFamily="18" charset="0"/>
              </a:rPr>
              <a:t>Poločasový výsledek napovídá jaký byl průběh zápasu. Nadějné vedení se nám ve druhé části  podařilo promarnit a radovali se hosté, když vstřelili 4 branky.</a:t>
            </a:r>
            <a:endParaRPr lang="cs-CZ" sz="1100" u="sng" dirty="0" smtClean="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Sestava: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Šrotýř</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-Šedivý,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Neméth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Pilař, Ladič, Špaček,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Zemen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Možný, Kulhánek, Kopecký,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Miroš</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Kadlec</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Tabulka 10"/>
          <p:cNvGraphicFramePr>
            <a:graphicFrameLocks noGrp="1"/>
          </p:cNvGraphicFramePr>
          <p:nvPr/>
        </p:nvGraphicFramePr>
        <p:xfrm>
          <a:off x="5503541" y="3979534"/>
          <a:ext cx="4639565" cy="3018290"/>
        </p:xfrm>
        <a:graphic>
          <a:graphicData uri="http://schemas.openxmlformats.org/drawingml/2006/table">
            <a:tbl>
              <a:tblPr/>
              <a:tblGrid>
                <a:gridCol w="417979">
                  <a:extLst>
                    <a:ext uri="{9D8B030D-6E8A-4147-A177-3AD203B41FA5}">
                      <a16:colId xmlns:a16="http://schemas.microsoft.com/office/drawing/2014/main" val="20000"/>
                    </a:ext>
                  </a:extLst>
                </a:gridCol>
                <a:gridCol w="1280807">
                  <a:extLst>
                    <a:ext uri="{9D8B030D-6E8A-4147-A177-3AD203B41FA5}">
                      <a16:colId xmlns:a16="http://schemas.microsoft.com/office/drawing/2014/main" val="20001"/>
                    </a:ext>
                  </a:extLst>
                </a:gridCol>
                <a:gridCol w="298556">
                  <a:extLst>
                    <a:ext uri="{9D8B030D-6E8A-4147-A177-3AD203B41FA5}">
                      <a16:colId xmlns:a16="http://schemas.microsoft.com/office/drawing/2014/main" val="20002"/>
                    </a:ext>
                  </a:extLst>
                </a:gridCol>
                <a:gridCol w="298556">
                  <a:extLst>
                    <a:ext uri="{9D8B030D-6E8A-4147-A177-3AD203B41FA5}">
                      <a16:colId xmlns:a16="http://schemas.microsoft.com/office/drawing/2014/main" val="20003"/>
                    </a:ext>
                  </a:extLst>
                </a:gridCol>
                <a:gridCol w="298556">
                  <a:extLst>
                    <a:ext uri="{9D8B030D-6E8A-4147-A177-3AD203B41FA5}">
                      <a16:colId xmlns:a16="http://schemas.microsoft.com/office/drawing/2014/main" val="20004"/>
                    </a:ext>
                  </a:extLst>
                </a:gridCol>
                <a:gridCol w="298556">
                  <a:extLst>
                    <a:ext uri="{9D8B030D-6E8A-4147-A177-3AD203B41FA5}">
                      <a16:colId xmlns:a16="http://schemas.microsoft.com/office/drawing/2014/main" val="20005"/>
                    </a:ext>
                  </a:extLst>
                </a:gridCol>
                <a:gridCol w="346326">
                  <a:extLst>
                    <a:ext uri="{9D8B030D-6E8A-4147-A177-3AD203B41FA5}">
                      <a16:colId xmlns:a16="http://schemas.microsoft.com/office/drawing/2014/main" val="20006"/>
                    </a:ext>
                  </a:extLst>
                </a:gridCol>
                <a:gridCol w="886712">
                  <a:extLst>
                    <a:ext uri="{9D8B030D-6E8A-4147-A177-3AD203B41FA5}">
                      <a16:colId xmlns:a16="http://schemas.microsoft.com/office/drawing/2014/main" val="20007"/>
                    </a:ext>
                  </a:extLst>
                </a:gridCol>
                <a:gridCol w="513517">
                  <a:extLst>
                    <a:ext uri="{9D8B030D-6E8A-4147-A177-3AD203B41FA5}">
                      <a16:colId xmlns:a16="http://schemas.microsoft.com/office/drawing/2014/main" val="20008"/>
                    </a:ext>
                  </a:extLst>
                </a:gridCol>
              </a:tblGrid>
              <a:tr h="345466">
                <a:tc gridSpan="9">
                  <a:txBody>
                    <a:bodyPr/>
                    <a:lstStyle/>
                    <a:p>
                      <a:pPr algn="ctr" fontAlgn="ctr"/>
                      <a:r>
                        <a:rPr lang="cs-CZ" sz="1200" b="0" i="0" u="none" strike="noStrike">
                          <a:solidFill>
                            <a:srgbClr val="000000"/>
                          </a:solidFill>
                          <a:latin typeface="Arial Black"/>
                        </a:rPr>
                        <a:t>Krajský přebor mladších žáků po 23.kole 2013-14</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FF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0916">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Jun.Děčín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178:22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190916">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Ervěnice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104:45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90916">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Louny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70:60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190916">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Souš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72:64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90916">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Bílina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75:70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190916">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Litoměřice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80:56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90916">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Krupka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79:75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190916">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T.Kadaň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86:58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90916">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SK Roudnice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69:64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9"/>
                  </a:ext>
                </a:extLst>
              </a:tr>
              <a:tr h="190916">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Žatec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55:79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90916">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Neštěmice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66:93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1"/>
                  </a:ext>
                </a:extLst>
              </a:tr>
              <a:tr h="190916">
                <a:tc>
                  <a:txBody>
                    <a:bodyPr/>
                    <a:lstStyle/>
                    <a:p>
                      <a:pPr algn="ctr" fontAlgn="ctr"/>
                      <a:r>
                        <a:rPr lang="cs-CZ" sz="10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Košťany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34:109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90916">
                <a:tc>
                  <a:txBody>
                    <a:bodyPr/>
                    <a:lstStyle/>
                    <a:p>
                      <a:pPr algn="ctr" fontAlgn="ctr"/>
                      <a:r>
                        <a:rPr lang="cs-CZ" sz="10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Brozany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25:96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3"/>
                  </a:ext>
                </a:extLst>
              </a:tr>
              <a:tr h="190916">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36:138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dirty="0">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4"/>
                  </a:ext>
                </a:extLst>
              </a:tr>
            </a:tbl>
          </a:graphicData>
        </a:graphic>
      </p:graphicFrame>
      <p:pic>
        <p:nvPicPr>
          <p:cNvPr id="7170" name="Picture 9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9" name="Rectangle 271"/>
          <p:cNvSpPr>
            <a:spLocks noChangeArrowheads="1"/>
          </p:cNvSpPr>
          <p:nvPr/>
        </p:nvSpPr>
        <p:spPr bwMode="auto">
          <a:xfrm>
            <a:off x="5051425" y="2143125"/>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7441" name="Rectangle 273"/>
          <p:cNvSpPr>
            <a:spLocks noChangeArrowheads="1"/>
          </p:cNvSpPr>
          <p:nvPr/>
        </p:nvSpPr>
        <p:spPr bwMode="auto">
          <a:xfrm>
            <a:off x="4639444" y="181930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0" name="TextovéPole 9"/>
          <p:cNvSpPr txBox="1"/>
          <p:nvPr/>
        </p:nvSpPr>
        <p:spPr>
          <a:xfrm>
            <a:off x="5935588" y="955204"/>
            <a:ext cx="4032448" cy="4878259"/>
          </a:xfrm>
          <a:prstGeom prst="rect">
            <a:avLst/>
          </a:prstGeom>
          <a:noFill/>
        </p:spPr>
        <p:txBody>
          <a:bodyPr wrap="square" rtlCol="0">
            <a:spAutoFit/>
          </a:bodyPr>
          <a:lstStyle/>
          <a:p>
            <a:pPr algn="ctr"/>
            <a:r>
              <a:rPr lang="cs-CZ" sz="1600" u="sng" dirty="0" smtClean="0">
                <a:solidFill>
                  <a:srgbClr val="0033CC"/>
                </a:solidFill>
                <a:effectLst>
                  <a:outerShdw blurRad="38100" dist="38100" dir="2700000" algn="tl">
                    <a:srgbClr val="000000">
                      <a:alpha val="43137"/>
                    </a:srgbClr>
                  </a:outerShdw>
                </a:effectLst>
                <a:latin typeface="Constantia" pitchFamily="18" charset="0"/>
              </a:rPr>
              <a:t>Trenér domácích Zdeněk Andrlík zářil po vítězství nad  </a:t>
            </a:r>
            <a:r>
              <a:rPr lang="cs-CZ" sz="1600" u="sng" dirty="0" err="1" smtClean="0">
                <a:solidFill>
                  <a:srgbClr val="0033CC"/>
                </a:solidFill>
                <a:effectLst>
                  <a:outerShdw blurRad="38100" dist="38100" dir="2700000" algn="tl">
                    <a:srgbClr val="000000">
                      <a:alpha val="43137"/>
                    </a:srgbClr>
                  </a:outerShdw>
                </a:effectLst>
                <a:latin typeface="Constantia" pitchFamily="18" charset="0"/>
              </a:rPr>
              <a:t>Štětím</a:t>
            </a:r>
            <a:r>
              <a:rPr lang="cs-CZ" sz="1600" u="sng" dirty="0" smtClean="0">
                <a:solidFill>
                  <a:srgbClr val="0033CC"/>
                </a:solidFill>
                <a:effectLst>
                  <a:outerShdw blurRad="38100" dist="38100" dir="2700000" algn="tl">
                    <a:srgbClr val="000000">
                      <a:alpha val="43137"/>
                    </a:srgbClr>
                  </a:outerShdw>
                </a:effectLst>
                <a:latin typeface="Constantia" pitchFamily="18" charset="0"/>
              </a:rPr>
              <a:t> radostí</a:t>
            </a:r>
          </a:p>
          <a:p>
            <a:r>
              <a:rPr lang="cs-CZ" dirty="0" smtClean="0">
                <a:latin typeface="Arial" pitchFamily="34" charset="0"/>
                <a:cs typeface="Arial" pitchFamily="34" charset="0"/>
              </a:rPr>
              <a:t>Kabina byla před zápasem nabuzená a ničem jiném než o 3 bodech neuvažovala. Pokud zahrajeme jako dnes, můžeme pomýšlet na úspěch i ve středeční dohrávce v </a:t>
            </a:r>
            <a:r>
              <a:rPr lang="cs-CZ" dirty="0" err="1" smtClean="0">
                <a:latin typeface="Arial" pitchFamily="34" charset="0"/>
                <a:cs typeface="Arial" pitchFamily="34" charset="0"/>
              </a:rPr>
              <a:t>Litoli</a:t>
            </a:r>
            <a:r>
              <a:rPr lang="cs-CZ" dirty="0" smtClean="0">
                <a:latin typeface="Arial" pitchFamily="34" charset="0"/>
                <a:cs typeface="Arial" pitchFamily="34" charset="0"/>
              </a:rPr>
              <a:t> a tím divizi Na Kutilce zachránit i pro příští sezónu. </a:t>
            </a:r>
          </a:p>
          <a:p>
            <a:endParaRPr lang="cs-CZ" sz="1100" dirty="0" smtClean="0">
              <a:latin typeface="Arial" pitchFamily="34" charset="0"/>
              <a:cs typeface="Arial" pitchFamily="34" charset="0"/>
            </a:endParaRPr>
          </a:p>
          <a:p>
            <a:pPr algn="ctr"/>
            <a:r>
              <a:rPr lang="cs-CZ" sz="1600" u="sng" dirty="0" smtClean="0">
                <a:solidFill>
                  <a:srgbClr val="0033CC"/>
                </a:solidFill>
                <a:effectLst>
                  <a:outerShdw blurRad="38100" dist="38100" dir="2700000" algn="tl">
                    <a:srgbClr val="000000">
                      <a:alpha val="43137"/>
                    </a:srgbClr>
                  </a:outerShdw>
                </a:effectLst>
                <a:latin typeface="Constantia" pitchFamily="18" charset="0"/>
              </a:rPr>
              <a:t>Luboš Holý - prezident domácího klubu. SK Český Bro</a:t>
            </a:r>
            <a:r>
              <a:rPr lang="cs-CZ" sz="1600" u="sng" dirty="0" smtClean="0">
                <a:latin typeface="Constantia" pitchFamily="18" charset="0"/>
              </a:rPr>
              <a:t>d </a:t>
            </a:r>
          </a:p>
          <a:p>
            <a:r>
              <a:rPr lang="cs-CZ" dirty="0" smtClean="0">
                <a:latin typeface="Arial" pitchFamily="34" charset="0"/>
                <a:cs typeface="Arial" pitchFamily="34" charset="0"/>
              </a:rPr>
              <a:t>Disciplinovanost, bojovnost a po většinu utkání převaha, to nás v dnešním utkání zdobilo. Jsem rád, že jsme </a:t>
            </a:r>
            <a:r>
              <a:rPr lang="cs-CZ" dirty="0" err="1" smtClean="0">
                <a:latin typeface="Arial" pitchFamily="34" charset="0"/>
                <a:cs typeface="Arial" pitchFamily="34" charset="0"/>
              </a:rPr>
              <a:t>Štětí</a:t>
            </a:r>
            <a:r>
              <a:rPr lang="cs-CZ" dirty="0" smtClean="0">
                <a:latin typeface="Arial" pitchFamily="34" charset="0"/>
                <a:cs typeface="Arial" pitchFamily="34" charset="0"/>
              </a:rPr>
              <a:t> vrátili podzimní porážku, kdy nás porazil </a:t>
            </a:r>
            <a:r>
              <a:rPr lang="cs-CZ" dirty="0" err="1" smtClean="0">
                <a:latin typeface="Arial" pitchFamily="34" charset="0"/>
                <a:cs typeface="Arial" pitchFamily="34" charset="0"/>
              </a:rPr>
              <a:t>Hyka</a:t>
            </a:r>
            <a:r>
              <a:rPr lang="cs-CZ" dirty="0" smtClean="0">
                <a:latin typeface="Arial" pitchFamily="34" charset="0"/>
                <a:cs typeface="Arial" pitchFamily="34" charset="0"/>
              </a:rPr>
              <a:t> a toho už v týmu nemají. Ano, záchrana je blízko</a:t>
            </a:r>
          </a:p>
          <a:p>
            <a:endParaRPr lang="cs-CZ" dirty="0" smtClean="0">
              <a:latin typeface="Arial" pitchFamily="34" charset="0"/>
              <a:cs typeface="Arial" pitchFamily="34" charset="0"/>
            </a:endParaRPr>
          </a:p>
          <a:p>
            <a:pPr algn="ctr"/>
            <a:r>
              <a:rPr lang="cs-CZ" sz="1600" u="sng" dirty="0" smtClean="0">
                <a:solidFill>
                  <a:srgbClr val="660033"/>
                </a:solidFill>
                <a:effectLst>
                  <a:outerShdw blurRad="38100" dist="38100" dir="2700000" algn="tl">
                    <a:srgbClr val="000000">
                      <a:alpha val="43137"/>
                    </a:srgbClr>
                  </a:outerShdw>
                </a:effectLst>
                <a:latin typeface="Constantia" pitchFamily="18" charset="0"/>
              </a:rPr>
              <a:t>Trenér  hostujícího celku  ze </a:t>
            </a:r>
            <a:r>
              <a:rPr lang="cs-CZ" sz="1600" u="sng" dirty="0" err="1" smtClean="0">
                <a:solidFill>
                  <a:srgbClr val="660033"/>
                </a:solidFill>
                <a:effectLst>
                  <a:outerShdw blurRad="38100" dist="38100" dir="2700000" algn="tl">
                    <a:srgbClr val="000000">
                      <a:alpha val="43137"/>
                    </a:srgbClr>
                  </a:outerShdw>
                </a:effectLst>
                <a:latin typeface="Constantia" pitchFamily="18" charset="0"/>
              </a:rPr>
              <a:t>Štětí</a:t>
            </a:r>
            <a:r>
              <a:rPr lang="cs-CZ" sz="1600" u="sng" dirty="0" smtClean="0">
                <a:solidFill>
                  <a:srgbClr val="660033"/>
                </a:solidFill>
                <a:effectLst>
                  <a:outerShdw blurRad="38100" dist="38100" dir="2700000" algn="tl">
                    <a:srgbClr val="000000">
                      <a:alpha val="43137"/>
                    </a:srgbClr>
                  </a:outerShdw>
                </a:effectLst>
                <a:latin typeface="Constantia" pitchFamily="18" charset="0"/>
              </a:rPr>
              <a:t>  Vladimír Frey</a:t>
            </a:r>
          </a:p>
          <a:p>
            <a:r>
              <a:rPr lang="cs-CZ" dirty="0" smtClean="0">
                <a:latin typeface="Arial" pitchFamily="34" charset="0"/>
                <a:cs typeface="Arial" pitchFamily="34" charset="0"/>
              </a:rPr>
              <a:t>Pouze s dobře odehranými dvaceti minutami za celý zápas nemůžeme pomýšlet na bodový zisk. Škoda, že po našem vedoucím gólu byla odpověď domácích blesková. Pokud bychom vydrželi do poločasu, i přesto, co jsem zmínil v úvodu, jsme mohli nějaký ten bod, který by měl cenu zlata, urvat," zhodnotil </a:t>
            </a:r>
            <a:endParaRPr lang="cs-CZ" u="sng" dirty="0" smtClean="0">
              <a:latin typeface="Arial" pitchFamily="34" charset="0"/>
              <a:cs typeface="Arial" pitchFamily="34" charset="0"/>
            </a:endParaRPr>
          </a:p>
        </p:txBody>
      </p:sp>
      <p:graphicFrame>
        <p:nvGraphicFramePr>
          <p:cNvPr id="11" name="Tabulka 10"/>
          <p:cNvGraphicFramePr>
            <a:graphicFrameLocks noGrp="1"/>
          </p:cNvGraphicFramePr>
          <p:nvPr/>
        </p:nvGraphicFramePr>
        <p:xfrm>
          <a:off x="246956" y="235124"/>
          <a:ext cx="4680520" cy="2727756"/>
        </p:xfrm>
        <a:graphic>
          <a:graphicData uri="http://schemas.openxmlformats.org/drawingml/2006/table">
            <a:tbl>
              <a:tblPr/>
              <a:tblGrid>
                <a:gridCol w="1189123">
                  <a:extLst>
                    <a:ext uri="{9D8B030D-6E8A-4147-A177-3AD203B41FA5}">
                      <a16:colId xmlns:a16="http://schemas.microsoft.com/office/drawing/2014/main" val="20000"/>
                    </a:ext>
                  </a:extLst>
                </a:gridCol>
                <a:gridCol w="1218851">
                  <a:extLst>
                    <a:ext uri="{9D8B030D-6E8A-4147-A177-3AD203B41FA5}">
                      <a16:colId xmlns:a16="http://schemas.microsoft.com/office/drawing/2014/main" val="20001"/>
                    </a:ext>
                  </a:extLst>
                </a:gridCol>
                <a:gridCol w="805961">
                  <a:extLst>
                    <a:ext uri="{9D8B030D-6E8A-4147-A177-3AD203B41FA5}">
                      <a16:colId xmlns:a16="http://schemas.microsoft.com/office/drawing/2014/main" val="20002"/>
                    </a:ext>
                  </a:extLst>
                </a:gridCol>
                <a:gridCol w="1466585">
                  <a:extLst>
                    <a:ext uri="{9D8B030D-6E8A-4147-A177-3AD203B41FA5}">
                      <a16:colId xmlns:a16="http://schemas.microsoft.com/office/drawing/2014/main" val="20003"/>
                    </a:ext>
                  </a:extLst>
                </a:gridCol>
              </a:tblGrid>
              <a:tr h="628087">
                <a:tc gridSpan="4">
                  <a:txBody>
                    <a:bodyPr/>
                    <a:lstStyle/>
                    <a:p>
                      <a:pPr algn="ctr" rtl="0" fontAlgn="ctr"/>
                      <a:r>
                        <a:rPr lang="cs-CZ" sz="1600" b="1" i="0" u="none" strike="noStrike" dirty="0">
                          <a:solidFill>
                            <a:srgbClr val="254061"/>
                          </a:solidFill>
                          <a:latin typeface="Maiandra GD"/>
                        </a:rPr>
                        <a:t>Výsledk</a:t>
                      </a:r>
                      <a:r>
                        <a:rPr lang="cs-CZ" sz="1600" b="1" i="0" u="none" strike="noStrike" dirty="0">
                          <a:solidFill>
                            <a:srgbClr val="254061"/>
                          </a:solidFill>
                          <a:latin typeface="ISOCPEUR"/>
                        </a:rPr>
                        <a:t>ový servis Ústeckého přeboru starších a mladších žáků </a:t>
                      </a:r>
                      <a:r>
                        <a:rPr lang="cs-CZ" sz="1600" b="1" i="0" u="none" strike="noStrike" dirty="0" smtClean="0">
                          <a:solidFill>
                            <a:srgbClr val="254061"/>
                          </a:solidFill>
                          <a:latin typeface="ISOCPEUR"/>
                        </a:rPr>
                        <a:t>23.kolo </a:t>
                      </a:r>
                      <a:endParaRPr lang="cs-CZ" sz="1600" b="1" i="0" u="none" strike="noStrike" dirty="0">
                        <a:solidFill>
                          <a:srgbClr val="254061"/>
                        </a:solidFill>
                        <a:latin typeface="ISOCPEUR"/>
                      </a:endParaRPr>
                    </a:p>
                  </a:txBody>
                  <a:tcPr marL="9525" marR="9525" marT="9525" marB="0" anchor="ctr">
                    <a:lnL>
                      <a:noFill/>
                    </a:lnL>
                    <a:lnR>
                      <a:noFill/>
                    </a:lnR>
                    <a:lnT>
                      <a:noFill/>
                    </a:lnT>
                    <a:lnB>
                      <a:noFill/>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5494">
                <a:tc>
                  <a:txBody>
                    <a:bodyPr/>
                    <a:lstStyle/>
                    <a:p>
                      <a:pPr algn="ctr" rtl="0" fontAlgn="ctr"/>
                      <a:r>
                        <a:rPr lang="cs-CZ" sz="1400" b="1" i="0" u="none" strike="noStrike">
                          <a:solidFill>
                            <a:srgbClr val="A80000"/>
                          </a:solidFill>
                          <a:latin typeface="ISOCPEUR"/>
                        </a:rPr>
                        <a:t> </a:t>
                      </a:r>
                    </a:p>
                  </a:txBody>
                  <a:tcPr marL="9525" marR="9525" marT="9525" marB="0" anchor="ctr">
                    <a:lnL>
                      <a:noFill/>
                    </a:lnL>
                    <a:lnR>
                      <a:noFill/>
                    </a:lnR>
                    <a:lnT>
                      <a:noFill/>
                    </a:lnT>
                    <a:lnB>
                      <a:noFill/>
                    </a:lnB>
                    <a:solidFill>
                      <a:srgbClr val="FFFF99"/>
                    </a:solidFill>
                  </a:tcPr>
                </a:tc>
                <a:tc>
                  <a:txBody>
                    <a:bodyPr/>
                    <a:lstStyle/>
                    <a:p>
                      <a:pPr algn="ctr" rtl="0" fontAlgn="ctr"/>
                      <a:r>
                        <a:rPr lang="cs-CZ" sz="1400" b="1" i="0" u="none" strike="noStrike">
                          <a:solidFill>
                            <a:srgbClr val="A80000"/>
                          </a:solidFill>
                          <a:latin typeface="ISOCPEUR"/>
                        </a:rPr>
                        <a:t> </a:t>
                      </a:r>
                    </a:p>
                  </a:txBody>
                  <a:tcPr marL="9525" marR="9525" marT="9525" marB="0" anchor="ctr">
                    <a:lnL>
                      <a:noFill/>
                    </a:lnL>
                    <a:lnR>
                      <a:noFill/>
                    </a:lnR>
                    <a:lnT>
                      <a:noFill/>
                    </a:lnT>
                    <a:lnB>
                      <a:noFill/>
                    </a:lnB>
                    <a:solidFill>
                      <a:srgbClr val="FFFF99"/>
                    </a:solidFill>
                  </a:tcPr>
                </a:tc>
                <a:tc>
                  <a:txBody>
                    <a:bodyPr/>
                    <a:lstStyle/>
                    <a:p>
                      <a:pPr algn="ctr" rtl="0" fontAlgn="ctr"/>
                      <a:r>
                        <a:rPr lang="cs-CZ" sz="1200" b="1" i="0" u="none" strike="noStrike">
                          <a:solidFill>
                            <a:srgbClr val="660033"/>
                          </a:solidFill>
                          <a:latin typeface="Impact"/>
                        </a:rPr>
                        <a:t>Starší</a:t>
                      </a:r>
                    </a:p>
                  </a:txBody>
                  <a:tcPr marL="9525" marR="9525" marT="9525" marB="0" anchor="ctr">
                    <a:lnL>
                      <a:noFill/>
                    </a:lnL>
                    <a:lnR>
                      <a:noFill/>
                    </a:lnR>
                    <a:lnT>
                      <a:noFill/>
                    </a:lnT>
                    <a:lnB>
                      <a:noFill/>
                    </a:lnB>
                    <a:solidFill>
                      <a:srgbClr val="FFFF99"/>
                    </a:solidFill>
                  </a:tcPr>
                </a:tc>
                <a:tc>
                  <a:txBody>
                    <a:bodyPr/>
                    <a:lstStyle/>
                    <a:p>
                      <a:pPr algn="ctr" rtl="0" fontAlgn="ctr"/>
                      <a:r>
                        <a:rPr lang="cs-CZ" sz="1200" b="0" i="0" u="none" strike="noStrike">
                          <a:solidFill>
                            <a:srgbClr val="660033"/>
                          </a:solidFill>
                          <a:latin typeface="Impact"/>
                        </a:rPr>
                        <a:t>Mladší</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1"/>
                  </a:ext>
                </a:extLst>
              </a:tr>
              <a:tr h="239815">
                <a:tc>
                  <a:txBody>
                    <a:bodyPr/>
                    <a:lstStyle/>
                    <a:p>
                      <a:pPr algn="ctr" rtl="0" fontAlgn="ctr"/>
                      <a:r>
                        <a:rPr lang="cs-CZ" sz="1200" b="1" i="0" u="none" strike="noStrike" dirty="0" err="1">
                          <a:solidFill>
                            <a:srgbClr val="000000"/>
                          </a:solidFill>
                          <a:latin typeface="Arial Black" pitchFamily="34" charset="0"/>
                        </a:rPr>
                        <a:t>Jun</a:t>
                      </a:r>
                      <a:r>
                        <a:rPr lang="cs-CZ" sz="1200" b="1" i="0" u="none" strike="noStrike" dirty="0">
                          <a:solidFill>
                            <a:srgbClr val="000000"/>
                          </a:solidFill>
                          <a:latin typeface="Arial Black" pitchFamily="34" charset="0"/>
                        </a:rPr>
                        <a:t>.Děčín </a:t>
                      </a:r>
                    </a:p>
                  </a:txBody>
                  <a:tcPr marL="9525" marR="9525" marT="9525" marB="0" anchor="ctr">
                    <a:lnL>
                      <a:noFill/>
                    </a:lnL>
                    <a:lnR>
                      <a:noFill/>
                    </a:lnR>
                    <a:lnT>
                      <a:noFill/>
                    </a:lnT>
                    <a:lnB>
                      <a:noFill/>
                    </a:lnB>
                    <a:solidFill>
                      <a:srgbClr val="66FF33"/>
                    </a:solidFill>
                  </a:tcPr>
                </a:tc>
                <a:tc>
                  <a:txBody>
                    <a:bodyPr/>
                    <a:lstStyle/>
                    <a:p>
                      <a:pPr algn="ctr" rtl="0" fontAlgn="ctr"/>
                      <a:r>
                        <a:rPr lang="cs-CZ" sz="1200" b="1" i="0" u="none" strike="noStrike">
                          <a:solidFill>
                            <a:srgbClr val="000000"/>
                          </a:solidFill>
                          <a:latin typeface="Arial Black" pitchFamily="34" charset="0"/>
                        </a:rPr>
                        <a:t>Litoměřice </a:t>
                      </a: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a:solidFill>
                            <a:srgbClr val="000000"/>
                          </a:solidFill>
                          <a:latin typeface="Arial Black" pitchFamily="34" charset="0"/>
                        </a:rPr>
                        <a:t>8:2(3:2)</a:t>
                      </a: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6:4(4:2)</a:t>
                      </a:r>
                      <a:r>
                        <a:rPr lang="cs-CZ" sz="1200" b="1" i="0" u="none" strike="noStrike" dirty="0">
                          <a:solidFill>
                            <a:srgbClr val="000000"/>
                          </a:solidFill>
                          <a:latin typeface="Arial Black" pitchFamily="34" charset="0"/>
                        </a:rPr>
                        <a:t> </a:t>
                      </a: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2"/>
                  </a:ext>
                </a:extLst>
              </a:tr>
              <a:tr h="239815">
                <a:tc>
                  <a:txBody>
                    <a:bodyPr/>
                    <a:lstStyle/>
                    <a:p>
                      <a:pPr algn="ctr" rtl="0" fontAlgn="ctr"/>
                      <a:r>
                        <a:rPr lang="cs-CZ" sz="1200" b="1" i="0" u="none" strike="noStrike" dirty="0" err="1">
                          <a:solidFill>
                            <a:srgbClr val="000000"/>
                          </a:solidFill>
                          <a:latin typeface="Arial Black" pitchFamily="34" charset="0"/>
                        </a:rPr>
                        <a:t>Neštěmice</a:t>
                      </a:r>
                      <a:r>
                        <a:rPr lang="cs-CZ" sz="1200" b="1" i="0" u="none" strike="noStrike" dirty="0">
                          <a:solidFill>
                            <a:srgbClr val="000000"/>
                          </a:solidFill>
                          <a:latin typeface="Arial Black" pitchFamily="34" charset="0"/>
                        </a:rPr>
                        <a:t> </a:t>
                      </a:r>
                    </a:p>
                  </a:txBody>
                  <a:tcPr marL="9525" marR="9525" marT="9525" marB="0" anchor="ctr">
                    <a:lnL>
                      <a:noFill/>
                    </a:lnL>
                    <a:lnR>
                      <a:noFill/>
                    </a:lnR>
                    <a:lnT>
                      <a:noFill/>
                    </a:lnT>
                    <a:lnB>
                      <a:noFill/>
                    </a:lnB>
                    <a:solidFill>
                      <a:srgbClr val="FFFF66"/>
                    </a:solidFill>
                  </a:tcPr>
                </a:tc>
                <a:tc>
                  <a:txBody>
                    <a:bodyPr/>
                    <a:lstStyle/>
                    <a:p>
                      <a:pPr algn="ctr" rtl="0" fontAlgn="ctr"/>
                      <a:r>
                        <a:rPr lang="cs-CZ" sz="1200" b="1" i="0" u="none" strike="noStrike">
                          <a:solidFill>
                            <a:srgbClr val="000000"/>
                          </a:solidFill>
                          <a:latin typeface="Arial Black" pitchFamily="34" charset="0"/>
                        </a:rPr>
                        <a:t>TJ Krupka</a:t>
                      </a: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a:solidFill>
                            <a:srgbClr val="000000"/>
                          </a:solidFill>
                          <a:latin typeface="Arial Black" pitchFamily="34" charset="0"/>
                        </a:rPr>
                        <a:t>3:2(2:1)</a:t>
                      </a: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dirty="0">
                          <a:solidFill>
                            <a:srgbClr val="000000"/>
                          </a:solidFill>
                          <a:latin typeface="Arial Black" pitchFamily="34" charset="0"/>
                        </a:rPr>
                        <a:t> </a:t>
                      </a:r>
                      <a:r>
                        <a:rPr lang="cs-CZ" sz="1200" b="1" i="0" u="none" strike="noStrike" dirty="0" smtClean="0">
                          <a:solidFill>
                            <a:srgbClr val="000000"/>
                          </a:solidFill>
                          <a:latin typeface="Arial Black" pitchFamily="34" charset="0"/>
                        </a:rPr>
                        <a:t>6:5(2:1)</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10003"/>
                  </a:ext>
                </a:extLst>
              </a:tr>
              <a:tr h="239815">
                <a:tc>
                  <a:txBody>
                    <a:bodyPr/>
                    <a:lstStyle/>
                    <a:p>
                      <a:pPr algn="ctr" rtl="0" fontAlgn="ctr"/>
                      <a:r>
                        <a:rPr lang="cs-CZ" sz="1200" b="1" i="0" u="none" strike="noStrike" dirty="0">
                          <a:solidFill>
                            <a:srgbClr val="000000"/>
                          </a:solidFill>
                          <a:latin typeface="Arial Black" pitchFamily="34" charset="0"/>
                        </a:rPr>
                        <a:t>Žatec </a:t>
                      </a:r>
                    </a:p>
                  </a:txBody>
                  <a:tcPr marL="9525" marR="9525" marT="9525" marB="0" anchor="ctr">
                    <a:lnL>
                      <a:noFill/>
                    </a:lnL>
                    <a:lnR>
                      <a:noFill/>
                    </a:lnR>
                    <a:lnT>
                      <a:noFill/>
                    </a:lnT>
                    <a:lnB>
                      <a:noFill/>
                    </a:lnB>
                    <a:solidFill>
                      <a:srgbClr val="66FF33"/>
                    </a:solidFill>
                  </a:tcPr>
                </a:tc>
                <a:tc>
                  <a:txBody>
                    <a:bodyPr/>
                    <a:lstStyle/>
                    <a:p>
                      <a:pPr algn="ctr" rtl="0" fontAlgn="ctr"/>
                      <a:r>
                        <a:rPr lang="cs-CZ" sz="1200" b="1" i="0" u="none" strike="noStrike">
                          <a:solidFill>
                            <a:srgbClr val="000000"/>
                          </a:solidFill>
                          <a:latin typeface="Arial Black" pitchFamily="34" charset="0"/>
                        </a:rPr>
                        <a:t>Roudnice n.L.</a:t>
                      </a: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a:solidFill>
                            <a:srgbClr val="000000"/>
                          </a:solidFill>
                          <a:latin typeface="Arial Black" pitchFamily="34" charset="0"/>
                        </a:rPr>
                        <a:t>0:10</a:t>
                      </a: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1:7</a:t>
                      </a:r>
                      <a:r>
                        <a:rPr lang="cs-CZ" sz="1200" b="1" i="0" u="none" strike="noStrike" dirty="0">
                          <a:solidFill>
                            <a:srgbClr val="000000"/>
                          </a:solidFill>
                          <a:latin typeface="Arial Black" pitchFamily="34" charset="0"/>
                        </a:rPr>
                        <a:t> </a:t>
                      </a: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4"/>
                  </a:ext>
                </a:extLst>
              </a:tr>
              <a:tr h="239815">
                <a:tc>
                  <a:txBody>
                    <a:bodyPr/>
                    <a:lstStyle/>
                    <a:p>
                      <a:pPr algn="ctr" rtl="0" fontAlgn="ctr"/>
                      <a:r>
                        <a:rPr lang="cs-CZ" sz="1200" b="1" i="0" u="none" strike="noStrike" dirty="0" err="1">
                          <a:solidFill>
                            <a:srgbClr val="000000"/>
                          </a:solidFill>
                          <a:latin typeface="Arial Black" pitchFamily="34" charset="0"/>
                        </a:rPr>
                        <a:t>Brozany</a:t>
                      </a:r>
                      <a:r>
                        <a:rPr lang="cs-CZ" sz="1200" b="1" i="0" u="none" strike="noStrike" dirty="0">
                          <a:solidFill>
                            <a:srgbClr val="000000"/>
                          </a:solidFill>
                          <a:latin typeface="Arial Black" pitchFamily="34" charset="0"/>
                        </a:rPr>
                        <a:t> </a:t>
                      </a:r>
                    </a:p>
                  </a:txBody>
                  <a:tcPr marL="9525" marR="9525" marT="9525" marB="0" anchor="ctr">
                    <a:lnL>
                      <a:noFill/>
                    </a:lnL>
                    <a:lnR>
                      <a:noFill/>
                    </a:lnR>
                    <a:lnT>
                      <a:noFill/>
                    </a:lnT>
                    <a:lnB>
                      <a:noFill/>
                    </a:lnB>
                    <a:solidFill>
                      <a:srgbClr val="FFFF66"/>
                    </a:solidFill>
                  </a:tcPr>
                </a:tc>
                <a:tc>
                  <a:txBody>
                    <a:bodyPr/>
                    <a:lstStyle/>
                    <a:p>
                      <a:pPr algn="ctr" rtl="0" fontAlgn="ctr"/>
                      <a:r>
                        <a:rPr lang="cs-CZ" sz="1200" b="1" i="0" u="none" strike="noStrike">
                          <a:solidFill>
                            <a:srgbClr val="000000"/>
                          </a:solidFill>
                          <a:latin typeface="Arial Black" pitchFamily="34" charset="0"/>
                        </a:rPr>
                        <a:t>Štětí </a:t>
                      </a: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dirty="0">
                          <a:solidFill>
                            <a:srgbClr val="000000"/>
                          </a:solidFill>
                          <a:latin typeface="Arial Black" pitchFamily="34" charset="0"/>
                        </a:rPr>
                        <a:t> </a:t>
                      </a:r>
                      <a:r>
                        <a:rPr lang="cs-CZ" sz="1200" b="1" i="0" u="none" strike="noStrike" dirty="0" smtClean="0">
                          <a:solidFill>
                            <a:srgbClr val="000000"/>
                          </a:solidFill>
                          <a:latin typeface="Arial Black" pitchFamily="34" charset="0"/>
                        </a:rPr>
                        <a:t>3:0 kont</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dirty="0">
                          <a:solidFill>
                            <a:srgbClr val="000000"/>
                          </a:solidFill>
                          <a:latin typeface="Arial Black" pitchFamily="34" charset="0"/>
                        </a:rPr>
                        <a:t> </a:t>
                      </a:r>
                      <a:r>
                        <a:rPr lang="cs-CZ" sz="1200" b="1" i="0" u="none" strike="noStrike" dirty="0" smtClean="0">
                          <a:solidFill>
                            <a:srgbClr val="000000"/>
                          </a:solidFill>
                          <a:latin typeface="Arial Black" pitchFamily="34" charset="0"/>
                        </a:rPr>
                        <a:t>3:1(2:0)</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10005"/>
                  </a:ext>
                </a:extLst>
              </a:tr>
              <a:tr h="239815">
                <a:tc>
                  <a:txBody>
                    <a:bodyPr/>
                    <a:lstStyle/>
                    <a:p>
                      <a:pPr algn="ctr" rtl="0" fontAlgn="ctr"/>
                      <a:r>
                        <a:rPr lang="cs-CZ" sz="1200" b="1" i="0" u="none" strike="noStrike">
                          <a:solidFill>
                            <a:srgbClr val="000000"/>
                          </a:solidFill>
                          <a:latin typeface="Arial Black" pitchFamily="34" charset="0"/>
                        </a:rPr>
                        <a:t>Souš</a:t>
                      </a:r>
                    </a:p>
                  </a:txBody>
                  <a:tcPr marL="9525" marR="9525" marT="9525" marB="0" anchor="ctr">
                    <a:lnL>
                      <a:noFill/>
                    </a:lnL>
                    <a:lnR>
                      <a:noFill/>
                    </a:lnR>
                    <a:lnT>
                      <a:noFill/>
                    </a:lnT>
                    <a:lnB>
                      <a:noFill/>
                    </a:lnB>
                    <a:solidFill>
                      <a:srgbClr val="66FF33"/>
                    </a:solidFill>
                  </a:tcPr>
                </a:tc>
                <a:tc>
                  <a:txBody>
                    <a:bodyPr/>
                    <a:lstStyle/>
                    <a:p>
                      <a:pPr algn="ctr" rtl="0" fontAlgn="ctr"/>
                      <a:r>
                        <a:rPr lang="cs-CZ" sz="1200" b="1" i="0" u="none" strike="noStrike" dirty="0">
                          <a:solidFill>
                            <a:srgbClr val="000000"/>
                          </a:solidFill>
                          <a:latin typeface="Arial Black" pitchFamily="34" charset="0"/>
                        </a:rPr>
                        <a:t>Louny </a:t>
                      </a: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1:3(0:1)</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0:6(0:3)</a:t>
                      </a:r>
                      <a:r>
                        <a:rPr lang="cs-CZ" sz="1200" b="1" i="0" u="none" strike="noStrike" dirty="0">
                          <a:solidFill>
                            <a:srgbClr val="000000"/>
                          </a:solidFill>
                          <a:latin typeface="Arial Black" pitchFamily="34" charset="0"/>
                        </a:rPr>
                        <a:t> </a:t>
                      </a: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6"/>
                  </a:ext>
                </a:extLst>
              </a:tr>
              <a:tr h="263608">
                <a:tc>
                  <a:txBody>
                    <a:bodyPr/>
                    <a:lstStyle/>
                    <a:p>
                      <a:pPr algn="ctr" rtl="0" fontAlgn="ctr"/>
                      <a:r>
                        <a:rPr lang="cs-CZ" sz="1200" b="1" i="0" u="none" strike="noStrike">
                          <a:solidFill>
                            <a:srgbClr val="000000"/>
                          </a:solidFill>
                          <a:latin typeface="Arial Black" pitchFamily="34" charset="0"/>
                        </a:rPr>
                        <a:t>Ervěnice </a:t>
                      </a:r>
                    </a:p>
                  </a:txBody>
                  <a:tcPr marL="9525" marR="9525" marT="9525" marB="0" anchor="ctr">
                    <a:lnL>
                      <a:noFill/>
                    </a:lnL>
                    <a:lnR>
                      <a:noFill/>
                    </a:lnR>
                    <a:lnT>
                      <a:noFill/>
                    </a:lnT>
                    <a:lnB>
                      <a:noFill/>
                    </a:lnB>
                    <a:solidFill>
                      <a:srgbClr val="FFFF66"/>
                    </a:solidFill>
                  </a:tcPr>
                </a:tc>
                <a:tc>
                  <a:txBody>
                    <a:bodyPr/>
                    <a:lstStyle/>
                    <a:p>
                      <a:pPr algn="ctr" rtl="0" fontAlgn="ctr"/>
                      <a:r>
                        <a:rPr lang="cs-CZ" sz="1200" b="1" i="0" u="none" strike="noStrike" dirty="0" err="1">
                          <a:solidFill>
                            <a:srgbClr val="000000"/>
                          </a:solidFill>
                          <a:latin typeface="Arial Black" pitchFamily="34" charset="0"/>
                        </a:rPr>
                        <a:t>Košťany</a:t>
                      </a:r>
                      <a:r>
                        <a:rPr lang="cs-CZ" sz="1200" b="1" i="0" u="none" strike="noStrike" dirty="0">
                          <a:solidFill>
                            <a:srgbClr val="000000"/>
                          </a:solidFill>
                          <a:latin typeface="Arial Black" pitchFamily="34" charset="0"/>
                        </a:rPr>
                        <a:t> </a:t>
                      </a:r>
                    </a:p>
                  </a:txBody>
                  <a:tcPr marL="9525" marR="9525" marT="9525" marB="0" anchor="ctr">
                    <a:lnL>
                      <a:noFill/>
                    </a:lnL>
                    <a:lnR>
                      <a:noFill/>
                    </a:lnR>
                    <a:lnT>
                      <a:noFill/>
                    </a:lnT>
                    <a:lnB>
                      <a:noFill/>
                    </a:lnB>
                    <a:solidFill>
                      <a:srgbClr val="FFFF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200" b="1" i="0" u="none" strike="noStrike" dirty="0" smtClean="0">
                          <a:solidFill>
                            <a:srgbClr val="000000"/>
                          </a:solidFill>
                          <a:latin typeface="Arial Black" pitchFamily="34" charset="0"/>
                        </a:rPr>
                        <a:t>7:2(3:0)</a:t>
                      </a:r>
                    </a:p>
                    <a:p>
                      <a:pPr algn="ctr" fontAlgn="ctr"/>
                      <a:r>
                        <a:rPr lang="cs-CZ" sz="1200" b="1" i="0" u="none" strike="noStrike" dirty="0" smtClean="0">
                          <a:solidFill>
                            <a:srgbClr val="000000"/>
                          </a:solidFill>
                          <a:latin typeface="Arial Black" pitchFamily="34" charset="0"/>
                        </a:rPr>
                        <a:t> </a:t>
                      </a:r>
                      <a:endParaRPr lang="cs-CZ" sz="1200" b="1" i="0" u="none" strike="noStrike" dirty="0">
                        <a:solidFill>
                          <a:srgbClr val="000000"/>
                        </a:solidFill>
                        <a:latin typeface="Arial Black" pitchFamily="34" charset="0"/>
                      </a:endParaRP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dirty="0" smtClean="0">
                          <a:solidFill>
                            <a:srgbClr val="000000"/>
                          </a:solidFill>
                          <a:latin typeface="Arial Black" pitchFamily="34" charset="0"/>
                        </a:rPr>
                        <a:t>7:5(1:4)</a:t>
                      </a:r>
                      <a:r>
                        <a:rPr lang="cs-CZ" sz="1200" b="1" i="0" u="none" strike="noStrike" dirty="0">
                          <a:solidFill>
                            <a:srgbClr val="000000"/>
                          </a:solidFill>
                          <a:latin typeface="Arial Black" pitchFamily="34" charset="0"/>
                        </a:rPr>
                        <a:t> </a:t>
                      </a:r>
                    </a:p>
                  </a:txBody>
                  <a:tcPr marL="9525" marR="9525" marT="9525" marB="0" anchor="ctr">
                    <a:lnL>
                      <a:noFill/>
                    </a:lnL>
                    <a:lnR>
                      <a:noFill/>
                    </a:lnR>
                    <a:lnT>
                      <a:noFill/>
                    </a:lnT>
                    <a:lnB>
                      <a:noFill/>
                    </a:lnB>
                    <a:solidFill>
                      <a:srgbClr val="FFFF66"/>
                    </a:solidFill>
                  </a:tcPr>
                </a:tc>
                <a:extLst>
                  <a:ext uri="{0D108BD9-81ED-4DB2-BD59-A6C34878D82A}">
                    <a16:rowId xmlns:a16="http://schemas.microsoft.com/office/drawing/2014/main" val="10007"/>
                  </a:ext>
                </a:extLst>
              </a:tr>
              <a:tr h="239815">
                <a:tc>
                  <a:txBody>
                    <a:bodyPr/>
                    <a:lstStyle/>
                    <a:p>
                      <a:pPr algn="ctr" rtl="0" fontAlgn="ctr"/>
                      <a:r>
                        <a:rPr lang="cs-CZ" sz="1200" b="1" i="0" u="none" strike="noStrike">
                          <a:solidFill>
                            <a:srgbClr val="000000"/>
                          </a:solidFill>
                          <a:latin typeface="Arial Black" pitchFamily="34" charset="0"/>
                        </a:rPr>
                        <a:t>Bílina </a:t>
                      </a:r>
                    </a:p>
                  </a:txBody>
                  <a:tcPr marL="9525" marR="9525" marT="9525" marB="0" anchor="ctr">
                    <a:lnL>
                      <a:noFill/>
                    </a:lnL>
                    <a:lnR>
                      <a:noFill/>
                    </a:lnR>
                    <a:lnT>
                      <a:noFill/>
                    </a:lnT>
                    <a:lnB>
                      <a:noFill/>
                    </a:lnB>
                    <a:solidFill>
                      <a:srgbClr val="66FF33"/>
                    </a:solidFill>
                  </a:tcPr>
                </a:tc>
                <a:tc>
                  <a:txBody>
                    <a:bodyPr/>
                    <a:lstStyle/>
                    <a:p>
                      <a:pPr algn="ctr" rtl="0" fontAlgn="ctr"/>
                      <a:r>
                        <a:rPr lang="cs-CZ" sz="1200" b="1" i="0" u="none" strike="noStrike" dirty="0" err="1">
                          <a:solidFill>
                            <a:srgbClr val="000000"/>
                          </a:solidFill>
                          <a:latin typeface="Arial Black" pitchFamily="34" charset="0"/>
                        </a:rPr>
                        <a:t>T.Kadaň</a:t>
                      </a:r>
                      <a:r>
                        <a:rPr lang="cs-CZ" sz="1200" b="1" i="0" u="none" strike="noStrike" dirty="0">
                          <a:solidFill>
                            <a:srgbClr val="000000"/>
                          </a:solidFill>
                          <a:latin typeface="Arial Black" pitchFamily="34" charset="0"/>
                        </a:rPr>
                        <a:t> </a:t>
                      </a: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3:5(2:3)</a:t>
                      </a:r>
                      <a:r>
                        <a:rPr lang="cs-CZ" sz="1200" b="1" i="0" u="none" strike="noStrike" dirty="0">
                          <a:solidFill>
                            <a:srgbClr val="000000"/>
                          </a:solidFill>
                          <a:latin typeface="Arial Black" pitchFamily="34" charset="0"/>
                        </a:rPr>
                        <a:t> </a:t>
                      </a:r>
                    </a:p>
                  </a:txBody>
                  <a:tcPr marL="9525" marR="9525" marT="9525" marB="0" anchor="ctr">
                    <a:lnL>
                      <a:noFill/>
                    </a:lnL>
                    <a:lnR>
                      <a:noFill/>
                    </a:lnR>
                    <a:lnT>
                      <a:noFill/>
                    </a:lnT>
                    <a:lnB>
                      <a:noFill/>
                    </a:lnB>
                    <a:solidFill>
                      <a:srgbClr val="66FF33"/>
                    </a:solidFill>
                  </a:tcPr>
                </a:tc>
                <a:tc>
                  <a:txBody>
                    <a:bodyPr/>
                    <a:lstStyle/>
                    <a:p>
                      <a:pPr algn="ctr" fontAlgn="ctr"/>
                      <a:r>
                        <a:rPr lang="cs-CZ" sz="1200" b="1" i="0" u="none" strike="noStrike" dirty="0" smtClean="0">
                          <a:solidFill>
                            <a:srgbClr val="000000"/>
                          </a:solidFill>
                          <a:latin typeface="Arial Black" pitchFamily="34" charset="0"/>
                        </a:rPr>
                        <a:t>4:3(2:3)</a:t>
                      </a:r>
                      <a:r>
                        <a:rPr lang="cs-CZ" sz="1200" b="1" i="0" u="none" strike="noStrike" dirty="0">
                          <a:solidFill>
                            <a:srgbClr val="000000"/>
                          </a:solidFill>
                          <a:latin typeface="Arial Black" pitchFamily="34" charset="0"/>
                        </a:rPr>
                        <a:t> </a:t>
                      </a: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8"/>
                  </a:ext>
                </a:extLst>
              </a:tr>
            </a:tbl>
          </a:graphicData>
        </a:graphic>
      </p:graphicFrame>
      <p:sp>
        <p:nvSpPr>
          <p:cNvPr id="8" name="Obdélník 7"/>
          <p:cNvSpPr/>
          <p:nvPr/>
        </p:nvSpPr>
        <p:spPr>
          <a:xfrm>
            <a:off x="5791572" y="235124"/>
            <a:ext cx="4248472" cy="707886"/>
          </a:xfrm>
          <a:prstGeom prst="rect">
            <a:avLst/>
          </a:prstGeom>
          <a:solidFill>
            <a:srgbClr val="CCFFFF"/>
          </a:solidFill>
        </p:spPr>
        <p:txBody>
          <a:bodyPr wrap="square" lIns="91440" tIns="45720" rIns="91440" bIns="45720">
            <a:spAutoFit/>
          </a:bodyPr>
          <a:lstStyle/>
          <a:p>
            <a:pPr algn="ctr"/>
            <a:r>
              <a:rPr lang="cs-CZ" sz="2000" b="1" cap="none" spc="0" dirty="0" smtClean="0">
                <a:ln w="31550" cmpd="sng">
                  <a:noFill/>
                  <a:prstDash val="solid"/>
                </a:ln>
                <a:solidFill>
                  <a:srgbClr val="CC0000"/>
                </a:solidFill>
                <a:effectLst>
                  <a:outerShdw blurRad="41275" dist="12700" dir="12000000" algn="tl" rotWithShape="0">
                    <a:schemeClr val="tx1">
                      <a:lumMod val="95000"/>
                      <a:lumOff val="5000"/>
                      <a:alpha val="40000"/>
                    </a:schemeClr>
                  </a:outerShdw>
                </a:effectLst>
                <a:latin typeface="Arial" pitchFamily="34" charset="0"/>
                <a:cs typeface="Arial" pitchFamily="34" charset="0"/>
              </a:rPr>
              <a:t>Po zápase v Českém Brodě   se radovali  domácí  funkcioná</a:t>
            </a:r>
            <a:r>
              <a:rPr lang="cs-CZ" sz="2000" b="1" cap="none" spc="0" dirty="0" smtClean="0">
                <a:ln w="31550" cmpd="sng">
                  <a:noFill/>
                  <a:prstDash val="solid"/>
                </a:ln>
                <a:solidFill>
                  <a:srgbClr val="CC0000"/>
                </a:solidFill>
                <a:effectLst>
                  <a:outerShdw blurRad="41275" dist="12700" dir="12000000" algn="tl" rotWithShape="0">
                    <a:schemeClr val="tx1">
                      <a:lumMod val="95000"/>
                      <a:lumOff val="5000"/>
                      <a:alpha val="40000"/>
                    </a:schemeClr>
                  </a:outerShdw>
                </a:effectLst>
              </a:rPr>
              <a:t>ři</a:t>
            </a:r>
            <a:endParaRPr lang="cs-CZ" sz="2000" b="1" cap="none" spc="0" dirty="0">
              <a:ln w="31550" cmpd="sng">
                <a:noFill/>
                <a:prstDash val="solid"/>
              </a:ln>
              <a:solidFill>
                <a:srgbClr val="CC0000"/>
              </a:solidFill>
              <a:effectLst>
                <a:outerShdw blurRad="41275" dist="12700" dir="12000000" algn="tl" rotWithShape="0">
                  <a:schemeClr val="tx1">
                    <a:lumMod val="95000"/>
                    <a:lumOff val="5000"/>
                    <a:alpha val="40000"/>
                  </a:schemeClr>
                </a:outerShdw>
              </a:effectLst>
            </a:endParaRPr>
          </a:p>
        </p:txBody>
      </p:sp>
      <p:pic>
        <p:nvPicPr>
          <p:cNvPr id="39937" name="Picture 1"/>
          <p:cNvPicPr>
            <a:picLocks noChangeAspect="1" noChangeArrowheads="1"/>
          </p:cNvPicPr>
          <p:nvPr/>
        </p:nvPicPr>
        <p:blipFill>
          <a:blip r:embed="rId3" cstate="print"/>
          <a:srcRect/>
          <a:stretch>
            <a:fillRect/>
          </a:stretch>
        </p:blipFill>
        <p:spPr bwMode="auto">
          <a:xfrm>
            <a:off x="8599884" y="5995764"/>
            <a:ext cx="1239019" cy="1080120"/>
          </a:xfrm>
          <a:prstGeom prst="rect">
            <a:avLst/>
          </a:prstGeom>
          <a:noFill/>
          <a:ln w="9525">
            <a:noFill/>
            <a:miter lim="800000"/>
            <a:headEnd/>
            <a:tailEnd/>
          </a:ln>
        </p:spPr>
      </p:pic>
      <p:pic>
        <p:nvPicPr>
          <p:cNvPr id="39939" name="Picture 3"/>
          <p:cNvPicPr>
            <a:picLocks noChangeAspect="1" noChangeArrowheads="1"/>
          </p:cNvPicPr>
          <p:nvPr/>
        </p:nvPicPr>
        <p:blipFill>
          <a:blip r:embed="rId4" cstate="print"/>
          <a:srcRect/>
          <a:stretch>
            <a:fillRect/>
          </a:stretch>
        </p:blipFill>
        <p:spPr bwMode="auto">
          <a:xfrm>
            <a:off x="6439645" y="5995764"/>
            <a:ext cx="1080120" cy="1008112"/>
          </a:xfrm>
          <a:prstGeom prst="rect">
            <a:avLst/>
          </a:prstGeom>
          <a:noFill/>
          <a:ln w="9525">
            <a:noFill/>
            <a:miter lim="800000"/>
            <a:headEnd/>
            <a:tailEnd/>
          </a:ln>
        </p:spPr>
      </p:pic>
      <p:graphicFrame>
        <p:nvGraphicFramePr>
          <p:cNvPr id="12" name="Tabulka 11"/>
          <p:cNvGraphicFramePr>
            <a:graphicFrameLocks noGrp="1"/>
          </p:cNvGraphicFramePr>
          <p:nvPr/>
        </p:nvGraphicFramePr>
        <p:xfrm>
          <a:off x="246956" y="3259460"/>
          <a:ext cx="4752528" cy="3365747"/>
        </p:xfrm>
        <a:graphic>
          <a:graphicData uri="http://schemas.openxmlformats.org/drawingml/2006/table">
            <a:tbl>
              <a:tblPr/>
              <a:tblGrid>
                <a:gridCol w="428156">
                  <a:extLst>
                    <a:ext uri="{9D8B030D-6E8A-4147-A177-3AD203B41FA5}">
                      <a16:colId xmlns:a16="http://schemas.microsoft.com/office/drawing/2014/main" val="20000"/>
                    </a:ext>
                  </a:extLst>
                </a:gridCol>
                <a:gridCol w="1311992">
                  <a:extLst>
                    <a:ext uri="{9D8B030D-6E8A-4147-A177-3AD203B41FA5}">
                      <a16:colId xmlns:a16="http://schemas.microsoft.com/office/drawing/2014/main" val="20001"/>
                    </a:ext>
                  </a:extLst>
                </a:gridCol>
                <a:gridCol w="305825">
                  <a:extLst>
                    <a:ext uri="{9D8B030D-6E8A-4147-A177-3AD203B41FA5}">
                      <a16:colId xmlns:a16="http://schemas.microsoft.com/office/drawing/2014/main" val="20002"/>
                    </a:ext>
                  </a:extLst>
                </a:gridCol>
                <a:gridCol w="305825">
                  <a:extLst>
                    <a:ext uri="{9D8B030D-6E8A-4147-A177-3AD203B41FA5}">
                      <a16:colId xmlns:a16="http://schemas.microsoft.com/office/drawing/2014/main" val="20003"/>
                    </a:ext>
                  </a:extLst>
                </a:gridCol>
                <a:gridCol w="305825">
                  <a:extLst>
                    <a:ext uri="{9D8B030D-6E8A-4147-A177-3AD203B41FA5}">
                      <a16:colId xmlns:a16="http://schemas.microsoft.com/office/drawing/2014/main" val="20004"/>
                    </a:ext>
                  </a:extLst>
                </a:gridCol>
                <a:gridCol w="305825">
                  <a:extLst>
                    <a:ext uri="{9D8B030D-6E8A-4147-A177-3AD203B41FA5}">
                      <a16:colId xmlns:a16="http://schemas.microsoft.com/office/drawing/2014/main" val="20005"/>
                    </a:ext>
                  </a:extLst>
                </a:gridCol>
                <a:gridCol w="354758">
                  <a:extLst>
                    <a:ext uri="{9D8B030D-6E8A-4147-A177-3AD203B41FA5}">
                      <a16:colId xmlns:a16="http://schemas.microsoft.com/office/drawing/2014/main" val="20006"/>
                    </a:ext>
                  </a:extLst>
                </a:gridCol>
                <a:gridCol w="908302">
                  <a:extLst>
                    <a:ext uri="{9D8B030D-6E8A-4147-A177-3AD203B41FA5}">
                      <a16:colId xmlns:a16="http://schemas.microsoft.com/office/drawing/2014/main" val="20007"/>
                    </a:ext>
                  </a:extLst>
                </a:gridCol>
                <a:gridCol w="526020">
                  <a:extLst>
                    <a:ext uri="{9D8B030D-6E8A-4147-A177-3AD203B41FA5}">
                      <a16:colId xmlns:a16="http://schemas.microsoft.com/office/drawing/2014/main" val="20008"/>
                    </a:ext>
                  </a:extLst>
                </a:gridCol>
              </a:tblGrid>
              <a:tr h="295049">
                <a:tc gridSpan="9">
                  <a:txBody>
                    <a:bodyPr/>
                    <a:lstStyle/>
                    <a:p>
                      <a:pPr algn="ctr" fontAlgn="ctr"/>
                      <a:r>
                        <a:rPr lang="cs-CZ" sz="1200" b="0" i="0" u="none" strike="noStrike" dirty="0">
                          <a:solidFill>
                            <a:srgbClr val="000000"/>
                          </a:solidFill>
                          <a:latin typeface="Arial Black"/>
                        </a:rPr>
                        <a:t>Krajský přebor starších žáků po 23.kole 2013-14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18555">
                <a:tc>
                  <a:txBody>
                    <a:bodyPr/>
                    <a:lstStyle/>
                    <a:p>
                      <a:pPr algn="ctr" fontAlgn="ctr"/>
                      <a:r>
                        <a:rPr lang="cs-CZ" sz="9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SK Roudnice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106:11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66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1"/>
                  </a:ext>
                </a:extLst>
              </a:tr>
              <a:tr h="218555">
                <a:tc>
                  <a:txBody>
                    <a:bodyPr/>
                    <a:lstStyle/>
                    <a:p>
                      <a:pPr algn="ctr" fontAlgn="ctr"/>
                      <a:r>
                        <a:rPr lang="cs-CZ" sz="9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109:29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218555">
                <a:tc>
                  <a:txBody>
                    <a:bodyPr/>
                    <a:lstStyle/>
                    <a:p>
                      <a:pPr algn="ctr" fontAlgn="ctr"/>
                      <a:r>
                        <a:rPr lang="cs-CZ" sz="9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Litoměřice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61:26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3"/>
                  </a:ext>
                </a:extLst>
              </a:tr>
              <a:tr h="218555">
                <a:tc>
                  <a:txBody>
                    <a:bodyPr/>
                    <a:lstStyle/>
                    <a:p>
                      <a:pPr algn="ctr" fontAlgn="ctr"/>
                      <a:r>
                        <a:rPr lang="cs-CZ" sz="9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64:33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49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218555">
                <a:tc>
                  <a:txBody>
                    <a:bodyPr/>
                    <a:lstStyle/>
                    <a:p>
                      <a:pPr algn="ctr" fontAlgn="ctr"/>
                      <a:r>
                        <a:rPr lang="cs-CZ" sz="10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65:36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dirty="0">
                          <a:solidFill>
                            <a:srgbClr val="000000"/>
                          </a:solidFill>
                          <a:latin typeface="Arial Black"/>
                        </a:rPr>
                        <a:t>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5"/>
                  </a:ext>
                </a:extLst>
              </a:tr>
              <a:tr h="218555">
                <a:tc>
                  <a:txBody>
                    <a:bodyPr/>
                    <a:lstStyle/>
                    <a:p>
                      <a:pPr algn="ctr" fontAlgn="ctr"/>
                      <a:r>
                        <a:rPr lang="cs-CZ" sz="10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Jun.Děčín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86:71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218555">
                <a:tc>
                  <a:txBody>
                    <a:bodyPr/>
                    <a:lstStyle/>
                    <a:p>
                      <a:pPr algn="ctr" fontAlgn="ctr"/>
                      <a:r>
                        <a:rPr lang="cs-CZ" sz="9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64:68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7"/>
                  </a:ext>
                </a:extLst>
              </a:tr>
              <a:tr h="218555">
                <a:tc>
                  <a:txBody>
                    <a:bodyPr/>
                    <a:lstStyle/>
                    <a:p>
                      <a:pPr algn="ctr" fontAlgn="ctr"/>
                      <a:r>
                        <a:rPr lang="cs-CZ" sz="9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47:62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218555">
                <a:tc>
                  <a:txBody>
                    <a:bodyPr/>
                    <a:lstStyle/>
                    <a:p>
                      <a:pPr algn="ctr" fontAlgn="ctr"/>
                      <a:r>
                        <a:rPr lang="cs-CZ" sz="9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Souš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48:58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9"/>
                  </a:ext>
                </a:extLst>
              </a:tr>
              <a:tr h="218555">
                <a:tc>
                  <a:txBody>
                    <a:bodyPr/>
                    <a:lstStyle/>
                    <a:p>
                      <a:pPr algn="ctr" fontAlgn="ctr"/>
                      <a:r>
                        <a:rPr lang="cs-CZ" sz="9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Košťany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34:92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r h="218555">
                <a:tc>
                  <a:txBody>
                    <a:bodyPr/>
                    <a:lstStyle/>
                    <a:p>
                      <a:pPr algn="ctr" fontAlgn="ctr"/>
                      <a:r>
                        <a:rPr lang="cs-CZ" sz="9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T.Kadaň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49:104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1"/>
                  </a:ext>
                </a:extLst>
              </a:tr>
              <a:tr h="218555">
                <a:tc>
                  <a:txBody>
                    <a:bodyPr/>
                    <a:lstStyle/>
                    <a:p>
                      <a:pPr algn="ctr" fontAlgn="ctr"/>
                      <a:r>
                        <a:rPr lang="cs-CZ" sz="9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Ervěnice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49:94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2"/>
                  </a:ext>
                </a:extLst>
              </a:tr>
              <a:tr h="218555">
                <a:tc>
                  <a:txBody>
                    <a:bodyPr/>
                    <a:lstStyle/>
                    <a:p>
                      <a:pPr algn="ctr" fontAlgn="ctr"/>
                      <a:r>
                        <a:rPr lang="cs-CZ" sz="9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27:66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3"/>
                  </a:ext>
                </a:extLst>
              </a:tr>
              <a:tr h="229483">
                <a:tc>
                  <a:txBody>
                    <a:bodyPr/>
                    <a:lstStyle/>
                    <a:p>
                      <a:pPr algn="ctr" fontAlgn="ctr"/>
                      <a:r>
                        <a:rPr lang="cs-CZ" sz="9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39:98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dirty="0">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12" name="TextovéPole 11"/>
          <p:cNvSpPr txBox="1">
            <a:spLocks noChangeArrowheads="1"/>
          </p:cNvSpPr>
          <p:nvPr/>
        </p:nvSpPr>
        <p:spPr bwMode="auto">
          <a:xfrm>
            <a:off x="174948" y="163116"/>
            <a:ext cx="4465960" cy="400110"/>
          </a:xfrm>
          <a:prstGeom prst="rect">
            <a:avLst/>
          </a:prstGeom>
          <a:blipFill dpi="0" rotWithShape="1">
            <a:blip r:embed="rId3" cstate="print">
              <a:alphaModFix amt="25000"/>
            </a:blip>
            <a:srcRect/>
            <a:stretch>
              <a:fillRect t="-1000"/>
            </a:stretch>
          </a:blipFill>
          <a:ln w="9525">
            <a:noFill/>
            <a:miter lim="800000"/>
            <a:headEnd/>
            <a:tailEnd/>
          </a:ln>
        </p:spPr>
        <p:txBody>
          <a:bodyPr>
            <a:spAutoFit/>
          </a:bodyPr>
          <a:lstStyle/>
          <a:p>
            <a:pPr algn="ctr">
              <a:defRPr/>
            </a:pPr>
            <a:r>
              <a:rPr lang="cs-CZ" sz="2000" dirty="0" smtClean="0">
                <a:latin typeface="Arial Black" pitchFamily="34" charset="0"/>
              </a:rPr>
              <a:t>25. kolo divize 24.-25.5.2014</a:t>
            </a:r>
            <a:endParaRPr lang="cs-CZ" sz="2000" dirty="0">
              <a:latin typeface="Arial Black" pitchFamily="34" charset="0"/>
            </a:endParaRPr>
          </a:p>
        </p:txBody>
      </p:sp>
      <p:sp>
        <p:nvSpPr>
          <p:cNvPr id="13" name="TextovéPole 12"/>
          <p:cNvSpPr txBox="1">
            <a:spLocks noChangeArrowheads="1"/>
          </p:cNvSpPr>
          <p:nvPr/>
        </p:nvSpPr>
        <p:spPr bwMode="auto">
          <a:xfrm>
            <a:off x="72008" y="714137"/>
            <a:ext cx="4639444" cy="6201698"/>
          </a:xfrm>
          <a:prstGeom prst="rect">
            <a:avLst/>
          </a:prstGeom>
          <a:noFill/>
          <a:ln w="9525">
            <a:noFill/>
            <a:miter lim="800000"/>
            <a:headEnd/>
            <a:tailEnd/>
          </a:ln>
        </p:spPr>
        <p:txBody>
          <a:bodyPr wrap="square">
            <a:spAutoFit/>
          </a:bodyPr>
          <a:lstStyle/>
          <a:p>
            <a:pPr>
              <a:defRPr/>
            </a:pPr>
            <a:r>
              <a:rPr lang="cs-CZ" sz="1600" dirty="0" smtClean="0">
                <a:solidFill>
                  <a:srgbClr val="008000"/>
                </a:solidFill>
                <a:effectLst>
                  <a:outerShdw blurRad="38100" dist="38100" dir="2700000" algn="tl">
                    <a:srgbClr val="000000">
                      <a:alpha val="43137"/>
                    </a:srgbClr>
                  </a:outerShdw>
                </a:effectLst>
                <a:latin typeface="Cambria" pitchFamily="18" charset="0"/>
              </a:rPr>
              <a:t>Motorlet - </a:t>
            </a:r>
            <a:r>
              <a:rPr lang="cs-CZ" sz="1600" dirty="0" err="1" smtClean="0">
                <a:solidFill>
                  <a:srgbClr val="008000"/>
                </a:solidFill>
                <a:effectLst>
                  <a:outerShdw blurRad="38100" dist="38100" dir="2700000" algn="tl">
                    <a:srgbClr val="000000">
                      <a:alpha val="43137"/>
                    </a:srgbClr>
                  </a:outerShdw>
                </a:effectLst>
                <a:latin typeface="Cambria" pitchFamily="18" charset="0"/>
              </a:rPr>
              <a:t>Litol</a:t>
            </a:r>
            <a:r>
              <a:rPr lang="cs-CZ" sz="1600" dirty="0" smtClean="0">
                <a:solidFill>
                  <a:srgbClr val="008000"/>
                </a:solidFill>
                <a:effectLst>
                  <a:outerShdw blurRad="38100" dist="38100" dir="2700000" algn="tl">
                    <a:srgbClr val="000000">
                      <a:alpha val="43137"/>
                    </a:srgbClr>
                  </a:outerShdw>
                </a:effectLst>
                <a:latin typeface="Cambria" pitchFamily="18" charset="0"/>
              </a:rPr>
              <a:t>      5:2(0:0</a:t>
            </a:r>
            <a:r>
              <a:rPr lang="cs-CZ" sz="1600" dirty="0" smtClean="0">
                <a:effectLst>
                  <a:outerShdw blurRad="38100" dist="38100" dir="2700000" algn="tl">
                    <a:srgbClr val="000000">
                      <a:alpha val="43137"/>
                    </a:srgbClr>
                  </a:outerShdw>
                </a:effectLst>
                <a:latin typeface="Cambria" pitchFamily="18" charset="0"/>
              </a:rPr>
              <a:t>)</a:t>
            </a:r>
            <a:endParaRPr lang="cs-CZ" sz="1600" dirty="0">
              <a:effectLst>
                <a:outerShdw blurRad="38100" dist="38100" dir="2700000" algn="tl">
                  <a:srgbClr val="000000">
                    <a:alpha val="43137"/>
                  </a:srgbClr>
                </a:outerShdw>
              </a:effectLst>
              <a:latin typeface="Cambria" pitchFamily="18" charset="0"/>
            </a:endParaRPr>
          </a:p>
          <a:p>
            <a:pPr>
              <a:defRPr/>
            </a:pPr>
            <a:r>
              <a:rPr lang="cs-CZ" sz="1100" dirty="0" smtClean="0">
                <a:solidFill>
                  <a:srgbClr val="FF0000"/>
                </a:solidFill>
                <a:latin typeface="Arial" charset="0"/>
                <a:cs typeface="Arial" charset="0"/>
              </a:rPr>
              <a:t>ještě v 87. minutě to bylo jenom 3:2, domácí sice celý zápas vedli, ale  definitivní rozhodnutí přišlo až v 88. min. brankou Podzemského</a:t>
            </a:r>
          </a:p>
          <a:p>
            <a:pPr>
              <a:defRPr/>
            </a:pPr>
            <a:r>
              <a:rPr lang="cs-CZ" sz="1600" dirty="0" smtClean="0">
                <a:solidFill>
                  <a:srgbClr val="008000"/>
                </a:solidFill>
                <a:effectLst>
                  <a:outerShdw blurRad="38100" dist="38100" dir="2700000" algn="tl">
                    <a:srgbClr val="000000">
                      <a:alpha val="43137"/>
                    </a:srgbClr>
                  </a:outerShdw>
                </a:effectLst>
                <a:latin typeface="Cambria" pitchFamily="18" charset="0"/>
              </a:rPr>
              <a:t>Lovosice </a:t>
            </a:r>
            <a:r>
              <a:rPr lang="cs-CZ" sz="1600" dirty="0">
                <a:solidFill>
                  <a:srgbClr val="008000"/>
                </a:solidFill>
                <a:effectLst>
                  <a:outerShdw blurRad="38100" dist="38100" dir="2700000" algn="tl">
                    <a:srgbClr val="000000">
                      <a:alpha val="43137"/>
                    </a:srgbClr>
                  </a:outerShdw>
                </a:effectLst>
                <a:latin typeface="Cambria" pitchFamily="18" charset="0"/>
              </a:rPr>
              <a:t>– </a:t>
            </a:r>
            <a:r>
              <a:rPr lang="cs-CZ" sz="1600" dirty="0" smtClean="0">
                <a:solidFill>
                  <a:srgbClr val="008000"/>
                </a:solidFill>
                <a:effectLst>
                  <a:outerShdw blurRad="38100" dist="38100" dir="2700000" algn="tl">
                    <a:srgbClr val="000000">
                      <a:alpha val="43137"/>
                    </a:srgbClr>
                  </a:outerShdw>
                </a:effectLst>
                <a:latin typeface="Cambria" pitchFamily="18" charset="0"/>
              </a:rPr>
              <a:t>Žatec  1:3(1:2)</a:t>
            </a:r>
            <a:endParaRPr lang="cs-CZ" sz="1600" dirty="0">
              <a:solidFill>
                <a:srgbClr val="008000"/>
              </a:solidFill>
              <a:effectLst>
                <a:outerShdw blurRad="38100" dist="38100" dir="2700000" algn="tl">
                  <a:srgbClr val="000000">
                    <a:alpha val="43137"/>
                  </a:srgbClr>
                </a:outerShdw>
              </a:effectLst>
              <a:latin typeface="Cambria" pitchFamily="18" charset="0"/>
            </a:endParaRPr>
          </a:p>
          <a:p>
            <a:pPr>
              <a:defRPr/>
            </a:pPr>
            <a:r>
              <a:rPr lang="cs-CZ" sz="1100" dirty="0" smtClean="0">
                <a:solidFill>
                  <a:srgbClr val="FF0000"/>
                </a:solidFill>
                <a:latin typeface="Arial" charset="0"/>
                <a:cs typeface="Arial" charset="0"/>
              </a:rPr>
              <a:t>překvapivý výsledek, obě mužstva potřebují body jako sůl, domácí zahodili neskutečné šance a tak si vzal slovo hostující </a:t>
            </a:r>
            <a:r>
              <a:rPr lang="cs-CZ" sz="1100" dirty="0" err="1" smtClean="0">
                <a:solidFill>
                  <a:srgbClr val="FF0000"/>
                </a:solidFill>
                <a:latin typeface="Arial" charset="0"/>
                <a:cs typeface="Arial" charset="0"/>
              </a:rPr>
              <a:t>Lesniak</a:t>
            </a:r>
            <a:r>
              <a:rPr lang="cs-CZ" sz="1100" dirty="0" smtClean="0">
                <a:solidFill>
                  <a:srgbClr val="FF0000"/>
                </a:solidFill>
                <a:latin typeface="Arial" charset="0"/>
                <a:cs typeface="Arial" charset="0"/>
              </a:rPr>
              <a:t> a 2 zářezy  zajistil Žatci vítězství</a:t>
            </a:r>
          </a:p>
          <a:p>
            <a:pPr>
              <a:defRPr/>
            </a:pPr>
            <a:r>
              <a:rPr lang="cs-CZ" sz="1600" dirty="0" err="1" smtClean="0">
                <a:solidFill>
                  <a:srgbClr val="008000"/>
                </a:solidFill>
                <a:effectLst>
                  <a:outerShdw blurRad="38100" dist="38100" dir="2700000" algn="tl">
                    <a:srgbClr val="000000">
                      <a:alpha val="43137"/>
                    </a:srgbClr>
                  </a:outerShdw>
                </a:effectLst>
                <a:latin typeface="Cambria" pitchFamily="18" charset="0"/>
              </a:rPr>
              <a:t>LoKo</a:t>
            </a:r>
            <a:r>
              <a:rPr lang="cs-CZ" sz="1600" dirty="0" smtClean="0">
                <a:solidFill>
                  <a:srgbClr val="008000"/>
                </a:solidFill>
                <a:effectLst>
                  <a:outerShdw blurRad="38100" dist="38100" dir="2700000" algn="tl">
                    <a:srgbClr val="000000">
                      <a:alpha val="43137"/>
                    </a:srgbClr>
                  </a:outerShdw>
                </a:effectLst>
                <a:latin typeface="Cambria" pitchFamily="18" charset="0"/>
              </a:rPr>
              <a:t> Chomutov  </a:t>
            </a:r>
            <a:r>
              <a:rPr lang="cs-CZ" sz="1600" dirty="0">
                <a:solidFill>
                  <a:srgbClr val="008000"/>
                </a:solidFill>
                <a:effectLst>
                  <a:outerShdw blurRad="38100" dist="38100" dir="2700000" algn="tl">
                    <a:srgbClr val="000000">
                      <a:alpha val="43137"/>
                    </a:srgbClr>
                  </a:outerShdw>
                </a:effectLst>
                <a:latin typeface="Cambria" pitchFamily="18" charset="0"/>
              </a:rPr>
              <a:t>- </a:t>
            </a:r>
            <a:r>
              <a:rPr lang="cs-CZ" sz="1600" dirty="0" smtClean="0">
                <a:solidFill>
                  <a:srgbClr val="008000"/>
                </a:solidFill>
                <a:effectLst>
                  <a:outerShdw blurRad="38100" dist="38100" dir="2700000" algn="tl">
                    <a:srgbClr val="000000">
                      <a:alpha val="43137"/>
                    </a:srgbClr>
                  </a:outerShdw>
                </a:effectLst>
                <a:latin typeface="Cambria" pitchFamily="18" charset="0"/>
              </a:rPr>
              <a:t>Souš  2:1(0:0)</a:t>
            </a:r>
            <a:endParaRPr lang="cs-CZ" sz="1600" dirty="0">
              <a:solidFill>
                <a:srgbClr val="008000"/>
              </a:solidFill>
              <a:effectLst>
                <a:outerShdw blurRad="38100" dist="38100" dir="2700000" algn="tl">
                  <a:srgbClr val="000000">
                    <a:alpha val="43137"/>
                  </a:srgbClr>
                </a:outerShdw>
              </a:effectLst>
              <a:latin typeface="Cambria" pitchFamily="18" charset="0"/>
              <a:cs typeface="Arial" charset="0"/>
            </a:endParaRPr>
          </a:p>
          <a:p>
            <a:pPr>
              <a:defRPr/>
            </a:pPr>
            <a:r>
              <a:rPr lang="cs-CZ" sz="1100" dirty="0" smtClean="0">
                <a:solidFill>
                  <a:srgbClr val="FF0000"/>
                </a:solidFill>
                <a:latin typeface="Arial" charset="0"/>
                <a:cs typeface="Arial" charset="0"/>
              </a:rPr>
              <a:t>průběh byl více než zajímavý a vyvolal mnohé pochybnosti, hosté vyrovnali na 1:1 v 83. min. , ale pak minuta 93. , opakující se trestný kop a Chomutov vítězí 2:1</a:t>
            </a:r>
          </a:p>
          <a:p>
            <a:pPr>
              <a:defRPr/>
            </a:pPr>
            <a:r>
              <a:rPr lang="cs-CZ" sz="1600" dirty="0" smtClean="0">
                <a:solidFill>
                  <a:srgbClr val="008000"/>
                </a:solidFill>
                <a:effectLst>
                  <a:outerShdw blurRad="38100" dist="38100" dir="2700000" algn="tl">
                    <a:srgbClr val="000000">
                      <a:alpha val="43137"/>
                    </a:srgbClr>
                  </a:outerShdw>
                </a:effectLst>
                <a:latin typeface="Cambria" pitchFamily="18" charset="0"/>
              </a:rPr>
              <a:t>Český Brod  </a:t>
            </a:r>
            <a:r>
              <a:rPr lang="cs-CZ" sz="1600" dirty="0">
                <a:solidFill>
                  <a:srgbClr val="008000"/>
                </a:solidFill>
                <a:effectLst>
                  <a:outerShdw blurRad="38100" dist="38100" dir="2700000" algn="tl">
                    <a:srgbClr val="000000">
                      <a:alpha val="43137"/>
                    </a:srgbClr>
                  </a:outerShdw>
                </a:effectLst>
                <a:latin typeface="Cambria" pitchFamily="18" charset="0"/>
              </a:rPr>
              <a:t>- </a:t>
            </a:r>
            <a:r>
              <a:rPr lang="cs-CZ" sz="1600" dirty="0" err="1" smtClean="0">
                <a:solidFill>
                  <a:srgbClr val="008000"/>
                </a:solidFill>
                <a:effectLst>
                  <a:outerShdw blurRad="38100" dist="38100" dir="2700000" algn="tl">
                    <a:srgbClr val="000000">
                      <a:alpha val="43137"/>
                    </a:srgbClr>
                  </a:outerShdw>
                </a:effectLst>
                <a:latin typeface="Cambria" pitchFamily="18" charset="0"/>
              </a:rPr>
              <a:t>Štětí</a:t>
            </a:r>
            <a:r>
              <a:rPr lang="cs-CZ" sz="1600" dirty="0" smtClean="0">
                <a:solidFill>
                  <a:srgbClr val="008000"/>
                </a:solidFill>
                <a:effectLst>
                  <a:outerShdw blurRad="38100" dist="38100" dir="2700000" algn="tl">
                    <a:srgbClr val="000000">
                      <a:alpha val="43137"/>
                    </a:srgbClr>
                  </a:outerShdw>
                </a:effectLst>
                <a:latin typeface="Cambria" pitchFamily="18" charset="0"/>
              </a:rPr>
              <a:t>    3:1(1:1</a:t>
            </a:r>
            <a:r>
              <a:rPr lang="cs-CZ" sz="1600" dirty="0" smtClean="0">
                <a:effectLst>
                  <a:outerShdw blurRad="38100" dist="38100" dir="2700000" algn="tl">
                    <a:srgbClr val="000000">
                      <a:alpha val="43137"/>
                    </a:srgbClr>
                  </a:outerShdw>
                </a:effectLst>
                <a:latin typeface="Cambria" pitchFamily="18" charset="0"/>
              </a:rPr>
              <a:t>)</a:t>
            </a:r>
          </a:p>
          <a:p>
            <a:pPr>
              <a:defRPr/>
            </a:pPr>
            <a:r>
              <a:rPr lang="cs-CZ" sz="1100" dirty="0" smtClean="0">
                <a:solidFill>
                  <a:srgbClr val="FF0000"/>
                </a:solidFill>
                <a:latin typeface="Arial" pitchFamily="34" charset="0"/>
                <a:cs typeface="Arial" pitchFamily="34" charset="0"/>
              </a:rPr>
              <a:t>vítězství domácích se nerodilo snadno,  bojující soupeř vedl a jen díky zbytečným chybám inkasoval a odjel domů s prázdnou </a:t>
            </a:r>
          </a:p>
          <a:p>
            <a:pPr>
              <a:defRPr/>
            </a:pPr>
            <a:r>
              <a:rPr lang="cs-CZ" sz="1600" dirty="0" smtClean="0">
                <a:solidFill>
                  <a:srgbClr val="008000"/>
                </a:solidFill>
                <a:effectLst>
                  <a:outerShdw blurRad="38100" dist="38100" dir="2700000" algn="tl">
                    <a:srgbClr val="000000">
                      <a:alpha val="43137"/>
                    </a:srgbClr>
                  </a:outerShdw>
                </a:effectLst>
                <a:latin typeface="Cambria" pitchFamily="18" charset="0"/>
              </a:rPr>
              <a:t>Vyšehrad – Nový  Bor 2:0(1:0)</a:t>
            </a:r>
            <a:endParaRPr lang="cs-CZ" sz="1600" dirty="0">
              <a:solidFill>
                <a:srgbClr val="008000"/>
              </a:solidFill>
              <a:effectLst>
                <a:outerShdw blurRad="38100" dist="38100" dir="2700000" algn="tl">
                  <a:srgbClr val="000000">
                    <a:alpha val="43137"/>
                  </a:srgbClr>
                </a:outerShdw>
              </a:effectLst>
              <a:latin typeface="Cambria" pitchFamily="18" charset="0"/>
              <a:cs typeface="Arial" charset="0"/>
            </a:endParaRPr>
          </a:p>
          <a:p>
            <a:pPr>
              <a:defRPr/>
            </a:pPr>
            <a:r>
              <a:rPr lang="cs-CZ" sz="1100" dirty="0" smtClean="0">
                <a:solidFill>
                  <a:srgbClr val="FF0000"/>
                </a:solidFill>
                <a:latin typeface="Arial" charset="0"/>
                <a:cs typeface="Arial" charset="0"/>
              </a:rPr>
              <a:t>z tlaku v první půli vytěžili domácí 1 branku a druhou přidali v 75. min. z penalty,  přetahovaná s </a:t>
            </a:r>
            <a:r>
              <a:rPr lang="cs-CZ" sz="1100" dirty="0" err="1" smtClean="0">
                <a:solidFill>
                  <a:srgbClr val="FF0000"/>
                </a:solidFill>
                <a:latin typeface="Arial" charset="0"/>
                <a:cs typeface="Arial" charset="0"/>
              </a:rPr>
              <a:t>Louňovicemi</a:t>
            </a:r>
            <a:r>
              <a:rPr lang="cs-CZ" sz="1100" dirty="0" smtClean="0">
                <a:solidFill>
                  <a:srgbClr val="FF0000"/>
                </a:solidFill>
                <a:latin typeface="Arial" charset="0"/>
                <a:cs typeface="Arial" charset="0"/>
              </a:rPr>
              <a:t> o čelo pokračuje</a:t>
            </a:r>
          </a:p>
          <a:p>
            <a:pPr>
              <a:defRPr/>
            </a:pPr>
            <a:r>
              <a:rPr lang="cs-CZ" sz="1600" dirty="0" err="1" smtClean="0">
                <a:solidFill>
                  <a:srgbClr val="008000"/>
                </a:solidFill>
                <a:effectLst>
                  <a:outerShdw blurRad="38100" dist="38100" dir="2700000" algn="tl">
                    <a:srgbClr val="000000">
                      <a:alpha val="43137"/>
                    </a:srgbClr>
                  </a:outerShdw>
                </a:effectLst>
                <a:latin typeface="Cambria" pitchFamily="18" charset="0"/>
              </a:rPr>
              <a:t>Louňovice</a:t>
            </a:r>
            <a:r>
              <a:rPr lang="cs-CZ" sz="1600" dirty="0" smtClean="0">
                <a:solidFill>
                  <a:srgbClr val="008000"/>
                </a:solidFill>
                <a:effectLst>
                  <a:outerShdw blurRad="38100" dist="38100" dir="2700000" algn="tl">
                    <a:srgbClr val="000000">
                      <a:alpha val="43137"/>
                    </a:srgbClr>
                  </a:outerShdw>
                </a:effectLst>
                <a:latin typeface="Cambria" pitchFamily="18" charset="0"/>
              </a:rPr>
              <a:t>– </a:t>
            </a:r>
            <a:r>
              <a:rPr lang="cs-CZ" sz="1600" dirty="0" err="1" smtClean="0">
                <a:solidFill>
                  <a:srgbClr val="008000"/>
                </a:solidFill>
                <a:effectLst>
                  <a:outerShdw blurRad="38100" dist="38100" dir="2700000" algn="tl">
                    <a:srgbClr val="000000">
                      <a:alpha val="43137"/>
                    </a:srgbClr>
                  </a:outerShdw>
                </a:effectLst>
                <a:latin typeface="Cambria" pitchFamily="18" charset="0"/>
              </a:rPr>
              <a:t>Aritma</a:t>
            </a:r>
            <a:r>
              <a:rPr lang="cs-CZ" sz="1600" dirty="0" smtClean="0">
                <a:solidFill>
                  <a:srgbClr val="008000"/>
                </a:solidFill>
                <a:effectLst>
                  <a:outerShdw blurRad="38100" dist="38100" dir="2700000" algn="tl">
                    <a:srgbClr val="000000">
                      <a:alpha val="43137"/>
                    </a:srgbClr>
                  </a:outerShdw>
                </a:effectLst>
                <a:latin typeface="Cambria" pitchFamily="18" charset="0"/>
              </a:rPr>
              <a:t> 2:0(1:0)</a:t>
            </a:r>
            <a:endParaRPr lang="cs-CZ" sz="1600" dirty="0">
              <a:solidFill>
                <a:srgbClr val="008000"/>
              </a:solidFill>
              <a:effectLst>
                <a:outerShdw blurRad="38100" dist="38100" dir="2700000" algn="tl">
                  <a:srgbClr val="000000">
                    <a:alpha val="43137"/>
                  </a:srgbClr>
                </a:outerShdw>
              </a:effectLst>
              <a:latin typeface="Cambria" pitchFamily="18" charset="0"/>
            </a:endParaRPr>
          </a:p>
          <a:p>
            <a:pPr>
              <a:defRPr/>
            </a:pPr>
            <a:r>
              <a:rPr lang="cs-CZ" sz="1100" dirty="0" smtClean="0">
                <a:solidFill>
                  <a:srgbClr val="FF0000"/>
                </a:solidFill>
                <a:latin typeface="Arial" charset="0"/>
                <a:cs typeface="Arial" charset="0"/>
              </a:rPr>
              <a:t>domácí  úlohu favorita splnili a stejně jako Vyšehrad mají na čele 62 bodů</a:t>
            </a:r>
          </a:p>
          <a:p>
            <a:pPr>
              <a:defRPr/>
            </a:pPr>
            <a:r>
              <a:rPr lang="cs-CZ" sz="1600" dirty="0" smtClean="0">
                <a:solidFill>
                  <a:srgbClr val="008000"/>
                </a:solidFill>
                <a:effectLst>
                  <a:outerShdw blurRad="38100" dist="38100" dir="2700000" algn="tl">
                    <a:srgbClr val="000000">
                      <a:alpha val="43137"/>
                    </a:srgbClr>
                  </a:outerShdw>
                </a:effectLst>
                <a:latin typeface="Cambria" pitchFamily="18" charset="0"/>
              </a:rPr>
              <a:t>Úvaly –Kladno  3:3(2:2)</a:t>
            </a:r>
          </a:p>
          <a:p>
            <a:pPr>
              <a:defRPr/>
            </a:pPr>
            <a:r>
              <a:rPr lang="cs-CZ" sz="1100" dirty="0" smtClean="0">
                <a:solidFill>
                  <a:srgbClr val="FF0000"/>
                </a:solidFill>
                <a:latin typeface="Arial" charset="0"/>
                <a:cs typeface="Arial" charset="0"/>
              </a:rPr>
              <a:t>2 mužstva bojující o záchranu se o body podělili, trenér hostů </a:t>
            </a:r>
            <a:r>
              <a:rPr lang="cs-CZ" sz="1100" dirty="0" err="1" smtClean="0">
                <a:solidFill>
                  <a:srgbClr val="FF0000"/>
                </a:solidFill>
                <a:latin typeface="Arial" charset="0"/>
                <a:cs typeface="Arial" charset="0"/>
              </a:rPr>
              <a:t>Pihávek</a:t>
            </a:r>
            <a:r>
              <a:rPr lang="cs-CZ" sz="1100" dirty="0" smtClean="0">
                <a:solidFill>
                  <a:srgbClr val="FF0000"/>
                </a:solidFill>
                <a:latin typeface="Arial" charset="0"/>
                <a:cs typeface="Arial" charset="0"/>
              </a:rPr>
              <a:t> byl rozladěný, protože Kladno dostávalo jednoduché góly</a:t>
            </a:r>
          </a:p>
          <a:p>
            <a:pPr>
              <a:defRPr/>
            </a:pPr>
            <a:r>
              <a:rPr lang="cs-CZ" sz="1600" dirty="0" smtClean="0">
                <a:solidFill>
                  <a:srgbClr val="008000"/>
                </a:solidFill>
                <a:effectLst>
                  <a:outerShdw blurRad="38100" dist="38100" dir="2700000" algn="tl">
                    <a:srgbClr val="000000">
                      <a:alpha val="43137"/>
                    </a:srgbClr>
                  </a:outerShdw>
                </a:effectLst>
                <a:latin typeface="Cambria" pitchFamily="18" charset="0"/>
              </a:rPr>
              <a:t>Neratovice –</a:t>
            </a:r>
            <a:r>
              <a:rPr lang="cs-CZ" sz="1600" dirty="0" err="1" smtClean="0">
                <a:solidFill>
                  <a:srgbClr val="008000"/>
                </a:solidFill>
                <a:effectLst>
                  <a:outerShdw blurRad="38100" dist="38100" dir="2700000" algn="tl">
                    <a:srgbClr val="000000">
                      <a:alpha val="43137"/>
                    </a:srgbClr>
                  </a:outerShdw>
                </a:effectLst>
                <a:latin typeface="Cambria" pitchFamily="18" charset="0"/>
              </a:rPr>
              <a:t>Brozany</a:t>
            </a:r>
            <a:r>
              <a:rPr lang="cs-CZ" sz="1600" dirty="0" smtClean="0">
                <a:solidFill>
                  <a:srgbClr val="008000"/>
                </a:solidFill>
                <a:effectLst>
                  <a:outerShdw blurRad="38100" dist="38100" dir="2700000" algn="tl">
                    <a:srgbClr val="000000">
                      <a:alpha val="43137"/>
                    </a:srgbClr>
                  </a:outerShdw>
                </a:effectLst>
                <a:latin typeface="Cambria" pitchFamily="18" charset="0"/>
              </a:rPr>
              <a:t>  6:0(4:0)</a:t>
            </a:r>
          </a:p>
          <a:p>
            <a:pPr>
              <a:defRPr/>
            </a:pPr>
            <a:r>
              <a:rPr lang="cs-CZ" sz="1100" dirty="0" smtClean="0">
                <a:solidFill>
                  <a:srgbClr val="FF0000"/>
                </a:solidFill>
                <a:latin typeface="Arial" charset="0"/>
                <a:cs typeface="Arial" charset="0"/>
              </a:rPr>
              <a:t>jedno z nejlepších mužstev jara si odvezlo domů kanára,  načal je 2 góly Kokoška a dílo zkázy do poločasu  dokončil Kozák a </a:t>
            </a:r>
            <a:r>
              <a:rPr lang="cs-CZ" sz="1100" dirty="0" err="1" smtClean="0">
                <a:solidFill>
                  <a:srgbClr val="FF0000"/>
                </a:solidFill>
                <a:latin typeface="Arial" charset="0"/>
                <a:cs typeface="Arial" charset="0"/>
              </a:rPr>
              <a:t>Chrdle</a:t>
            </a:r>
            <a:r>
              <a:rPr lang="cs-CZ" sz="1100" dirty="0" smtClean="0">
                <a:solidFill>
                  <a:srgbClr val="FF0000"/>
                </a:solidFill>
                <a:latin typeface="Arial" charset="0"/>
                <a:cs typeface="Arial" charset="0"/>
              </a:rPr>
              <a:t>, ve druhé části byli ještě úspěšní </a:t>
            </a:r>
            <a:r>
              <a:rPr lang="cs-CZ" sz="1100" dirty="0" err="1" smtClean="0">
                <a:solidFill>
                  <a:srgbClr val="FF0000"/>
                </a:solidFill>
                <a:latin typeface="Arial" charset="0"/>
                <a:cs typeface="Arial" charset="0"/>
              </a:rPr>
              <a:t>Radosta</a:t>
            </a:r>
            <a:r>
              <a:rPr lang="cs-CZ" sz="1100" dirty="0" smtClean="0">
                <a:solidFill>
                  <a:srgbClr val="FF0000"/>
                </a:solidFill>
                <a:latin typeface="Arial" charset="0"/>
                <a:cs typeface="Arial" charset="0"/>
              </a:rPr>
              <a:t>  a Kmoch</a:t>
            </a:r>
          </a:p>
          <a:p>
            <a:pPr>
              <a:defRPr/>
            </a:pPr>
            <a:r>
              <a:rPr lang="cs-CZ" sz="1600" dirty="0" err="1" smtClean="0">
                <a:effectLst>
                  <a:outerShdw blurRad="38100" dist="38100" dir="2700000" algn="tl">
                    <a:srgbClr val="000000">
                      <a:alpha val="43137"/>
                    </a:srgbClr>
                  </a:outerShdw>
                </a:effectLst>
                <a:latin typeface="Cambria" pitchFamily="18" charset="0"/>
              </a:rPr>
              <a:t>Litol</a:t>
            </a:r>
            <a:r>
              <a:rPr lang="cs-CZ" sz="1600" dirty="0" smtClean="0">
                <a:effectLst>
                  <a:outerShdw blurRad="38100" dist="38100" dir="2700000" algn="tl">
                    <a:srgbClr val="000000">
                      <a:alpha val="43137"/>
                    </a:srgbClr>
                  </a:outerShdw>
                </a:effectLst>
                <a:latin typeface="Cambria" pitchFamily="18" charset="0"/>
              </a:rPr>
              <a:t> Český Brod 3:2(1:1) dohrávka</a:t>
            </a:r>
          </a:p>
          <a:p>
            <a:pPr>
              <a:defRPr/>
            </a:pPr>
            <a:r>
              <a:rPr lang="cs-CZ" sz="1100" dirty="0" smtClean="0">
                <a:solidFill>
                  <a:srgbClr val="FF0000"/>
                </a:solidFill>
                <a:latin typeface="Arial" charset="0"/>
                <a:cs typeface="Arial" charset="0"/>
              </a:rPr>
              <a:t>žlutilo se , ale u červenalo,  domácí hráli o všechno, jedině vítězství jim zachovávalo naději na udržení,  vítězství jim v 86. minutě zajistila branka Ježka</a:t>
            </a:r>
          </a:p>
        </p:txBody>
      </p:sp>
      <p:sp>
        <p:nvSpPr>
          <p:cNvPr id="10" name="TextovéPole 9"/>
          <p:cNvSpPr txBox="1"/>
          <p:nvPr/>
        </p:nvSpPr>
        <p:spPr>
          <a:xfrm>
            <a:off x="5503540" y="163116"/>
            <a:ext cx="4608512" cy="1061829"/>
          </a:xfrm>
          <a:prstGeom prst="rect">
            <a:avLst/>
          </a:prstGeom>
          <a:blipFill>
            <a:blip r:embed="rId4" cstate="print"/>
            <a:stretch>
              <a:fillRect l="2000" r="3000"/>
            </a:stretch>
          </a:blipFill>
        </p:spPr>
        <p:txBody>
          <a:bodyPr wrap="square" rtlCol="0">
            <a:spAutoFit/>
          </a:bodyPr>
          <a:lstStyle/>
          <a:p>
            <a:pPr algn="ctr"/>
            <a:r>
              <a:rPr lang="cs-CZ" sz="2100" dirty="0" smtClean="0">
                <a:latin typeface="Century Gothic" pitchFamily="34" charset="0"/>
              </a:rPr>
              <a:t>Starší žáci vedoucímu  mužstvu tabulky statečně vzdorovali, i když vysoko prohráli</a:t>
            </a:r>
            <a:endParaRPr lang="cs-CZ" sz="2100" dirty="0">
              <a:latin typeface="Century Gothic" pitchFamily="34" charset="0"/>
            </a:endParaRPr>
          </a:p>
        </p:txBody>
      </p:sp>
      <p:sp>
        <p:nvSpPr>
          <p:cNvPr id="2" name="Rectangle 1"/>
          <p:cNvSpPr>
            <a:spLocks noChangeArrowheads="1"/>
          </p:cNvSpPr>
          <p:nvPr/>
        </p:nvSpPr>
        <p:spPr bwMode="auto">
          <a:xfrm>
            <a:off x="5503540" y="1222911"/>
            <a:ext cx="4464496"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i="0" u="sng"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SK </a:t>
            </a:r>
            <a:r>
              <a:rPr kumimoji="0" lang="cs-CZ" sz="2400" i="0" u="sng" strike="noStrike" cap="none" normalizeH="0" baseline="0" dirty="0" err="1"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Štětí</a:t>
            </a:r>
            <a:r>
              <a:rPr kumimoji="0" lang="cs-CZ" sz="2400" i="0" u="sng"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 SK Roudnice </a:t>
            </a:r>
            <a:r>
              <a:rPr kumimoji="0" lang="cs-CZ" sz="2400" i="0" u="sng" strike="noStrike" cap="none" normalizeH="0" baseline="0" dirty="0" err="1"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n.L.</a:t>
            </a:r>
            <a:endParaRPr kumimoji="0" lang="cs-CZ" sz="10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i="0" u="sng"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0:5(0:2)  18.5.2014  22 . kolo</a:t>
            </a:r>
            <a:endParaRPr kumimoji="0" lang="cs-CZ" sz="10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V poháru jsme se stejným soupeřem nedávno, také doma, prohráli 5:1.  Naděje na zisk bodů nebyla velká ani v tomto zápase, ale snaha dosáhnout co nejlepšího výsledku byla. To i přes to, že někteří hráči se omlouvali a svým spoluhráčům nepomohli.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Sviták</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 po delší době přesunul do obrany, kde společně s Jaklem vytvořili obranný val, který útokům soupeře odolával hodně dlouho. Horší už to bylo ve hře dopředu. Jak by také ne, když na hrotu se pohybovali 2 mladší žáci, kteří z velké dálky pro svou velikost vidět nebyli.  Do zálohy nastoupil ještě třetí mladší žák Ladič a všem patří poděkování, že svým starším kolegům pomohli. Ale, jak bylo již napsáno, na hře to bylo znát a to byl také hlavní důvod proč se na lepší výsledek nedalo moc spoléhat. Ve 25. minutě pěkná, střela hráče Roudnice ze střední vzdálenosti znamenala vedení 1:0. Netrvalo to ani moc dlouho a po přesné kombinaci už to bylo 2:0. Škoda branek v závěru poločasu.  Stejně tak se nám nevyvedl ani úvod druhé půle. Opět střela z větší vzdálenosti a prohrávali jsme už 3:0. Obraz hry se do konce moc nezměnil. Hosté tlačili a my bránili.  2x to však nevyšlo a tak z toho byl konečný výsledek 5:0 pro Roudnici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n.L.</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Hráči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ale se za svůj výkon stydět nemusí. Bojovali, dřeli a snažili se dosáhnout co nejlepšího výsledku.</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Sestava:</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.Svoboda- Ladič,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Sviták</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Ivanič</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Schneiderová, </a:t>
            </a:r>
          </a:p>
          <a:p>
            <a:pPr marL="0" marR="0" lvl="0" indent="0" algn="l" defTabSz="914400" rtl="0" eaLnBrk="0" fontAlgn="base" latinLnBrk="0" hangingPunct="0">
              <a:lnSpc>
                <a:spcPct val="100000"/>
              </a:lnSpc>
              <a:spcBef>
                <a:spcPct val="0"/>
              </a:spcBef>
              <a:spcAft>
                <a:spcPct val="0"/>
              </a:spcAft>
              <a:buClrTx/>
              <a:buSzTx/>
              <a:buFontTx/>
              <a:buNone/>
              <a:tabLst/>
            </a:pPr>
            <a:r>
              <a:rPr lang="cs-CZ" b="0" dirty="0" smtClean="0">
                <a:latin typeface="Arial" pitchFamily="34" charset="0"/>
                <a:ea typeface="Calibri" pitchFamily="34" charset="0"/>
                <a:cs typeface="Arial" pitchFamily="34" charset="0"/>
              </a:rPr>
              <a:t>               </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Jakl, vála, Šedivý, Podhorský,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Feko</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 Beruška</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Trenér:</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.Podhorský,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R.Švejdar</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1" i="0" u="sng" strike="noStrike" cap="none" normalizeH="0" baseline="0" dirty="0" smtClean="0">
                <a:ln>
                  <a:noFill/>
                </a:ln>
                <a:solidFill>
                  <a:schemeClr val="tx1"/>
                </a:solidFill>
                <a:effectLst/>
                <a:latin typeface="Arial" pitchFamily="34" charset="0"/>
                <a:ea typeface="Calibri" pitchFamily="34" charset="0"/>
                <a:cs typeface="Arial" pitchFamily="34" charset="0"/>
              </a:rPr>
              <a:t>Rozhodčí:</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Holec</a:t>
            </a:r>
            <a:endParaRPr kumimoji="0" lang="cs-CZ"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8"/>
          <p:cNvSpPr txBox="1">
            <a:spLocks noChangeArrowheads="1"/>
          </p:cNvSpPr>
          <p:nvPr/>
        </p:nvSpPr>
        <p:spPr bwMode="auto">
          <a:xfrm>
            <a:off x="5575548" y="163116"/>
            <a:ext cx="4536504" cy="646331"/>
          </a:xfrm>
          <a:prstGeom prst="rect">
            <a:avLst/>
          </a:prstGeom>
          <a:blipFill dpi="0" rotWithShape="1">
            <a:blip r:embed="rId3" cstate="print">
              <a:alphaModFix amt="41000"/>
            </a:blip>
            <a:srcRect/>
            <a:stretch>
              <a:fillRect/>
            </a:stretch>
          </a:blipFill>
          <a:ln w="9525">
            <a:noFill/>
            <a:miter lim="800000"/>
            <a:headEnd/>
            <a:tailEnd/>
          </a:ln>
        </p:spPr>
        <p:txBody>
          <a:bodyPr wrap="square">
            <a:spAutoFit/>
          </a:bodyPr>
          <a:lstStyle/>
          <a:p>
            <a:pPr algn="ctr"/>
            <a:r>
              <a:rPr lang="cs-CZ" sz="1800" dirty="0" smtClean="0">
                <a:solidFill>
                  <a:srgbClr val="333300"/>
                </a:solidFill>
                <a:effectLst>
                  <a:outerShdw blurRad="38100" dist="38100" dir="2700000" algn="tl">
                    <a:srgbClr val="000000">
                      <a:alpha val="43137"/>
                    </a:srgbClr>
                  </a:outerShdw>
                </a:effectLst>
                <a:latin typeface="Arial" pitchFamily="34" charset="0"/>
                <a:cs typeface="Arial" pitchFamily="34" charset="0"/>
              </a:rPr>
              <a:t>Zbývající 3 kola do konce divizní soutěže</a:t>
            </a:r>
            <a:endParaRPr lang="cs-CZ" sz="1800" dirty="0">
              <a:solidFill>
                <a:srgbClr val="3333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ovéPole 5"/>
          <p:cNvSpPr txBox="1"/>
          <p:nvPr/>
        </p:nvSpPr>
        <p:spPr>
          <a:xfrm>
            <a:off x="174948" y="235124"/>
            <a:ext cx="4824536" cy="1631216"/>
          </a:xfrm>
          <a:prstGeom prst="rect">
            <a:avLst/>
          </a:prstGeom>
          <a:blipFill dpi="0" rotWithShape="1">
            <a:blip r:embed="rId4" cstate="print">
              <a:alphaModFix amt="58000"/>
            </a:blip>
            <a:srcRect/>
            <a:stretch>
              <a:fillRect l="2000" r="3000"/>
            </a:stretch>
          </a:blipFill>
        </p:spPr>
        <p:txBody>
          <a:bodyPr wrap="square" rtlCol="0">
            <a:spAutoFit/>
          </a:bodyPr>
          <a:lstStyle/>
          <a:p>
            <a:pPr algn="ctr"/>
            <a:r>
              <a:rPr lang="cs-CZ" sz="2000" b="0" dirty="0" smtClean="0">
                <a:effectLst>
                  <a:outerShdw blurRad="38100" dist="38100" dir="2700000" algn="tl">
                    <a:srgbClr val="000000">
                      <a:alpha val="43137"/>
                    </a:srgbClr>
                  </a:outerShdw>
                </a:effectLst>
                <a:latin typeface="Arial Black" pitchFamily="34" charset="0"/>
                <a:cs typeface="Aharoni" pitchFamily="2" charset="-79"/>
              </a:rPr>
              <a:t>Starší žáci sice v </a:t>
            </a:r>
            <a:r>
              <a:rPr lang="cs-CZ" sz="2000" b="0" dirty="0" err="1" smtClean="0">
                <a:effectLst>
                  <a:outerShdw blurRad="38100" dist="38100" dir="2700000" algn="tl">
                    <a:srgbClr val="000000">
                      <a:alpha val="43137"/>
                    </a:srgbClr>
                  </a:outerShdw>
                </a:effectLst>
                <a:latin typeface="Arial Black" pitchFamily="34" charset="0"/>
                <a:cs typeface="Aharoni" pitchFamily="2" charset="-79"/>
              </a:rPr>
              <a:t>Brozanech</a:t>
            </a:r>
            <a:r>
              <a:rPr lang="cs-CZ" sz="2000" b="0" dirty="0" smtClean="0">
                <a:effectLst>
                  <a:outerShdw blurRad="38100" dist="38100" dir="2700000" algn="tl">
                    <a:srgbClr val="000000">
                      <a:alpha val="43137"/>
                    </a:srgbClr>
                  </a:outerShdw>
                </a:effectLst>
                <a:latin typeface="Arial Black" pitchFamily="34" charset="0"/>
                <a:cs typeface="Aharoni" pitchFamily="2" charset="-79"/>
              </a:rPr>
              <a:t> vyhráli ,ale zápas měl dohru u STK , kde byl pro neoprávněný start jednoho z našich hráčů </a:t>
            </a:r>
            <a:r>
              <a:rPr lang="cs-CZ" sz="2000" b="0" dirty="0" err="1" smtClean="0">
                <a:effectLst>
                  <a:outerShdw blurRad="38100" dist="38100" dir="2700000" algn="tl">
                    <a:srgbClr val="000000">
                      <a:alpha val="43137"/>
                    </a:srgbClr>
                  </a:outerShdw>
                </a:effectLst>
                <a:latin typeface="Arial Black" pitchFamily="34" charset="0"/>
                <a:cs typeface="Aharoni" pitchFamily="2" charset="-79"/>
              </a:rPr>
              <a:t>zkontumován</a:t>
            </a:r>
            <a:endParaRPr lang="cs-CZ" sz="2000" b="0" dirty="0" smtClean="0">
              <a:effectLst>
                <a:outerShdw blurRad="38100" dist="38100" dir="2700000" algn="tl">
                  <a:srgbClr val="000000">
                    <a:alpha val="43137"/>
                  </a:srgbClr>
                </a:outerShdw>
              </a:effectLst>
              <a:latin typeface="Arial Black" pitchFamily="34" charset="0"/>
              <a:cs typeface="Aharoni" pitchFamily="2" charset="-79"/>
            </a:endParaRPr>
          </a:p>
        </p:txBody>
      </p:sp>
      <p:sp>
        <p:nvSpPr>
          <p:cNvPr id="7" name="Rectangle 1"/>
          <p:cNvSpPr>
            <a:spLocks noChangeArrowheads="1"/>
          </p:cNvSpPr>
          <p:nvPr/>
        </p:nvSpPr>
        <p:spPr bwMode="auto">
          <a:xfrm>
            <a:off x="246956" y="2035324"/>
            <a:ext cx="460851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sng" strike="noStrike" cap="none" normalizeH="0" baseline="0" dirty="0" smtClean="0">
                <a:ln>
                  <a:solidFill>
                    <a:srgbClr val="66FF33"/>
                  </a:solidFill>
                </a:ln>
                <a:solidFill>
                  <a:schemeClr val="tx1"/>
                </a:solidFill>
                <a:effectLst/>
                <a:latin typeface="Calibri" pitchFamily="34" charset="0"/>
                <a:ea typeface="Calibri" pitchFamily="34" charset="0"/>
                <a:cs typeface="Times New Roman" pitchFamily="18" charset="0"/>
              </a:rPr>
              <a:t>SK Sokol </a:t>
            </a:r>
            <a:r>
              <a:rPr kumimoji="0" lang="cs-CZ" sz="2400" b="1" i="0" u="sng" strike="noStrike" cap="none" normalizeH="0" baseline="0" dirty="0" err="1" smtClean="0">
                <a:ln>
                  <a:solidFill>
                    <a:srgbClr val="66FF33"/>
                  </a:solidFill>
                </a:ln>
                <a:solidFill>
                  <a:schemeClr val="tx1"/>
                </a:solidFill>
                <a:effectLst/>
                <a:latin typeface="Calibri" pitchFamily="34" charset="0"/>
                <a:ea typeface="Calibri" pitchFamily="34" charset="0"/>
                <a:cs typeface="Times New Roman" pitchFamily="18" charset="0"/>
              </a:rPr>
              <a:t>Brozany</a:t>
            </a:r>
            <a:r>
              <a:rPr kumimoji="0" lang="cs-CZ" sz="2400" b="1" i="0" u="sng" strike="noStrike" cap="none" normalizeH="0" baseline="0" dirty="0" smtClean="0">
                <a:ln>
                  <a:solidFill>
                    <a:srgbClr val="66FF33"/>
                  </a:solidFill>
                </a:ln>
                <a:solidFill>
                  <a:schemeClr val="tx1"/>
                </a:solidFill>
                <a:effectLst/>
                <a:latin typeface="Calibri" pitchFamily="34" charset="0"/>
                <a:ea typeface="Calibri" pitchFamily="34" charset="0"/>
                <a:cs typeface="Times New Roman" pitchFamily="18" charset="0"/>
              </a:rPr>
              <a:t> – SK </a:t>
            </a:r>
            <a:r>
              <a:rPr kumimoji="0" lang="cs-CZ" sz="2400" b="1" i="0" u="sng" strike="noStrike" cap="none" normalizeH="0" baseline="0" dirty="0" err="1" smtClean="0">
                <a:ln>
                  <a:solidFill>
                    <a:srgbClr val="66FF33"/>
                  </a:solidFill>
                </a:ln>
                <a:solidFill>
                  <a:schemeClr val="tx1"/>
                </a:solidFill>
                <a:effectLst/>
                <a:latin typeface="Calibri" pitchFamily="34" charset="0"/>
                <a:ea typeface="Calibri" pitchFamily="34" charset="0"/>
                <a:cs typeface="Times New Roman" pitchFamily="18" charset="0"/>
              </a:rPr>
              <a:t>Štětí</a:t>
            </a:r>
            <a:endParaRPr kumimoji="0" lang="cs-CZ" sz="1000" b="0" i="0" u="none" strike="noStrike" cap="none" normalizeH="0" baseline="0" dirty="0" smtClean="0">
              <a:ln>
                <a:solidFill>
                  <a:srgbClr val="66FF33"/>
                </a:soli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solidFill>
                    <a:srgbClr val="66FF33"/>
                  </a:solidFill>
                </a:ln>
                <a:solidFill>
                  <a:schemeClr val="tx1"/>
                </a:solidFill>
                <a:effectLst/>
                <a:latin typeface="Calibri" pitchFamily="34" charset="0"/>
                <a:ea typeface="Calibri" pitchFamily="34" charset="0"/>
                <a:cs typeface="Times New Roman" pitchFamily="18" charset="0"/>
              </a:rPr>
              <a:t>2:5(0:4)   24.5.2014  23.kolo </a:t>
            </a:r>
          </a:p>
          <a:p>
            <a:pPr marL="0" marR="0" lvl="0" indent="0" algn="ctr" defTabSz="914400" rtl="0" eaLnBrk="0" fontAlgn="base" latinLnBrk="0" hangingPunct="0">
              <a:lnSpc>
                <a:spcPct val="100000"/>
              </a:lnSpc>
              <a:spcBef>
                <a:spcPct val="0"/>
              </a:spcBef>
              <a:spcAft>
                <a:spcPct val="0"/>
              </a:spcAft>
              <a:buClrTx/>
              <a:buSzTx/>
              <a:buFontTx/>
              <a:buNone/>
              <a:tabLst/>
            </a:pPr>
            <a:r>
              <a:rPr lang="cs-CZ" sz="2400" u="sng" dirty="0" smtClean="0">
                <a:ln>
                  <a:solidFill>
                    <a:srgbClr val="66FF33"/>
                  </a:solidFill>
                </a:ln>
                <a:latin typeface="Calibri" pitchFamily="34" charset="0"/>
                <a:cs typeface="Times New Roman" pitchFamily="18" charset="0"/>
              </a:rPr>
              <a:t>dodatečně  3:0 kontumace</a:t>
            </a:r>
            <a:endParaRPr kumimoji="0" lang="cs-CZ" sz="1000" b="0" i="0" u="none" strike="noStrike" cap="none" normalizeH="0" baseline="0" dirty="0" smtClean="0">
              <a:ln>
                <a:solidFill>
                  <a:srgbClr val="66FF33"/>
                </a:solid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Nádherný výsledek , kdy jsme zcela jasně a to hlavně v prvním poločase domácí  přehráli. Nebude to mít ale dlouhé trvání.  V naší sestavě se objevila  hráčka, která nemá na hřišti  co dělat  z důvodu neoprávněného startu. Hrubé  porušení  pravidel fotbalu, kterého se naše mužstvo dopustilo  bude po právu zřejmě potrestáno kontumací a dalšími disciplinárními tresty.  Vedení  fotbalového oddílu  takovéto chování odmítá a vedoucí společně s trenéry budou potrestáni.  Za vítěze na hřišti však považujeme naše mladé hráče , kteří  za vzniklou situaci nemohou .  Naši přátelé z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Brozan</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  rozhodli  rýsující se debakl řešit  tímto způsob, tak nezbývá nic jiného než jim pogratulovat  k zisku 3 kontumačních bodů, se kterými mají z minulosti bohaté zkušenosti. </a:t>
            </a:r>
            <a:endParaRPr kumimoji="0" lang="cs-CZ"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Tabulka 8"/>
          <p:cNvGraphicFramePr>
            <a:graphicFrameLocks noGrp="1"/>
          </p:cNvGraphicFramePr>
          <p:nvPr/>
        </p:nvGraphicFramePr>
        <p:xfrm>
          <a:off x="5647556" y="955207"/>
          <a:ext cx="4278894" cy="5960405"/>
        </p:xfrm>
        <a:graphic>
          <a:graphicData uri="http://schemas.openxmlformats.org/drawingml/2006/table">
            <a:tbl>
              <a:tblPr/>
              <a:tblGrid>
                <a:gridCol w="1092483">
                  <a:extLst>
                    <a:ext uri="{9D8B030D-6E8A-4147-A177-3AD203B41FA5}">
                      <a16:colId xmlns:a16="http://schemas.microsoft.com/office/drawing/2014/main" val="20000"/>
                    </a:ext>
                  </a:extLst>
                </a:gridCol>
                <a:gridCol w="1327426">
                  <a:extLst>
                    <a:ext uri="{9D8B030D-6E8A-4147-A177-3AD203B41FA5}">
                      <a16:colId xmlns:a16="http://schemas.microsoft.com/office/drawing/2014/main" val="20001"/>
                    </a:ext>
                  </a:extLst>
                </a:gridCol>
                <a:gridCol w="1295122">
                  <a:extLst>
                    <a:ext uri="{9D8B030D-6E8A-4147-A177-3AD203B41FA5}">
                      <a16:colId xmlns:a16="http://schemas.microsoft.com/office/drawing/2014/main" val="20002"/>
                    </a:ext>
                  </a:extLst>
                </a:gridCol>
                <a:gridCol w="563863">
                  <a:extLst>
                    <a:ext uri="{9D8B030D-6E8A-4147-A177-3AD203B41FA5}">
                      <a16:colId xmlns:a16="http://schemas.microsoft.com/office/drawing/2014/main" val="20003"/>
                    </a:ext>
                  </a:extLst>
                </a:gridCol>
              </a:tblGrid>
              <a:tr h="263459">
                <a:tc gridSpan="4">
                  <a:txBody>
                    <a:bodyPr/>
                    <a:lstStyle/>
                    <a:p>
                      <a:pPr algn="ctr" fontAlgn="ctr"/>
                      <a:r>
                        <a:rPr lang="cs-CZ" sz="1600" b="1" i="0" u="none" strike="noStrike" dirty="0">
                          <a:solidFill>
                            <a:srgbClr val="153E96"/>
                          </a:solidFill>
                          <a:latin typeface="Meiryo UI" pitchFamily="34" charset="-128"/>
                          <a:ea typeface="Meiryo UI" pitchFamily="34" charset="-128"/>
                          <a:cs typeface="Meiryo UI" pitchFamily="34" charset="-128"/>
                        </a:rPr>
                        <a:t>28. kolo 01.06.2014</a:t>
                      </a:r>
                    </a:p>
                  </a:txBody>
                  <a:tcPr marL="6888" marR="6888" marT="68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9404">
                <a:tc>
                  <a:txBody>
                    <a:bodyPr/>
                    <a:lstStyle/>
                    <a:p>
                      <a:pPr algn="ctr" fontAlgn="ctr"/>
                      <a:r>
                        <a:rPr lang="cs-CZ" sz="1200" b="1" i="0" u="none" strike="noStrike" dirty="0" err="1">
                          <a:solidFill>
                            <a:srgbClr val="000000"/>
                          </a:solidFill>
                          <a:latin typeface="Meiryo UI"/>
                        </a:rPr>
                        <a:t>Aritma</a:t>
                      </a:r>
                      <a:r>
                        <a:rPr lang="cs-CZ" sz="1200" b="1" i="0" u="none" strike="noStrike" dirty="0">
                          <a:solidFill>
                            <a:srgbClr val="000000"/>
                          </a:solidFill>
                          <a:latin typeface="Meiryo UI"/>
                        </a:rPr>
                        <a:t> Praha</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Neratovice</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31.05. 10:15</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199404">
                <a:tc>
                  <a:txBody>
                    <a:bodyPr/>
                    <a:lstStyle/>
                    <a:p>
                      <a:pPr algn="ctr" fontAlgn="ctr"/>
                      <a:r>
                        <a:rPr lang="cs-CZ" sz="1200" b="1" i="0" u="none" strike="noStrike" dirty="0" err="1">
                          <a:solidFill>
                            <a:srgbClr val="000000"/>
                          </a:solidFill>
                          <a:latin typeface="Meiryo UI"/>
                        </a:rPr>
                        <a:t>Brozany</a:t>
                      </a:r>
                      <a:endParaRPr lang="cs-CZ" sz="1200" b="1" i="0" u="none" strike="noStrike" dirty="0">
                        <a:solidFill>
                          <a:srgbClr val="000000"/>
                        </a:solidFill>
                        <a:latin typeface="Meiryo UI"/>
                      </a:endParaRP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err="1">
                          <a:solidFill>
                            <a:srgbClr val="000000"/>
                          </a:solidFill>
                          <a:latin typeface="Meiryo UI" pitchFamily="34" charset="-128"/>
                          <a:ea typeface="Meiryo UI" pitchFamily="34" charset="-128"/>
                          <a:cs typeface="Meiryo UI" pitchFamily="34" charset="-128"/>
                        </a:rPr>
                        <a:t>LoKo</a:t>
                      </a:r>
                      <a:r>
                        <a:rPr lang="cs-CZ" sz="1200" b="1" i="0" u="none" strike="noStrike" dirty="0">
                          <a:solidFill>
                            <a:srgbClr val="000000"/>
                          </a:solidFill>
                          <a:latin typeface="Meiryo UI" pitchFamily="34" charset="-128"/>
                          <a:ea typeface="Meiryo UI" pitchFamily="34" charset="-128"/>
                          <a:cs typeface="Meiryo UI" pitchFamily="34" charset="-128"/>
                        </a:rPr>
                        <a:t> Chomutov</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01.06. 17:00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NE</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199404">
                <a:tc>
                  <a:txBody>
                    <a:bodyPr/>
                    <a:lstStyle/>
                    <a:p>
                      <a:pPr algn="ctr" fontAlgn="ctr"/>
                      <a:r>
                        <a:rPr lang="cs-CZ" sz="1200" b="1" i="0" u="none" strike="noStrike" dirty="0">
                          <a:solidFill>
                            <a:srgbClr val="000000"/>
                          </a:solidFill>
                          <a:latin typeface="Meiryo UI"/>
                        </a:rPr>
                        <a:t>Souš</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Lovosice</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31.05. 17:00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199404">
                <a:tc>
                  <a:txBody>
                    <a:bodyPr/>
                    <a:lstStyle/>
                    <a:p>
                      <a:pPr algn="ctr" fontAlgn="ctr"/>
                      <a:r>
                        <a:rPr lang="cs-CZ" sz="1200" b="1" i="0" u="none" strike="noStrike">
                          <a:solidFill>
                            <a:srgbClr val="000000"/>
                          </a:solidFill>
                          <a:latin typeface="Meiryo UI"/>
                        </a:rPr>
                        <a:t>Žatec</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Úvaly</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01.06. 17:00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NE</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r h="199404">
                <a:tc>
                  <a:txBody>
                    <a:bodyPr/>
                    <a:lstStyle/>
                    <a:p>
                      <a:pPr algn="ctr" fontAlgn="ctr"/>
                      <a:r>
                        <a:rPr lang="cs-CZ" sz="1200" b="1" i="0" u="none" strike="noStrike" dirty="0">
                          <a:solidFill>
                            <a:srgbClr val="000000"/>
                          </a:solidFill>
                          <a:latin typeface="Meiryo UI"/>
                        </a:rPr>
                        <a:t>Kladno</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Český Brod</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31.05. 10:15</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5"/>
                  </a:ext>
                </a:extLst>
              </a:tr>
              <a:tr h="199404">
                <a:tc>
                  <a:txBody>
                    <a:bodyPr/>
                    <a:lstStyle/>
                    <a:p>
                      <a:pPr algn="ctr" fontAlgn="ctr"/>
                      <a:r>
                        <a:rPr lang="cs-CZ" sz="1200" b="1" i="0" u="none" strike="noStrike">
                          <a:solidFill>
                            <a:srgbClr val="800080"/>
                          </a:solidFill>
                          <a:latin typeface="Meiryo UI"/>
                        </a:rPr>
                        <a:t>Štětí</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800080"/>
                          </a:solidFill>
                          <a:latin typeface="Meiryo UI" pitchFamily="34" charset="-128"/>
                          <a:ea typeface="Meiryo UI" pitchFamily="34" charset="-128"/>
                          <a:cs typeface="Meiryo UI" pitchFamily="34" charset="-128"/>
                        </a:rPr>
                        <a:t>Motorlet Praha</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800080"/>
                          </a:solidFill>
                          <a:latin typeface="Meiryo UI" pitchFamily="34" charset="-128"/>
                          <a:ea typeface="Meiryo UI" pitchFamily="34" charset="-128"/>
                          <a:cs typeface="Meiryo UI" pitchFamily="34" charset="-128"/>
                        </a:rPr>
                        <a:t>31.05. 10:15</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80008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6"/>
                  </a:ext>
                </a:extLst>
              </a:tr>
              <a:tr h="199404">
                <a:tc>
                  <a:txBody>
                    <a:bodyPr/>
                    <a:lstStyle/>
                    <a:p>
                      <a:pPr algn="ctr" fontAlgn="ctr"/>
                      <a:r>
                        <a:rPr lang="cs-CZ" sz="1200" b="1" i="0" u="none" strike="noStrike" dirty="0" err="1">
                          <a:solidFill>
                            <a:srgbClr val="000000"/>
                          </a:solidFill>
                          <a:latin typeface="Meiryo UI"/>
                        </a:rPr>
                        <a:t>Litol</a:t>
                      </a:r>
                      <a:endParaRPr lang="cs-CZ" sz="1200" b="1" i="0" u="none" strike="noStrike" dirty="0">
                        <a:solidFill>
                          <a:srgbClr val="000000"/>
                        </a:solidFill>
                        <a:latin typeface="Meiryo UI"/>
                      </a:endParaRP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Vyšehrad</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31.05. 17:00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7"/>
                  </a:ext>
                </a:extLst>
              </a:tr>
              <a:tr h="199404">
                <a:tc>
                  <a:txBody>
                    <a:bodyPr/>
                    <a:lstStyle/>
                    <a:p>
                      <a:pPr algn="ctr" fontAlgn="ctr"/>
                      <a:r>
                        <a:rPr lang="cs-CZ" sz="1200" b="1" i="0" u="none" strike="noStrike">
                          <a:solidFill>
                            <a:srgbClr val="000000"/>
                          </a:solidFill>
                          <a:latin typeface="Meiryo UI"/>
                        </a:rPr>
                        <a:t>Nový Bor</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Louňovice</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31.05. 17:00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8"/>
                  </a:ext>
                </a:extLst>
              </a:tr>
              <a:tr h="263459">
                <a:tc gridSpan="4">
                  <a:txBody>
                    <a:bodyPr/>
                    <a:lstStyle/>
                    <a:p>
                      <a:pPr algn="ctr" fontAlgn="ctr"/>
                      <a:r>
                        <a:rPr lang="cs-CZ" sz="1600" b="1" i="0" u="none" strike="noStrike" dirty="0">
                          <a:solidFill>
                            <a:srgbClr val="153E96"/>
                          </a:solidFill>
                          <a:latin typeface="Meiryo UI" pitchFamily="34" charset="-128"/>
                          <a:ea typeface="Meiryo UI" pitchFamily="34" charset="-128"/>
                          <a:cs typeface="Meiryo UI" pitchFamily="34" charset="-128"/>
                        </a:rPr>
                        <a:t>29. kolo 08.06.2014</a:t>
                      </a:r>
                    </a:p>
                  </a:txBody>
                  <a:tcPr marL="6888" marR="6888" marT="68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199404">
                <a:tc>
                  <a:txBody>
                    <a:bodyPr/>
                    <a:lstStyle/>
                    <a:p>
                      <a:pPr algn="ctr" fontAlgn="ctr"/>
                      <a:r>
                        <a:rPr lang="cs-CZ" sz="1200" b="1" i="0" u="none" strike="noStrike" dirty="0">
                          <a:solidFill>
                            <a:srgbClr val="000000"/>
                          </a:solidFill>
                          <a:latin typeface="Meiryo UI"/>
                        </a:rPr>
                        <a:t>Nový Bor</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Aritma Praha</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07.06. 17:00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0"/>
                  </a:ext>
                </a:extLst>
              </a:tr>
              <a:tr h="199404">
                <a:tc>
                  <a:txBody>
                    <a:bodyPr/>
                    <a:lstStyle/>
                    <a:p>
                      <a:pPr algn="ctr" fontAlgn="ctr"/>
                      <a:r>
                        <a:rPr lang="cs-CZ" sz="1200" b="1" i="0" u="none" strike="noStrike" dirty="0" err="1">
                          <a:solidFill>
                            <a:srgbClr val="000000"/>
                          </a:solidFill>
                          <a:latin typeface="Meiryo UI"/>
                        </a:rPr>
                        <a:t>Louňovice</a:t>
                      </a:r>
                      <a:endParaRPr lang="cs-CZ" sz="1200" b="1" i="0" u="none" strike="noStrike" dirty="0">
                        <a:solidFill>
                          <a:srgbClr val="000000"/>
                        </a:solidFill>
                        <a:latin typeface="Meiryo UI"/>
                      </a:endParaRP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Litol</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08.06. 17:00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NE</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1"/>
                  </a:ext>
                </a:extLst>
              </a:tr>
              <a:tr h="199404">
                <a:tc>
                  <a:txBody>
                    <a:bodyPr/>
                    <a:lstStyle/>
                    <a:p>
                      <a:pPr algn="ctr" fontAlgn="ctr"/>
                      <a:r>
                        <a:rPr lang="cs-CZ" sz="1200" b="1" i="0" u="none" strike="noStrike" dirty="0">
                          <a:solidFill>
                            <a:srgbClr val="800080"/>
                          </a:solidFill>
                          <a:latin typeface="Meiryo UI"/>
                        </a:rPr>
                        <a:t>Vyšehrad</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800080"/>
                          </a:solidFill>
                          <a:latin typeface="Meiryo UI" pitchFamily="34" charset="-128"/>
                          <a:ea typeface="Meiryo UI" pitchFamily="34" charset="-128"/>
                          <a:cs typeface="Meiryo UI" pitchFamily="34" charset="-128"/>
                        </a:rPr>
                        <a:t>Štětí</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800080"/>
                          </a:solidFill>
                          <a:latin typeface="Meiryo UI" pitchFamily="34" charset="-128"/>
                          <a:ea typeface="Meiryo UI" pitchFamily="34" charset="-128"/>
                          <a:cs typeface="Meiryo UI" pitchFamily="34" charset="-128"/>
                        </a:rPr>
                        <a:t>08.06. 10:15</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800080"/>
                          </a:solidFill>
                          <a:latin typeface="Meiryo UI" pitchFamily="34" charset="-128"/>
                          <a:ea typeface="Meiryo UI" pitchFamily="34" charset="-128"/>
                          <a:cs typeface="Meiryo UI" pitchFamily="34" charset="-128"/>
                        </a:rPr>
                        <a:t>NE</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2"/>
                  </a:ext>
                </a:extLst>
              </a:tr>
              <a:tr h="391570">
                <a:tc>
                  <a:txBody>
                    <a:bodyPr/>
                    <a:lstStyle/>
                    <a:p>
                      <a:pPr algn="ctr" fontAlgn="ctr"/>
                      <a:r>
                        <a:rPr lang="cs-CZ" sz="1200" b="1" i="0" u="none" strike="noStrike" dirty="0">
                          <a:solidFill>
                            <a:srgbClr val="000000"/>
                          </a:solidFill>
                          <a:latin typeface="Meiryo UI"/>
                        </a:rPr>
                        <a:t>Motorlet Praha</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Kladno</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07.06. 10:15</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3"/>
                  </a:ext>
                </a:extLst>
              </a:tr>
              <a:tr h="199404">
                <a:tc>
                  <a:txBody>
                    <a:bodyPr/>
                    <a:lstStyle/>
                    <a:p>
                      <a:pPr algn="ctr" fontAlgn="ctr"/>
                      <a:r>
                        <a:rPr lang="cs-CZ" sz="1200" b="1" i="0" u="none" strike="noStrike" dirty="0">
                          <a:solidFill>
                            <a:srgbClr val="000000"/>
                          </a:solidFill>
                          <a:latin typeface="Meiryo UI"/>
                        </a:rPr>
                        <a:t>Český Brod</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Žatec</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07.06. 17:00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4"/>
                  </a:ext>
                </a:extLst>
              </a:tr>
              <a:tr h="199404">
                <a:tc>
                  <a:txBody>
                    <a:bodyPr/>
                    <a:lstStyle/>
                    <a:p>
                      <a:pPr algn="ctr" fontAlgn="ctr"/>
                      <a:r>
                        <a:rPr lang="cs-CZ" sz="1200" b="1" i="0" u="none" strike="noStrike" dirty="0">
                          <a:solidFill>
                            <a:srgbClr val="000000"/>
                          </a:solidFill>
                          <a:latin typeface="Meiryo UI"/>
                        </a:rPr>
                        <a:t>Úvaly</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Souš</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08.06. 17:00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NE</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5"/>
                  </a:ext>
                </a:extLst>
              </a:tr>
              <a:tr h="199404">
                <a:tc>
                  <a:txBody>
                    <a:bodyPr/>
                    <a:lstStyle/>
                    <a:p>
                      <a:pPr algn="ctr" fontAlgn="ctr"/>
                      <a:r>
                        <a:rPr lang="cs-CZ" sz="1200" b="1" i="0" u="none" strike="noStrike" dirty="0">
                          <a:solidFill>
                            <a:srgbClr val="000000"/>
                          </a:solidFill>
                          <a:latin typeface="Meiryo UI"/>
                        </a:rPr>
                        <a:t>Lovosice</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Brozany</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07.06. 10:15</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6"/>
                  </a:ext>
                </a:extLst>
              </a:tr>
              <a:tr h="391570">
                <a:tc>
                  <a:txBody>
                    <a:bodyPr/>
                    <a:lstStyle/>
                    <a:p>
                      <a:pPr algn="ctr" fontAlgn="ctr"/>
                      <a:r>
                        <a:rPr lang="cs-CZ" sz="1200" b="1" i="0" u="none" strike="noStrike" dirty="0" err="1">
                          <a:solidFill>
                            <a:srgbClr val="000000"/>
                          </a:solidFill>
                          <a:latin typeface="Meiryo UI"/>
                        </a:rPr>
                        <a:t>LoKo</a:t>
                      </a:r>
                      <a:r>
                        <a:rPr lang="cs-CZ" sz="1200" b="1" i="0" u="none" strike="noStrike" dirty="0">
                          <a:solidFill>
                            <a:srgbClr val="000000"/>
                          </a:solidFill>
                          <a:latin typeface="Meiryo UI"/>
                        </a:rPr>
                        <a:t> Chomutov</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Neratovice</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07.06. 10:30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7"/>
                  </a:ext>
                </a:extLst>
              </a:tr>
              <a:tr h="263459">
                <a:tc gridSpan="4">
                  <a:txBody>
                    <a:bodyPr/>
                    <a:lstStyle/>
                    <a:p>
                      <a:pPr algn="ctr" fontAlgn="ctr"/>
                      <a:r>
                        <a:rPr lang="cs-CZ" sz="1600" b="1" i="0" u="none" strike="noStrike" dirty="0">
                          <a:solidFill>
                            <a:srgbClr val="153E96"/>
                          </a:solidFill>
                          <a:latin typeface="Meiryo UI" pitchFamily="34" charset="-128"/>
                          <a:ea typeface="Meiryo UI" pitchFamily="34" charset="-128"/>
                          <a:cs typeface="Meiryo UI" pitchFamily="34" charset="-128"/>
                        </a:rPr>
                        <a:t>30. kolo 15.06.2014</a:t>
                      </a:r>
                    </a:p>
                  </a:txBody>
                  <a:tcPr marL="6888" marR="6888" marT="68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8"/>
                  </a:ext>
                </a:extLst>
              </a:tr>
              <a:tr h="199404">
                <a:tc>
                  <a:txBody>
                    <a:bodyPr/>
                    <a:lstStyle/>
                    <a:p>
                      <a:pPr algn="ctr" fontAlgn="ctr"/>
                      <a:r>
                        <a:rPr lang="cs-CZ" sz="1200" b="1" i="0" u="none" strike="noStrike" dirty="0" err="1">
                          <a:solidFill>
                            <a:srgbClr val="000000"/>
                          </a:solidFill>
                          <a:latin typeface="Meiryo UI"/>
                        </a:rPr>
                        <a:t>Aritma</a:t>
                      </a:r>
                      <a:r>
                        <a:rPr lang="cs-CZ" sz="1200" b="1" i="0" u="none" strike="noStrike" dirty="0">
                          <a:solidFill>
                            <a:srgbClr val="000000"/>
                          </a:solidFill>
                          <a:latin typeface="Meiryo UI"/>
                        </a:rPr>
                        <a:t> Praha</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LoKo Chomutov</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14.06. 10:15</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19"/>
                  </a:ext>
                </a:extLst>
              </a:tr>
              <a:tr h="199404">
                <a:tc>
                  <a:txBody>
                    <a:bodyPr/>
                    <a:lstStyle/>
                    <a:p>
                      <a:pPr algn="ctr" fontAlgn="ctr"/>
                      <a:r>
                        <a:rPr lang="cs-CZ" sz="1200" b="1" i="0" u="none" strike="noStrike" dirty="0">
                          <a:solidFill>
                            <a:srgbClr val="000000"/>
                          </a:solidFill>
                          <a:latin typeface="Meiryo UI"/>
                        </a:rPr>
                        <a:t>Neratovice</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Lovosice</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14.06. 15:00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20"/>
                  </a:ext>
                </a:extLst>
              </a:tr>
              <a:tr h="199404">
                <a:tc>
                  <a:txBody>
                    <a:bodyPr/>
                    <a:lstStyle/>
                    <a:p>
                      <a:pPr algn="ctr" fontAlgn="ctr"/>
                      <a:r>
                        <a:rPr lang="cs-CZ" sz="1200" b="1" i="0" u="none" strike="noStrike" dirty="0" err="1">
                          <a:solidFill>
                            <a:srgbClr val="000000"/>
                          </a:solidFill>
                          <a:latin typeface="Meiryo UI"/>
                        </a:rPr>
                        <a:t>Brozany</a:t>
                      </a:r>
                      <a:endParaRPr lang="cs-CZ" sz="1200" b="1" i="0" u="none" strike="noStrike" dirty="0">
                        <a:solidFill>
                          <a:srgbClr val="000000"/>
                        </a:solidFill>
                        <a:latin typeface="Meiryo UI"/>
                      </a:endParaRP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Úvaly</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15.06. 17:00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NE</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21"/>
                  </a:ext>
                </a:extLst>
              </a:tr>
              <a:tr h="199404">
                <a:tc>
                  <a:txBody>
                    <a:bodyPr/>
                    <a:lstStyle/>
                    <a:p>
                      <a:pPr algn="ctr" fontAlgn="ctr"/>
                      <a:r>
                        <a:rPr lang="cs-CZ" sz="1200" b="1" i="0" u="none" strike="noStrike" dirty="0">
                          <a:solidFill>
                            <a:srgbClr val="000000"/>
                          </a:solidFill>
                          <a:latin typeface="Meiryo UI"/>
                        </a:rPr>
                        <a:t>Souš</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Český Brod</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14.06. 17:00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22"/>
                  </a:ext>
                </a:extLst>
              </a:tr>
              <a:tr h="199404">
                <a:tc>
                  <a:txBody>
                    <a:bodyPr/>
                    <a:lstStyle/>
                    <a:p>
                      <a:pPr algn="ctr" fontAlgn="ctr"/>
                      <a:r>
                        <a:rPr lang="cs-CZ" sz="1200" b="1" i="0" u="none" strike="noStrike" dirty="0">
                          <a:solidFill>
                            <a:srgbClr val="000000"/>
                          </a:solidFill>
                          <a:latin typeface="Meiryo UI"/>
                        </a:rPr>
                        <a:t>Žatec</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Motorlet Praha</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15.06. 17:00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NE</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23"/>
                  </a:ext>
                </a:extLst>
              </a:tr>
              <a:tr h="199404">
                <a:tc>
                  <a:txBody>
                    <a:bodyPr/>
                    <a:lstStyle/>
                    <a:p>
                      <a:pPr algn="ctr" fontAlgn="ctr"/>
                      <a:r>
                        <a:rPr lang="cs-CZ" sz="1200" b="1" i="0" u="none" strike="noStrike" dirty="0">
                          <a:solidFill>
                            <a:srgbClr val="000000"/>
                          </a:solidFill>
                          <a:latin typeface="Meiryo UI"/>
                        </a:rPr>
                        <a:t>Kladno</a:t>
                      </a: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Vyšehrad</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14.06. 10:15</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24"/>
                  </a:ext>
                </a:extLst>
              </a:tr>
              <a:tr h="199404">
                <a:tc>
                  <a:txBody>
                    <a:bodyPr/>
                    <a:lstStyle/>
                    <a:p>
                      <a:pPr algn="ctr" fontAlgn="ctr"/>
                      <a:r>
                        <a:rPr lang="cs-CZ" sz="1200" b="1" i="0" u="none" strike="noStrike" dirty="0" err="1">
                          <a:solidFill>
                            <a:srgbClr val="800080"/>
                          </a:solidFill>
                          <a:latin typeface="Meiryo UI"/>
                        </a:rPr>
                        <a:t>Štětí</a:t>
                      </a:r>
                      <a:endParaRPr lang="cs-CZ" sz="1200" b="1" i="0" u="none" strike="noStrike" dirty="0">
                        <a:solidFill>
                          <a:srgbClr val="800080"/>
                        </a:solidFill>
                        <a:latin typeface="Meiryo UI"/>
                      </a:endParaRP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800080"/>
                          </a:solidFill>
                          <a:latin typeface="Meiryo UI" pitchFamily="34" charset="-128"/>
                          <a:ea typeface="Meiryo UI" pitchFamily="34" charset="-128"/>
                          <a:cs typeface="Meiryo UI" pitchFamily="34" charset="-128"/>
                        </a:rPr>
                        <a:t>Louňovice</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a:solidFill>
                            <a:srgbClr val="800080"/>
                          </a:solidFill>
                          <a:latin typeface="Meiryo UI" pitchFamily="34" charset="-128"/>
                          <a:ea typeface="Meiryo UI" pitchFamily="34" charset="-128"/>
                          <a:cs typeface="Meiryo UI" pitchFamily="34" charset="-128"/>
                        </a:rPr>
                        <a:t>14.06. 10:15</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cs-CZ" sz="1200" b="1" i="0" u="none" strike="noStrike" dirty="0">
                          <a:solidFill>
                            <a:srgbClr val="80008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25"/>
                  </a:ext>
                </a:extLst>
              </a:tr>
              <a:tr h="199404">
                <a:tc>
                  <a:txBody>
                    <a:bodyPr/>
                    <a:lstStyle/>
                    <a:p>
                      <a:pPr algn="ctr" fontAlgn="ctr"/>
                      <a:r>
                        <a:rPr lang="cs-CZ" sz="1200" b="1" i="0" u="none" strike="noStrike" dirty="0" err="1">
                          <a:solidFill>
                            <a:srgbClr val="000000"/>
                          </a:solidFill>
                          <a:latin typeface="Meiryo UI"/>
                        </a:rPr>
                        <a:t>Litol</a:t>
                      </a:r>
                      <a:endParaRPr lang="cs-CZ" sz="1200" b="1" i="0" u="none" strike="noStrike" dirty="0">
                        <a:solidFill>
                          <a:srgbClr val="000000"/>
                        </a:solidFill>
                        <a:latin typeface="Meiryo UI"/>
                      </a:endParaRPr>
                    </a:p>
                  </a:txBody>
                  <a:tcPr marL="6888" marR="6888" marT="6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Nový Bor</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Meiryo UI" pitchFamily="34" charset="-128"/>
                          <a:ea typeface="Meiryo UI" pitchFamily="34" charset="-128"/>
                          <a:cs typeface="Meiryo UI" pitchFamily="34" charset="-128"/>
                        </a:rPr>
                        <a:t>14.06. 17:00</a:t>
                      </a:r>
                    </a:p>
                  </a:txBody>
                  <a:tcPr marL="6888" marR="6888" marT="6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Meiryo UI" pitchFamily="34" charset="-128"/>
                          <a:ea typeface="Meiryo UI" pitchFamily="34" charset="-128"/>
                          <a:cs typeface="Meiryo UI" pitchFamily="34" charset="-128"/>
                        </a:rPr>
                        <a:t>SO</a:t>
                      </a:r>
                    </a:p>
                  </a:txBody>
                  <a:tcPr marL="6888" marR="6888" marT="68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26"/>
                  </a:ext>
                </a:extLst>
              </a:tr>
            </a:tbl>
          </a:graphicData>
        </a:graphic>
      </p:graphicFrame>
      <p:pic>
        <p:nvPicPr>
          <p:cNvPr id="35841" name="Picture 1"/>
          <p:cNvPicPr>
            <a:picLocks noChangeAspect="1" noChangeArrowheads="1"/>
          </p:cNvPicPr>
          <p:nvPr/>
        </p:nvPicPr>
        <p:blipFill>
          <a:blip r:embed="rId5" cstate="print"/>
          <a:srcRect/>
          <a:stretch>
            <a:fillRect/>
          </a:stretch>
        </p:blipFill>
        <p:spPr bwMode="auto">
          <a:xfrm>
            <a:off x="318964" y="5588893"/>
            <a:ext cx="1732781" cy="1650107"/>
          </a:xfrm>
          <a:prstGeom prst="rect">
            <a:avLst/>
          </a:prstGeom>
          <a:noFill/>
          <a:ln w="9525">
            <a:noFill/>
            <a:miter lim="800000"/>
            <a:headEnd/>
            <a:tailEnd/>
          </a:ln>
        </p:spPr>
      </p:pic>
      <p:pic>
        <p:nvPicPr>
          <p:cNvPr id="35842" name="Picture 2"/>
          <p:cNvPicPr>
            <a:picLocks noChangeAspect="1" noChangeArrowheads="1"/>
          </p:cNvPicPr>
          <p:nvPr/>
        </p:nvPicPr>
        <p:blipFill>
          <a:blip r:embed="rId6" cstate="print"/>
          <a:srcRect/>
          <a:stretch>
            <a:fillRect/>
          </a:stretch>
        </p:blipFill>
        <p:spPr bwMode="auto">
          <a:xfrm>
            <a:off x="2695228" y="5686425"/>
            <a:ext cx="1724025"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63775" y="1747838"/>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74948" y="4339580"/>
            <a:ext cx="4968552" cy="2554545"/>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r>
              <a:rPr lang="cs-CZ" sz="2000" dirty="0" smtClean="0">
                <a:latin typeface="Bookman Old Style" pitchFamily="18" charset="0"/>
              </a:rPr>
              <a:t>Drama v divizní soutěží vrcholí. Bohužel bez naší účasti.  Na čele 2 mužstva, která nás čekají v posledních 2 kolech a tak vlastně zde do celkového pořadí promluvit můžeme. Sestoupit od 7. místa může každý. Dolů půjdou asi 4 týmy. </a:t>
            </a:r>
            <a:endParaRPr lang="cs-CZ" sz="2000" dirty="0">
              <a:latin typeface="Bookman Old Style" pitchFamily="18" charset="0"/>
            </a:endParaRPr>
          </a:p>
        </p:txBody>
      </p:sp>
      <p:sp>
        <p:nvSpPr>
          <p:cNvPr id="18" name="TextovéPole 17"/>
          <p:cNvSpPr txBox="1"/>
          <p:nvPr/>
        </p:nvSpPr>
        <p:spPr>
          <a:xfrm>
            <a:off x="5719564" y="235124"/>
            <a:ext cx="4320480" cy="830997"/>
          </a:xfrm>
          <a:prstGeom prst="rect">
            <a:avLst/>
          </a:prstGeom>
          <a:solidFill>
            <a:srgbClr val="CCFF66"/>
          </a:solidFill>
        </p:spPr>
        <p:txBody>
          <a:bodyPr wrap="square" rtlCol="0">
            <a:spAutoFit/>
          </a:bodyPr>
          <a:lstStyle/>
          <a:p>
            <a:pPr algn="ctr"/>
            <a:r>
              <a:rPr lang="cs-CZ" sz="2400" dirty="0" smtClean="0">
                <a:ln>
                  <a:solidFill>
                    <a:schemeClr val="accent2">
                      <a:lumMod val="75000"/>
                    </a:schemeClr>
                  </a:solidFill>
                </a:ln>
                <a:solidFill>
                  <a:srgbClr val="CC0000"/>
                </a:solidFill>
                <a:latin typeface="Swis721 BdOul BT" pitchFamily="82" charset="0"/>
              </a:rPr>
              <a:t>Prohra dorostenců na hřišti posledního </a:t>
            </a:r>
            <a:endParaRPr lang="cs-CZ" sz="2400" dirty="0">
              <a:ln>
                <a:solidFill>
                  <a:schemeClr val="accent2">
                    <a:lumMod val="75000"/>
                  </a:schemeClr>
                </a:solidFill>
              </a:ln>
              <a:solidFill>
                <a:srgbClr val="CC0000"/>
              </a:solidFill>
              <a:latin typeface="Swis721 BdOul BT" pitchFamily="82" charset="0"/>
            </a:endParaRPr>
          </a:p>
        </p:txBody>
      </p:sp>
      <p:sp>
        <p:nvSpPr>
          <p:cNvPr id="8232" name="Rectangle 40"/>
          <p:cNvSpPr>
            <a:spLocks noChangeArrowheads="1"/>
          </p:cNvSpPr>
          <p:nvPr/>
        </p:nvSpPr>
        <p:spPr bwMode="auto">
          <a:xfrm>
            <a:off x="5647556" y="1145024"/>
            <a:ext cx="442342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Baník</a:t>
            </a:r>
            <a:r>
              <a:rPr kumimoji="0" lang="cs-CZ"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Osek – SK </a:t>
            </a:r>
            <a:r>
              <a:rPr kumimoji="0" lang="cs-CZ" sz="20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Štětí</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3:1 (0:1)  20.kolo   18.5.2014</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Zápas proti poslednímu celku I.A třídy čekal štětské dorostence v sobotu 17. 5. v Oseku. Na útulný stadion přijela pouze jedenáctka hostujících hráčů a tento fakt ve finále sehrál více než důležitou roli. Zápas začal v režii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štětských</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hráčů. To potvrdil v 10. minutě Jakub Marek, když trpělivě doběhl jeden z vyražených centrů a otevřel skóre. O deset minut později stejný hráč utekl domácí obraně a stoper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Oseka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sáhl po poslední brzdě, faulu v pokutovém území. Nařízený pokutový kop však Tomáš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Danč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vysoko přestřelil. Od tohoto okamžiku se začali probouzet i domácí. Jednoduché kombinace po křídlech znamenaly nebezpečí před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štětskou</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brankou. Nepřesná mířidla oseckých hráčů však vydržela až do konce poločasu a hosté šli do kabin s jednobrankovým náskokem. Druhá půle začala tak, jak skončila ta první. Domácí byli nebezpečnější, hostům chyběl důraz v osobních soubojích, propadali i v organizaci hry. Trest proto musel přijít. Po výkopu domácího brankáře a následných několika chybách štětské obrany se domácí útočník dostal až před brankáře Vaňka a bezpečně proměnil. Gólová akce ještě více nabudila domácí a přišel i druhý trest. Jakub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Grepl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pokutovém území fauloval a domácí měli výhodu pokutového kopu. Ten tvrdou ranou do středu branky proměnili. Do konce zápasu zbývalo zhruba dvacet minut a vypadalo to, že domácí hosty ze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definitivně dorazí. Kostrbaté akce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štětských</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hráčů končily většinou před vápnem soupeře, ani centry na mokrém terénu neměly přesnost. Jeden z nich, deset minut před koncem, však trefil domácího hráče do ruky a hostě měli výhodu druhého pokutového kopu v zápase. K tomu se postavil Jakub Marek. Ale ani on neproměnil. Jeho slabou střelu pokryl domácí brankář. Definitivu výsledku přidal domácí záložník dvě minuty před koncem, když z přímého kopu prostřelil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štětskou</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zeď a jeho střela zapadla k tyči Vaňkovi branky. Domácí si výhru za svůj výkon zasloužili,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štětší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dorostenci doplatili na úzký kádr, když během zápasu nemohli poslat na hřiště čerstvé hráče.</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Marek</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Vaněk –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Chvalina</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Kober,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Grepl</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Jakub – Nedomlel, Bidlo – </a:t>
            </a:r>
          </a:p>
          <a:p>
            <a:pPr marL="0" marR="0" lvl="0" indent="0" algn="l"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Calibri" pitchFamily="34"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Horáček,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Danč</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Grepl</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Jan – Šplíchal, Marek</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Trenér</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J.Hoznédl</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Calibri" pitchFamily="34"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Zvonař</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40"/>
          <p:cNvPicPr>
            <a:picLocks noChangeAspect="1" noChangeArrowheads="1"/>
          </p:cNvPicPr>
          <p:nvPr/>
        </p:nvPicPr>
        <p:blipFill>
          <a:blip r:embed="rId3" cstate="print"/>
          <a:srcRect/>
          <a:stretch>
            <a:fillRect/>
          </a:stretch>
        </p:blipFill>
        <p:spPr bwMode="auto">
          <a:xfrm>
            <a:off x="9103940" y="6527279"/>
            <a:ext cx="606996" cy="711721"/>
          </a:xfrm>
          <a:prstGeom prst="rect">
            <a:avLst/>
          </a:prstGeom>
          <a:noFill/>
          <a:ln w="9525">
            <a:noFill/>
            <a:miter lim="800000"/>
            <a:headEnd/>
            <a:tailEnd/>
          </a:ln>
        </p:spPr>
      </p:pic>
      <p:graphicFrame>
        <p:nvGraphicFramePr>
          <p:cNvPr id="12" name="Tabulka 11"/>
          <p:cNvGraphicFramePr>
            <a:graphicFrameLocks noGrp="1"/>
          </p:cNvGraphicFramePr>
          <p:nvPr/>
        </p:nvGraphicFramePr>
        <p:xfrm>
          <a:off x="246957" y="235124"/>
          <a:ext cx="4824537" cy="3863759"/>
        </p:xfrm>
        <a:graphic>
          <a:graphicData uri="http://schemas.openxmlformats.org/drawingml/2006/table">
            <a:tbl>
              <a:tblPr/>
              <a:tblGrid>
                <a:gridCol w="431312">
                  <a:extLst>
                    <a:ext uri="{9D8B030D-6E8A-4147-A177-3AD203B41FA5}">
                      <a16:colId xmlns:a16="http://schemas.microsoft.com/office/drawing/2014/main" val="20000"/>
                    </a:ext>
                  </a:extLst>
                </a:gridCol>
                <a:gridCol w="1321663">
                  <a:extLst>
                    <a:ext uri="{9D8B030D-6E8A-4147-A177-3AD203B41FA5}">
                      <a16:colId xmlns:a16="http://schemas.microsoft.com/office/drawing/2014/main" val="20001"/>
                    </a:ext>
                  </a:extLst>
                </a:gridCol>
                <a:gridCol w="308081">
                  <a:extLst>
                    <a:ext uri="{9D8B030D-6E8A-4147-A177-3AD203B41FA5}">
                      <a16:colId xmlns:a16="http://schemas.microsoft.com/office/drawing/2014/main" val="20002"/>
                    </a:ext>
                  </a:extLst>
                </a:gridCol>
                <a:gridCol w="308081">
                  <a:extLst>
                    <a:ext uri="{9D8B030D-6E8A-4147-A177-3AD203B41FA5}">
                      <a16:colId xmlns:a16="http://schemas.microsoft.com/office/drawing/2014/main" val="20003"/>
                    </a:ext>
                  </a:extLst>
                </a:gridCol>
                <a:gridCol w="308081">
                  <a:extLst>
                    <a:ext uri="{9D8B030D-6E8A-4147-A177-3AD203B41FA5}">
                      <a16:colId xmlns:a16="http://schemas.microsoft.com/office/drawing/2014/main" val="20004"/>
                    </a:ext>
                  </a:extLst>
                </a:gridCol>
                <a:gridCol w="308081">
                  <a:extLst>
                    <a:ext uri="{9D8B030D-6E8A-4147-A177-3AD203B41FA5}">
                      <a16:colId xmlns:a16="http://schemas.microsoft.com/office/drawing/2014/main" val="20005"/>
                    </a:ext>
                  </a:extLst>
                </a:gridCol>
                <a:gridCol w="1109088">
                  <a:extLst>
                    <a:ext uri="{9D8B030D-6E8A-4147-A177-3AD203B41FA5}">
                      <a16:colId xmlns:a16="http://schemas.microsoft.com/office/drawing/2014/main" val="20006"/>
                    </a:ext>
                  </a:extLst>
                </a:gridCol>
                <a:gridCol w="730150">
                  <a:extLst>
                    <a:ext uri="{9D8B030D-6E8A-4147-A177-3AD203B41FA5}">
                      <a16:colId xmlns:a16="http://schemas.microsoft.com/office/drawing/2014/main" val="20007"/>
                    </a:ext>
                  </a:extLst>
                </a:gridCol>
              </a:tblGrid>
              <a:tr h="546149">
                <a:tc gridSpan="8">
                  <a:txBody>
                    <a:bodyPr/>
                    <a:lstStyle/>
                    <a:p>
                      <a:pPr algn="ctr" fontAlgn="ctr"/>
                      <a:r>
                        <a:rPr lang="pl-PL" sz="1400" b="0" i="0" u="none" strike="noStrike">
                          <a:solidFill>
                            <a:srgbClr val="000000"/>
                          </a:solidFill>
                          <a:latin typeface="Arial Black"/>
                        </a:rPr>
                        <a:t>Divize skupina B Dospělých 2013-14                                         po 25.kole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0325">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Louňovice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66:21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62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198600">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Vyšehrad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67:25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62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9555">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Neratovice-Byškovice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198600">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Motorlet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98600">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Souš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47:39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198600">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39:34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98600">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Český Brod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198600">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Úvaly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37:39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98600">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Nový 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198600">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98600">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Kladno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198600">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98600">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LoKo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r h="198600">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Litol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98600">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Aritma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5"/>
                  </a:ext>
                </a:extLst>
              </a:tr>
              <a:tr h="198600">
                <a:tc>
                  <a:txBody>
                    <a:bodyPr/>
                    <a:lstStyle/>
                    <a:p>
                      <a:pPr algn="ctr" fontAlgn="ctr"/>
                      <a:r>
                        <a:rPr lang="cs-CZ" sz="11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45:63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dirty="0">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6"/>
                  </a:ext>
                </a:extLst>
              </a:tr>
            </a:tbl>
          </a:graphicData>
        </a:graphic>
      </p:graphicFrame>
      <p:pic>
        <p:nvPicPr>
          <p:cNvPr id="8194" name="Picture 52"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5647556" y="163116"/>
            <a:ext cx="4392488" cy="1200329"/>
          </a:xfrm>
          <a:prstGeom prst="rect">
            <a:avLst/>
          </a:prstGeom>
          <a:blipFill>
            <a:blip r:embed="rId3" cstate="print"/>
            <a:stretch>
              <a:fillRect/>
            </a:stretch>
          </a:blipFill>
          <a:scene3d>
            <a:camera prst="orthographicFront"/>
            <a:lightRig rig="threePt" dir="t"/>
          </a:scene3d>
          <a:sp3d extrusionH="76200" contourW="12700">
            <a:extrusionClr>
              <a:schemeClr val="bg1"/>
            </a:extrusionClr>
            <a:contourClr>
              <a:schemeClr val="tx1"/>
            </a:contourClr>
          </a:sp3d>
        </p:spPr>
        <p:txBody>
          <a:bodyPr wrap="square" rtlCol="0">
            <a:spAutoFit/>
          </a:bodyPr>
          <a:lstStyle/>
          <a:p>
            <a:pPr algn="ctr"/>
            <a:r>
              <a:rPr lang="cs-CZ" sz="2400" dirty="0" smtClean="0">
                <a:solidFill>
                  <a:srgbClr val="000099"/>
                </a:solidFill>
                <a:latin typeface="Californian FB" pitchFamily="18" charset="0"/>
                <a:ea typeface="Dotum" pitchFamily="34" charset="-127"/>
              </a:rPr>
              <a:t>Úvaly vyhrály zaslouženě.  Měly více šancí a před brankou byly nebezpečnější</a:t>
            </a:r>
          </a:p>
        </p:txBody>
      </p:sp>
      <p:sp>
        <p:nvSpPr>
          <p:cNvPr id="14" name="TextovéPole 13"/>
          <p:cNvSpPr txBox="1"/>
          <p:nvPr/>
        </p:nvSpPr>
        <p:spPr>
          <a:xfrm>
            <a:off x="5503540" y="1531268"/>
            <a:ext cx="4536504" cy="707886"/>
          </a:xfrm>
          <a:prstGeom prst="rect">
            <a:avLst/>
          </a:prstGeom>
          <a:noFill/>
        </p:spPr>
        <p:txBody>
          <a:bodyPr wrap="square" rtlCol="0">
            <a:spAutoFit/>
            <a:scene3d>
              <a:camera prst="orthographicFront"/>
              <a:lightRig rig="threePt" dir="t"/>
            </a:scene3d>
            <a:sp3d extrusionH="57150">
              <a:bevelT w="69850" h="38100" prst="cross"/>
            </a:sp3d>
          </a:bodyPr>
          <a:lstStyle/>
          <a:p>
            <a:pPr algn="ctr"/>
            <a:r>
              <a:rPr lang="cs-CZ" sz="2000" u="sng" dirty="0" smtClean="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rPr>
              <a:t>SK </a:t>
            </a:r>
            <a:r>
              <a:rPr lang="cs-CZ" sz="2000" u="sng" dirty="0" err="1" smtClean="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rPr>
              <a:t>Štětí</a:t>
            </a:r>
            <a:r>
              <a:rPr lang="cs-CZ" sz="2000" u="sng" dirty="0" smtClean="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rPr>
              <a:t> – SK Úvaly</a:t>
            </a:r>
            <a:endParaRPr lang="cs-CZ" sz="2000" dirty="0" smtClean="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ndParaRPr>
          </a:p>
          <a:p>
            <a:pPr algn="ctr"/>
            <a:r>
              <a:rPr lang="cs-CZ" sz="2000" u="sng" dirty="0" smtClean="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rPr>
              <a:t>1:2(0:0) 26.kolo 17.5.2014</a:t>
            </a:r>
            <a:endParaRPr lang="cs-CZ" sz="2000" dirty="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ndParaRPr>
          </a:p>
        </p:txBody>
      </p:sp>
      <p:cxnSp>
        <p:nvCxnSpPr>
          <p:cNvPr id="16" name="Přímá spojovací šipka 15"/>
          <p:cNvCxnSpPr/>
          <p:nvPr/>
        </p:nvCxnSpPr>
        <p:spPr bwMode="auto">
          <a:xfrm flipV="1">
            <a:off x="9175948" y="7003876"/>
            <a:ext cx="1111052" cy="72008"/>
          </a:xfrm>
          <a:prstGeom prst="straightConnector1">
            <a:avLst/>
          </a:prstGeom>
          <a:noFill/>
          <a:ln w="15875" cap="flat" cmpd="sng" algn="ctr">
            <a:solidFill>
              <a:schemeClr val="tx1"/>
            </a:solidFill>
            <a:prstDash val="solid"/>
            <a:round/>
            <a:headEnd type="none" w="med" len="med"/>
            <a:tailEnd type="arrow"/>
          </a:ln>
          <a:effectLst>
            <a:outerShdw dist="45791" dir="2021404" algn="ctr" rotWithShape="0">
              <a:srgbClr val="9999FF"/>
            </a:outerShdw>
          </a:effectLst>
        </p:spPr>
      </p:cxnSp>
      <p:graphicFrame>
        <p:nvGraphicFramePr>
          <p:cNvPr id="17" name="Tabulka 16"/>
          <p:cNvGraphicFramePr>
            <a:graphicFrameLocks noGrp="1"/>
          </p:cNvGraphicFramePr>
          <p:nvPr/>
        </p:nvGraphicFramePr>
        <p:xfrm>
          <a:off x="246956" y="379140"/>
          <a:ext cx="4608512" cy="2060575"/>
        </p:xfrm>
        <a:graphic>
          <a:graphicData uri="http://schemas.openxmlformats.org/drawingml/2006/table">
            <a:tbl>
              <a:tblPr/>
              <a:tblGrid>
                <a:gridCol w="1454735">
                  <a:extLst>
                    <a:ext uri="{9D8B030D-6E8A-4147-A177-3AD203B41FA5}">
                      <a16:colId xmlns:a16="http://schemas.microsoft.com/office/drawing/2014/main" val="20000"/>
                    </a:ext>
                  </a:extLst>
                </a:gridCol>
                <a:gridCol w="1525066">
                  <a:extLst>
                    <a:ext uri="{9D8B030D-6E8A-4147-A177-3AD203B41FA5}">
                      <a16:colId xmlns:a16="http://schemas.microsoft.com/office/drawing/2014/main" val="20001"/>
                    </a:ext>
                  </a:extLst>
                </a:gridCol>
                <a:gridCol w="1628711">
                  <a:extLst>
                    <a:ext uri="{9D8B030D-6E8A-4147-A177-3AD203B41FA5}">
                      <a16:colId xmlns:a16="http://schemas.microsoft.com/office/drawing/2014/main" val="20002"/>
                    </a:ext>
                  </a:extLst>
                </a:gridCol>
              </a:tblGrid>
              <a:tr h="666750">
                <a:tc gridSpan="3">
                  <a:txBody>
                    <a:bodyPr/>
                    <a:lstStyle/>
                    <a:p>
                      <a:pPr algn="ctr" fontAlgn="ctr"/>
                      <a:r>
                        <a:rPr lang="pl-PL" sz="2000" b="1" i="0" u="none" strike="noStrike" dirty="0">
                          <a:solidFill>
                            <a:srgbClr val="000000"/>
                          </a:solidFill>
                          <a:latin typeface="Calibri"/>
                        </a:rPr>
                        <a:t>Výsledky </a:t>
                      </a:r>
                      <a:r>
                        <a:rPr lang="pl-PL" sz="2000" b="1" i="0" u="none" strike="noStrike" dirty="0" smtClean="0">
                          <a:solidFill>
                            <a:srgbClr val="000000"/>
                          </a:solidFill>
                          <a:latin typeface="Calibri"/>
                        </a:rPr>
                        <a:t>21 .kola </a:t>
                      </a:r>
                      <a:r>
                        <a:rPr lang="pl-PL" sz="2000" b="1" i="0" u="none" strike="noStrike" dirty="0">
                          <a:solidFill>
                            <a:srgbClr val="000000"/>
                          </a:solidFill>
                          <a:latin typeface="Calibri"/>
                        </a:rPr>
                        <a:t>I. A  třídy dorostu</a:t>
                      </a:r>
                    </a:p>
                  </a:txBody>
                  <a:tcPr marL="9525" marR="9525" marT="9525" marB="0" anchor="ctr">
                    <a:lnL>
                      <a:noFill/>
                    </a:lnL>
                    <a:lnR>
                      <a:noFill/>
                    </a:lnR>
                    <a:lnT>
                      <a:noFill/>
                    </a:lnT>
                    <a:lnB>
                      <a:noFill/>
                    </a:lnB>
                    <a:solidFill>
                      <a:srgbClr val="FDEADB"/>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78765">
                <a:tc>
                  <a:txBody>
                    <a:bodyPr/>
                    <a:lstStyle/>
                    <a:p>
                      <a:pPr algn="ctr" fontAlgn="ctr"/>
                      <a:r>
                        <a:rPr lang="cs-CZ" sz="1600" b="1" kern="1200" dirty="0" err="1" smtClean="0">
                          <a:solidFill>
                            <a:schemeClr val="tx1"/>
                          </a:solidFill>
                          <a:latin typeface="+mj-lt"/>
                          <a:ea typeface="+mn-ea"/>
                          <a:cs typeface="+mn-cs"/>
                        </a:rPr>
                        <a:t>Velemín</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tc>
                  <a:txBody>
                    <a:bodyPr/>
                    <a:lstStyle/>
                    <a:p>
                      <a:pPr algn="ctr" fontAlgn="ctr"/>
                      <a:r>
                        <a:rPr lang="cs-CZ" sz="1600" b="1" kern="1200" dirty="0" err="1" smtClean="0">
                          <a:solidFill>
                            <a:schemeClr val="tx1"/>
                          </a:solidFill>
                          <a:latin typeface="+mj-lt"/>
                          <a:ea typeface="+mn-ea"/>
                          <a:cs typeface="+mn-cs"/>
                        </a:rPr>
                        <a:t>Lukavec</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tc>
                  <a:txBody>
                    <a:bodyPr/>
                    <a:lstStyle/>
                    <a:p>
                      <a:pPr algn="ctr" fontAlgn="ctr"/>
                      <a:r>
                        <a:rPr lang="cs-CZ" sz="1600" b="1" kern="1200" dirty="0" smtClean="0">
                          <a:solidFill>
                            <a:schemeClr val="tx1"/>
                          </a:solidFill>
                          <a:latin typeface="+mj-lt"/>
                          <a:ea typeface="+mn-ea"/>
                          <a:cs typeface="+mn-cs"/>
                        </a:rPr>
                        <a:t>2:9</a:t>
                      </a:r>
                      <a:r>
                        <a:rPr lang="cs-CZ" sz="1600" kern="1200" dirty="0" smtClean="0">
                          <a:solidFill>
                            <a:schemeClr val="tx1"/>
                          </a:solidFill>
                          <a:latin typeface="+mj-lt"/>
                          <a:ea typeface="+mn-ea"/>
                          <a:cs typeface="+mn-cs"/>
                        </a:rPr>
                        <a:t> </a:t>
                      </a:r>
                      <a:r>
                        <a:rPr lang="cs-CZ" sz="1600" b="1" kern="1200" dirty="0" smtClean="0">
                          <a:solidFill>
                            <a:schemeClr val="tx1"/>
                          </a:solidFill>
                          <a:latin typeface="+mj-lt"/>
                          <a:ea typeface="+mn-ea"/>
                          <a:cs typeface="+mn-cs"/>
                        </a:rPr>
                        <a:t>(1:5)</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1"/>
                  </a:ext>
                </a:extLst>
              </a:tr>
              <a:tr h="278765">
                <a:tc>
                  <a:txBody>
                    <a:bodyPr/>
                    <a:lstStyle/>
                    <a:p>
                      <a:pPr algn="ctr" fontAlgn="ctr"/>
                      <a:r>
                        <a:rPr lang="cs-CZ" sz="1600" b="1" kern="1200" dirty="0" smtClean="0">
                          <a:solidFill>
                            <a:schemeClr val="tx1"/>
                          </a:solidFill>
                          <a:latin typeface="+mj-lt"/>
                          <a:ea typeface="+mn-ea"/>
                          <a:cs typeface="+mn-cs"/>
                        </a:rPr>
                        <a:t>Lovosice</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FFCCFF"/>
                    </a:solidFill>
                  </a:tcPr>
                </a:tc>
                <a:tc>
                  <a:txBody>
                    <a:bodyPr/>
                    <a:lstStyle/>
                    <a:p>
                      <a:pPr algn="ctr" fontAlgn="ctr"/>
                      <a:r>
                        <a:rPr lang="cs-CZ" sz="1600" b="1" kern="1200" dirty="0" err="1" smtClean="0">
                          <a:solidFill>
                            <a:schemeClr val="tx1"/>
                          </a:solidFill>
                          <a:latin typeface="+mj-lt"/>
                          <a:ea typeface="+mn-ea"/>
                          <a:cs typeface="+mn-cs"/>
                        </a:rPr>
                        <a:t>Proboštov</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FFCCFF"/>
                    </a:solidFill>
                  </a:tcPr>
                </a:tc>
                <a:tc>
                  <a:txBody>
                    <a:bodyPr/>
                    <a:lstStyle/>
                    <a:p>
                      <a:pPr algn="ctr" fontAlgn="ctr"/>
                      <a:r>
                        <a:rPr lang="cs-CZ" sz="1600" b="1" kern="1200" dirty="0" smtClean="0">
                          <a:solidFill>
                            <a:schemeClr val="tx1"/>
                          </a:solidFill>
                          <a:latin typeface="+mj-lt"/>
                          <a:ea typeface="+mn-ea"/>
                          <a:cs typeface="+mn-cs"/>
                        </a:rPr>
                        <a:t>1:16</a:t>
                      </a:r>
                      <a:r>
                        <a:rPr lang="cs-CZ" sz="1600" kern="1200" dirty="0" smtClean="0">
                          <a:solidFill>
                            <a:schemeClr val="tx1"/>
                          </a:solidFill>
                          <a:latin typeface="+mj-lt"/>
                          <a:ea typeface="+mn-ea"/>
                          <a:cs typeface="+mn-cs"/>
                        </a:rPr>
                        <a:t> </a:t>
                      </a:r>
                      <a:r>
                        <a:rPr lang="cs-CZ" sz="1600" b="1" kern="1200" dirty="0" smtClean="0">
                          <a:solidFill>
                            <a:schemeClr val="tx1"/>
                          </a:solidFill>
                          <a:latin typeface="+mj-lt"/>
                          <a:ea typeface="+mn-ea"/>
                          <a:cs typeface="+mn-cs"/>
                        </a:rPr>
                        <a:t>(0:5)</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2"/>
                  </a:ext>
                </a:extLst>
              </a:tr>
              <a:tr h="278765">
                <a:tc>
                  <a:txBody>
                    <a:bodyPr/>
                    <a:lstStyle/>
                    <a:p>
                      <a:pPr algn="ctr" fontAlgn="ctr"/>
                      <a:r>
                        <a:rPr lang="cs-CZ" sz="1600" b="1" kern="1200" dirty="0" err="1" smtClean="0">
                          <a:solidFill>
                            <a:schemeClr val="tx1"/>
                          </a:solidFill>
                          <a:latin typeface="+mj-lt"/>
                          <a:ea typeface="+mn-ea"/>
                          <a:cs typeface="+mn-cs"/>
                        </a:rPr>
                        <a:t>Pokratice</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tc>
                  <a:txBody>
                    <a:bodyPr/>
                    <a:lstStyle/>
                    <a:p>
                      <a:pPr algn="ctr" fontAlgn="ctr"/>
                      <a:r>
                        <a:rPr lang="cs-CZ" sz="1600" b="1" kern="1200" dirty="0" smtClean="0">
                          <a:solidFill>
                            <a:schemeClr val="tx1"/>
                          </a:solidFill>
                          <a:latin typeface="+mj-lt"/>
                          <a:ea typeface="+mn-ea"/>
                          <a:cs typeface="+mn-cs"/>
                        </a:rPr>
                        <a:t>Libochovice</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tc>
                  <a:txBody>
                    <a:bodyPr/>
                    <a:lstStyle/>
                    <a:p>
                      <a:pPr algn="ctr" fontAlgn="ctr"/>
                      <a:r>
                        <a:rPr lang="cs-CZ" sz="1600" b="1" kern="1200" dirty="0" smtClean="0">
                          <a:solidFill>
                            <a:schemeClr val="tx1"/>
                          </a:solidFill>
                          <a:latin typeface="+mj-lt"/>
                          <a:ea typeface="+mn-ea"/>
                          <a:cs typeface="+mn-cs"/>
                        </a:rPr>
                        <a:t>4:2(2:0)</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3"/>
                  </a:ext>
                </a:extLst>
              </a:tr>
              <a:tr h="278765">
                <a:tc>
                  <a:txBody>
                    <a:bodyPr/>
                    <a:lstStyle/>
                    <a:p>
                      <a:pPr algn="ctr" fontAlgn="ctr"/>
                      <a:r>
                        <a:rPr lang="cs-CZ" sz="1600" b="1" kern="1200" dirty="0" err="1" smtClean="0">
                          <a:solidFill>
                            <a:schemeClr val="tx1"/>
                          </a:solidFill>
                          <a:latin typeface="+mj-lt"/>
                          <a:ea typeface="+mn-ea"/>
                          <a:cs typeface="+mn-cs"/>
                        </a:rPr>
                        <a:t>Brozany</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FFCCFF"/>
                    </a:solidFill>
                  </a:tcPr>
                </a:tc>
                <a:tc>
                  <a:txBody>
                    <a:bodyPr/>
                    <a:lstStyle/>
                    <a:p>
                      <a:pPr algn="ctr" fontAlgn="ctr"/>
                      <a:r>
                        <a:rPr lang="cs-CZ" sz="1600" b="1" kern="1200" dirty="0" smtClean="0">
                          <a:solidFill>
                            <a:schemeClr val="tx1"/>
                          </a:solidFill>
                          <a:latin typeface="+mj-lt"/>
                          <a:ea typeface="+mn-ea"/>
                          <a:cs typeface="+mn-cs"/>
                        </a:rPr>
                        <a:t>Dubí</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FFCCFF"/>
                    </a:solidFill>
                  </a:tcPr>
                </a:tc>
                <a:tc>
                  <a:txBody>
                    <a:bodyPr/>
                    <a:lstStyle/>
                    <a:p>
                      <a:pPr algn="ctr" fontAlgn="ctr"/>
                      <a:r>
                        <a:rPr lang="cs-CZ" sz="1600" b="1" kern="1200" dirty="0" smtClean="0">
                          <a:solidFill>
                            <a:schemeClr val="tx1"/>
                          </a:solidFill>
                          <a:latin typeface="+mj-lt"/>
                          <a:ea typeface="+mn-ea"/>
                          <a:cs typeface="+mn-cs"/>
                        </a:rPr>
                        <a:t>6:1</a:t>
                      </a:r>
                      <a:r>
                        <a:rPr lang="cs-CZ" sz="1600" kern="1200" dirty="0" smtClean="0">
                          <a:solidFill>
                            <a:schemeClr val="tx1"/>
                          </a:solidFill>
                          <a:latin typeface="+mj-lt"/>
                          <a:ea typeface="+mn-ea"/>
                          <a:cs typeface="+mn-cs"/>
                        </a:rPr>
                        <a:t> </a:t>
                      </a:r>
                      <a:r>
                        <a:rPr lang="cs-CZ" sz="1600" b="1" kern="1200" dirty="0" smtClean="0">
                          <a:solidFill>
                            <a:schemeClr val="tx1"/>
                          </a:solidFill>
                          <a:latin typeface="+mj-lt"/>
                          <a:ea typeface="+mn-ea"/>
                          <a:cs typeface="+mn-cs"/>
                        </a:rPr>
                        <a:t>(1:0)</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4"/>
                  </a:ext>
                </a:extLst>
              </a:tr>
              <a:tr h="278765">
                <a:tc>
                  <a:txBody>
                    <a:bodyPr/>
                    <a:lstStyle/>
                    <a:p>
                      <a:pPr algn="ctr" fontAlgn="ctr"/>
                      <a:r>
                        <a:rPr lang="cs-CZ" sz="1600" b="1" i="0" u="none" strike="noStrike" dirty="0" err="1" smtClean="0">
                          <a:solidFill>
                            <a:srgbClr val="000000"/>
                          </a:solidFill>
                          <a:latin typeface="+mj-lt"/>
                        </a:rPr>
                        <a:t>Štětí</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tc>
                  <a:txBody>
                    <a:bodyPr/>
                    <a:lstStyle/>
                    <a:p>
                      <a:pPr algn="ctr" fontAlgn="ctr"/>
                      <a:r>
                        <a:rPr lang="cs-CZ" sz="1600" b="1" i="0" u="none" strike="noStrike" dirty="0" err="1" smtClean="0">
                          <a:solidFill>
                            <a:srgbClr val="000000"/>
                          </a:solidFill>
                          <a:latin typeface="+mj-lt"/>
                        </a:rPr>
                        <a:t>Trnovany</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tc>
                  <a:txBody>
                    <a:bodyPr/>
                    <a:lstStyle/>
                    <a:p>
                      <a:pPr algn="ctr" fontAlgn="ctr"/>
                      <a:r>
                        <a:rPr lang="cs-CZ" sz="1600" b="1" i="0" u="none" strike="noStrike" dirty="0" smtClean="0">
                          <a:solidFill>
                            <a:srgbClr val="000000"/>
                          </a:solidFill>
                          <a:latin typeface="+mj-lt"/>
                        </a:rPr>
                        <a:t>3:0(1:0)</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5"/>
                  </a:ext>
                </a:extLst>
              </a:tr>
            </a:tbl>
          </a:graphicData>
        </a:graphic>
      </p:graphicFrame>
      <p:sp>
        <p:nvSpPr>
          <p:cNvPr id="18" name="TextovéPole 17"/>
          <p:cNvSpPr txBox="1"/>
          <p:nvPr/>
        </p:nvSpPr>
        <p:spPr>
          <a:xfrm>
            <a:off x="5647556" y="2222242"/>
            <a:ext cx="4320480" cy="5016758"/>
          </a:xfrm>
          <a:prstGeom prst="rect">
            <a:avLst/>
          </a:prstGeom>
          <a:noFill/>
        </p:spPr>
        <p:txBody>
          <a:bodyPr wrap="square" rtlCol="0">
            <a:spAutoFit/>
          </a:bodyPr>
          <a:lstStyle/>
          <a:p>
            <a:r>
              <a:rPr lang="cs-CZ" sz="1000" dirty="0" smtClean="0">
                <a:latin typeface="Arial" pitchFamily="34" charset="0"/>
                <a:cs typeface="Arial" pitchFamily="34" charset="0"/>
              </a:rPr>
              <a:t>Nálada v kabině před </a:t>
            </a:r>
            <a:r>
              <a:rPr lang="cs-CZ" sz="1000" dirty="0" err="1" smtClean="0">
                <a:latin typeface="Arial" pitchFamily="34" charset="0"/>
                <a:cs typeface="Arial" pitchFamily="34" charset="0"/>
              </a:rPr>
              <a:t>zápasm</a:t>
            </a:r>
            <a:r>
              <a:rPr lang="cs-CZ" sz="1000" dirty="0" smtClean="0">
                <a:latin typeface="Arial" pitchFamily="34" charset="0"/>
                <a:cs typeface="Arial" pitchFamily="34" charset="0"/>
              </a:rPr>
              <a:t>, ale byla bojovná a i když nás čekal také zahraňující soupeř, který v posledních kolech vyhrává, tak jsme byli připraveni se o vítězství poprat. Podporu větru v zádech měli v prvním poločase hosté a také se pokoušeli nastěhovat na naši polovinu hřiště. V 5. minutě </a:t>
            </a:r>
            <a:r>
              <a:rPr lang="cs-CZ" sz="1000" dirty="0" err="1" smtClean="0">
                <a:latin typeface="Arial" pitchFamily="34" charset="0"/>
                <a:cs typeface="Arial" pitchFamily="34" charset="0"/>
              </a:rPr>
              <a:t>Mišák</a:t>
            </a:r>
            <a:r>
              <a:rPr lang="cs-CZ" sz="1000" dirty="0" smtClean="0">
                <a:latin typeface="Arial" pitchFamily="34" charset="0"/>
                <a:cs typeface="Arial" pitchFamily="34" charset="0"/>
              </a:rPr>
              <a:t> trefil </a:t>
            </a:r>
            <a:r>
              <a:rPr lang="cs-CZ" sz="1000" dirty="0" err="1" smtClean="0">
                <a:latin typeface="Arial" pitchFamily="34" charset="0"/>
                <a:cs typeface="Arial" pitchFamily="34" charset="0"/>
              </a:rPr>
              <a:t>štětskou</a:t>
            </a:r>
            <a:r>
              <a:rPr lang="cs-CZ" sz="1000" dirty="0" smtClean="0">
                <a:latin typeface="Arial" pitchFamily="34" charset="0"/>
                <a:cs typeface="Arial" pitchFamily="34" charset="0"/>
              </a:rPr>
              <a:t> zeď a o minutu později také ze </a:t>
            </a:r>
            <a:r>
              <a:rPr lang="cs-CZ" sz="1000" dirty="0" err="1" smtClean="0">
                <a:latin typeface="Arial" pitchFamily="34" charset="0"/>
                <a:cs typeface="Arial" pitchFamily="34" charset="0"/>
              </a:rPr>
              <a:t>standardky</a:t>
            </a:r>
            <a:r>
              <a:rPr lang="cs-CZ" sz="1000" dirty="0" smtClean="0">
                <a:latin typeface="Arial" pitchFamily="34" charset="0"/>
                <a:cs typeface="Arial" pitchFamily="34" charset="0"/>
              </a:rPr>
              <a:t> se míči zase postavil do cesty </a:t>
            </a:r>
            <a:r>
              <a:rPr lang="cs-CZ" sz="1000" dirty="0" err="1" smtClean="0">
                <a:latin typeface="Arial" pitchFamily="34" charset="0"/>
                <a:cs typeface="Arial" pitchFamily="34" charset="0"/>
              </a:rPr>
              <a:t>Michovský</a:t>
            </a:r>
            <a:r>
              <a:rPr lang="cs-CZ" sz="1000" dirty="0" smtClean="0">
                <a:latin typeface="Arial" pitchFamily="34" charset="0"/>
                <a:cs typeface="Arial" pitchFamily="34" charset="0"/>
              </a:rPr>
              <a:t> v naší brance. Úvaly hořely touhou vstřelit vedoucí branku i nadále. V 8. minutě zahrávaly roh a následná hlavička skončila těsně mimo. Pak také konečně přišla na řadu šance domácích. Z volného přímého kopu se po lehce rozehraném míči do rány opřel Stejskal a gólman Marek se musel hodně natahovat, aby míč vyrazil aspoň na roh. A i po něm to před brankou hořelo. Do koncovky se zapojil </a:t>
            </a:r>
            <a:r>
              <a:rPr lang="cs-CZ" sz="1000" dirty="0" err="1" smtClean="0">
                <a:latin typeface="Arial" pitchFamily="34" charset="0"/>
                <a:cs typeface="Arial" pitchFamily="34" charset="0"/>
              </a:rPr>
              <a:t>Ransdorf</a:t>
            </a:r>
            <a:r>
              <a:rPr lang="cs-CZ" sz="1000" dirty="0" smtClean="0">
                <a:latin typeface="Arial" pitchFamily="34" charset="0"/>
                <a:cs typeface="Arial" pitchFamily="34" charset="0"/>
              </a:rPr>
              <a:t>, ale zrovna nejlépe mu míč na nohu nesedl. Ve 25. minutě přiletěl před naši branku nebezpečný projektil, ale nabíhajícímu hráči chyběl metr k zakončení. Po půlhodině hry převaha hostů vrcholila. Střela z dálky skončila na tyči a odražený míč se šťastně od </a:t>
            </a:r>
            <a:r>
              <a:rPr lang="cs-CZ" sz="1000" dirty="0" err="1" smtClean="0">
                <a:latin typeface="Arial" pitchFamily="34" charset="0"/>
                <a:cs typeface="Arial" pitchFamily="34" charset="0"/>
              </a:rPr>
              <a:t>Michovského</a:t>
            </a:r>
            <a:r>
              <a:rPr lang="cs-CZ" sz="1000" dirty="0" smtClean="0">
                <a:latin typeface="Arial" pitchFamily="34" charset="0"/>
                <a:cs typeface="Arial" pitchFamily="34" charset="0"/>
              </a:rPr>
              <a:t> dostal </a:t>
            </a:r>
            <a:r>
              <a:rPr lang="cs-CZ" sz="1000" dirty="0" err="1" smtClean="0">
                <a:latin typeface="Arial" pitchFamily="34" charset="0"/>
                <a:cs typeface="Arial" pitchFamily="34" charset="0"/>
              </a:rPr>
              <a:t>podé</a:t>
            </a:r>
            <a:r>
              <a:rPr lang="cs-CZ" sz="1000" dirty="0" smtClean="0">
                <a:latin typeface="Arial" pitchFamily="34" charset="0"/>
                <a:cs typeface="Arial" pitchFamily="34" charset="0"/>
              </a:rPr>
              <a:t> brankové čáry pryč do bezpečí. Vlastní gól si málem vstřelil Mencl a děkovat mohl </a:t>
            </a:r>
            <a:r>
              <a:rPr lang="cs-CZ" sz="1000" dirty="0" err="1" smtClean="0">
                <a:latin typeface="Arial" pitchFamily="34" charset="0"/>
                <a:cs typeface="Arial" pitchFamily="34" charset="0"/>
              </a:rPr>
              <a:t>Túmovi</a:t>
            </a:r>
            <a:r>
              <a:rPr lang="cs-CZ" sz="1000" dirty="0" smtClean="0">
                <a:latin typeface="Arial" pitchFamily="34" charset="0"/>
                <a:cs typeface="Arial" pitchFamily="34" charset="0"/>
              </a:rPr>
              <a:t> za záchranu. Ve 39. minutě Stejskal hezký mířil k tyči, ale trefil pouze choulostivé místo </a:t>
            </a:r>
            <a:r>
              <a:rPr lang="cs-CZ" sz="1000" dirty="0" err="1" smtClean="0">
                <a:latin typeface="Arial" pitchFamily="34" charset="0"/>
                <a:cs typeface="Arial" pitchFamily="34" charset="0"/>
              </a:rPr>
              <a:t>Mišáka</a:t>
            </a:r>
            <a:r>
              <a:rPr lang="cs-CZ" sz="1000" dirty="0" smtClean="0">
                <a:latin typeface="Arial" pitchFamily="34" charset="0"/>
                <a:cs typeface="Arial" pitchFamily="34" charset="0"/>
              </a:rPr>
              <a:t>. V poslední minutě poločasu se správně nedohodl Tůma s brankáře a tím třetím, kdo se smál byl hostující hráč.</a:t>
            </a:r>
            <a:br>
              <a:rPr lang="cs-CZ" sz="1000" dirty="0" smtClean="0">
                <a:latin typeface="Arial" pitchFamily="34" charset="0"/>
                <a:cs typeface="Arial" pitchFamily="34" charset="0"/>
              </a:rPr>
            </a:br>
            <a:r>
              <a:rPr lang="cs-CZ" sz="1000" dirty="0" smtClean="0">
                <a:latin typeface="Arial" pitchFamily="34" charset="0"/>
                <a:cs typeface="Arial" pitchFamily="34" charset="0"/>
              </a:rPr>
              <a:t>U tyče ale hlídkoval </a:t>
            </a:r>
            <a:r>
              <a:rPr lang="cs-CZ" sz="1000" dirty="0" err="1" smtClean="0">
                <a:latin typeface="Arial" pitchFamily="34" charset="0"/>
                <a:cs typeface="Arial" pitchFamily="34" charset="0"/>
              </a:rPr>
              <a:t>Šmidrkal</a:t>
            </a:r>
            <a:r>
              <a:rPr lang="cs-CZ" sz="1000" dirty="0" smtClean="0">
                <a:latin typeface="Arial" pitchFamily="34" charset="0"/>
                <a:cs typeface="Arial" pitchFamily="34" charset="0"/>
              </a:rPr>
              <a:t> a zabránil nejhoršímu. Hosté ještě před hvizdem stihli jednu šanci, ale i v tomto případě nám </a:t>
            </a:r>
            <a:r>
              <a:rPr lang="cs-CZ" sz="1000" dirty="0" err="1" smtClean="0">
                <a:latin typeface="Arial" pitchFamily="34" charset="0"/>
                <a:cs typeface="Arial" pitchFamily="34" charset="0"/>
              </a:rPr>
              <a:t>zpadnul</a:t>
            </a:r>
            <a:r>
              <a:rPr lang="cs-CZ" sz="1000" dirty="0" smtClean="0">
                <a:latin typeface="Arial" pitchFamily="34" charset="0"/>
                <a:cs typeface="Arial" pitchFamily="34" charset="0"/>
              </a:rPr>
              <a:t>  kámen ze srdce, protože chyběl kousek  k úspěšnému zakončení. Začátek druhé půle byl ve znamení jedné šance na obou stranách. Kokeš z volného přímého kopu vyzkoušel pozornost domácího brankáře, ale ten se zaskočit nedal. Pak zase </a:t>
            </a:r>
            <a:r>
              <a:rPr lang="cs-CZ" sz="1000" dirty="0" err="1" smtClean="0">
                <a:latin typeface="Arial" pitchFamily="34" charset="0"/>
                <a:cs typeface="Arial" pitchFamily="34" charset="0"/>
              </a:rPr>
              <a:t>Malák</a:t>
            </a:r>
            <a:r>
              <a:rPr lang="cs-CZ" sz="1000" dirty="0" smtClean="0">
                <a:latin typeface="Arial" pitchFamily="34" charset="0"/>
                <a:cs typeface="Arial" pitchFamily="34" charset="0"/>
              </a:rPr>
              <a:t> zkoušel kličkou obejít brankáře,ale ten v posledním okamžiku rukou dostal míč na roh. Skóre se měnilo v 61. minutě. Rychlá akce </a:t>
            </a:r>
            <a:r>
              <a:rPr lang="cs-CZ" sz="1000" dirty="0" err="1" smtClean="0">
                <a:latin typeface="Arial" pitchFamily="34" charset="0"/>
                <a:cs typeface="Arial" pitchFamily="34" charset="0"/>
              </a:rPr>
              <a:t>přirávka</a:t>
            </a:r>
            <a:r>
              <a:rPr lang="cs-CZ" sz="1000" dirty="0" smtClean="0">
                <a:latin typeface="Arial" pitchFamily="34" charset="0"/>
                <a:cs typeface="Arial" pitchFamily="34" charset="0"/>
              </a:rPr>
              <a:t> na před několika minutami střídajícího </a:t>
            </a:r>
            <a:r>
              <a:rPr lang="cs-CZ" sz="1000" dirty="0" err="1" smtClean="0">
                <a:latin typeface="Arial" pitchFamily="34" charset="0"/>
                <a:cs typeface="Arial" pitchFamily="34" charset="0"/>
              </a:rPr>
              <a:t>Kadeřáka</a:t>
            </a:r>
            <a:r>
              <a:rPr lang="cs-CZ" sz="1000" dirty="0" smtClean="0">
                <a:latin typeface="Arial" pitchFamily="34" charset="0"/>
                <a:cs typeface="Arial" pitchFamily="34" charset="0"/>
              </a:rPr>
              <a:t> znamenala vedení 1:0 pro hosty. Nepříznivý výsledek mohl v 68. minutě změnit </a:t>
            </a:r>
            <a:r>
              <a:rPr lang="cs-CZ" sz="1000" dirty="0" err="1" smtClean="0">
                <a:latin typeface="Arial" pitchFamily="34" charset="0"/>
                <a:cs typeface="Arial" pitchFamily="34" charset="0"/>
              </a:rPr>
              <a:t>Kucler</a:t>
            </a:r>
            <a:r>
              <a:rPr lang="cs-CZ" sz="1000" dirty="0" smtClean="0">
                <a:latin typeface="Arial" pitchFamily="34" charset="0"/>
                <a:cs typeface="Arial" pitchFamily="34" charset="0"/>
              </a:rPr>
              <a:t>, ale střelou přes nohu se prosadit nedokázal.</a:t>
            </a:r>
            <a:endParaRPr lang="cs-CZ" sz="1000" dirty="0">
              <a:latin typeface="Arial" pitchFamily="34" charset="0"/>
              <a:cs typeface="Arial" pitchFamily="34" charset="0"/>
            </a:endParaRPr>
          </a:p>
        </p:txBody>
      </p:sp>
      <p:graphicFrame>
        <p:nvGraphicFramePr>
          <p:cNvPr id="12" name="Tabulka 11"/>
          <p:cNvGraphicFramePr>
            <a:graphicFrameLocks noGrp="1"/>
          </p:cNvGraphicFramePr>
          <p:nvPr/>
        </p:nvGraphicFramePr>
        <p:xfrm>
          <a:off x="318964" y="2827412"/>
          <a:ext cx="4464496" cy="3995488"/>
        </p:xfrm>
        <a:graphic>
          <a:graphicData uri="http://schemas.openxmlformats.org/drawingml/2006/table">
            <a:tbl>
              <a:tblPr/>
              <a:tblGrid>
                <a:gridCol w="487466">
                  <a:extLst>
                    <a:ext uri="{9D8B030D-6E8A-4147-A177-3AD203B41FA5}">
                      <a16:colId xmlns:a16="http://schemas.microsoft.com/office/drawing/2014/main" val="20000"/>
                    </a:ext>
                  </a:extLst>
                </a:gridCol>
                <a:gridCol w="658443">
                  <a:extLst>
                    <a:ext uri="{9D8B030D-6E8A-4147-A177-3AD203B41FA5}">
                      <a16:colId xmlns:a16="http://schemas.microsoft.com/office/drawing/2014/main" val="20001"/>
                    </a:ext>
                  </a:extLst>
                </a:gridCol>
                <a:gridCol w="363781">
                  <a:extLst>
                    <a:ext uri="{9D8B030D-6E8A-4147-A177-3AD203B41FA5}">
                      <a16:colId xmlns:a16="http://schemas.microsoft.com/office/drawing/2014/main" val="20002"/>
                    </a:ext>
                  </a:extLst>
                </a:gridCol>
                <a:gridCol w="280110">
                  <a:extLst>
                    <a:ext uri="{9D8B030D-6E8A-4147-A177-3AD203B41FA5}">
                      <a16:colId xmlns:a16="http://schemas.microsoft.com/office/drawing/2014/main" val="20003"/>
                    </a:ext>
                  </a:extLst>
                </a:gridCol>
                <a:gridCol w="930752">
                  <a:extLst>
                    <a:ext uri="{9D8B030D-6E8A-4147-A177-3AD203B41FA5}">
                      <a16:colId xmlns:a16="http://schemas.microsoft.com/office/drawing/2014/main" val="20004"/>
                    </a:ext>
                  </a:extLst>
                </a:gridCol>
                <a:gridCol w="231775">
                  <a:extLst>
                    <a:ext uri="{9D8B030D-6E8A-4147-A177-3AD203B41FA5}">
                      <a16:colId xmlns:a16="http://schemas.microsoft.com/office/drawing/2014/main" val="20005"/>
                    </a:ext>
                  </a:extLst>
                </a:gridCol>
                <a:gridCol w="344532">
                  <a:extLst>
                    <a:ext uri="{9D8B030D-6E8A-4147-A177-3AD203B41FA5}">
                      <a16:colId xmlns:a16="http://schemas.microsoft.com/office/drawing/2014/main" val="20006"/>
                    </a:ext>
                  </a:extLst>
                </a:gridCol>
                <a:gridCol w="1167637">
                  <a:extLst>
                    <a:ext uri="{9D8B030D-6E8A-4147-A177-3AD203B41FA5}">
                      <a16:colId xmlns:a16="http://schemas.microsoft.com/office/drawing/2014/main" val="20007"/>
                    </a:ext>
                  </a:extLst>
                </a:gridCol>
              </a:tblGrid>
              <a:tr h="301819">
                <a:tc gridSpan="8">
                  <a:txBody>
                    <a:bodyPr/>
                    <a:lstStyle/>
                    <a:p>
                      <a:pPr algn="ctr" fontAlgn="ctr"/>
                      <a:r>
                        <a:rPr lang="cs-CZ" sz="1800" b="1" i="0" u="none" strike="noStrike" dirty="0">
                          <a:latin typeface="Century Gothic"/>
                        </a:rPr>
                        <a:t>Dorost </a:t>
                      </a:r>
                      <a:r>
                        <a:rPr lang="cs-CZ" sz="1800" b="1" i="0" u="none" strike="noStrike" dirty="0" smtClean="0">
                          <a:latin typeface="Century Gothic"/>
                        </a:rPr>
                        <a:t> </a:t>
                      </a:r>
                      <a:r>
                        <a:rPr lang="cs-CZ" sz="1800" b="1" i="0" u="none" strike="noStrike" dirty="0">
                          <a:latin typeface="Century Gothic"/>
                        </a:rPr>
                        <a:t>2014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35961">
                <a:tc>
                  <a:txBody>
                    <a:bodyPr/>
                    <a:lstStyle/>
                    <a:p>
                      <a:pPr algn="ctr" fontAlgn="ctr"/>
                      <a:r>
                        <a:rPr lang="cs-CZ" sz="1100" b="1" i="0" u="none" strike="noStrike">
                          <a:latin typeface="Century Gothic"/>
                        </a:rPr>
                        <a:t>Den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latin typeface="Century Gothic"/>
                        </a:rPr>
                        <a:t>Datum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latin typeface="Century Gothic"/>
                        </a:rPr>
                        <a:t>Čas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latin typeface="Century Gothic"/>
                        </a:rPr>
                        <a:t>Kde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latin typeface="Century Gothic"/>
                        </a:rPr>
                        <a:t>Soupeř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latin typeface="Century Gothic"/>
                        </a:rPr>
                        <a:t>kolo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latin typeface="Century Gothic"/>
                        </a:rPr>
                        <a:t>Výsledek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latin typeface="Century Gothic"/>
                        </a:rPr>
                        <a:t>Podzimní výsledek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1"/>
                  </a:ext>
                </a:extLst>
              </a:tr>
              <a:tr h="280021">
                <a:tc>
                  <a:txBody>
                    <a:bodyPr/>
                    <a:lstStyle/>
                    <a:p>
                      <a:pPr algn="ctr" fontAlgn="ctr"/>
                      <a:r>
                        <a:rPr lang="cs-CZ" sz="1100" b="1" i="0" u="none" strike="noStrike" dirty="0">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22.3.2014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SK </a:t>
                      </a:r>
                      <a:r>
                        <a:rPr lang="cs-CZ" sz="1100" b="1" i="0" u="none" strike="noStrike" dirty="0" err="1">
                          <a:solidFill>
                            <a:schemeClr val="tx1"/>
                          </a:solidFill>
                          <a:latin typeface="Arial"/>
                        </a:rPr>
                        <a:t>Velemín</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7:1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2"/>
                  </a:ext>
                </a:extLst>
              </a:tr>
              <a:tr h="280021">
                <a:tc>
                  <a:txBody>
                    <a:bodyPr/>
                    <a:lstStyle/>
                    <a:p>
                      <a:pPr algn="ctr" fontAlgn="ctr"/>
                      <a:r>
                        <a:rPr lang="cs-CZ" sz="1100" b="1" i="0" u="none" strike="noStrike">
                          <a:solidFill>
                            <a:schemeClr val="tx1"/>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29.3.2014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smtClean="0">
                          <a:solidFill>
                            <a:schemeClr val="tx1"/>
                          </a:solidFill>
                          <a:latin typeface="Arial"/>
                        </a:rPr>
                        <a:t>Dubí</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r h="280021">
                <a:tc>
                  <a:txBody>
                    <a:bodyPr/>
                    <a:lstStyle/>
                    <a:p>
                      <a:pPr algn="ctr" fontAlgn="ctr"/>
                      <a:r>
                        <a:rPr lang="cs-CZ" sz="1100" b="1" i="0" u="none" strike="noStrike">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5.4.2014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volno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4"/>
                  </a:ext>
                </a:extLst>
              </a:tr>
              <a:tr h="280021">
                <a:tc>
                  <a:txBody>
                    <a:bodyPr/>
                    <a:lstStyle/>
                    <a:p>
                      <a:pPr algn="ctr" fontAlgn="ctr"/>
                      <a:r>
                        <a:rPr lang="cs-CZ" sz="1100" b="1" i="0" u="none" strike="noStrike">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12.4.2014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Sokol </a:t>
                      </a:r>
                      <a:r>
                        <a:rPr lang="cs-CZ" sz="1100" b="1" i="0" u="none" strike="noStrike" dirty="0" err="1">
                          <a:solidFill>
                            <a:schemeClr val="tx1"/>
                          </a:solidFill>
                          <a:latin typeface="Arial"/>
                        </a:rPr>
                        <a:t>Pokratice</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5"/>
                  </a:ext>
                </a:extLst>
              </a:tr>
              <a:tr h="280021">
                <a:tc>
                  <a:txBody>
                    <a:bodyPr/>
                    <a:lstStyle/>
                    <a:p>
                      <a:pPr algn="ctr" fontAlgn="ctr"/>
                      <a:r>
                        <a:rPr lang="cs-CZ" sz="1100" b="1" i="0" u="none" strike="noStrike">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19.4.2014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smtClean="0">
                          <a:solidFill>
                            <a:schemeClr val="tx1"/>
                          </a:solidFill>
                          <a:latin typeface="Arial"/>
                        </a:rPr>
                        <a:t>Lovosice</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6"/>
                  </a:ext>
                </a:extLst>
              </a:tr>
              <a:tr h="280021">
                <a:tc>
                  <a:txBody>
                    <a:bodyPr/>
                    <a:lstStyle/>
                    <a:p>
                      <a:pPr algn="ctr" fontAlgn="ctr"/>
                      <a:r>
                        <a:rPr lang="cs-CZ" sz="1100" b="1" i="0" u="none" strike="noStrike">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26.4.2014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smtClean="0">
                          <a:solidFill>
                            <a:schemeClr val="tx1"/>
                          </a:solidFill>
                          <a:latin typeface="Arial"/>
                        </a:rPr>
                        <a:t> </a:t>
                      </a:r>
                      <a:r>
                        <a:rPr lang="cs-CZ" sz="1100" b="1" i="0" u="none" strike="noStrike" dirty="0" err="1">
                          <a:solidFill>
                            <a:schemeClr val="tx1"/>
                          </a:solidFill>
                          <a:latin typeface="Arial"/>
                        </a:rPr>
                        <a:t>Brozany</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r h="280021">
                <a:tc>
                  <a:txBody>
                    <a:bodyPr/>
                    <a:lstStyle/>
                    <a:p>
                      <a:pPr algn="ctr" fontAlgn="ctr"/>
                      <a:r>
                        <a:rPr lang="cs-CZ" sz="1100" b="1" i="0" u="none" strike="noStrike">
                          <a:solidFill>
                            <a:schemeClr val="tx1"/>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4.5.2014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13:30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err="1" smtClean="0">
                          <a:solidFill>
                            <a:schemeClr val="tx1"/>
                          </a:solidFill>
                          <a:latin typeface="Arial"/>
                        </a:rPr>
                        <a:t>Proboštov</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8"/>
                  </a:ext>
                </a:extLst>
              </a:tr>
              <a:tr h="280021">
                <a:tc>
                  <a:txBody>
                    <a:bodyPr/>
                    <a:lstStyle/>
                    <a:p>
                      <a:pPr algn="ctr" fontAlgn="ctr"/>
                      <a:r>
                        <a:rPr lang="cs-CZ" sz="1100" b="1" i="0" u="none" strike="noStrike">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10.5.2014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FK Libochovice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2:6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9"/>
                  </a:ext>
                </a:extLst>
              </a:tr>
              <a:tr h="280021">
                <a:tc>
                  <a:txBody>
                    <a:bodyPr/>
                    <a:lstStyle/>
                    <a:p>
                      <a:pPr algn="ctr" fontAlgn="ctr"/>
                      <a:r>
                        <a:rPr lang="cs-CZ" sz="1100" b="1" i="0" u="none" strike="noStrike">
                          <a:solidFill>
                            <a:schemeClr val="tx1"/>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18.5.2014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10:30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smtClean="0">
                          <a:solidFill>
                            <a:schemeClr val="tx1"/>
                          </a:solidFill>
                          <a:latin typeface="Arial"/>
                        </a:rPr>
                        <a:t>Osek</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0"/>
                  </a:ext>
                </a:extLst>
              </a:tr>
              <a:tr h="280021">
                <a:tc>
                  <a:txBody>
                    <a:bodyPr/>
                    <a:lstStyle/>
                    <a:p>
                      <a:pPr algn="ctr" fontAlgn="ctr"/>
                      <a:r>
                        <a:rPr lang="cs-CZ" sz="1100" b="1" i="0" u="none" strike="noStrike">
                          <a:solidFill>
                            <a:schemeClr val="tx1"/>
                          </a:solidFill>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24.5.2014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err="1" smtClean="0">
                          <a:solidFill>
                            <a:schemeClr val="tx1"/>
                          </a:solidFill>
                          <a:latin typeface="Arial"/>
                        </a:rPr>
                        <a:t>Trnovany</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chemeClr val="tx1"/>
                          </a:solidFill>
                          <a:latin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chemeClr val="tx1"/>
                          </a:solidFill>
                          <a:latin typeface="Arial"/>
                        </a:rPr>
                        <a:t>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r h="280021">
                <a:tc>
                  <a:txBody>
                    <a:bodyPr/>
                    <a:lstStyle/>
                    <a:p>
                      <a:pPr algn="ctr" fontAlgn="ctr"/>
                      <a:r>
                        <a:rPr lang="cs-CZ" sz="1100" b="1" i="0" u="none" strike="noStrike">
                          <a:solidFill>
                            <a:schemeClr val="tx1"/>
                          </a:solidFill>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1.6.2014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err="1" smtClean="0">
                          <a:solidFill>
                            <a:schemeClr val="tx1"/>
                          </a:solidFill>
                          <a:latin typeface="Arial"/>
                        </a:rPr>
                        <a:t>Lukavec</a:t>
                      </a:r>
                      <a:endParaRPr lang="cs-CZ" sz="11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chemeClr val="tx1"/>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chemeClr val="tx1"/>
                          </a:solidFill>
                          <a:latin typeface="Arial"/>
                        </a:rPr>
                        <a:t>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2"/>
                  </a:ext>
                </a:extLst>
              </a:tr>
            </a:tbl>
          </a:graphicData>
        </a:graphic>
      </p:graphicFrame>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Rectangle 1"/>
          <p:cNvSpPr>
            <a:spLocks noChangeArrowheads="1"/>
          </p:cNvSpPr>
          <p:nvPr/>
        </p:nvSpPr>
        <p:spPr bwMode="auto">
          <a:xfrm>
            <a:off x="246956" y="523156"/>
            <a:ext cx="453650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cs-CZ" b="0" dirty="0" smtClean="0">
                <a:latin typeface="Arial" pitchFamily="34" charset="0"/>
                <a:cs typeface="Arial" pitchFamily="34" charset="0"/>
              </a:rPr>
              <a:t>Zkusil to i Stejskal z volného přímého kopu, ale Úvaly si po zákroku brankáře držely i nadále čisté konto. Dlouho to nevydrželo. V pokutovém území byl podražen Stejskal a hosté se museli smířit, že se proti nim bude kopat penalta. Sám postižený ze značky pokutového kopu vyslal míč doprostřed branky a srovnal na 1:1. Zápas získal ten správný náboj a bylo vidět, že zvítězit chtějí obě mužstva. Hra domácích, ale postrádala více přesnosti a právě jedna taková nepřesná rozehrávka ve středu hřiště zavinila protiútok a hlavičku kapitána Úval Matějky, která poslala hosty opět do vedení 2:1. Pokusili jsme se aspoň ještě o vyrovnání, ale byla z toho jenom šance Tůmy, který dlouho váhal se zakončením a pak ještě závěrečný roh. Radost hostů z vítězství byla velká. O tu jednu branku byli lepší. Snahu hráčům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nelze upřít, ale v současné době,kdy naše naděje na záchranu pomalu umírá, chybí pohoda a ani ta herní síla není nejkvalitnější. Pochvalu za předvedený výkon zaslouží rozhodčí, kteří řídili zápas v naprosté pohodě a obě strany byly spokojeny.</a:t>
            </a:r>
            <a:br>
              <a:rPr lang="cs-CZ" b="0" dirty="0" smtClean="0">
                <a:latin typeface="Arial" pitchFamily="34" charset="0"/>
                <a:cs typeface="Arial" pitchFamily="34" charset="0"/>
              </a:rPr>
            </a:br>
            <a:r>
              <a:rPr lang="cs-CZ" b="0" u="sng" dirty="0" smtClean="0">
                <a:latin typeface="Arial" pitchFamily="34" charset="0"/>
                <a:cs typeface="Arial" pitchFamily="34" charset="0"/>
              </a:rPr>
              <a:t>Branky</a:t>
            </a:r>
            <a:r>
              <a:rPr lang="cs-CZ" b="0" dirty="0" smtClean="0">
                <a:latin typeface="Arial" pitchFamily="34" charset="0"/>
                <a:cs typeface="Arial" pitchFamily="34" charset="0"/>
              </a:rPr>
              <a:t>: Stejskal 1 z penalty</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Michovský</a:t>
            </a:r>
            <a:r>
              <a:rPr lang="cs-CZ" b="0" dirty="0" smtClean="0">
                <a:latin typeface="Arial" pitchFamily="34" charset="0"/>
                <a:cs typeface="Arial" pitchFamily="34" charset="0"/>
              </a:rPr>
              <a:t>- </a:t>
            </a:r>
            <a:r>
              <a:rPr lang="cs-CZ" b="0" dirty="0" err="1" smtClean="0">
                <a:latin typeface="Arial" pitchFamily="34" charset="0"/>
                <a:cs typeface="Arial" pitchFamily="34" charset="0"/>
              </a:rPr>
              <a:t>Ransdorf</a:t>
            </a:r>
            <a:r>
              <a:rPr lang="cs-CZ" b="0" dirty="0" smtClean="0">
                <a:latin typeface="Arial" pitchFamily="34" charset="0"/>
                <a:cs typeface="Arial" pitchFamily="34" charset="0"/>
              </a:rPr>
              <a:t>, </a:t>
            </a:r>
            <a:r>
              <a:rPr lang="cs-CZ" b="0" dirty="0" err="1" smtClean="0">
                <a:latin typeface="Arial" pitchFamily="34" charset="0"/>
                <a:cs typeface="Arial" pitchFamily="34" charset="0"/>
              </a:rPr>
              <a:t>Tům</a:t>
            </a:r>
            <a:r>
              <a:rPr lang="cs-CZ" b="0" dirty="0" smtClean="0">
                <a:latin typeface="Arial" pitchFamily="34" charset="0"/>
                <a:cs typeface="Arial" pitchFamily="34" charset="0"/>
              </a:rPr>
              <a:t>, </a:t>
            </a:r>
            <a:r>
              <a:rPr lang="cs-CZ" b="0" dirty="0" err="1" smtClean="0">
                <a:latin typeface="Arial" pitchFamily="34" charset="0"/>
                <a:cs typeface="Arial" pitchFamily="34" charset="0"/>
              </a:rPr>
              <a:t>Šmidrkal</a:t>
            </a:r>
            <a:r>
              <a:rPr lang="cs-CZ" b="0" dirty="0" smtClean="0">
                <a:latin typeface="Arial" pitchFamily="34" charset="0"/>
                <a:cs typeface="Arial" pitchFamily="34" charset="0"/>
              </a:rPr>
              <a:t>, Mencl- Stejskal, </a:t>
            </a:r>
          </a:p>
          <a:p>
            <a:r>
              <a:rPr lang="cs-CZ" b="0" dirty="0" smtClean="0">
                <a:latin typeface="Arial" pitchFamily="34" charset="0"/>
                <a:cs typeface="Arial" pitchFamily="34" charset="0"/>
              </a:rPr>
              <a:t>               Šimral, </a:t>
            </a:r>
            <a:r>
              <a:rPr lang="cs-CZ" b="0" dirty="0" err="1" smtClean="0">
                <a:latin typeface="Arial" pitchFamily="34" charset="0"/>
                <a:cs typeface="Arial" pitchFamily="34" charset="0"/>
              </a:rPr>
              <a:t>Malák</a:t>
            </a:r>
            <a:r>
              <a:rPr lang="cs-CZ" b="0" dirty="0" smtClean="0">
                <a:latin typeface="Arial" pitchFamily="34" charset="0"/>
                <a:cs typeface="Arial" pitchFamily="34" charset="0"/>
              </a:rPr>
              <a:t>(78.Malý), </a:t>
            </a:r>
            <a:r>
              <a:rPr lang="cs-CZ" b="0" dirty="0" err="1" smtClean="0">
                <a:latin typeface="Arial" pitchFamily="34" charset="0"/>
                <a:cs typeface="Arial" pitchFamily="34" charset="0"/>
              </a:rPr>
              <a:t>Kucler</a:t>
            </a:r>
            <a:r>
              <a:rPr lang="cs-CZ" b="0" dirty="0" smtClean="0">
                <a:latin typeface="Arial" pitchFamily="34" charset="0"/>
                <a:cs typeface="Arial" pitchFamily="34" charset="0"/>
              </a:rPr>
              <a:t>(88.Gernat)-</a:t>
            </a:r>
          </a:p>
          <a:p>
            <a:r>
              <a:rPr lang="cs-CZ" b="0" dirty="0" smtClean="0">
                <a:latin typeface="Arial" pitchFamily="34" charset="0"/>
                <a:cs typeface="Arial" pitchFamily="34" charset="0"/>
              </a:rPr>
              <a:t>               Peterka(67.Rejman), Tichý(90.Stehlík)</a:t>
            </a:r>
            <a:br>
              <a:rPr lang="cs-CZ" b="0" dirty="0" smtClean="0">
                <a:latin typeface="Arial" pitchFamily="34" charset="0"/>
                <a:cs typeface="Arial" pitchFamily="34" charset="0"/>
              </a:rPr>
            </a:br>
            <a:r>
              <a:rPr lang="cs-CZ" b="0" u="sng" dirty="0" smtClean="0">
                <a:latin typeface="Arial" pitchFamily="34" charset="0"/>
                <a:cs typeface="Arial" pitchFamily="34" charset="0"/>
              </a:rPr>
              <a:t>Připraveni</a:t>
            </a:r>
            <a:r>
              <a:rPr lang="cs-CZ" b="0" dirty="0" smtClean="0">
                <a:latin typeface="Arial" pitchFamily="34" charset="0"/>
                <a:cs typeface="Arial" pitchFamily="34" charset="0"/>
              </a:rPr>
              <a:t>: Doležal</a:t>
            </a:r>
            <a:br>
              <a:rPr lang="cs-CZ" b="0" dirty="0" smtClean="0">
                <a:latin typeface="Arial" pitchFamily="34" charset="0"/>
                <a:cs typeface="Arial" pitchFamily="34" charset="0"/>
              </a:rPr>
            </a:br>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V</a:t>
            </a:r>
            <a:r>
              <a:rPr lang="cs-CZ" b="0" dirty="0" smtClean="0">
                <a:latin typeface="Arial" pitchFamily="34" charset="0"/>
                <a:cs typeface="Arial" pitchFamily="34" charset="0"/>
              </a:rPr>
              <a:t>.Frey </a:t>
            </a:r>
            <a:r>
              <a:rPr lang="cs-CZ" b="0" u="sng" dirty="0" smtClean="0">
                <a:latin typeface="Arial" pitchFamily="34" charset="0"/>
                <a:cs typeface="Arial" pitchFamily="34" charset="0"/>
              </a:rPr>
              <a:t>Vedoucí:</a:t>
            </a:r>
            <a:r>
              <a:rPr lang="cs-CZ" b="0" dirty="0" err="1" smtClean="0">
                <a:latin typeface="Arial" pitchFamily="34" charset="0"/>
                <a:cs typeface="Arial" pitchFamily="34" charset="0"/>
              </a:rPr>
              <a:t>M</a:t>
            </a:r>
            <a:r>
              <a:rPr lang="cs-CZ" b="0" dirty="0" smtClean="0">
                <a:latin typeface="Arial" pitchFamily="34" charset="0"/>
                <a:cs typeface="Arial" pitchFamily="34" charset="0"/>
              </a:rPr>
              <a:t>.</a:t>
            </a:r>
            <a:r>
              <a:rPr lang="cs-CZ" b="0" dirty="0" err="1" smtClean="0">
                <a:latin typeface="Arial" pitchFamily="34" charset="0"/>
                <a:cs typeface="Arial" pitchFamily="34" charset="0"/>
              </a:rPr>
              <a:t>Pengl</a:t>
            </a:r>
            <a:r>
              <a:rPr lang="cs-CZ" b="0" dirty="0" smtClean="0">
                <a:latin typeface="Arial" pitchFamily="34" charset="0"/>
                <a:cs typeface="Arial" pitchFamily="34" charset="0"/>
              </a:rPr>
              <a:t> </a:t>
            </a:r>
            <a:r>
              <a:rPr lang="cs-CZ" b="0" u="sng" dirty="0" smtClean="0">
                <a:latin typeface="Arial" pitchFamily="34" charset="0"/>
                <a:cs typeface="Arial" pitchFamily="34" charset="0"/>
              </a:rPr>
              <a:t>Masér</a:t>
            </a:r>
            <a:r>
              <a:rPr lang="cs-CZ" b="0" dirty="0" smtClean="0">
                <a:latin typeface="Arial" pitchFamily="34" charset="0"/>
                <a:cs typeface="Arial" pitchFamily="34" charset="0"/>
              </a:rPr>
              <a:t>: </a:t>
            </a:r>
            <a:r>
              <a:rPr lang="cs-CZ" b="0" dirty="0" err="1" smtClean="0">
                <a:latin typeface="Arial" pitchFamily="34" charset="0"/>
                <a:cs typeface="Arial" pitchFamily="34" charset="0"/>
              </a:rPr>
              <a:t>J.Nedomlel</a:t>
            </a:r>
            <a:r>
              <a:rPr lang="cs-CZ" b="0" dirty="0" smtClean="0">
                <a:latin typeface="Arial" pitchFamily="34" charset="0"/>
                <a:cs typeface="Arial" pitchFamily="34" charset="0"/>
              </a:rPr>
              <a:t/>
            </a:r>
            <a:br>
              <a:rPr lang="cs-CZ" b="0" dirty="0" smtClean="0">
                <a:latin typeface="Arial" pitchFamily="34" charset="0"/>
                <a:cs typeface="Arial" pitchFamily="34" charset="0"/>
              </a:rPr>
            </a:br>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Krupa</a:t>
            </a:r>
            <a:r>
              <a:rPr lang="cs-CZ" b="0" dirty="0" smtClean="0">
                <a:latin typeface="Arial" pitchFamily="34" charset="0"/>
                <a:cs typeface="Arial" pitchFamily="34" charset="0"/>
              </a:rPr>
              <a:t>-Martínek,</a:t>
            </a:r>
            <a:r>
              <a:rPr lang="cs-CZ" b="0" dirty="0" err="1" smtClean="0">
                <a:latin typeface="Arial" pitchFamily="34" charset="0"/>
                <a:cs typeface="Arial" pitchFamily="34" charset="0"/>
              </a:rPr>
              <a:t>Mrkáček</a:t>
            </a:r>
            <a:r>
              <a:rPr lang="cs-CZ" b="0" dirty="0" smtClean="0">
                <a:latin typeface="Arial" pitchFamily="34" charset="0"/>
                <a:cs typeface="Arial" pitchFamily="34" charset="0"/>
              </a:rPr>
              <a:t> </a:t>
            </a:r>
            <a:r>
              <a:rPr lang="cs-CZ" b="0" u="sng" dirty="0" smtClean="0">
                <a:latin typeface="Arial" pitchFamily="34" charset="0"/>
                <a:cs typeface="Arial" pitchFamily="34" charset="0"/>
              </a:rPr>
              <a:t>Delegát:</a:t>
            </a:r>
            <a:r>
              <a:rPr lang="cs-CZ" b="0" dirty="0" smtClean="0">
                <a:latin typeface="Arial" pitchFamily="34" charset="0"/>
                <a:cs typeface="Arial" pitchFamily="34" charset="0"/>
              </a:rPr>
              <a:t> </a:t>
            </a:r>
            <a:r>
              <a:rPr lang="cs-CZ" b="0" dirty="0" err="1" smtClean="0">
                <a:latin typeface="Arial" pitchFamily="34" charset="0"/>
                <a:cs typeface="Arial" pitchFamily="34" charset="0"/>
              </a:rPr>
              <a:t>J.Urban</a:t>
            </a:r>
            <a:endParaRPr lang="cs-CZ" b="0" dirty="0" smtClean="0">
              <a:latin typeface="Arial" pitchFamily="34" charset="0"/>
              <a:cs typeface="Arial" pitchFamily="34" charset="0"/>
            </a:endParaRPr>
          </a:p>
          <a:p>
            <a:r>
              <a:rPr lang="cs-CZ" b="0" dirty="0" smtClean="0">
                <a:latin typeface="Arial" pitchFamily="34" charset="0"/>
                <a:cs typeface="Arial" pitchFamily="34" charset="0"/>
              </a:rPr>
              <a:t> </a:t>
            </a:r>
            <a:endParaRPr lang="cs-CZ" sz="1100" b="0" dirty="0">
              <a:latin typeface="Arial" pitchFamily="34" charset="0"/>
              <a:cs typeface="Arial" pitchFamily="34" charset="0"/>
            </a:endParaRPr>
          </a:p>
        </p:txBody>
      </p:sp>
      <p:sp>
        <p:nvSpPr>
          <p:cNvPr id="9" name="TextovéPole 8"/>
          <p:cNvSpPr txBox="1"/>
          <p:nvPr/>
        </p:nvSpPr>
        <p:spPr>
          <a:xfrm>
            <a:off x="174948" y="163116"/>
            <a:ext cx="4608512" cy="276999"/>
          </a:xfrm>
          <a:prstGeom prst="rect">
            <a:avLst/>
          </a:prstGeom>
          <a:solidFill>
            <a:srgbClr val="FFFF00"/>
          </a:solidFill>
        </p:spPr>
        <p:txBody>
          <a:bodyPr wrap="square" rtlCol="0">
            <a:spAutoFit/>
          </a:bodyPr>
          <a:lstStyle/>
          <a:p>
            <a:pPr algn="ctr"/>
            <a:r>
              <a:rPr lang="cs-CZ" dirty="0" smtClean="0">
                <a:solidFill>
                  <a:srgbClr val="000099"/>
                </a:solidFill>
                <a:latin typeface="Century" pitchFamily="18" charset="0"/>
              </a:rPr>
              <a:t>Pokračování zápasu s Úvaly 17.5.2014</a:t>
            </a:r>
            <a:endParaRPr lang="cs-CZ" dirty="0">
              <a:solidFill>
                <a:srgbClr val="000099"/>
              </a:solidFill>
              <a:latin typeface="Century" pitchFamily="18" charset="0"/>
            </a:endParaRPr>
          </a:p>
        </p:txBody>
      </p:sp>
      <p:sp>
        <p:nvSpPr>
          <p:cNvPr id="5" name="TextovéPole 4"/>
          <p:cNvSpPr txBox="1"/>
          <p:nvPr/>
        </p:nvSpPr>
        <p:spPr>
          <a:xfrm>
            <a:off x="5647556" y="163116"/>
            <a:ext cx="4369631" cy="707886"/>
          </a:xfrm>
          <a:prstGeom prst="rect">
            <a:avLst/>
          </a:prstGeom>
          <a:solidFill>
            <a:srgbClr val="FFCC66"/>
          </a:solidFill>
        </p:spPr>
        <p:txBody>
          <a:bodyPr wrap="square" rtlCol="0">
            <a:spAutoFit/>
          </a:bodyPr>
          <a:lstStyle/>
          <a:p>
            <a:pPr algn="ctr"/>
            <a:r>
              <a:rPr lang="cs-CZ" sz="2000" u="sng" dirty="0" smtClean="0">
                <a:ln w="6350">
                  <a:solidFill>
                    <a:srgbClr val="336600"/>
                  </a:solidFill>
                </a:ln>
                <a:solidFill>
                  <a:srgbClr val="333399"/>
                </a:solidFill>
              </a:rPr>
              <a:t>SK </a:t>
            </a:r>
            <a:r>
              <a:rPr lang="cs-CZ" sz="2000" u="sng" dirty="0" err="1" smtClean="0">
                <a:ln w="6350">
                  <a:solidFill>
                    <a:srgbClr val="336600"/>
                  </a:solidFill>
                </a:ln>
                <a:solidFill>
                  <a:srgbClr val="333399"/>
                </a:solidFill>
              </a:rPr>
              <a:t>Štětí</a:t>
            </a:r>
            <a:r>
              <a:rPr lang="cs-CZ" sz="2000" u="sng" dirty="0" smtClean="0">
                <a:ln w="6350">
                  <a:solidFill>
                    <a:srgbClr val="336600"/>
                  </a:solidFill>
                </a:ln>
                <a:solidFill>
                  <a:srgbClr val="333399"/>
                </a:solidFill>
              </a:rPr>
              <a:t> – TJ Hvězda </a:t>
            </a:r>
            <a:r>
              <a:rPr lang="cs-CZ" sz="2000" u="sng" dirty="0" err="1" smtClean="0">
                <a:ln w="6350">
                  <a:solidFill>
                    <a:srgbClr val="336600"/>
                  </a:solidFill>
                </a:ln>
                <a:solidFill>
                  <a:srgbClr val="333399"/>
                </a:solidFill>
              </a:rPr>
              <a:t>Trnovany</a:t>
            </a:r>
            <a:endParaRPr lang="cs-CZ" sz="2000" dirty="0" smtClean="0">
              <a:ln w="6350">
                <a:solidFill>
                  <a:srgbClr val="336600"/>
                </a:solidFill>
              </a:ln>
              <a:solidFill>
                <a:srgbClr val="333399"/>
              </a:solidFill>
            </a:endParaRPr>
          </a:p>
          <a:p>
            <a:pPr algn="ctr"/>
            <a:r>
              <a:rPr lang="cs-CZ" sz="2000" u="sng" dirty="0" smtClean="0">
                <a:ln w="6350">
                  <a:solidFill>
                    <a:srgbClr val="336600"/>
                  </a:solidFill>
                </a:ln>
                <a:solidFill>
                  <a:srgbClr val="333399"/>
                </a:solidFill>
              </a:rPr>
              <a:t>3:0(1:0)    24</a:t>
            </a:r>
            <a:r>
              <a:rPr lang="cs-CZ" sz="1800" u="sng" dirty="0" smtClean="0">
                <a:ln w="6350">
                  <a:solidFill>
                    <a:srgbClr val="336600"/>
                  </a:solidFill>
                </a:ln>
                <a:solidFill>
                  <a:srgbClr val="333399"/>
                </a:solidFill>
              </a:rPr>
              <a:t>.5.2014   21.kolo dorost</a:t>
            </a:r>
            <a:endParaRPr lang="cs-CZ" sz="2000" dirty="0">
              <a:ln w="6350">
                <a:solidFill>
                  <a:srgbClr val="336600"/>
                </a:solidFill>
              </a:ln>
              <a:solidFill>
                <a:srgbClr val="333399"/>
              </a:solidFill>
            </a:endParaRPr>
          </a:p>
        </p:txBody>
      </p:sp>
      <p:sp>
        <p:nvSpPr>
          <p:cNvPr id="6" name="Obdélník 5"/>
          <p:cNvSpPr/>
          <p:nvPr/>
        </p:nvSpPr>
        <p:spPr>
          <a:xfrm>
            <a:off x="5647556" y="1052691"/>
            <a:ext cx="4361556" cy="5847755"/>
          </a:xfrm>
          <a:prstGeom prst="rect">
            <a:avLst/>
          </a:prstGeom>
        </p:spPr>
        <p:txBody>
          <a:bodyPr wrap="square">
            <a:spAutoFit/>
          </a:bodyPr>
          <a:lstStyle/>
          <a:p>
            <a:r>
              <a:rPr lang="cs-CZ" sz="1100" b="0" dirty="0" smtClean="0">
                <a:latin typeface="Arial" pitchFamily="34" charset="0"/>
                <a:cs typeface="Arial" pitchFamily="34" charset="0"/>
              </a:rPr>
              <a:t>Letošní ročník I. A třídy spěje do finále. V předposledním kole jsme doma přivítali soupeře, který je v tabulce pod námi, ale že by jsme po předcházejících výsledcích, byli nějaký velký favorit , se říci nedá. Úvodních 10 minut také patřilo hostům a hráčům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chvilku trvalo, než si naladilo kopačky na tu správnou notu. Hezkých a pohledných akcí jsme se v prvním poločase nedočkali, i když přeci jenom více bylo rušno v šestnáctce </a:t>
            </a:r>
            <a:r>
              <a:rPr lang="cs-CZ" sz="1100" b="0" dirty="0" err="1" smtClean="0">
                <a:latin typeface="Arial" pitchFamily="34" charset="0"/>
                <a:cs typeface="Arial" pitchFamily="34" charset="0"/>
              </a:rPr>
              <a:t>Trnovan</a:t>
            </a:r>
            <a:r>
              <a:rPr lang="cs-CZ" sz="1100" b="0" dirty="0" smtClean="0">
                <a:latin typeface="Arial" pitchFamily="34" charset="0"/>
                <a:cs typeface="Arial" pitchFamily="34" charset="0"/>
              </a:rPr>
              <a:t>, kde jsme měli několik slibných brankových příležitostí.  Tu první Šplíchal, který se propracoval ke střele a zasahovat musel </a:t>
            </a:r>
            <a:r>
              <a:rPr lang="cs-CZ" sz="1100" b="0" dirty="0" err="1" smtClean="0">
                <a:latin typeface="Arial" pitchFamily="34" charset="0"/>
                <a:cs typeface="Arial" pitchFamily="34" charset="0"/>
              </a:rPr>
              <a:t>Klinský</a:t>
            </a:r>
            <a:r>
              <a:rPr lang="cs-CZ" sz="1100" b="0" dirty="0" smtClean="0">
                <a:latin typeface="Arial" pitchFamily="34" charset="0"/>
                <a:cs typeface="Arial" pitchFamily="34" charset="0"/>
              </a:rPr>
              <a:t> v brance. Stejný hráč měl i další příležitost, když se k němu zčista jasna dostál balón a odrazil se za postranní čáru. Otevřít skóre mohl i druhý útočník našeho mužstva Marek, ale trefil se přímo doprostřed branky, kde byl připraven brankář. Jedna branka v první půli do hostující branky, ale padla. Zasloužila se o to velmi precizní hlavička Jana </a:t>
            </a:r>
            <a:r>
              <a:rPr lang="cs-CZ" sz="1100" b="0" dirty="0" err="1" smtClean="0">
                <a:latin typeface="Arial" pitchFamily="34" charset="0"/>
                <a:cs typeface="Arial" pitchFamily="34" charset="0"/>
              </a:rPr>
              <a:t>Grepla</a:t>
            </a:r>
            <a:r>
              <a:rPr lang="cs-CZ" sz="1100" b="0" dirty="0" smtClean="0">
                <a:latin typeface="Arial" pitchFamily="34" charset="0"/>
                <a:cs typeface="Arial" pitchFamily="34" charset="0"/>
              </a:rPr>
              <a:t>.  V samotném začátku prvního poločasu se možnost zvýšit skóre nabídla Markovi, který sám před brankářem netrefil branku. Krutý trest se nás vyhnul při 2 následujících šancích hostů, kdy se obrana pouze dívala, jak to celé dopadne.  Smutek z toho nakonec nebyl. V 67. min. už diváci čekali, že jeden z útočníků domácích konečně skóruje. Šplíchal přihrál Markovi, který se dnes střelecky dobře nevyspal a slabounkou střelou nechal vyniknout opět brankáře soupeře.  Ještě, že úlohu </a:t>
            </a:r>
            <a:r>
              <a:rPr lang="cs-CZ" sz="1100" b="0" dirty="0" err="1" smtClean="0">
                <a:latin typeface="Arial" pitchFamily="34" charset="0"/>
                <a:cs typeface="Arial" pitchFamily="34" charset="0"/>
              </a:rPr>
              <a:t>zakončovatele</a:t>
            </a:r>
            <a:r>
              <a:rPr lang="cs-CZ" sz="1100" b="0" dirty="0" smtClean="0">
                <a:latin typeface="Arial" pitchFamily="34" charset="0"/>
                <a:cs typeface="Arial" pitchFamily="34" charset="0"/>
              </a:rPr>
              <a:t> převzal Jan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15 minut před koncem  se vydal na výlet a upravil na uklidňujících 2:0. Soupeř polevil a o pár minut později inkasoval od hráče utkání Jana </a:t>
            </a:r>
            <a:r>
              <a:rPr lang="cs-CZ" sz="1100" b="0" dirty="0" err="1" smtClean="0">
                <a:latin typeface="Arial" pitchFamily="34" charset="0"/>
                <a:cs typeface="Arial" pitchFamily="34" charset="0"/>
              </a:rPr>
              <a:t>Grepla</a:t>
            </a:r>
            <a:r>
              <a:rPr lang="cs-CZ" sz="1100" b="0" dirty="0" smtClean="0">
                <a:latin typeface="Arial" pitchFamily="34" charset="0"/>
                <a:cs typeface="Arial" pitchFamily="34" charset="0"/>
              </a:rPr>
              <a:t> třetí a konečnou branku celého dnešního střetnutí.  Domácí trenéři s výkonem moc spokojeni nebyli, ale body se počítají a náladu v mužstvu to před posledním zápasem tohoto ročníku v Lukavci také zvedlo. </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Jan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2</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J.Vaněk</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Balaštík</a:t>
            </a:r>
            <a:r>
              <a:rPr lang="cs-CZ" sz="1100" b="0" dirty="0" smtClean="0">
                <a:latin typeface="Arial" pitchFamily="34" charset="0"/>
                <a:cs typeface="Arial" pitchFamily="34" charset="0"/>
              </a:rPr>
              <a:t>, Kober, Jakub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Nedomlel, </a:t>
            </a:r>
          </a:p>
          <a:p>
            <a:r>
              <a:rPr lang="cs-CZ" sz="1100" b="0" dirty="0" smtClean="0">
                <a:latin typeface="Arial" pitchFamily="34" charset="0"/>
                <a:cs typeface="Arial" pitchFamily="34" charset="0"/>
              </a:rPr>
              <a:t>                     Horáček, Bidlo, Jan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Šplíchal, </a:t>
            </a:r>
            <a:r>
              <a:rPr lang="cs-CZ" sz="1100" b="0" dirty="0" err="1" smtClean="0">
                <a:latin typeface="Arial" pitchFamily="34" charset="0"/>
                <a:cs typeface="Arial" pitchFamily="34" charset="0"/>
              </a:rPr>
              <a:t>Danč</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Marek</a:t>
            </a:r>
          </a:p>
          <a:p>
            <a:r>
              <a:rPr lang="cs-CZ" sz="1100" b="0" u="sng" dirty="0" err="1" smtClean="0">
                <a:latin typeface="Arial" pitchFamily="34" charset="0"/>
                <a:cs typeface="Arial" pitchFamily="34" charset="0"/>
              </a:rPr>
              <a:t>Střídající</a:t>
            </a:r>
            <a:r>
              <a:rPr lang="cs-CZ" sz="1100" b="0" dirty="0" err="1" smtClean="0">
                <a:latin typeface="Arial" pitchFamily="34" charset="0"/>
                <a:cs typeface="Arial" pitchFamily="34" charset="0"/>
              </a:rPr>
              <a:t>Srba</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Trenéři:</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P.Hoznédl</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.Smrček       </a:t>
            </a:r>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Husar</a:t>
            </a:r>
          </a:p>
        </p:txBody>
      </p:sp>
      <p:pic>
        <p:nvPicPr>
          <p:cNvPr id="9228" name="Picture 12"/>
          <p:cNvPicPr>
            <a:picLocks noChangeAspect="1" noChangeArrowheads="1"/>
          </p:cNvPicPr>
          <p:nvPr/>
        </p:nvPicPr>
        <p:blipFill>
          <a:blip r:embed="rId3" cstate="print"/>
          <a:srcRect/>
          <a:stretch>
            <a:fillRect/>
          </a:stretch>
        </p:blipFill>
        <p:spPr bwMode="auto">
          <a:xfrm>
            <a:off x="1399084" y="5491708"/>
            <a:ext cx="1257300" cy="1323975"/>
          </a:xfrm>
          <a:prstGeom prst="rect">
            <a:avLst/>
          </a:prstGeom>
          <a:noFill/>
          <a:ln w="9525">
            <a:noFill/>
            <a:miter lim="800000"/>
            <a:headEnd/>
            <a:tailEnd/>
          </a:ln>
        </p:spPr>
      </p:pic>
      <p:pic>
        <p:nvPicPr>
          <p:cNvPr id="9218" name="Picture 1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74948" y="235124"/>
            <a:ext cx="4680520" cy="3077766"/>
          </a:xfrm>
          <a:prstGeom prst="rect">
            <a:avLst/>
          </a:prstGeom>
          <a:blipFill>
            <a:blip r:embed="rId2" cstate="print"/>
            <a:stretch>
              <a:fillRect/>
            </a:stretch>
          </a:blipFill>
        </p:spPr>
        <p:txBody>
          <a:bodyPr wrap="square" rtlCol="0">
            <a:spAutoFit/>
          </a:bodyPr>
          <a:lstStyle/>
          <a:p>
            <a:pPr algn="ctr"/>
            <a:r>
              <a:rPr lang="cs-CZ" sz="3200" dirty="0" smtClean="0">
                <a:effectLst>
                  <a:outerShdw blurRad="38100" dist="38100" dir="2700000" algn="tl">
                    <a:srgbClr val="000000">
                      <a:alpha val="43137"/>
                    </a:srgbClr>
                  </a:outerShdw>
                </a:effectLst>
              </a:rPr>
              <a:t>Dorostence</a:t>
            </a:r>
            <a:r>
              <a:rPr lang="cs-CZ" sz="1800" dirty="0" smtClean="0">
                <a:effectLst>
                  <a:outerShdw blurRad="38100" dist="38100" dir="2700000" algn="tl">
                    <a:srgbClr val="000000">
                      <a:alpha val="43137"/>
                    </a:srgbClr>
                  </a:outerShdw>
                </a:effectLst>
              </a:rPr>
              <a:t> čeká zítra přímý souboj v Lukavci o 6. místo v I.A třídě. Teoreticky je ještě šance na 5. místo, ale předpokládat, že </a:t>
            </a:r>
            <a:r>
              <a:rPr lang="cs-CZ" sz="1800" dirty="0" err="1" smtClean="0">
                <a:effectLst>
                  <a:outerShdw blurRad="38100" dist="38100" dir="2700000" algn="tl">
                    <a:srgbClr val="000000">
                      <a:alpha val="43137"/>
                    </a:srgbClr>
                  </a:outerShdw>
                </a:effectLst>
              </a:rPr>
              <a:t>Velemín</a:t>
            </a:r>
            <a:r>
              <a:rPr lang="cs-CZ" sz="1800" dirty="0" smtClean="0">
                <a:effectLst>
                  <a:outerShdw blurRad="38100" dist="38100" dir="2700000" algn="tl">
                    <a:srgbClr val="000000">
                      <a:alpha val="43137"/>
                    </a:srgbClr>
                  </a:outerShdw>
                </a:effectLst>
              </a:rPr>
              <a:t> vyhraje v Dubí je příliš odvážné. Před zahájením soutěže jsme přemýšleli o příčkách nejvyšších  a když ne na 1. místo, tak na stupínky vítězů určitě.  Postupně se ale ukázalo, že realita je jiná a na týmy  na prvních 4 místech  bohužel nestačíme.</a:t>
            </a:r>
            <a:endParaRPr lang="cs-CZ" sz="2400" dirty="0">
              <a:effectLst>
                <a:outerShdw blurRad="38100" dist="38100" dir="2700000" algn="tl">
                  <a:srgbClr val="000000">
                    <a:alpha val="43137"/>
                  </a:srgbClr>
                </a:outerShdw>
              </a:effectLst>
            </a:endParaRPr>
          </a:p>
        </p:txBody>
      </p:sp>
      <p:sp>
        <p:nvSpPr>
          <p:cNvPr id="10" name="TextovéPole 9"/>
          <p:cNvSpPr txBox="1"/>
          <p:nvPr/>
        </p:nvSpPr>
        <p:spPr>
          <a:xfrm>
            <a:off x="5935588" y="163116"/>
            <a:ext cx="4135388" cy="400110"/>
          </a:xfrm>
          <a:prstGeom prst="rect">
            <a:avLst/>
          </a:prstGeom>
          <a:blipFill>
            <a:blip r:embed="rId3" cstate="print"/>
            <a:tile tx="0" ty="0" sx="100000" sy="100000" flip="none" algn="tl"/>
          </a:blipFill>
        </p:spPr>
        <p:txBody>
          <a:bodyPr wrap="square" rtlCol="0">
            <a:spAutoFit/>
          </a:bodyPr>
          <a:lstStyle/>
          <a:p>
            <a:pPr algn="ctr"/>
            <a:r>
              <a:rPr lang="cs-CZ" sz="2000" dirty="0" smtClean="0"/>
              <a:t>Trenéři po zápase s Úvaly</a:t>
            </a:r>
            <a:endParaRPr lang="cs-CZ" sz="2000" dirty="0"/>
          </a:p>
        </p:txBody>
      </p:sp>
      <p:sp>
        <p:nvSpPr>
          <p:cNvPr id="5" name="TextovéPole 4"/>
          <p:cNvSpPr txBox="1"/>
          <p:nvPr/>
        </p:nvSpPr>
        <p:spPr>
          <a:xfrm>
            <a:off x="5791572" y="811188"/>
            <a:ext cx="4176464" cy="4462760"/>
          </a:xfrm>
          <a:prstGeom prst="rect">
            <a:avLst/>
          </a:prstGeom>
          <a:noFill/>
        </p:spPr>
        <p:txBody>
          <a:bodyPr wrap="square" rtlCol="0">
            <a:spAutoFit/>
          </a:bodyPr>
          <a:lstStyle/>
          <a:p>
            <a:r>
              <a:rPr lang="cs-CZ" sz="1600" u="sng"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Tomáš Staněk – trenér Úval</a:t>
            </a:r>
          </a:p>
          <a:p>
            <a:r>
              <a:rPr lang="cs-CZ" dirty="0" smtClean="0">
                <a:latin typeface="Century Gothic" pitchFamily="34" charset="0"/>
              </a:rPr>
              <a:t>my jsme sem jeli, abychom si přivezli 3 body do tabulky pravdy, chvilku jsme se srovnávali ale vzhledem k tomu jaké jsme si připravili šance , tak jsme zaslouženě vyhráli, těch šancí co jme neproměnili  bylo hodně</a:t>
            </a:r>
          </a:p>
          <a:p>
            <a:endParaRPr lang="cs-CZ" dirty="0" smtClean="0">
              <a:latin typeface="Century Gothic" pitchFamily="34" charset="0"/>
            </a:endParaRPr>
          </a:p>
          <a:p>
            <a:endParaRPr lang="cs-CZ" dirty="0" smtClean="0">
              <a:latin typeface="Century Gothic" pitchFamily="34" charset="0"/>
            </a:endParaRPr>
          </a:p>
          <a:p>
            <a:endParaRPr lang="cs-CZ" dirty="0" smtClean="0">
              <a:latin typeface="Century Gothic" pitchFamily="34" charset="0"/>
            </a:endParaRPr>
          </a:p>
          <a:p>
            <a:endParaRPr lang="cs-CZ" dirty="0" smtClean="0">
              <a:latin typeface="Century Gothic" pitchFamily="34" charset="0"/>
            </a:endParaRPr>
          </a:p>
          <a:p>
            <a:endParaRPr lang="cs-CZ" dirty="0" smtClean="0">
              <a:latin typeface="Century Gothic" pitchFamily="34" charset="0"/>
            </a:endParaRPr>
          </a:p>
          <a:p>
            <a:endParaRPr lang="cs-CZ" dirty="0" smtClean="0">
              <a:latin typeface="Century Gothic" pitchFamily="34" charset="0"/>
            </a:endParaRPr>
          </a:p>
          <a:p>
            <a:endParaRPr lang="cs-CZ" dirty="0" smtClean="0">
              <a:latin typeface="Century Gothic" pitchFamily="34" charset="0"/>
            </a:endParaRPr>
          </a:p>
          <a:p>
            <a:endParaRPr lang="cs-CZ" dirty="0" smtClean="0">
              <a:latin typeface="Century Gothic" pitchFamily="34" charset="0"/>
            </a:endParaRPr>
          </a:p>
          <a:p>
            <a:endParaRPr lang="cs-CZ" dirty="0" smtClean="0">
              <a:latin typeface="Century Gothic" pitchFamily="34" charset="0"/>
            </a:endParaRPr>
          </a:p>
          <a:p>
            <a:r>
              <a:rPr lang="cs-CZ" sz="1600" u="sng"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Vladimír Frey – trenér </a:t>
            </a:r>
            <a:r>
              <a:rPr lang="cs-CZ" sz="1600" u="sng" dirty="0" err="1" smtClean="0">
                <a:effectLst>
                  <a:outerShdw blurRad="38100" dist="38100" dir="2700000" algn="tl">
                    <a:srgbClr val="000000">
                      <a:alpha val="43137"/>
                    </a:srgbClr>
                  </a:outerShdw>
                </a:effectLst>
                <a:latin typeface="Verdana" pitchFamily="34" charset="0"/>
                <a:ea typeface="Verdana" pitchFamily="34" charset="0"/>
                <a:cs typeface="Verdana" pitchFamily="34" charset="0"/>
              </a:rPr>
              <a:t>Štětí</a:t>
            </a:r>
            <a:endParaRPr lang="cs-CZ" sz="1600" u="sng"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r>
              <a:rPr lang="cs-CZ"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Toto je torzo mužstva, ne, že bych se chtěl vymlouvat, ale máme dost zraněných hráčů a navíc i disciplinárně potrestaných,  jsou to klíčoví hráči, ale i tak jsme k zápasu přistupovali zodpovědně, ale soupeř  předvedl více fotbalového umu a vyhrál </a:t>
            </a:r>
          </a:p>
          <a:p>
            <a:endParaRPr lang="cs-CZ" u="sng"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endParaRPr lang="cs-CZ" dirty="0">
              <a:latin typeface="Century Gothic" pitchFamily="34" charset="0"/>
            </a:endParaRPr>
          </a:p>
        </p:txBody>
      </p:sp>
      <p:pic>
        <p:nvPicPr>
          <p:cNvPr id="53249" name="Picture 1"/>
          <p:cNvPicPr>
            <a:picLocks noChangeAspect="1" noChangeArrowheads="1"/>
          </p:cNvPicPr>
          <p:nvPr/>
        </p:nvPicPr>
        <p:blipFill>
          <a:blip r:embed="rId4" cstate="print"/>
          <a:srcRect/>
          <a:stretch>
            <a:fillRect/>
          </a:stretch>
        </p:blipFill>
        <p:spPr bwMode="auto">
          <a:xfrm>
            <a:off x="6799684" y="2035324"/>
            <a:ext cx="1618506" cy="1368152"/>
          </a:xfrm>
          <a:prstGeom prst="rect">
            <a:avLst/>
          </a:prstGeom>
          <a:noFill/>
          <a:ln w="9525">
            <a:noFill/>
            <a:miter lim="800000"/>
            <a:headEnd/>
            <a:tailEnd/>
          </a:ln>
        </p:spPr>
      </p:pic>
      <p:pic>
        <p:nvPicPr>
          <p:cNvPr id="53250" name="Picture 2"/>
          <p:cNvPicPr>
            <a:picLocks noChangeAspect="1" noChangeArrowheads="1"/>
          </p:cNvPicPr>
          <p:nvPr/>
        </p:nvPicPr>
        <p:blipFill>
          <a:blip r:embed="rId5" cstate="print"/>
          <a:srcRect/>
          <a:stretch>
            <a:fillRect/>
          </a:stretch>
        </p:blipFill>
        <p:spPr bwMode="auto">
          <a:xfrm>
            <a:off x="6799684" y="5347692"/>
            <a:ext cx="1653977" cy="1656184"/>
          </a:xfrm>
          <a:prstGeom prst="rect">
            <a:avLst/>
          </a:prstGeom>
          <a:noFill/>
          <a:ln w="9525">
            <a:noFill/>
            <a:miter lim="800000"/>
            <a:headEnd/>
            <a:tailEnd/>
          </a:ln>
        </p:spPr>
      </p:pic>
      <p:graphicFrame>
        <p:nvGraphicFramePr>
          <p:cNvPr id="8" name="Tabulka 7"/>
          <p:cNvGraphicFramePr>
            <a:graphicFrameLocks noGrp="1"/>
          </p:cNvGraphicFramePr>
          <p:nvPr/>
        </p:nvGraphicFramePr>
        <p:xfrm>
          <a:off x="246956" y="3763516"/>
          <a:ext cx="4680518" cy="3131815"/>
        </p:xfrm>
        <a:graphic>
          <a:graphicData uri="http://schemas.openxmlformats.org/drawingml/2006/table">
            <a:tbl>
              <a:tblPr/>
              <a:tblGrid>
                <a:gridCol w="421669">
                  <a:extLst>
                    <a:ext uri="{9D8B030D-6E8A-4147-A177-3AD203B41FA5}">
                      <a16:colId xmlns:a16="http://schemas.microsoft.com/office/drawing/2014/main" val="20000"/>
                    </a:ext>
                  </a:extLst>
                </a:gridCol>
                <a:gridCol w="1292113">
                  <a:extLst>
                    <a:ext uri="{9D8B030D-6E8A-4147-A177-3AD203B41FA5}">
                      <a16:colId xmlns:a16="http://schemas.microsoft.com/office/drawing/2014/main" val="20001"/>
                    </a:ext>
                  </a:extLst>
                </a:gridCol>
                <a:gridCol w="301191">
                  <a:extLst>
                    <a:ext uri="{9D8B030D-6E8A-4147-A177-3AD203B41FA5}">
                      <a16:colId xmlns:a16="http://schemas.microsoft.com/office/drawing/2014/main" val="20002"/>
                    </a:ext>
                  </a:extLst>
                </a:gridCol>
                <a:gridCol w="301191">
                  <a:extLst>
                    <a:ext uri="{9D8B030D-6E8A-4147-A177-3AD203B41FA5}">
                      <a16:colId xmlns:a16="http://schemas.microsoft.com/office/drawing/2014/main" val="20003"/>
                    </a:ext>
                  </a:extLst>
                </a:gridCol>
                <a:gridCol w="301191">
                  <a:extLst>
                    <a:ext uri="{9D8B030D-6E8A-4147-A177-3AD203B41FA5}">
                      <a16:colId xmlns:a16="http://schemas.microsoft.com/office/drawing/2014/main" val="20004"/>
                    </a:ext>
                  </a:extLst>
                </a:gridCol>
                <a:gridCol w="301191">
                  <a:extLst>
                    <a:ext uri="{9D8B030D-6E8A-4147-A177-3AD203B41FA5}">
                      <a16:colId xmlns:a16="http://schemas.microsoft.com/office/drawing/2014/main" val="20005"/>
                    </a:ext>
                  </a:extLst>
                </a:gridCol>
                <a:gridCol w="349383">
                  <a:extLst>
                    <a:ext uri="{9D8B030D-6E8A-4147-A177-3AD203B41FA5}">
                      <a16:colId xmlns:a16="http://schemas.microsoft.com/office/drawing/2014/main" val="20006"/>
                    </a:ext>
                  </a:extLst>
                </a:gridCol>
                <a:gridCol w="894539">
                  <a:extLst>
                    <a:ext uri="{9D8B030D-6E8A-4147-A177-3AD203B41FA5}">
                      <a16:colId xmlns:a16="http://schemas.microsoft.com/office/drawing/2014/main" val="20007"/>
                    </a:ext>
                  </a:extLst>
                </a:gridCol>
                <a:gridCol w="518050">
                  <a:extLst>
                    <a:ext uri="{9D8B030D-6E8A-4147-A177-3AD203B41FA5}">
                      <a16:colId xmlns:a16="http://schemas.microsoft.com/office/drawing/2014/main" val="20008"/>
                    </a:ext>
                  </a:extLst>
                </a:gridCol>
              </a:tblGrid>
              <a:tr h="290581">
                <a:tc gridSpan="9">
                  <a:txBody>
                    <a:bodyPr/>
                    <a:lstStyle/>
                    <a:p>
                      <a:pPr algn="ctr" fontAlgn="ctr"/>
                      <a:r>
                        <a:rPr lang="pl-PL" sz="1200" b="0" i="0" u="none" strike="noStrike" dirty="0">
                          <a:solidFill>
                            <a:srgbClr val="000000"/>
                          </a:solidFill>
                          <a:latin typeface="Arial Black"/>
                        </a:rPr>
                        <a:t>I.A třída staršího dorostu po 21.kole 2013-14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58294">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Libochovice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122:25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1"/>
                  </a:ext>
                </a:extLst>
              </a:tr>
              <a:tr h="258294">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Proboštov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102:41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58294">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Brozany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97:40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3"/>
                  </a:ext>
                </a:extLst>
              </a:tr>
              <a:tr h="258294">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Pokratice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68:23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8294">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Dubí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59:64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5"/>
                  </a:ext>
                </a:extLst>
              </a:tr>
              <a:tr h="258294">
                <a:tc>
                  <a:txBody>
                    <a:bodyPr/>
                    <a:lstStyle/>
                    <a:p>
                      <a:pPr algn="ctr" fontAlgn="ctr"/>
                      <a:r>
                        <a:rPr lang="cs-CZ" sz="1100" b="0" i="0" u="none" strike="noStrike">
                          <a:solidFill>
                            <a:srgbClr val="993366"/>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55:50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58294">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Lukavec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49:60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7"/>
                  </a:ext>
                </a:extLst>
              </a:tr>
              <a:tr h="258294">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Trnovany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58294">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Osek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21:70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9"/>
                  </a:ext>
                </a:extLst>
              </a:tr>
              <a:tr h="258294">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Velemín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30:82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58294">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Lovosice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24:126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dirty="0">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462980" y="6859860"/>
            <a:ext cx="4032448" cy="276999"/>
          </a:xfrm>
          <a:prstGeom prst="rect">
            <a:avLst/>
          </a:prstGeom>
          <a:solidFill>
            <a:srgbClr val="99FF99"/>
          </a:solidFill>
        </p:spPr>
        <p:txBody>
          <a:bodyPr wrap="square" rtlCol="0">
            <a:spAutoFit/>
          </a:bodyPr>
          <a:lstStyle/>
          <a:p>
            <a:pPr algn="ctr"/>
            <a:r>
              <a:rPr lang="cs-CZ" dirty="0" smtClean="0">
                <a:latin typeface="Arial" pitchFamily="34" charset="0"/>
                <a:cs typeface="Arial" pitchFamily="34" charset="0"/>
              </a:rPr>
              <a:t>SK </a:t>
            </a:r>
            <a:r>
              <a:rPr lang="cs-CZ" dirty="0" err="1" smtClean="0">
                <a:latin typeface="Arial" pitchFamily="34" charset="0"/>
                <a:cs typeface="Arial" pitchFamily="34" charset="0"/>
              </a:rPr>
              <a:t>Štětí</a:t>
            </a:r>
            <a:r>
              <a:rPr lang="cs-CZ" dirty="0" smtClean="0">
                <a:latin typeface="Arial" pitchFamily="34" charset="0"/>
                <a:cs typeface="Arial" pitchFamily="34" charset="0"/>
              </a:rPr>
              <a:t>-SK Úvaly 17.5.2014</a:t>
            </a:r>
            <a:endParaRPr lang="cs-CZ" dirty="0">
              <a:latin typeface="Arial" pitchFamily="34" charset="0"/>
              <a:cs typeface="Arial" pitchFamily="34" charset="0"/>
            </a:endParaRPr>
          </a:p>
        </p:txBody>
      </p:sp>
      <p:pic>
        <p:nvPicPr>
          <p:cNvPr id="47106" name="Picture 2"/>
          <p:cNvPicPr>
            <a:picLocks noChangeAspect="1" noChangeArrowheads="1"/>
          </p:cNvPicPr>
          <p:nvPr/>
        </p:nvPicPr>
        <p:blipFill>
          <a:blip r:embed="rId2" cstate="print"/>
          <a:srcRect/>
          <a:stretch>
            <a:fillRect/>
          </a:stretch>
        </p:blipFill>
        <p:spPr bwMode="auto">
          <a:xfrm>
            <a:off x="246957" y="307132"/>
            <a:ext cx="4608512" cy="2880319"/>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246957" y="3403476"/>
            <a:ext cx="4608511" cy="3220616"/>
          </a:xfrm>
          <a:prstGeom prst="rect">
            <a:avLst/>
          </a:prstGeom>
          <a:noFill/>
          <a:ln w="9525">
            <a:noFill/>
            <a:miter lim="800000"/>
            <a:headEnd/>
            <a:tailEnd/>
          </a:ln>
        </p:spPr>
      </p:pic>
      <p:pic>
        <p:nvPicPr>
          <p:cNvPr id="52225" name="Picture 1"/>
          <p:cNvPicPr>
            <a:picLocks noChangeAspect="1" noChangeArrowheads="1"/>
          </p:cNvPicPr>
          <p:nvPr/>
        </p:nvPicPr>
        <p:blipFill>
          <a:blip r:embed="rId4" cstate="print"/>
          <a:srcRect/>
          <a:stretch>
            <a:fillRect/>
          </a:stretch>
        </p:blipFill>
        <p:spPr bwMode="auto">
          <a:xfrm>
            <a:off x="5647556" y="163116"/>
            <a:ext cx="4350668" cy="3024336"/>
          </a:xfrm>
          <a:prstGeom prst="rect">
            <a:avLst/>
          </a:prstGeom>
          <a:noFill/>
          <a:ln w="9525">
            <a:noFill/>
            <a:miter lim="800000"/>
            <a:headEnd/>
            <a:tailEnd/>
          </a:ln>
        </p:spPr>
      </p:pic>
      <p:pic>
        <p:nvPicPr>
          <p:cNvPr id="52226" name="Picture 2"/>
          <p:cNvPicPr>
            <a:picLocks noChangeAspect="1" noChangeArrowheads="1"/>
          </p:cNvPicPr>
          <p:nvPr/>
        </p:nvPicPr>
        <p:blipFill>
          <a:blip r:embed="rId5" cstate="print"/>
          <a:srcRect/>
          <a:stretch>
            <a:fillRect/>
          </a:stretch>
        </p:blipFill>
        <p:spPr bwMode="auto">
          <a:xfrm>
            <a:off x="5647556" y="3331468"/>
            <a:ext cx="4392488" cy="3134646"/>
          </a:xfrm>
          <a:prstGeom prst="rect">
            <a:avLst/>
          </a:prstGeom>
          <a:noFill/>
          <a:ln w="9525">
            <a:noFill/>
            <a:miter lim="800000"/>
            <a:headEnd/>
            <a:tailEnd/>
          </a:ln>
        </p:spPr>
      </p:pic>
      <p:sp>
        <p:nvSpPr>
          <p:cNvPr id="7" name="TextovéPole 6"/>
          <p:cNvSpPr txBox="1"/>
          <p:nvPr/>
        </p:nvSpPr>
        <p:spPr>
          <a:xfrm>
            <a:off x="5791572" y="6643836"/>
            <a:ext cx="3744416" cy="338554"/>
          </a:xfrm>
          <a:prstGeom prst="rect">
            <a:avLst/>
          </a:prstGeom>
          <a:solidFill>
            <a:schemeClr val="accent6">
              <a:lumMod val="20000"/>
              <a:lumOff val="80000"/>
            </a:schemeClr>
          </a:solidFill>
        </p:spPr>
        <p:txBody>
          <a:bodyPr wrap="square" rtlCol="0">
            <a:spAutoFit/>
          </a:bodyPr>
          <a:lstStyle/>
          <a:p>
            <a:pPr algn="ctr"/>
            <a:r>
              <a:rPr lang="cs-CZ" sz="1600" dirty="0" err="1" smtClean="0"/>
              <a:t>Štětí</a:t>
            </a:r>
            <a:r>
              <a:rPr lang="cs-CZ" sz="1600" dirty="0" smtClean="0"/>
              <a:t> B- Litoměřice B 25.5.2014</a:t>
            </a:r>
            <a:endParaRPr lang="cs-CZ"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p:cNvSpPr/>
          <p:nvPr/>
        </p:nvSpPr>
        <p:spPr>
          <a:xfrm>
            <a:off x="5575548" y="163116"/>
            <a:ext cx="4520027" cy="954107"/>
          </a:xfrm>
          <a:prstGeom prst="rect">
            <a:avLst/>
          </a:prstGeom>
          <a:solidFill>
            <a:srgbClr val="66FFFF"/>
          </a:solidFill>
        </p:spPr>
        <p:txBody>
          <a:bodyPr wrap="square" lIns="91440" tIns="45720" rIns="91440" bIns="45720">
            <a:spAutoFit/>
          </a:bodyPr>
          <a:lstStyle/>
          <a:p>
            <a:pPr algn="ctr"/>
            <a:r>
              <a:rPr lang="cs-CZ" sz="2800" dirty="0" smtClean="0">
                <a:ln w="10541" cmpd="sng">
                  <a:solidFill>
                    <a:schemeClr val="accent1">
                      <a:shade val="88000"/>
                      <a:satMod val="110000"/>
                    </a:schemeClr>
                  </a:solidFill>
                  <a:prstDash val="solid"/>
                </a:ln>
                <a:solidFill>
                  <a:srgbClr val="FF3399"/>
                </a:solidFill>
              </a:rPr>
              <a:t>POZVÁNKA</a:t>
            </a:r>
          </a:p>
          <a:p>
            <a:pPr algn="ctr"/>
            <a:r>
              <a:rPr lang="cs-CZ" sz="2400" dirty="0" smtClean="0">
                <a:ln w="10541" cmpd="sng">
                  <a:solidFill>
                    <a:schemeClr val="accent1">
                      <a:shade val="88000"/>
                      <a:satMod val="110000"/>
                    </a:schemeClr>
                  </a:solidFill>
                  <a:prstDash val="solid"/>
                </a:ln>
                <a:solidFill>
                  <a:srgbClr val="FF3399"/>
                </a:solidFill>
              </a:rPr>
              <a:t>Na poslední 2 divizní zápa</a:t>
            </a:r>
            <a:r>
              <a:rPr lang="cs-CZ" sz="2800" dirty="0" smtClean="0">
                <a:ln w="10541" cmpd="sng">
                  <a:solidFill>
                    <a:schemeClr val="accent1">
                      <a:shade val="88000"/>
                      <a:satMod val="110000"/>
                    </a:schemeClr>
                  </a:solidFill>
                  <a:prstDash val="solid"/>
                </a:ln>
                <a:solidFill>
                  <a:srgbClr val="FF3399"/>
                </a:solidFill>
              </a:rPr>
              <a:t>sy</a:t>
            </a:r>
            <a:endParaRPr lang="cs-CZ" sz="2800" dirty="0">
              <a:ln w="10541" cmpd="sng">
                <a:solidFill>
                  <a:schemeClr val="accent1">
                    <a:shade val="88000"/>
                    <a:satMod val="110000"/>
                  </a:schemeClr>
                </a:solidFill>
                <a:prstDash val="solid"/>
              </a:ln>
              <a:solidFill>
                <a:srgbClr val="FF3399"/>
              </a:solidFill>
            </a:endParaRPr>
          </a:p>
        </p:txBody>
      </p:sp>
      <p:sp>
        <p:nvSpPr>
          <p:cNvPr id="5" name="TextovéPole 4"/>
          <p:cNvSpPr txBox="1"/>
          <p:nvPr/>
        </p:nvSpPr>
        <p:spPr>
          <a:xfrm>
            <a:off x="5503540" y="1315244"/>
            <a:ext cx="4608512" cy="2185214"/>
          </a:xfrm>
          <a:prstGeom prst="rect">
            <a:avLst/>
          </a:prstGeom>
          <a:blipFill dpi="0" rotWithShape="1">
            <a:blip r:embed="rId2" cstate="print">
              <a:alphaModFix amt="72000"/>
            </a:blip>
            <a:srcRect/>
            <a:stretch>
              <a:fillRect/>
            </a:stretch>
          </a:blipFill>
        </p:spPr>
        <p:txBody>
          <a:bodyPr wrap="square" rtlCol="0">
            <a:spAutoFit/>
          </a:bodyPr>
          <a:lstStyle/>
          <a:p>
            <a:pPr algn="ctr"/>
            <a:r>
              <a:rPr lang="cs-CZ" sz="4200" dirty="0" smtClean="0">
                <a:solidFill>
                  <a:srgbClr val="003300"/>
                </a:solidFill>
                <a:effectLst>
                  <a:outerShdw blurRad="38100" dist="38100" dir="2700000" algn="tl">
                    <a:srgbClr val="000000">
                      <a:alpha val="43137"/>
                    </a:srgbClr>
                  </a:outerShdw>
                </a:effectLst>
                <a:latin typeface="Californian FB" pitchFamily="18" charset="0"/>
              </a:rPr>
              <a:t> Slavoj Vyšehrad  SK </a:t>
            </a:r>
            <a:r>
              <a:rPr lang="cs-CZ" sz="4200" dirty="0" err="1" smtClean="0">
                <a:solidFill>
                  <a:srgbClr val="003300"/>
                </a:solidFill>
                <a:effectLst>
                  <a:outerShdw blurRad="38100" dist="38100" dir="2700000" algn="tl">
                    <a:srgbClr val="000000">
                      <a:alpha val="43137"/>
                    </a:srgbClr>
                  </a:outerShdw>
                </a:effectLst>
                <a:latin typeface="Californian FB" pitchFamily="18" charset="0"/>
              </a:rPr>
              <a:t>Štětí</a:t>
            </a:r>
            <a:endParaRPr lang="cs-CZ" sz="4200" dirty="0" smtClean="0">
              <a:solidFill>
                <a:srgbClr val="003300"/>
              </a:solidFill>
              <a:effectLst>
                <a:outerShdw blurRad="38100" dist="38100" dir="2700000" algn="tl">
                  <a:srgbClr val="000000">
                    <a:alpha val="43137"/>
                  </a:srgbClr>
                </a:outerShdw>
              </a:effectLst>
              <a:latin typeface="Californian FB" pitchFamily="18" charset="0"/>
            </a:endParaRPr>
          </a:p>
          <a:p>
            <a:pPr algn="ctr"/>
            <a:r>
              <a:rPr lang="cs-CZ" sz="2600" dirty="0" smtClean="0">
                <a:latin typeface="Arial Black" pitchFamily="34" charset="0"/>
              </a:rPr>
              <a:t>Neděle 8.6.2014  10:15  UT autobus odjíždí 7:45</a:t>
            </a:r>
            <a:endParaRPr lang="cs-CZ" sz="2600" dirty="0">
              <a:latin typeface="Arial Black" pitchFamily="34" charset="0"/>
            </a:endParaRPr>
          </a:p>
        </p:txBody>
      </p:sp>
      <p:sp>
        <p:nvSpPr>
          <p:cNvPr id="6" name="TextovéPole 5"/>
          <p:cNvSpPr txBox="1"/>
          <p:nvPr/>
        </p:nvSpPr>
        <p:spPr>
          <a:xfrm>
            <a:off x="5503540" y="3763516"/>
            <a:ext cx="4608512" cy="3384000"/>
          </a:xfrm>
          <a:prstGeom prst="rect">
            <a:avLst/>
          </a:prstGeom>
          <a:blipFill>
            <a:blip r:embed="rId3" cstate="print"/>
            <a:stretch>
              <a:fillRect/>
            </a:stretch>
          </a:blipFill>
        </p:spPr>
        <p:txBody>
          <a:bodyPr wrap="square" rtlCol="0">
            <a:spAutoFit/>
          </a:bodyPr>
          <a:lstStyle/>
          <a:p>
            <a:pPr algn="ctr"/>
            <a:r>
              <a:rPr lang="cs-CZ" sz="4800" dirty="0" smtClean="0">
                <a:solidFill>
                  <a:srgbClr val="660066"/>
                </a:solidFill>
                <a:effectLst>
                  <a:outerShdw blurRad="38100" dist="38100" dir="2700000" algn="tl">
                    <a:srgbClr val="000000">
                      <a:alpha val="43137"/>
                    </a:srgbClr>
                  </a:outerShdw>
                </a:effectLst>
                <a:latin typeface="Cambria Math" pitchFamily="18" charset="0"/>
                <a:ea typeface="Cambria Math" pitchFamily="18" charset="0"/>
              </a:rPr>
              <a:t>SK </a:t>
            </a:r>
            <a:r>
              <a:rPr lang="cs-CZ" sz="4800" dirty="0" err="1" smtClean="0">
                <a:solidFill>
                  <a:srgbClr val="660066"/>
                </a:solidFill>
                <a:effectLst>
                  <a:outerShdw blurRad="38100" dist="38100" dir="2700000" algn="tl">
                    <a:srgbClr val="000000">
                      <a:alpha val="43137"/>
                    </a:srgbClr>
                  </a:outerShdw>
                </a:effectLst>
                <a:latin typeface="Cambria Math" pitchFamily="18" charset="0"/>
                <a:ea typeface="Cambria Math" pitchFamily="18" charset="0"/>
              </a:rPr>
              <a:t>Štětí</a:t>
            </a:r>
            <a:r>
              <a:rPr lang="cs-CZ" sz="4800" dirty="0" smtClean="0">
                <a:solidFill>
                  <a:srgbClr val="660066"/>
                </a:solidFill>
                <a:effectLst>
                  <a:outerShdw blurRad="38100" dist="38100" dir="2700000" algn="tl">
                    <a:srgbClr val="000000">
                      <a:alpha val="43137"/>
                    </a:srgbClr>
                  </a:outerShdw>
                </a:effectLst>
                <a:latin typeface="Cambria Math" pitchFamily="18" charset="0"/>
                <a:ea typeface="Cambria Math" pitchFamily="18" charset="0"/>
              </a:rPr>
              <a:t> </a:t>
            </a:r>
          </a:p>
          <a:p>
            <a:pPr algn="ctr"/>
            <a:r>
              <a:rPr lang="cs-CZ" sz="4800" dirty="0" err="1" smtClean="0">
                <a:solidFill>
                  <a:srgbClr val="660066"/>
                </a:solidFill>
                <a:effectLst>
                  <a:outerShdw blurRad="38100" dist="38100" dir="2700000" algn="tl">
                    <a:srgbClr val="000000">
                      <a:alpha val="43137"/>
                    </a:srgbClr>
                  </a:outerShdw>
                </a:effectLst>
                <a:latin typeface="Cambria Math" pitchFamily="18" charset="0"/>
                <a:ea typeface="Cambria Math" pitchFamily="18" charset="0"/>
              </a:rPr>
              <a:t>Slavia</a:t>
            </a:r>
            <a:r>
              <a:rPr lang="cs-CZ" sz="4800" dirty="0" smtClean="0">
                <a:solidFill>
                  <a:srgbClr val="660066"/>
                </a:solidFill>
                <a:effectLst>
                  <a:outerShdw blurRad="38100" dist="38100" dir="2700000" algn="tl">
                    <a:srgbClr val="000000">
                      <a:alpha val="43137"/>
                    </a:srgbClr>
                  </a:outerShdw>
                </a:effectLst>
                <a:latin typeface="Cambria Math" pitchFamily="18" charset="0"/>
                <a:ea typeface="Cambria Math" pitchFamily="18" charset="0"/>
              </a:rPr>
              <a:t> </a:t>
            </a:r>
            <a:r>
              <a:rPr lang="cs-CZ" sz="4800" dirty="0" err="1" smtClean="0">
                <a:solidFill>
                  <a:srgbClr val="660066"/>
                </a:solidFill>
                <a:effectLst>
                  <a:outerShdw blurRad="38100" dist="38100" dir="2700000" algn="tl">
                    <a:srgbClr val="000000">
                      <a:alpha val="43137"/>
                    </a:srgbClr>
                  </a:outerShdw>
                </a:effectLst>
                <a:latin typeface="Cambria Math" pitchFamily="18" charset="0"/>
                <a:ea typeface="Cambria Math" pitchFamily="18" charset="0"/>
              </a:rPr>
              <a:t>Louňovice</a:t>
            </a:r>
            <a:endParaRPr lang="cs-CZ" sz="4800" dirty="0" smtClean="0">
              <a:solidFill>
                <a:srgbClr val="660066"/>
              </a:solidFill>
              <a:effectLst>
                <a:outerShdw blurRad="38100" dist="38100" dir="2700000" algn="tl">
                  <a:srgbClr val="000000">
                    <a:alpha val="43137"/>
                  </a:srgbClr>
                </a:outerShdw>
              </a:effectLst>
              <a:latin typeface="Cambria Math" pitchFamily="18" charset="0"/>
              <a:ea typeface="Cambria Math" pitchFamily="18" charset="0"/>
            </a:endParaRPr>
          </a:p>
          <a:p>
            <a:pPr algn="ctr"/>
            <a:r>
              <a:rPr lang="cs-CZ" sz="3200" dirty="0" smtClean="0">
                <a:latin typeface="Cambria Math" pitchFamily="18" charset="0"/>
                <a:ea typeface="Cambria Math" pitchFamily="18" charset="0"/>
              </a:rPr>
              <a:t>sobota 14.6.2014 10:15</a:t>
            </a:r>
          </a:p>
          <a:p>
            <a:pPr algn="ctr"/>
            <a:endParaRPr lang="cs-CZ" sz="3200" dirty="0" smtClean="0">
              <a:latin typeface="Cambria Math" pitchFamily="18" charset="0"/>
              <a:ea typeface="Cambria Math" pitchFamily="18" charset="0"/>
            </a:endParaRPr>
          </a:p>
          <a:p>
            <a:pPr algn="ctr"/>
            <a:endParaRPr lang="cs-CZ" sz="3200" dirty="0" smtClean="0">
              <a:latin typeface="Cambria Math" pitchFamily="18" charset="0"/>
              <a:ea typeface="Cambria Math" pitchFamily="18" charset="0"/>
            </a:endParaRPr>
          </a:p>
          <a:p>
            <a:pPr algn="ctr"/>
            <a:endParaRPr lang="cs-CZ" sz="3200" dirty="0">
              <a:latin typeface="Cambria Math" pitchFamily="18" charset="0"/>
              <a:ea typeface="Cambria Math" pitchFamily="18" charset="0"/>
            </a:endParaRPr>
          </a:p>
        </p:txBody>
      </p:sp>
      <p:pic>
        <p:nvPicPr>
          <p:cNvPr id="51201" name="Picture 1"/>
          <p:cNvPicPr>
            <a:picLocks noChangeAspect="1" noChangeArrowheads="1"/>
          </p:cNvPicPr>
          <p:nvPr/>
        </p:nvPicPr>
        <p:blipFill>
          <a:blip r:embed="rId4" cstate="print"/>
          <a:srcRect/>
          <a:stretch>
            <a:fillRect/>
          </a:stretch>
        </p:blipFill>
        <p:spPr bwMode="auto">
          <a:xfrm>
            <a:off x="6799684" y="5779740"/>
            <a:ext cx="1659855" cy="1190650"/>
          </a:xfrm>
          <a:prstGeom prst="rect">
            <a:avLst/>
          </a:prstGeom>
          <a:noFill/>
          <a:ln w="9525">
            <a:noFill/>
            <a:miter lim="800000"/>
            <a:headEnd/>
            <a:tailEnd/>
          </a:ln>
        </p:spPr>
      </p:pic>
      <p:pic>
        <p:nvPicPr>
          <p:cNvPr id="51202" name="Picture 2"/>
          <p:cNvPicPr>
            <a:picLocks noChangeAspect="1" noChangeArrowheads="1"/>
          </p:cNvPicPr>
          <p:nvPr/>
        </p:nvPicPr>
        <p:blipFill>
          <a:blip r:embed="rId5" cstate="print"/>
          <a:srcRect/>
          <a:stretch>
            <a:fillRect/>
          </a:stretch>
        </p:blipFill>
        <p:spPr bwMode="auto">
          <a:xfrm>
            <a:off x="9103940" y="3907532"/>
            <a:ext cx="864096" cy="720080"/>
          </a:xfrm>
          <a:prstGeom prst="rect">
            <a:avLst/>
          </a:prstGeom>
          <a:noFill/>
          <a:ln w="9525">
            <a:noFill/>
            <a:miter lim="800000"/>
            <a:headEnd/>
            <a:tailEnd/>
          </a:ln>
        </p:spPr>
      </p:pic>
      <p:graphicFrame>
        <p:nvGraphicFramePr>
          <p:cNvPr id="9" name="Tabulka 8"/>
          <p:cNvGraphicFramePr>
            <a:graphicFrameLocks noGrp="1"/>
          </p:cNvGraphicFramePr>
          <p:nvPr/>
        </p:nvGraphicFramePr>
        <p:xfrm>
          <a:off x="174948" y="3403476"/>
          <a:ext cx="4752528" cy="3456387"/>
        </p:xfrm>
        <a:graphic>
          <a:graphicData uri="http://schemas.openxmlformats.org/drawingml/2006/table">
            <a:tbl>
              <a:tblPr/>
              <a:tblGrid>
                <a:gridCol w="1352832">
                  <a:extLst>
                    <a:ext uri="{9D8B030D-6E8A-4147-A177-3AD203B41FA5}">
                      <a16:colId xmlns:a16="http://schemas.microsoft.com/office/drawing/2014/main" val="20000"/>
                    </a:ext>
                  </a:extLst>
                </a:gridCol>
                <a:gridCol w="1634672">
                  <a:extLst>
                    <a:ext uri="{9D8B030D-6E8A-4147-A177-3AD203B41FA5}">
                      <a16:colId xmlns:a16="http://schemas.microsoft.com/office/drawing/2014/main" val="20001"/>
                    </a:ext>
                  </a:extLst>
                </a:gridCol>
                <a:gridCol w="1342263">
                  <a:extLst>
                    <a:ext uri="{9D8B030D-6E8A-4147-A177-3AD203B41FA5}">
                      <a16:colId xmlns:a16="http://schemas.microsoft.com/office/drawing/2014/main" val="20002"/>
                    </a:ext>
                  </a:extLst>
                </a:gridCol>
                <a:gridCol w="422761">
                  <a:extLst>
                    <a:ext uri="{9D8B030D-6E8A-4147-A177-3AD203B41FA5}">
                      <a16:colId xmlns:a16="http://schemas.microsoft.com/office/drawing/2014/main" val="20003"/>
                    </a:ext>
                  </a:extLst>
                </a:gridCol>
              </a:tblGrid>
              <a:tr h="418594">
                <a:tc gridSpan="4">
                  <a:txBody>
                    <a:bodyPr/>
                    <a:lstStyle/>
                    <a:p>
                      <a:pPr algn="ctr" fontAlgn="ctr"/>
                      <a:r>
                        <a:rPr lang="cs-CZ" sz="1600" b="1" i="0" u="none" strike="noStrike" dirty="0">
                          <a:solidFill>
                            <a:srgbClr val="008000"/>
                          </a:solidFill>
                          <a:latin typeface="Arial"/>
                        </a:rPr>
                        <a:t>23. kolo 24.05.2014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28945">
                <a:tc>
                  <a:txBody>
                    <a:bodyPr/>
                    <a:lstStyle/>
                    <a:p>
                      <a:pPr algn="ctr" fontAlgn="ctr"/>
                      <a:r>
                        <a:rPr lang="cs-CZ" sz="1200" b="1" i="0" u="none" strike="noStrike">
                          <a:solidFill>
                            <a:srgbClr val="000000"/>
                          </a:solidFill>
                          <a:latin typeface="Century Schoolbook"/>
                        </a:rPr>
                        <a:t>Úštěk</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entury Schoolbook"/>
                        </a:rPr>
                        <a:t>Dobříň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cs-CZ" sz="1200" b="1" i="0" u="none" strike="noStrike">
                          <a:solidFill>
                            <a:srgbClr val="000000"/>
                          </a:solidFill>
                          <a:latin typeface="Century Schoolbook"/>
                        </a:rPr>
                        <a:t>4.6.2014</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extLst>
                  <a:ext uri="{0D108BD9-81ED-4DB2-BD59-A6C34878D82A}">
                    <a16:rowId xmlns:a16="http://schemas.microsoft.com/office/drawing/2014/main" val="10001"/>
                  </a:ext>
                </a:extLst>
              </a:tr>
              <a:tr h="228945">
                <a:tc>
                  <a:txBody>
                    <a:bodyPr/>
                    <a:lstStyle/>
                    <a:p>
                      <a:pPr algn="ctr" fontAlgn="ctr"/>
                      <a:r>
                        <a:rPr lang="cs-CZ" sz="1200" b="1" i="0" u="none" strike="noStrike">
                          <a:solidFill>
                            <a:srgbClr val="000000"/>
                          </a:solidFill>
                          <a:latin typeface="Century Schoolbook"/>
                        </a:rPr>
                        <a:t>Předonín</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Century Schoolbook"/>
                        </a:rPr>
                        <a:t>Lukavec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200" b="1" i="0" u="none" strike="noStrike">
                          <a:solidFill>
                            <a:srgbClr val="000000"/>
                          </a:solidFill>
                          <a:latin typeface="Century Schoolbook"/>
                        </a:rPr>
                        <a:t>3:0(1:0)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extLst>
                  <a:ext uri="{0D108BD9-81ED-4DB2-BD59-A6C34878D82A}">
                    <a16:rowId xmlns:a16="http://schemas.microsoft.com/office/drawing/2014/main" val="10002"/>
                  </a:ext>
                </a:extLst>
              </a:tr>
              <a:tr h="228945">
                <a:tc>
                  <a:txBody>
                    <a:bodyPr/>
                    <a:lstStyle/>
                    <a:p>
                      <a:pPr algn="ctr" fontAlgn="ctr"/>
                      <a:r>
                        <a:rPr lang="cs-CZ" sz="1200" b="1" i="0" u="none" strike="noStrike">
                          <a:solidFill>
                            <a:srgbClr val="000000"/>
                          </a:solidFill>
                          <a:latin typeface="Century Schoolbook"/>
                        </a:rPr>
                        <a:t>Třebenice</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entury Schoolbook"/>
                        </a:rPr>
                        <a:t>Liběšice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cs-CZ" sz="1200" b="1" i="0" u="none" strike="noStrike">
                          <a:solidFill>
                            <a:srgbClr val="000000"/>
                          </a:solidFill>
                          <a:latin typeface="Century Schoolbook"/>
                        </a:rPr>
                        <a:t>1:3</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extLst>
                  <a:ext uri="{0D108BD9-81ED-4DB2-BD59-A6C34878D82A}">
                    <a16:rowId xmlns:a16="http://schemas.microsoft.com/office/drawing/2014/main" val="10003"/>
                  </a:ext>
                </a:extLst>
              </a:tr>
              <a:tr h="228945">
                <a:tc>
                  <a:txBody>
                    <a:bodyPr/>
                    <a:lstStyle/>
                    <a:p>
                      <a:pPr algn="ctr" fontAlgn="ctr"/>
                      <a:r>
                        <a:rPr lang="cs-CZ" sz="1200" b="1" i="0" u="none" strike="noStrike">
                          <a:solidFill>
                            <a:srgbClr val="000000"/>
                          </a:solidFill>
                          <a:latin typeface="Century Schoolbook"/>
                        </a:rPr>
                        <a:t>Budyně</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Century Schoolbook"/>
                        </a:rPr>
                        <a:t>Libochovice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200" b="1" i="0" u="none" strike="noStrike" dirty="0" smtClean="0">
                          <a:solidFill>
                            <a:srgbClr val="000000"/>
                          </a:solidFill>
                          <a:latin typeface="Century Schoolbook"/>
                        </a:rPr>
                        <a:t>odloženo</a:t>
                      </a:r>
                      <a:r>
                        <a:rPr lang="cs-CZ" sz="1200" b="1" i="0" u="none" strike="noStrike" dirty="0">
                          <a:solidFill>
                            <a:srgbClr val="000000"/>
                          </a:solidFill>
                          <a:latin typeface="Century Schoolbook"/>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extLst>
                  <a:ext uri="{0D108BD9-81ED-4DB2-BD59-A6C34878D82A}">
                    <a16:rowId xmlns:a16="http://schemas.microsoft.com/office/drawing/2014/main" val="10004"/>
                  </a:ext>
                </a:extLst>
              </a:tr>
              <a:tr h="228945">
                <a:tc>
                  <a:txBody>
                    <a:bodyPr/>
                    <a:lstStyle/>
                    <a:p>
                      <a:pPr algn="ctr" fontAlgn="ctr"/>
                      <a:r>
                        <a:rPr lang="cs-CZ" sz="1200" b="1" i="0" u="none" strike="noStrike">
                          <a:solidFill>
                            <a:srgbClr val="000000"/>
                          </a:solidFill>
                          <a:latin typeface="Century Schoolbook"/>
                        </a:rPr>
                        <a:t>Štětí "B"</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entury Schoolbook"/>
                        </a:rPr>
                        <a:t>Litoměřice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cs-CZ" sz="1200" b="1" i="0" u="none" strike="noStrike">
                          <a:solidFill>
                            <a:srgbClr val="000000"/>
                          </a:solidFill>
                          <a:latin typeface="Century Schoolbook"/>
                        </a:rPr>
                        <a:t>2:0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extLst>
                  <a:ext uri="{0D108BD9-81ED-4DB2-BD59-A6C34878D82A}">
                    <a16:rowId xmlns:a16="http://schemas.microsoft.com/office/drawing/2014/main" val="10005"/>
                  </a:ext>
                </a:extLst>
              </a:tr>
              <a:tr h="228945">
                <a:tc>
                  <a:txBody>
                    <a:bodyPr/>
                    <a:lstStyle/>
                    <a:p>
                      <a:pPr algn="ctr" fontAlgn="ctr"/>
                      <a:r>
                        <a:rPr lang="cs-CZ" sz="1200" b="1" i="0" u="none" strike="noStrike">
                          <a:solidFill>
                            <a:srgbClr val="000000"/>
                          </a:solidFill>
                          <a:latin typeface="Century Schoolbook"/>
                        </a:rPr>
                        <a:t>Mšené lázně</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Century Schoolbook"/>
                        </a:rPr>
                        <a:t>Podlusky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200" b="1" i="0" u="none" strike="noStrike">
                          <a:solidFill>
                            <a:srgbClr val="000000"/>
                          </a:solidFill>
                          <a:latin typeface="Century Schoolbook"/>
                        </a:rPr>
                        <a:t>2:1 PK</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extLst>
                  <a:ext uri="{0D108BD9-81ED-4DB2-BD59-A6C34878D82A}">
                    <a16:rowId xmlns:a16="http://schemas.microsoft.com/office/drawing/2014/main" val="10006"/>
                  </a:ext>
                </a:extLst>
              </a:tr>
              <a:tr h="290453">
                <a:tc gridSpan="4">
                  <a:txBody>
                    <a:bodyPr/>
                    <a:lstStyle/>
                    <a:p>
                      <a:pPr algn="ctr" fontAlgn="ctr"/>
                      <a:r>
                        <a:rPr lang="cs-CZ" sz="1600" b="1" i="0" u="none" strike="noStrike">
                          <a:solidFill>
                            <a:srgbClr val="153E96"/>
                          </a:solidFill>
                          <a:latin typeface="Arial"/>
                        </a:rPr>
                        <a:t>24. kolo 31.05.2014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7"/>
                  </a:ext>
                </a:extLst>
              </a:tr>
              <a:tr h="228945">
                <a:tc>
                  <a:txBody>
                    <a:bodyPr/>
                    <a:lstStyle/>
                    <a:p>
                      <a:pPr algn="ctr" fontAlgn="ctr"/>
                      <a:r>
                        <a:rPr lang="cs-CZ" sz="1200" b="1" i="0" u="none" strike="noStrike">
                          <a:solidFill>
                            <a:srgbClr val="000000"/>
                          </a:solidFill>
                          <a:latin typeface="Century Schoolbook"/>
                        </a:rPr>
                        <a:t>Dobříň</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entury Schoolbook"/>
                        </a:rPr>
                        <a:t>Polepy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entury Schoolbook"/>
                        </a:rPr>
                        <a:t>31.05. 17:00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entury Schoolbook"/>
                        </a:rPr>
                        <a:t>SO</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28945">
                <a:tc>
                  <a:txBody>
                    <a:bodyPr/>
                    <a:lstStyle/>
                    <a:p>
                      <a:pPr algn="ctr" fontAlgn="ctr"/>
                      <a:r>
                        <a:rPr lang="cs-CZ" sz="1200" b="1" i="0" u="none" strike="noStrike">
                          <a:solidFill>
                            <a:srgbClr val="000000"/>
                          </a:solidFill>
                          <a:latin typeface="Century Schoolbook"/>
                        </a:rPr>
                        <a:t>Podlusky</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Century Schoolbook"/>
                        </a:rPr>
                        <a:t>Štětí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Century Schoolbook"/>
                        </a:rPr>
                        <a:t>31.05. 17:00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Century Schoolbook"/>
                        </a:rPr>
                        <a:t>SO</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228945">
                <a:tc>
                  <a:txBody>
                    <a:bodyPr/>
                    <a:lstStyle/>
                    <a:p>
                      <a:pPr algn="ctr" fontAlgn="ctr"/>
                      <a:r>
                        <a:rPr lang="cs-CZ" sz="1200" b="1" i="0" u="none" strike="noStrike">
                          <a:solidFill>
                            <a:srgbClr val="000000"/>
                          </a:solidFill>
                          <a:latin typeface="Century Schoolbook"/>
                        </a:rPr>
                        <a:t>Litoměřice "B"</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entury Schoolbook"/>
                        </a:rPr>
                        <a:t>Budyně</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entury Schoolbook"/>
                        </a:rPr>
                        <a:t>01.06. 17:00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entury Schoolbook"/>
                        </a:rPr>
                        <a:t>NE</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28945">
                <a:tc>
                  <a:txBody>
                    <a:bodyPr/>
                    <a:lstStyle/>
                    <a:p>
                      <a:pPr algn="ctr" fontAlgn="ctr"/>
                      <a:r>
                        <a:rPr lang="cs-CZ" sz="1200" b="1" i="0" u="none" strike="noStrike">
                          <a:solidFill>
                            <a:srgbClr val="000000"/>
                          </a:solidFill>
                          <a:latin typeface="Century Schoolbook"/>
                        </a:rPr>
                        <a:t>Libochovice</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Century Schoolbook"/>
                        </a:rPr>
                        <a:t>Třebenice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Century Schoolbook"/>
                        </a:rPr>
                        <a:t>31.05. 17:00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Century Schoolbook"/>
                        </a:rPr>
                        <a:t>SO</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228945">
                <a:tc>
                  <a:txBody>
                    <a:bodyPr/>
                    <a:lstStyle/>
                    <a:p>
                      <a:pPr algn="ctr" fontAlgn="ctr"/>
                      <a:r>
                        <a:rPr lang="cs-CZ" sz="1200" b="1" i="0" u="none" strike="noStrike">
                          <a:solidFill>
                            <a:srgbClr val="000000"/>
                          </a:solidFill>
                          <a:latin typeface="Century Schoolbook"/>
                        </a:rPr>
                        <a:t>Liběšice</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entury Schoolbook"/>
                        </a:rPr>
                        <a:t>Předonín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entury Schoolbook"/>
                        </a:rPr>
                        <a:t>31.05. 17:00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entury Schoolbook"/>
                        </a:rPr>
                        <a:t>SO</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228945">
                <a:tc>
                  <a:txBody>
                    <a:bodyPr/>
                    <a:lstStyle/>
                    <a:p>
                      <a:pPr algn="ctr" fontAlgn="ctr"/>
                      <a:r>
                        <a:rPr lang="cs-CZ" sz="1200" b="1" i="0" u="none" strike="noStrike">
                          <a:solidFill>
                            <a:srgbClr val="000000"/>
                          </a:solidFill>
                          <a:latin typeface="Century Schoolbook"/>
                        </a:rPr>
                        <a:t>Lukavec</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Century Schoolbook"/>
                        </a:rPr>
                        <a:t>Úštěk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Century Schoolbook"/>
                        </a:rPr>
                        <a:t>31.05. 17:00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Century Schoolbook"/>
                        </a:rPr>
                        <a:t>SO</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bl>
          </a:graphicData>
        </a:graphic>
      </p:graphicFrame>
      <p:graphicFrame>
        <p:nvGraphicFramePr>
          <p:cNvPr id="10" name="Tabulka 9"/>
          <p:cNvGraphicFramePr>
            <a:graphicFrameLocks noGrp="1"/>
          </p:cNvGraphicFramePr>
          <p:nvPr/>
        </p:nvGraphicFramePr>
        <p:xfrm>
          <a:off x="246956" y="307132"/>
          <a:ext cx="4680519" cy="2763022"/>
        </p:xfrm>
        <a:graphic>
          <a:graphicData uri="http://schemas.openxmlformats.org/drawingml/2006/table">
            <a:tbl>
              <a:tblPr/>
              <a:tblGrid>
                <a:gridCol w="421940">
                  <a:extLst>
                    <a:ext uri="{9D8B030D-6E8A-4147-A177-3AD203B41FA5}">
                      <a16:colId xmlns:a16="http://schemas.microsoft.com/office/drawing/2014/main" val="20000"/>
                    </a:ext>
                  </a:extLst>
                </a:gridCol>
                <a:gridCol w="1292944">
                  <a:extLst>
                    <a:ext uri="{9D8B030D-6E8A-4147-A177-3AD203B41FA5}">
                      <a16:colId xmlns:a16="http://schemas.microsoft.com/office/drawing/2014/main" val="20001"/>
                    </a:ext>
                  </a:extLst>
                </a:gridCol>
                <a:gridCol w="301386">
                  <a:extLst>
                    <a:ext uri="{9D8B030D-6E8A-4147-A177-3AD203B41FA5}">
                      <a16:colId xmlns:a16="http://schemas.microsoft.com/office/drawing/2014/main" val="20002"/>
                    </a:ext>
                  </a:extLst>
                </a:gridCol>
                <a:gridCol w="301386">
                  <a:extLst>
                    <a:ext uri="{9D8B030D-6E8A-4147-A177-3AD203B41FA5}">
                      <a16:colId xmlns:a16="http://schemas.microsoft.com/office/drawing/2014/main" val="20003"/>
                    </a:ext>
                  </a:extLst>
                </a:gridCol>
                <a:gridCol w="301386">
                  <a:extLst>
                    <a:ext uri="{9D8B030D-6E8A-4147-A177-3AD203B41FA5}">
                      <a16:colId xmlns:a16="http://schemas.microsoft.com/office/drawing/2014/main" val="20004"/>
                    </a:ext>
                  </a:extLst>
                </a:gridCol>
                <a:gridCol w="301386">
                  <a:extLst>
                    <a:ext uri="{9D8B030D-6E8A-4147-A177-3AD203B41FA5}">
                      <a16:colId xmlns:a16="http://schemas.microsoft.com/office/drawing/2014/main" val="20005"/>
                    </a:ext>
                  </a:extLst>
                </a:gridCol>
                <a:gridCol w="349607">
                  <a:extLst>
                    <a:ext uri="{9D8B030D-6E8A-4147-A177-3AD203B41FA5}">
                      <a16:colId xmlns:a16="http://schemas.microsoft.com/office/drawing/2014/main" val="20006"/>
                    </a:ext>
                  </a:extLst>
                </a:gridCol>
                <a:gridCol w="895115">
                  <a:extLst>
                    <a:ext uri="{9D8B030D-6E8A-4147-A177-3AD203B41FA5}">
                      <a16:colId xmlns:a16="http://schemas.microsoft.com/office/drawing/2014/main" val="20007"/>
                    </a:ext>
                  </a:extLst>
                </a:gridCol>
                <a:gridCol w="515369">
                  <a:extLst>
                    <a:ext uri="{9D8B030D-6E8A-4147-A177-3AD203B41FA5}">
                      <a16:colId xmlns:a16="http://schemas.microsoft.com/office/drawing/2014/main" val="20008"/>
                    </a:ext>
                  </a:extLst>
                </a:gridCol>
              </a:tblGrid>
              <a:tr h="249719">
                <a:tc gridSpan="9">
                  <a:txBody>
                    <a:bodyPr/>
                    <a:lstStyle/>
                    <a:p>
                      <a:pPr algn="ctr" fontAlgn="ctr"/>
                      <a:r>
                        <a:rPr lang="pl-PL" sz="1100" b="0" i="0" u="none" strike="noStrike" dirty="0">
                          <a:solidFill>
                            <a:srgbClr val="17375D"/>
                          </a:solidFill>
                          <a:latin typeface="Arial Black"/>
                        </a:rPr>
                        <a:t>Okresní přebor  dospělých po 23.kole</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3331">
                <a:tc>
                  <a:txBody>
                    <a:bodyPr/>
                    <a:lstStyle/>
                    <a:p>
                      <a:pPr algn="ctr" fontAlgn="ctr"/>
                      <a:r>
                        <a:rPr lang="cs-CZ" sz="1100" b="1" i="0" u="none" strike="noStrike">
                          <a:solidFill>
                            <a:srgbClr val="FF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Štětí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84:31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193331">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Libochovice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67:30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2"/>
                  </a:ext>
                </a:extLst>
              </a:tr>
              <a:tr h="193331">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Liběšice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193331">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Podlusky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48:47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4"/>
                  </a:ext>
                </a:extLst>
              </a:tr>
              <a:tr h="193331">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Předonín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45:45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193331">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Lukavec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58:42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6"/>
                  </a:ext>
                </a:extLst>
              </a:tr>
              <a:tr h="193331">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Mšené lázně</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48:44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193331">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Litoměřice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52:38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8"/>
                  </a:ext>
                </a:extLst>
              </a:tr>
              <a:tr h="193331">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Dobříň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26:47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193331">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Třebenice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40:66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0"/>
                  </a:ext>
                </a:extLst>
              </a:tr>
              <a:tr h="193331">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Budyně</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33:46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193331">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Polepy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38:64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2"/>
                  </a:ext>
                </a:extLst>
              </a:tr>
              <a:tr h="193331">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Úštěk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17:91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59524"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74948" y="163116"/>
            <a:ext cx="4824536" cy="677108"/>
          </a:xfrm>
          <a:prstGeom prst="rect">
            <a:avLst/>
          </a:prstGeom>
          <a:blipFill dpi="0" rotWithShape="1">
            <a:blip r:embed="rId5" cstate="print">
              <a:alphaModFix amt="80000"/>
            </a:blip>
            <a:srcRect/>
            <a:stretch>
              <a:fillRect/>
            </a:stretch>
          </a:blipFill>
          <a:ln>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b">
            <a:spAutoFit/>
            <a:flatTx/>
          </a:bodyPr>
          <a:lstStyle/>
          <a:p>
            <a:pPr algn="ctr" eaLnBrk="0" hangingPunct="0">
              <a:defRPr/>
            </a:pPr>
            <a:r>
              <a:rPr lang="cs-CZ" sz="4400" dirty="0">
                <a:ln>
                  <a:solidFill>
                    <a:schemeClr val="accent6">
                      <a:lumMod val="60000"/>
                      <a:lumOff val="40000"/>
                    </a:schemeClr>
                  </a:solidFill>
                </a:ln>
                <a:blipFill>
                  <a:blip r:embed="rId6"/>
                  <a:tile tx="0" ty="0" sx="100000" sy="100000" flip="none" algn="tl"/>
                </a:blipFill>
                <a:effectLst>
                  <a:outerShdw blurRad="50800" dist="50800" dir="5400000" algn="ctr" rotWithShape="0">
                    <a:srgbClr val="FFCC00"/>
                  </a:outerShdw>
                </a:effectLst>
                <a:latin typeface="Tahoma" pitchFamily="34" charset="0"/>
                <a:cs typeface="Tahoma" pitchFamily="34" charset="0"/>
              </a:rPr>
              <a:t> </a:t>
            </a:r>
            <a:r>
              <a:rPr lang="cs-CZ" sz="4400" dirty="0">
                <a:ln w="6350">
                  <a:solidFill>
                    <a:srgbClr val="66FF33"/>
                  </a:solidFill>
                </a:ln>
                <a:solidFill>
                  <a:srgbClr val="CC0099"/>
                </a:solidFill>
                <a:effectLst>
                  <a:outerShdw blurRad="50800" dist="50800" dir="5400000" algn="ctr" rotWithShape="0">
                    <a:schemeClr val="bg1"/>
                  </a:outerShdw>
                </a:effectLst>
                <a:latin typeface="MS PGothic" pitchFamily="34" charset="-128"/>
                <a:ea typeface="MS PGothic" pitchFamily="34" charset="-128"/>
                <a:cs typeface="Leelawadee" pitchFamily="34" charset="-34"/>
              </a:rPr>
              <a:t>V Í T Á M E </a:t>
            </a:r>
            <a:endParaRPr lang="cs-CZ" sz="5400" b="0" dirty="0">
              <a:ln w="6350">
                <a:solidFill>
                  <a:srgbClr val="66FF33"/>
                </a:solidFill>
              </a:ln>
              <a:solidFill>
                <a:srgbClr val="CC0099"/>
              </a:solidFill>
              <a:effectLst>
                <a:outerShdw blurRad="50800" dist="50800" dir="5400000" algn="ctr" rotWithShape="0">
                  <a:schemeClr val="bg1"/>
                </a:outerShdw>
              </a:effectLst>
              <a:latin typeface="MS PGothic" pitchFamily="34" charset="-128"/>
              <a:ea typeface="MS PGothic" pitchFamily="34" charset="-128"/>
              <a:cs typeface="Leelawadee" pitchFamily="34" charset="-34"/>
            </a:endParaRPr>
          </a:p>
        </p:txBody>
      </p:sp>
      <p:sp>
        <p:nvSpPr>
          <p:cNvPr id="16" name="Text Box 128"/>
          <p:cNvSpPr txBox="1">
            <a:spLocks noChangeArrowheads="1"/>
          </p:cNvSpPr>
          <p:nvPr/>
        </p:nvSpPr>
        <p:spPr bwMode="auto">
          <a:xfrm>
            <a:off x="174948" y="955204"/>
            <a:ext cx="4752528" cy="58476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round/>
            <a:headEnd/>
            <a:tailEnd/>
          </a:ln>
          <a:effectLst>
            <a:outerShdw blurRad="50800" dist="38100" dir="16200000" rotWithShape="0">
              <a:srgbClr val="FFFFCC">
                <a:alpha val="40000"/>
              </a:srgbClr>
            </a:outerShdw>
          </a:effectLst>
          <a:scene3d>
            <a:camera prst="orthographicFront">
              <a:rot lat="0" lon="21599968" rev="0"/>
            </a:camera>
            <a:lightRig rig="threePt" dir="t"/>
          </a:scene3d>
          <a:sp3d z="50800" extrusionH="76200" contourW="12700" prstMaterial="plastic">
            <a:bevelT/>
            <a:bevelB prst="angle"/>
            <a:extrusionClr>
              <a:schemeClr val="accent1">
                <a:lumMod val="75000"/>
              </a:schemeClr>
            </a:extrusionClr>
            <a:contourClr>
              <a:schemeClr val="accent1">
                <a:lumMod val="75000"/>
              </a:schemeClr>
            </a:contourClr>
          </a:sp3d>
        </p:spPr>
        <p:txBody>
          <a:bodyPr lIns="91425" tIns="45713" rIns="91425" bIns="45713">
            <a:spAutoFit/>
            <a:flatTx/>
          </a:bodyPr>
          <a:lstStyle/>
          <a:p>
            <a:pPr algn="ctr" eaLnBrk="0" hangingPunct="0">
              <a:defRPr/>
            </a:pPr>
            <a:r>
              <a:rPr lang="cs-CZ" sz="1600" dirty="0">
                <a:solidFill>
                  <a:srgbClr val="003300"/>
                </a:solidFill>
                <a:effectLst>
                  <a:outerShdw blurRad="38100" dist="38100" dir="2700000" algn="tl">
                    <a:srgbClr val="000000">
                      <a:alpha val="43137"/>
                    </a:srgbClr>
                  </a:outerShdw>
                </a:effectLst>
                <a:latin typeface="Trebuchet MS" pitchFamily="34" charset="0"/>
              </a:rPr>
              <a:t>Při příležitosti dnešního utkání divizní soutěže skupiny B funkcionáře, hráče a příznivce</a:t>
            </a:r>
          </a:p>
        </p:txBody>
      </p:sp>
      <p:sp>
        <p:nvSpPr>
          <p:cNvPr id="7178" name="Rectangle 129"/>
          <p:cNvSpPr>
            <a:spLocks noChangeArrowheads="1"/>
          </p:cNvSpPr>
          <p:nvPr/>
        </p:nvSpPr>
        <p:spPr bwMode="auto">
          <a:xfrm>
            <a:off x="174625" y="1674813"/>
            <a:ext cx="4752851" cy="720725"/>
          </a:xfrm>
          <a:prstGeom prst="rect">
            <a:avLst/>
          </a:prstGeom>
          <a:blipFill>
            <a:blip r:embed="rId7" cstate="prin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4800" dirty="0">
                <a:solidFill>
                  <a:srgbClr val="CC0099"/>
                </a:solidFill>
                <a:effectLst>
                  <a:outerShdw blurRad="38100" dist="38100" dir="2700000" algn="tl">
                    <a:srgbClr val="000000">
                      <a:alpha val="43137"/>
                    </a:srgbClr>
                  </a:outerShdw>
                </a:effectLst>
                <a:latin typeface="FrankRuehl" pitchFamily="34" charset="-79"/>
                <a:ea typeface="MS Gothic" pitchFamily="49" charset="-128"/>
                <a:cs typeface="FrankRuehl" pitchFamily="34" charset="-79"/>
              </a:rPr>
              <a:t>SK Štětí</a:t>
            </a:r>
          </a:p>
        </p:txBody>
      </p:sp>
      <p:sp>
        <p:nvSpPr>
          <p:cNvPr id="7179" name="Rectangle 146"/>
          <p:cNvSpPr>
            <a:spLocks noChangeArrowheads="1"/>
          </p:cNvSpPr>
          <p:nvPr/>
        </p:nvSpPr>
        <p:spPr bwMode="auto">
          <a:xfrm>
            <a:off x="174948" y="2683396"/>
            <a:ext cx="4824536" cy="1223962"/>
          </a:xfrm>
          <a:prstGeom prst="rect">
            <a:avLst/>
          </a:prstGeom>
          <a:solidFill>
            <a:srgbClr val="FFFF66"/>
          </a:solidFill>
          <a:ln w="3175">
            <a:solidFill>
              <a:schemeClr val="accent6">
                <a:lumMod val="50000"/>
              </a:schemeClr>
            </a:solidFill>
            <a:miter lim="800000"/>
            <a:headEnd/>
            <a:tailEnd/>
          </a:ln>
        </p:spPr>
        <p:txBody>
          <a:bodyPr lIns="91425" tIns="45713" rIns="91425" bIns="45713"/>
          <a:lstStyle/>
          <a:p>
            <a:pPr algn="ctr" eaLnBrk="0" hangingPunct="0">
              <a:defRPr/>
            </a:pPr>
            <a:r>
              <a:rPr lang="cs-CZ" sz="4000" dirty="0" smtClean="0">
                <a:solidFill>
                  <a:srgbClr val="3333CC"/>
                </a:solidFill>
                <a:effectLst>
                  <a:outerShdw blurRad="38100" dist="38100" dir="2700000" algn="tl">
                    <a:srgbClr val="000000"/>
                  </a:outerShdw>
                </a:effectLst>
                <a:latin typeface="FrankRuehl" pitchFamily="34" charset="-79"/>
                <a:ea typeface="MS PGothic" pitchFamily="34" charset="-128"/>
                <a:cs typeface="FrankRuehl" pitchFamily="34" charset="-79"/>
              </a:rPr>
              <a:t>FK Motorlet </a:t>
            </a:r>
          </a:p>
          <a:p>
            <a:pPr algn="ctr" eaLnBrk="0" hangingPunct="0">
              <a:defRPr/>
            </a:pPr>
            <a:r>
              <a:rPr lang="cs-CZ" sz="4000" dirty="0" smtClean="0">
                <a:solidFill>
                  <a:srgbClr val="3333CC"/>
                </a:solidFill>
                <a:effectLst>
                  <a:outerShdw blurRad="38100" dist="38100" dir="2700000" algn="tl">
                    <a:srgbClr val="000000"/>
                  </a:outerShdw>
                </a:effectLst>
                <a:latin typeface="FrankRuehl" pitchFamily="34" charset="-79"/>
                <a:ea typeface="MS PGothic" pitchFamily="34" charset="-128"/>
                <a:cs typeface="FrankRuehl" pitchFamily="34" charset="-79"/>
              </a:rPr>
              <a:t>Praha</a:t>
            </a:r>
          </a:p>
        </p:txBody>
      </p:sp>
      <p:sp>
        <p:nvSpPr>
          <p:cNvPr id="12298" name="Text Box 147"/>
          <p:cNvSpPr txBox="1">
            <a:spLocks noChangeArrowheads="1"/>
          </p:cNvSpPr>
          <p:nvPr/>
        </p:nvSpPr>
        <p:spPr bwMode="auto">
          <a:xfrm>
            <a:off x="2335213" y="2324100"/>
            <a:ext cx="339725" cy="460375"/>
          </a:xfrm>
          <a:prstGeom prst="rect">
            <a:avLst/>
          </a:prstGeom>
          <a:noFill/>
          <a:ln w="9525">
            <a:noFill/>
            <a:miter lim="800000"/>
            <a:headEnd/>
            <a:tailEnd/>
          </a:ln>
        </p:spPr>
        <p:txBody>
          <a:bodyPr lIns="91425" tIns="45713" rIns="91425" bIns="45713">
            <a:spAutoFit/>
          </a:bodyPr>
          <a:lstStyle/>
          <a:p>
            <a:pPr algn="ctr" eaLnBrk="0" hangingPunct="0"/>
            <a:r>
              <a:rPr lang="cs-CZ" sz="2400" dirty="0">
                <a:latin typeface="Albertus MT" pitchFamily="18" charset="0"/>
              </a:rPr>
              <a:t>a</a:t>
            </a:r>
          </a:p>
        </p:txBody>
      </p:sp>
      <p:sp>
        <p:nvSpPr>
          <p:cNvPr id="7181" name="Text Box 148"/>
          <p:cNvSpPr txBox="1">
            <a:spLocks noChangeArrowheads="1"/>
          </p:cNvSpPr>
          <p:nvPr/>
        </p:nvSpPr>
        <p:spPr bwMode="auto">
          <a:xfrm>
            <a:off x="174948" y="3979540"/>
            <a:ext cx="4824536" cy="2462198"/>
          </a:xfrm>
          <a:prstGeom prst="rect">
            <a:avLst/>
          </a:prstGeom>
          <a:blipFill dpi="0" rotWithShape="1">
            <a:blip r:embed="rId8" cstate="print">
              <a:alphaModFix amt="46000"/>
            </a:blip>
            <a:srcRect/>
            <a:stretch>
              <a:fillRect/>
            </a:stretch>
          </a:blipFill>
          <a:ln w="9525">
            <a:no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200" i="1" u="sng" dirty="0">
                <a:ln w="3175">
                  <a:noFill/>
                </a:ln>
                <a:solidFill>
                  <a:srgbClr val="00CC66"/>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Hlavního rozhodčího</a:t>
            </a:r>
          </a:p>
          <a:p>
            <a:pPr algn="ctr" eaLnBrk="0" hangingPunct="0">
              <a:defRPr/>
            </a:pPr>
            <a:r>
              <a:rPr lang="cs-CZ" sz="2200" i="1" dirty="0" smtClean="0">
                <a:ln w="3175">
                  <a:noFill/>
                </a:ln>
                <a:solidFill>
                  <a:srgbClr val="9900CC"/>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Jiřího Pečenku  z Českých Budějovic</a:t>
            </a:r>
            <a:endParaRPr lang="cs-CZ" sz="2200" i="1" dirty="0">
              <a:solidFill>
                <a:srgbClr val="9900CC"/>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marL="457126" lvl="1" indent="0" algn="ctr" eaLnBrk="0" hangingPunct="0">
              <a:defRPr/>
            </a:pPr>
            <a:r>
              <a:rPr lang="cs-CZ" sz="2200" i="1" u="sng" dirty="0">
                <a:ln w="3175">
                  <a:noFill/>
                </a:ln>
                <a:solidFill>
                  <a:srgbClr val="00CC66"/>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Asistenty hlavního </a:t>
            </a:r>
            <a:r>
              <a:rPr lang="cs-CZ" sz="2200" i="1" u="sng" dirty="0" smtClean="0">
                <a:ln w="3175">
                  <a:noFill/>
                </a:ln>
                <a:solidFill>
                  <a:srgbClr val="00CC66"/>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rozhodčího</a:t>
            </a:r>
            <a:endParaRPr lang="cs-CZ" sz="2200" i="1" u="sng" dirty="0">
              <a:ln w="3175">
                <a:noFill/>
              </a:ln>
              <a:solidFill>
                <a:srgbClr val="00CC66"/>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a:defRPr/>
            </a:pPr>
            <a:r>
              <a:rPr lang="cs-CZ" sz="2200" i="1" dirty="0" smtClean="0">
                <a:solidFill>
                  <a:srgbClr val="9900CC"/>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Miroslav Průchu z Vodňan </a:t>
            </a:r>
          </a:p>
          <a:p>
            <a:pPr algn="ctr">
              <a:defRPr/>
            </a:pPr>
            <a:r>
              <a:rPr lang="cs-CZ" sz="2200" i="1" dirty="0" smtClean="0">
                <a:solidFill>
                  <a:srgbClr val="9900CC"/>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Pavla Krupku z Litoměřic</a:t>
            </a:r>
            <a:endParaRPr lang="cs-CZ" sz="2200" i="1" dirty="0">
              <a:solidFill>
                <a:srgbClr val="9900CC"/>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lvl="1" algn="ctr">
              <a:defRPr/>
            </a:pPr>
            <a:r>
              <a:rPr lang="cs-CZ" sz="2200" i="1" u="sng" dirty="0" smtClean="0">
                <a:ln w="3175">
                  <a:noFill/>
                </a:ln>
                <a:solidFill>
                  <a:srgbClr val="00CC66"/>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Delegáta </a:t>
            </a:r>
            <a:r>
              <a:rPr lang="cs-CZ" sz="2200" i="1" u="sng" dirty="0">
                <a:ln w="3175">
                  <a:noFill/>
                </a:ln>
                <a:solidFill>
                  <a:srgbClr val="00CC66"/>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FAČR</a:t>
            </a:r>
          </a:p>
          <a:p>
            <a:pPr lvl="1" algn="ctr">
              <a:defRPr/>
            </a:pPr>
            <a:r>
              <a:rPr lang="cs-CZ" sz="2200" i="1" dirty="0" smtClean="0">
                <a:solidFill>
                  <a:srgbClr val="9900CC"/>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Pavla Raucha z Nýřan</a:t>
            </a:r>
            <a:endParaRPr lang="cs-CZ" sz="2200" i="1" dirty="0">
              <a:solidFill>
                <a:srgbClr val="9900CC"/>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2" name="Picture 1"/>
          <p:cNvPicPr>
            <a:picLocks noChangeAspect="1" noChangeArrowheads="1"/>
          </p:cNvPicPr>
          <p:nvPr/>
        </p:nvPicPr>
        <p:blipFill>
          <a:blip r:embed="rId9" cstate="print"/>
          <a:srcRect/>
          <a:stretch>
            <a:fillRect/>
          </a:stretch>
        </p:blipFill>
        <p:spPr bwMode="auto">
          <a:xfrm>
            <a:off x="462980" y="6427812"/>
            <a:ext cx="738200" cy="756000"/>
          </a:xfrm>
          <a:prstGeom prst="rect">
            <a:avLst/>
          </a:prstGeom>
          <a:noFill/>
          <a:ln w="9525">
            <a:noFill/>
            <a:miter lim="800000"/>
            <a:headEnd/>
            <a:tailEnd/>
          </a:ln>
        </p:spPr>
      </p:pic>
      <p:pic>
        <p:nvPicPr>
          <p:cNvPr id="3" name="Picture 2"/>
          <p:cNvPicPr>
            <a:picLocks noChangeAspect="1" noChangeArrowheads="1"/>
          </p:cNvPicPr>
          <p:nvPr/>
        </p:nvPicPr>
        <p:blipFill>
          <a:blip r:embed="rId10" cstate="print"/>
          <a:srcRect/>
          <a:stretch>
            <a:fillRect/>
          </a:stretch>
        </p:blipFill>
        <p:spPr bwMode="auto">
          <a:xfrm>
            <a:off x="1975148" y="6591000"/>
            <a:ext cx="727881" cy="612000"/>
          </a:xfrm>
          <a:prstGeom prst="rect">
            <a:avLst/>
          </a:prstGeom>
          <a:noFill/>
          <a:ln w="9525">
            <a:noFill/>
            <a:miter lim="800000"/>
            <a:headEnd/>
            <a:tailEnd/>
          </a:ln>
        </p:spPr>
      </p:pic>
      <p:pic>
        <p:nvPicPr>
          <p:cNvPr id="4" name="Picture 3"/>
          <p:cNvPicPr>
            <a:picLocks noChangeAspect="1" noChangeArrowheads="1"/>
          </p:cNvPicPr>
          <p:nvPr/>
        </p:nvPicPr>
        <p:blipFill>
          <a:blip r:embed="rId11" cstate="print"/>
          <a:srcRect/>
          <a:stretch>
            <a:fillRect/>
          </a:stretch>
        </p:blipFill>
        <p:spPr bwMode="auto">
          <a:xfrm>
            <a:off x="3559325" y="6643836"/>
            <a:ext cx="892911" cy="540000"/>
          </a:xfrm>
          <a:prstGeom prst="rect">
            <a:avLst/>
          </a:prstGeom>
          <a:noFill/>
          <a:ln w="9525">
            <a:noFill/>
            <a:miter lim="800000"/>
            <a:headEnd/>
            <a:tailEnd/>
          </a:ln>
        </p:spPr>
      </p:pic>
      <p:pic>
        <p:nvPicPr>
          <p:cNvPr id="29701" name="Picture 5"/>
          <p:cNvPicPr>
            <a:picLocks noChangeAspect="1" noChangeArrowheads="1"/>
          </p:cNvPicPr>
          <p:nvPr/>
        </p:nvPicPr>
        <p:blipFill>
          <a:blip r:embed="rId12" cstate="print"/>
          <a:srcRect/>
          <a:stretch>
            <a:fillRect/>
          </a:stretch>
        </p:blipFill>
        <p:spPr bwMode="auto">
          <a:xfrm>
            <a:off x="5575548" y="235124"/>
            <a:ext cx="4487094" cy="2952328"/>
          </a:xfrm>
          <a:prstGeom prst="rect">
            <a:avLst/>
          </a:prstGeom>
          <a:noFill/>
          <a:ln w="9525">
            <a:noFill/>
            <a:miter lim="800000"/>
            <a:headEnd/>
            <a:tailEnd/>
          </a:ln>
        </p:spPr>
      </p:pic>
      <p:pic>
        <p:nvPicPr>
          <p:cNvPr id="29702" name="Picture 6"/>
          <p:cNvPicPr>
            <a:picLocks noChangeAspect="1" noChangeArrowheads="1"/>
          </p:cNvPicPr>
          <p:nvPr/>
        </p:nvPicPr>
        <p:blipFill>
          <a:blip r:embed="rId13" cstate="print"/>
          <a:srcRect/>
          <a:stretch>
            <a:fillRect/>
          </a:stretch>
        </p:blipFill>
        <p:spPr bwMode="auto">
          <a:xfrm>
            <a:off x="5719564" y="3691508"/>
            <a:ext cx="4392488"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5503540" y="569903"/>
            <a:ext cx="4495428"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dokáže věci zdánlivě jasné otočit o 180 stupňů. Běžela 65. minutě, když ke střele napřáhl hráč domácích a už za letu bylo více než jasné, že to pro nás dobře nedopadne.Krásný gól, který znamenal snížení náskoku na 1:3. Domácím narostla křídla a za minutu měli další velkou možnost snížit. Největší síla domácích to byli rychlonozí útočníci, kteří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štětským</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obráncům často ukazovali záda a v 67. minutě po jednom takovém úniku se jim podařilo snížit už na 2:3. Nervozita na hřišti se stupňovala. Vyvrcholilo to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plyvnutím</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hráče domácích do obličeje Jirky Svobody. Rozhodčí dělal, že nevidí, i když byl jen pár metrů od toho.To už nevydrželi někteří diváci hostů a začali se ozývat proti tomu co bylo zjevné od úvodního hvizdu. Urážlivé výroky vůči hráčům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Štětí</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 rozhodčím, kde nejslušnější slovo bylo ty vole byly slyšet po celých Libochovicích.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Rozhdočí</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Hlaváček, který se jinak snažil pískat objektivně, dělal mrtvého brouka a domácím hráčům přisoudil nepochopitelnou imunitu, protože jinak by těžko dohrávali v 11. V 83. minutě zastavil za cenu faulu hráče domácích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Bánovčin</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 zde se mělo také červenat. Byl z toho volný přímý kop, ale i s tím jsme si poradili. Už jsme začínali věřit, že náskok udržíme. Mezitím stačili domácí hrubě atakovat a faulovat našeho brankáře, který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dochytával</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s velkým vypětím a vůlí. To ale ještě nevěděl co ho čeká. Nejprve to špatné. Ve 2. minutě nastavení jsme se nezachovali moc zkušeně a místo odkopu jsme s míčem zkoušeli něco vymyslet, ale to se nám vymstilo. Domácí k velké radosti diváků vyrovnali na konečných 3:3. Na řadu musely přijít penalty, jejichž hrdinou se stal právě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Bánovčin</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Libochovice nedaly, Peterka s přehledem 0:1 , domácí srovnaly na 1:1, ale do opětovného vedení nás dostal Pilař 2:1, tíhu odpovědnosti neunesl hráč domácích a nedal. 2 body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Štětí</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1 Libochovice. Máme náskok 3 bodů, Do konce ještě 3 zápasy, Libochovice 4. Kdyby nikdo neztratil do konce ani bod, tak bude rozhodovat vzájemný zápas a ten mají Libochovice lepší. Je to ale pouze matematika a na konci to může být všechno jinak.</a:t>
            </a:r>
            <a:b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br>
            <a:r>
              <a:rPr kumimoji="0" lang="cs-CZ" sz="1100" b="0" i="0" u="sng" strike="noStrike" cap="none" normalizeH="0" baseline="0" dirty="0" smtClean="0">
                <a:ln>
                  <a:noFill/>
                </a:ln>
                <a:solidFill>
                  <a:srgbClr val="333333"/>
                </a:solidFill>
                <a:effectLst/>
                <a:latin typeface="Arial" pitchFamily="34" charset="0"/>
                <a:ea typeface="Times New Roman" pitchFamily="18" charset="0"/>
                <a:cs typeface="Arial" pitchFamily="34" charset="0"/>
              </a:rPr>
              <a:t>Branky</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Peterka 2, Malý 1</a:t>
            </a:r>
            <a:b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br>
            <a:r>
              <a:rPr kumimoji="0" lang="cs-CZ" sz="1100" b="0" i="0" u="sng" cap="none" normalizeH="0" baseline="0" dirty="0" smtClean="0">
                <a:ln>
                  <a:noFill/>
                </a:ln>
                <a:solidFill>
                  <a:srgbClr val="333333"/>
                </a:solidFill>
                <a:effectLst/>
                <a:latin typeface="Arial" pitchFamily="34" charset="0"/>
                <a:ea typeface="Times New Roman" pitchFamily="18" charset="0"/>
                <a:cs typeface="Arial" pitchFamily="34" charset="0"/>
              </a:rPr>
              <a:t>Sestava:</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Bánovčin</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P.Vaněk</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Toman, Malý,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Gernat</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-Stehlík , </a:t>
            </a:r>
          </a:p>
          <a:p>
            <a:pPr marL="0" marR="0" lvl="0" indent="0" algn="l" defTabSz="914400" rtl="0" eaLnBrk="1" fontAlgn="base" latinLnBrk="0" hangingPunct="1">
              <a:lnSpc>
                <a:spcPct val="100000"/>
              </a:lnSpc>
              <a:spcBef>
                <a:spcPct val="0"/>
              </a:spcBef>
              <a:spcAft>
                <a:spcPct val="0"/>
              </a:spcAft>
              <a:buClrTx/>
              <a:buSzTx/>
              <a:buFontTx/>
              <a:buNone/>
              <a:tabLst/>
            </a:pPr>
            <a:r>
              <a:rPr lang="cs-CZ" sz="1100" b="0" dirty="0" smtClean="0">
                <a:solidFill>
                  <a:srgbClr val="333333"/>
                </a:solidFill>
                <a:latin typeface="Arial" pitchFamily="34" charset="0"/>
                <a:ea typeface="Times New Roman" pitchFamily="18" charset="0"/>
                <a:cs typeface="Arial" pitchFamily="34" charset="0"/>
              </a:rPr>
              <a:t>                </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Matoušek,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Malák</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Svoboda- Pilař, Peterka</a:t>
            </a:r>
            <a:b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br>
            <a:r>
              <a:rPr kumimoji="0" lang="cs-CZ" sz="1100" b="0" i="0" u="sng" strike="noStrike" cap="none" normalizeH="0" baseline="0" dirty="0" smtClean="0">
                <a:ln>
                  <a:noFill/>
                </a:ln>
                <a:solidFill>
                  <a:srgbClr val="333333"/>
                </a:solidFill>
                <a:effectLst/>
                <a:latin typeface="Arial" pitchFamily="34" charset="0"/>
                <a:ea typeface="Times New Roman" pitchFamily="18" charset="0"/>
                <a:cs typeface="Arial" pitchFamily="34" charset="0"/>
              </a:rPr>
              <a:t>Připraveni</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Vlček, Černý,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Németh</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r>
            <a:b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br>
            <a:r>
              <a:rPr kumimoji="0" lang="cs-CZ" sz="1100" b="0" i="0" u="sng" strike="noStrike" cap="none" normalizeH="0" baseline="0" dirty="0" smtClean="0">
                <a:ln>
                  <a:noFill/>
                </a:ln>
                <a:solidFill>
                  <a:srgbClr val="333333"/>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J.Ransdorf</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cs-CZ" sz="1100" b="0" i="0" u="sng" strike="noStrike" cap="none" normalizeH="0" baseline="0" dirty="0" smtClean="0">
                <a:ln>
                  <a:noFill/>
                </a:ln>
                <a:solidFill>
                  <a:srgbClr val="333333"/>
                </a:solidFill>
                <a:effectLst/>
                <a:latin typeface="Arial" pitchFamily="34" charset="0"/>
                <a:ea typeface="Times New Roman" pitchFamily="18" charset="0"/>
                <a:cs typeface="Arial" pitchFamily="34" charset="0"/>
              </a:rPr>
              <a:t>Vedoucí</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V</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Minárik</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r>
            <a:b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br>
            <a:r>
              <a:rPr kumimoji="0" lang="cs-CZ" sz="1100" b="0" i="0" u="sng" strike="noStrike" cap="none" normalizeH="0" baseline="0" dirty="0" smtClean="0">
                <a:ln>
                  <a:noFill/>
                </a:ln>
                <a:solidFill>
                  <a:srgbClr val="333333"/>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:Hlaváček -Bartůněk, Blažek</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ovéPole 10"/>
          <p:cNvSpPr txBox="1"/>
          <p:nvPr/>
        </p:nvSpPr>
        <p:spPr>
          <a:xfrm>
            <a:off x="5647556" y="235124"/>
            <a:ext cx="4464496" cy="276999"/>
          </a:xfrm>
          <a:prstGeom prst="rect">
            <a:avLst/>
          </a:prstGeom>
          <a:solidFill>
            <a:schemeClr val="accent5">
              <a:lumMod val="60000"/>
              <a:lumOff val="40000"/>
            </a:schemeClr>
          </a:solidFill>
        </p:spPr>
        <p:txBody>
          <a:bodyPr wrap="square" rtlCol="0">
            <a:spAutoFit/>
          </a:bodyPr>
          <a:lstStyle/>
          <a:p>
            <a:pPr algn="ctr"/>
            <a:r>
              <a:rPr lang="cs-CZ" dirty="0" smtClean="0"/>
              <a:t>Pokračování zápasu FK Libochovice – SK </a:t>
            </a:r>
            <a:r>
              <a:rPr lang="cs-CZ" dirty="0" err="1" smtClean="0"/>
              <a:t>Štětí</a:t>
            </a:r>
            <a:r>
              <a:rPr lang="cs-CZ" dirty="0" smtClean="0"/>
              <a:t> B</a:t>
            </a:r>
            <a:endParaRPr lang="cs-CZ" dirty="0"/>
          </a:p>
        </p:txBody>
      </p:sp>
      <p:pic>
        <p:nvPicPr>
          <p:cNvPr id="50177" name="Picture 1"/>
          <p:cNvPicPr>
            <a:picLocks noChangeAspect="1" noChangeArrowheads="1"/>
          </p:cNvPicPr>
          <p:nvPr/>
        </p:nvPicPr>
        <p:blipFill>
          <a:blip r:embed="rId2" cstate="print"/>
          <a:srcRect/>
          <a:stretch>
            <a:fillRect/>
          </a:stretch>
        </p:blipFill>
        <p:spPr bwMode="auto">
          <a:xfrm>
            <a:off x="9103941" y="6427812"/>
            <a:ext cx="720080" cy="587896"/>
          </a:xfrm>
          <a:prstGeom prst="rect">
            <a:avLst/>
          </a:prstGeom>
          <a:noFill/>
          <a:ln w="9525">
            <a:noFill/>
            <a:miter lim="800000"/>
            <a:headEnd/>
            <a:tailEnd/>
          </a:ln>
        </p:spPr>
      </p:pic>
      <p:pic>
        <p:nvPicPr>
          <p:cNvPr id="2" name="Picture 1"/>
          <p:cNvPicPr>
            <a:picLocks noChangeAspect="1" noChangeArrowheads="1"/>
          </p:cNvPicPr>
          <p:nvPr/>
        </p:nvPicPr>
        <p:blipFill>
          <a:blip r:embed="rId3" cstate="print"/>
          <a:srcRect/>
          <a:stretch>
            <a:fillRect/>
          </a:stretch>
        </p:blipFill>
        <p:spPr bwMode="auto">
          <a:xfrm>
            <a:off x="246956" y="307132"/>
            <a:ext cx="4680520" cy="2736304"/>
          </a:xfrm>
          <a:prstGeom prst="rect">
            <a:avLst/>
          </a:prstGeom>
          <a:noFill/>
          <a:ln w="9525">
            <a:noFill/>
            <a:miter lim="800000"/>
            <a:headEnd/>
            <a:tailEnd/>
          </a:ln>
        </p:spPr>
      </p:pic>
      <p:sp>
        <p:nvSpPr>
          <p:cNvPr id="6" name="TextovéPole 5"/>
          <p:cNvSpPr txBox="1"/>
          <p:nvPr/>
        </p:nvSpPr>
        <p:spPr>
          <a:xfrm>
            <a:off x="246956" y="3187452"/>
            <a:ext cx="4680520" cy="288032"/>
          </a:xfrm>
          <a:prstGeom prst="rect">
            <a:avLst/>
          </a:prstGeom>
          <a:solidFill>
            <a:schemeClr val="bg2">
              <a:lumMod val="40000"/>
              <a:lumOff val="60000"/>
            </a:schemeClr>
          </a:solidFill>
        </p:spPr>
        <p:txBody>
          <a:bodyPr wrap="square" rtlCol="0">
            <a:spAutoFit/>
          </a:bodyPr>
          <a:lstStyle/>
          <a:p>
            <a:pPr algn="ctr"/>
            <a:r>
              <a:rPr lang="cs-CZ" dirty="0" smtClean="0">
                <a:latin typeface="Albertus MT"/>
              </a:rPr>
              <a:t>Nástup k zápasu v Českém Brodě dne 24.5.2014</a:t>
            </a:r>
            <a:endParaRPr lang="cs-CZ" dirty="0">
              <a:latin typeface="Albertus MT"/>
            </a:endParaRPr>
          </a:p>
        </p:txBody>
      </p:sp>
      <p:pic>
        <p:nvPicPr>
          <p:cNvPr id="50178" name="Picture 2"/>
          <p:cNvPicPr>
            <a:picLocks noChangeAspect="1" noChangeArrowheads="1"/>
          </p:cNvPicPr>
          <p:nvPr/>
        </p:nvPicPr>
        <p:blipFill>
          <a:blip r:embed="rId4" cstate="print"/>
          <a:srcRect/>
          <a:stretch>
            <a:fillRect/>
          </a:stretch>
        </p:blipFill>
        <p:spPr bwMode="auto">
          <a:xfrm>
            <a:off x="318964" y="3835524"/>
            <a:ext cx="4536504" cy="309634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74948" y="98584"/>
            <a:ext cx="4824536" cy="71404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gradFill flip="none" rotWithShape="1">
                    <a:gsLst>
                      <a:gs pos="0">
                        <a:srgbClr val="D6B19C"/>
                      </a:gs>
                      <a:gs pos="30000">
                        <a:srgbClr val="D49E6C"/>
                      </a:gs>
                      <a:gs pos="70000">
                        <a:srgbClr val="A65528"/>
                      </a:gs>
                      <a:gs pos="100000">
                        <a:srgbClr val="663012"/>
                      </a:gs>
                    </a:gsLst>
                    <a:lin ang="5400000" scaled="0"/>
                    <a:tileRect r="-100000" b="-100000"/>
                  </a:gradFill>
                </a:ln>
                <a:solidFill>
                  <a:srgbClr val="660033"/>
                </a:solidFill>
                <a:effectLst/>
                <a:latin typeface="Calisto MT" pitchFamily="18" charset="0"/>
                <a:ea typeface="Calibri" pitchFamily="34" charset="0"/>
                <a:cs typeface="Times New Roman" pitchFamily="18" charset="0"/>
              </a:rPr>
              <a:t>FK Libochovice - SK </a:t>
            </a:r>
            <a:r>
              <a:rPr kumimoji="0" lang="cs-CZ" sz="2000" b="1" i="0" u="sng" strike="noStrike" cap="none" normalizeH="0" baseline="0" dirty="0" err="1" smtClean="0">
                <a:ln>
                  <a:gradFill flip="none" rotWithShape="1">
                    <a:gsLst>
                      <a:gs pos="0">
                        <a:srgbClr val="D6B19C"/>
                      </a:gs>
                      <a:gs pos="30000">
                        <a:srgbClr val="D49E6C"/>
                      </a:gs>
                      <a:gs pos="70000">
                        <a:srgbClr val="A65528"/>
                      </a:gs>
                      <a:gs pos="100000">
                        <a:srgbClr val="663012"/>
                      </a:gs>
                    </a:gsLst>
                    <a:lin ang="5400000" scaled="0"/>
                    <a:tileRect r="-100000" b="-100000"/>
                  </a:gradFill>
                </a:ln>
                <a:solidFill>
                  <a:srgbClr val="660033"/>
                </a:solidFill>
                <a:effectLst/>
                <a:latin typeface="Calisto MT" pitchFamily="18" charset="0"/>
                <a:ea typeface="Calibri" pitchFamily="34" charset="0"/>
                <a:cs typeface="Times New Roman" pitchFamily="18" charset="0"/>
              </a:rPr>
              <a:t>Štětí</a:t>
            </a:r>
            <a:r>
              <a:rPr kumimoji="0" lang="cs-CZ" sz="2000" b="1" i="0" u="sng" strike="noStrike" cap="none" normalizeH="0" baseline="0" dirty="0" smtClean="0">
                <a:ln>
                  <a:gradFill flip="none" rotWithShape="1">
                    <a:gsLst>
                      <a:gs pos="0">
                        <a:srgbClr val="D6B19C"/>
                      </a:gs>
                      <a:gs pos="30000">
                        <a:srgbClr val="D49E6C"/>
                      </a:gs>
                      <a:gs pos="70000">
                        <a:srgbClr val="A65528"/>
                      </a:gs>
                      <a:gs pos="100000">
                        <a:srgbClr val="663012"/>
                      </a:gs>
                    </a:gsLst>
                    <a:lin ang="5400000" scaled="0"/>
                    <a:tileRect r="-100000" b="-100000"/>
                  </a:gradFill>
                </a:ln>
                <a:solidFill>
                  <a:srgbClr val="660033"/>
                </a:solidFill>
                <a:effectLst/>
                <a:latin typeface="Calisto MT" pitchFamily="18" charset="0"/>
                <a:ea typeface="Calibri" pitchFamily="34" charset="0"/>
                <a:cs typeface="Times New Roman" pitchFamily="18" charset="0"/>
              </a:rPr>
              <a:t> B</a:t>
            </a:r>
            <a:endParaRPr kumimoji="0" lang="cs-CZ" sz="2000" b="0" i="0" u="none" strike="noStrike" cap="none" normalizeH="0" baseline="0" dirty="0" smtClean="0">
              <a:ln>
                <a:gradFill flip="none" rotWithShape="1">
                  <a:gsLst>
                    <a:gs pos="0">
                      <a:srgbClr val="D6B19C"/>
                    </a:gs>
                    <a:gs pos="30000">
                      <a:srgbClr val="D49E6C"/>
                    </a:gs>
                    <a:gs pos="70000">
                      <a:srgbClr val="A65528"/>
                    </a:gs>
                    <a:gs pos="100000">
                      <a:srgbClr val="663012"/>
                    </a:gs>
                  </a:gsLst>
                  <a:lin ang="5400000" scaled="0"/>
                  <a:tileRect r="-100000" b="-100000"/>
                </a:gradFill>
              </a:ln>
              <a:solidFill>
                <a:srgbClr val="660033"/>
              </a:solidFill>
              <a:effectLst/>
              <a:latin typeface="Calisto MT"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gradFill flip="none" rotWithShape="1">
                    <a:gsLst>
                      <a:gs pos="0">
                        <a:srgbClr val="D6B19C"/>
                      </a:gs>
                      <a:gs pos="30000">
                        <a:srgbClr val="D49E6C"/>
                      </a:gs>
                      <a:gs pos="70000">
                        <a:srgbClr val="A65528"/>
                      </a:gs>
                      <a:gs pos="100000">
                        <a:srgbClr val="663012"/>
                      </a:gs>
                    </a:gsLst>
                    <a:lin ang="5400000" scaled="0"/>
                    <a:tileRect r="-100000" b="-100000"/>
                  </a:gradFill>
                </a:ln>
                <a:solidFill>
                  <a:srgbClr val="660033"/>
                </a:solidFill>
                <a:effectLst/>
                <a:latin typeface="Calisto MT" pitchFamily="18" charset="0"/>
                <a:ea typeface="Calibri" pitchFamily="34" charset="0"/>
                <a:cs typeface="Times New Roman" pitchFamily="18" charset="0"/>
              </a:rPr>
              <a:t>3:4 PK(0:2)   17.5.2014</a:t>
            </a:r>
            <a:endParaRPr kumimoji="0" lang="cs-CZ" sz="2000" b="0" i="0" u="none" strike="noStrike" cap="none" normalizeH="0" baseline="0" dirty="0" smtClean="0">
              <a:ln>
                <a:gradFill flip="none" rotWithShape="1">
                  <a:gsLst>
                    <a:gs pos="0">
                      <a:srgbClr val="D6B19C"/>
                    </a:gs>
                    <a:gs pos="30000">
                      <a:srgbClr val="D49E6C"/>
                    </a:gs>
                    <a:gs pos="70000">
                      <a:srgbClr val="A65528"/>
                    </a:gs>
                    <a:gs pos="100000">
                      <a:srgbClr val="663012"/>
                    </a:gs>
                  </a:gsLst>
                  <a:lin ang="5400000" scaled="0"/>
                  <a:tileRect r="-100000" b="-100000"/>
                </a:gradFill>
              </a:ln>
              <a:solidFill>
                <a:srgbClr val="660033"/>
              </a:solidFill>
              <a:effectLst/>
              <a:latin typeface="Calisto MT" pitchFamily="18" charset="0"/>
              <a:cs typeface="Arial" pitchFamily="34" charset="0"/>
            </a:endParaRPr>
          </a:p>
          <a:p>
            <a:r>
              <a:rPr lang="cs-CZ" sz="1100" b="0" dirty="0" smtClean="0">
                <a:latin typeface="Arial" pitchFamily="34" charset="0"/>
                <a:cs typeface="Arial" pitchFamily="34" charset="0"/>
              </a:rPr>
              <a:t>V rozpise okresních soutěží se o tomto víkendu hledal jen těžko atraktivnější zápas. Pozornost byla směřována do Libochovic, kde se utkala vedoucí mužstva okresního přeboru a 4 kola před koncem měl výsledek hodně napovědět, kdo bude k titulu přeborníka blíže. O motivaci bylo postaráno a zápas mohl začít. Tu první šanci si přichystali domácí hned v úvodu , kdy zůstal otevřený střed naší obrany a báječným zákrokem nás podržel </a:t>
            </a:r>
            <a:r>
              <a:rPr lang="cs-CZ" sz="1100" b="0" dirty="0" err="1" smtClean="0">
                <a:latin typeface="Arial" pitchFamily="34" charset="0"/>
                <a:cs typeface="Arial" pitchFamily="34" charset="0"/>
              </a:rPr>
              <a:t>Bánovčin</a:t>
            </a:r>
            <a:r>
              <a:rPr lang="cs-CZ" sz="1100" b="0" dirty="0" smtClean="0">
                <a:latin typeface="Arial" pitchFamily="34" charset="0"/>
                <a:cs typeface="Arial" pitchFamily="34" charset="0"/>
              </a:rPr>
              <a:t> v brance. Po úvodním vzájemném poznávaní jsme si vytvořili převahu a agresivním napadáním jsme soupeře nepouštěli do kombinace. Bylo to naše mužstvo, které si začalo připravovat šance. Malý neztrácel čas přípravou míče na pravou nohu a pustil to slabší levou. Dopadlo to tak, že míč se musel hledat v nedalekém lesoparku.Faulován byl Svoboda a z trestného kopu výborně mířil k tyči Malý, ale výborně chytající brankář Libochovic střelu zneškodnil. Ve 23. minutě jediná posila A mužstva Marek </a:t>
            </a:r>
            <a:r>
              <a:rPr lang="cs-CZ" sz="1100" b="0" dirty="0" err="1" smtClean="0">
                <a:latin typeface="Arial" pitchFamily="34" charset="0"/>
                <a:cs typeface="Arial" pitchFamily="34" charset="0"/>
              </a:rPr>
              <a:t>Malák</a:t>
            </a:r>
            <a:r>
              <a:rPr lang="cs-CZ" sz="1100" b="0" dirty="0" smtClean="0">
                <a:latin typeface="Arial" pitchFamily="34" charset="0"/>
                <a:cs typeface="Arial" pitchFamily="34" charset="0"/>
              </a:rPr>
              <a:t> prošel na 5 metrů před branku, kde tvrdě vystřelil, ale gólman byl opět na svém místě. V těchto minutách zápasu bylo sledovat hru </a:t>
            </a:r>
            <a:r>
              <a:rPr lang="cs-CZ" sz="1100" b="0" dirty="0" err="1" smtClean="0">
                <a:latin typeface="Arial" pitchFamily="34" charset="0"/>
                <a:cs typeface="Arial" pitchFamily="34" charset="0"/>
              </a:rPr>
              <a:t>štětského</a:t>
            </a:r>
            <a:r>
              <a:rPr lang="cs-CZ" sz="1100" b="0" dirty="0" smtClean="0">
                <a:latin typeface="Arial" pitchFamily="34" charset="0"/>
                <a:cs typeface="Arial" pitchFamily="34" charset="0"/>
              </a:rPr>
              <a:t> mužstva velmi příjemné. S velkou lehkostí obešel obránce Peterka a i zakončení bylo provedeno přesně, ale mrštnost a hbitost hlídače 3 tyčí držela domácí s čistým štítem. Po půlhodině hry jsme na vteřinu nechali volného hráče domácích, který svoji příležitost zakončil střelou daleko mimo branku. Domácí se pomalu dostávali z tlaku a před naší brankou to začalo vypadat všelijak. Místo odkopu míče do bezpečí jsme se ním před vlastní brankou až moc často mazlili a nepřesnou </a:t>
            </a:r>
            <a:r>
              <a:rPr lang="cs-CZ" sz="1100" b="0" dirty="0" err="1" smtClean="0">
                <a:latin typeface="Arial" pitchFamily="34" charset="0"/>
                <a:cs typeface="Arial" pitchFamily="34" charset="0"/>
              </a:rPr>
              <a:t>rozehehrávkou</a:t>
            </a:r>
            <a:r>
              <a:rPr lang="cs-CZ" sz="1100" b="0" dirty="0" smtClean="0">
                <a:latin typeface="Arial" pitchFamily="34" charset="0"/>
                <a:cs typeface="Arial" pitchFamily="34" charset="0"/>
              </a:rPr>
              <a:t> ho pak ztráceli. Soupeř tak dostával šanci k zakončení a tu největší </a:t>
            </a:r>
            <a:r>
              <a:rPr lang="cs-CZ" sz="1100" b="0" dirty="0" err="1" smtClean="0">
                <a:latin typeface="Arial" pitchFamily="34" charset="0"/>
                <a:cs typeface="Arial" pitchFamily="34" charset="0"/>
              </a:rPr>
              <a:t>přležitost</a:t>
            </a:r>
            <a:r>
              <a:rPr lang="cs-CZ" sz="1100" b="0" dirty="0" smtClean="0">
                <a:latin typeface="Arial" pitchFamily="34" charset="0"/>
                <a:cs typeface="Arial" pitchFamily="34" charset="0"/>
              </a:rPr>
              <a:t> měly Libochovice ve 33. minutě, kdy ale útočník místo střely volil kličku navíc. </a:t>
            </a:r>
            <a:r>
              <a:rPr lang="cs-CZ" sz="1100" b="0" dirty="0" err="1" smtClean="0">
                <a:latin typeface="Arial" pitchFamily="34" charset="0"/>
                <a:cs typeface="Arial" pitchFamily="34" charset="0"/>
              </a:rPr>
              <a:t>Protivnka</a:t>
            </a:r>
            <a:r>
              <a:rPr lang="cs-CZ" sz="1100" b="0" dirty="0" smtClean="0">
                <a:latin typeface="Arial" pitchFamily="34" charset="0"/>
                <a:cs typeface="Arial" pitchFamily="34" charset="0"/>
              </a:rPr>
              <a:t> to mohlo o to více mrzet, protože ve 39. minutě jsme zahrávali </a:t>
            </a:r>
            <a:r>
              <a:rPr lang="cs-CZ" sz="1100" b="0" dirty="0" err="1" smtClean="0">
                <a:latin typeface="Arial" pitchFamily="34" charset="0"/>
                <a:cs typeface="Arial" pitchFamily="34" charset="0"/>
              </a:rPr>
              <a:t>standardku</a:t>
            </a:r>
            <a:r>
              <a:rPr lang="cs-CZ" sz="1100" b="0" dirty="0" smtClean="0">
                <a:latin typeface="Arial" pitchFamily="34" charset="0"/>
                <a:cs typeface="Arial" pitchFamily="34" charset="0"/>
              </a:rPr>
              <a:t>, kdy se snesl míč na kopačky Peterky a tentokrát už brankář zasáhnout nedokázal. Když si pak 3 minuty před odchodem na přestávku naběhl na přihrávku </a:t>
            </a:r>
            <a:r>
              <a:rPr lang="cs-CZ" sz="1100" b="0" dirty="0" err="1" smtClean="0">
                <a:latin typeface="Arial" pitchFamily="34" charset="0"/>
                <a:cs typeface="Arial" pitchFamily="34" charset="0"/>
              </a:rPr>
              <a:t>Maláka</a:t>
            </a:r>
            <a:r>
              <a:rPr lang="cs-CZ" sz="1100" b="0" dirty="0" smtClean="0">
                <a:latin typeface="Arial" pitchFamily="34" charset="0"/>
                <a:cs typeface="Arial" pitchFamily="34" charset="0"/>
              </a:rPr>
              <a:t> Malý a přesnou střelou k tyči zvýšil naše vedení už na 2:0, tak jsme byli spokojeni. I začátek druhého poločasu se hrál podle not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Ve 49. minutě zastavilo Svobodu </a:t>
            </a:r>
            <a:r>
              <a:rPr lang="cs-CZ" sz="1100" b="0" dirty="0" err="1" smtClean="0">
                <a:latin typeface="Arial" pitchFamily="34" charset="0"/>
                <a:cs typeface="Arial" pitchFamily="34" charset="0"/>
              </a:rPr>
              <a:t>umávnutí</a:t>
            </a:r>
            <a:r>
              <a:rPr lang="cs-CZ" sz="1100" b="0" dirty="0" smtClean="0">
                <a:latin typeface="Arial" pitchFamily="34" charset="0"/>
                <a:cs typeface="Arial" pitchFamily="34" charset="0"/>
              </a:rPr>
              <a:t> asistenta rozhodčího, který zvedal praporek pro postavení mimo hru, které že nebylo, bylo vidět od protější brankové čáry. V 57. minutě jsme branku dali, ale to zase viděl asistent míč již za postranní čarou. V zápětí šel sám na branku navrátilec na hřiště Pavel Vaněk, ale možná až příliš brzy vystřelil a chytit to nebylo zase až tak těžké. Branky jsme se ale přeci dočkali. Matoušek si vybral Peterku a po jeho nekompromisní střele se rozvlnila síť domácí branky potřetí. Zdálo se být rozhodnuto, ale je to fotbal, který často během chvilky</a:t>
            </a:r>
            <a:endParaRPr lang="cs-CZ" sz="1100" b="0" dirty="0">
              <a:latin typeface="Arial" pitchFamily="34" charset="0"/>
              <a:cs typeface="Arial" pitchFamily="34" charset="0"/>
            </a:endParaRPr>
          </a:p>
        </p:txBody>
      </p:sp>
      <p:sp>
        <p:nvSpPr>
          <p:cNvPr id="11" name="TextovéPole 10"/>
          <p:cNvSpPr txBox="1"/>
          <p:nvPr/>
        </p:nvSpPr>
        <p:spPr>
          <a:xfrm>
            <a:off x="5431532" y="163116"/>
            <a:ext cx="4567436" cy="1292662"/>
          </a:xfrm>
          <a:prstGeom prst="rect">
            <a:avLst/>
          </a:prstGeom>
          <a:blipFill>
            <a:blip r:embed="rId2" cstate="print"/>
            <a:stretch>
              <a:fillRect/>
            </a:stretch>
          </a:blipFill>
        </p:spPr>
        <p:txBody>
          <a:bodyPr wrap="square" rtlCol="0">
            <a:spAutoFit/>
          </a:bodyPr>
          <a:lstStyle/>
          <a:p>
            <a:pPr algn="ctr"/>
            <a:r>
              <a:rPr lang="cs-CZ" sz="2600" dirty="0" smtClean="0">
                <a:blipFill>
                  <a:blip r:embed="rId3"/>
                  <a:tile tx="0" ty="0" sx="100000" sy="100000" flip="none" algn="tl"/>
                </a:blipFill>
                <a:latin typeface="Mangal" pitchFamily="18" charset="0"/>
                <a:cs typeface="Mangal" pitchFamily="18" charset="0"/>
              </a:rPr>
              <a:t>B mužstvo je v okresním přeboru hodně blízko mistrovskému titulu   </a:t>
            </a:r>
          </a:p>
        </p:txBody>
      </p:sp>
      <p:sp>
        <p:nvSpPr>
          <p:cNvPr id="4" name="TextovéPole 3"/>
          <p:cNvSpPr txBox="1"/>
          <p:nvPr/>
        </p:nvSpPr>
        <p:spPr>
          <a:xfrm>
            <a:off x="5503540" y="1603276"/>
            <a:ext cx="4608512" cy="5262979"/>
          </a:xfrm>
          <a:prstGeom prst="rect">
            <a:avLst/>
          </a:prstGeom>
          <a:noFill/>
        </p:spPr>
        <p:txBody>
          <a:bodyPr wrap="square" rtlCol="0">
            <a:spAutoFit/>
          </a:bodyPr>
          <a:lstStyle/>
          <a:p>
            <a:r>
              <a:rPr lang="cs-CZ" sz="1600" dirty="0" smtClean="0">
                <a:latin typeface="Aharoni" pitchFamily="2" charset="-79"/>
                <a:cs typeface="Aharoni" pitchFamily="2" charset="-79"/>
              </a:rPr>
              <a:t>B mužstvo má na čele 6 bodový náskok před Libochovicemi, ale nenechme zmást , že je o všem rozhodnuto. Náš protivník v boji o okresního přeborníka má o 2 zápasy míň a stále má vše na svých kopačkách, protože naše vzájemná bilance s ním je horší. 17. května jsme v zápase jara na jeho hřišti vedli už 3:0, ale tuto šanci jsme promarnili a vyhráli pouze na penalty. Před týdnem doma proti Litoměřicím jsme na branku čekali až do druhého poločasu, ale nakonec to dobře dopadlo, i když výkon </a:t>
            </a:r>
            <a:r>
              <a:rPr lang="cs-CZ" sz="1600" dirty="0" err="1" smtClean="0">
                <a:latin typeface="Aharoni" pitchFamily="2" charset="-79"/>
                <a:cs typeface="Aharoni" pitchFamily="2" charset="-79"/>
              </a:rPr>
              <a:t>bzrovna</a:t>
            </a:r>
            <a:r>
              <a:rPr lang="cs-CZ" sz="1600" dirty="0" smtClean="0">
                <a:latin typeface="Aharoni" pitchFamily="2" charset="-79"/>
                <a:cs typeface="Aharoni" pitchFamily="2" charset="-79"/>
              </a:rPr>
              <a:t> 2x nejlepší nebyl.  Do konce jsou 3 kola v nichž v jednom má béčko volno. Cíl je jasný vyhrát v </a:t>
            </a:r>
            <a:r>
              <a:rPr lang="cs-CZ" sz="1600" dirty="0" err="1" smtClean="0">
                <a:latin typeface="Aharoni" pitchFamily="2" charset="-79"/>
                <a:cs typeface="Aharoni" pitchFamily="2" charset="-79"/>
              </a:rPr>
              <a:t>Podluskách</a:t>
            </a:r>
            <a:r>
              <a:rPr lang="cs-CZ" sz="1600" dirty="0" smtClean="0">
                <a:latin typeface="Aharoni" pitchFamily="2" charset="-79"/>
                <a:cs typeface="Aharoni" pitchFamily="2" charset="-79"/>
              </a:rPr>
              <a:t> a v posledním kole v Polepech. Potom čekat, že Libochovice někde o jeden bodík  přijdou. Nabízí se možnost hrát v příštím roce I. B třídu. Postupovat má více , jak jedno mužstvo a hrát se bude i baráž. Zda přihlásit nebo nepřihlásit je stále ještě v jednání.</a:t>
            </a:r>
            <a:endParaRPr lang="cs-CZ" sz="1600" dirty="0">
              <a:latin typeface="Aharoni" pitchFamily="2" charset="-79"/>
              <a:cs typeface="Aharoni" pitchFamily="2" charset="-79"/>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534988" y="0"/>
            <a:ext cx="4248472" cy="276999"/>
          </a:xfrm>
          <a:prstGeom prst="rect">
            <a:avLst/>
          </a:prstGeom>
          <a:noFill/>
        </p:spPr>
        <p:txBody>
          <a:bodyPr wrap="square" rtlCol="0">
            <a:spAutoFit/>
          </a:bodyPr>
          <a:lstStyle/>
          <a:p>
            <a:endParaRPr lang="cs-CZ" dirty="0"/>
          </a:p>
        </p:txBody>
      </p:sp>
      <p:sp>
        <p:nvSpPr>
          <p:cNvPr id="8" name="Obdélník 7"/>
          <p:cNvSpPr/>
          <p:nvPr/>
        </p:nvSpPr>
        <p:spPr>
          <a:xfrm>
            <a:off x="5791572" y="667172"/>
            <a:ext cx="4248472" cy="3477875"/>
          </a:xfrm>
          <a:prstGeom prst="rect">
            <a:avLst/>
          </a:prstGeom>
        </p:spPr>
        <p:txBody>
          <a:bodyPr wrap="square">
            <a:spAutoFit/>
          </a:bodyPr>
          <a:lstStyle/>
          <a:p>
            <a:r>
              <a:rPr lang="cs-CZ" sz="1100" b="0" dirty="0" smtClean="0">
                <a:latin typeface="Arial" pitchFamily="34" charset="0"/>
                <a:cs typeface="Arial" pitchFamily="34" charset="0"/>
              </a:rPr>
              <a:t>Byl z toho roh a po něm už jsme se konečně dočkali vedoucí branky , o kterou se zasloužil Mencl. I další roh o 4 minuty později přinesl do našich řad velkou radost. Pilař dostal hodně času k zakončení i ke střele a výsledek 2:0 už sliboval úspěch . Hosté ve druhé časti spoléhali až moc na defenzívu a dopředu se začali prosazovat až ve druhé polovině druhého poločasu. Konečná fáze v zakončení tam ale chyběla. Zvýšit náš náskok mohl Mencl z volného přímého kopu, ale brankář zakročil úspěšně. Blízko skórování byl i střídající dorostenec Marek, ale dorážka mu nevyšla. Konec patřil hostům. Tomášek z dobrého místa vystřelil 3 metry nad a ani střela minutu před koncem ke snížení náskoku nevedla. Dvoubrankové vítězství bylo zasloužené, i když výkon úplně nejlepší nebyl.</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Mencl 1, Pilař 1</a:t>
            </a:r>
            <a:br>
              <a:rPr lang="cs-CZ" sz="1100" b="0" dirty="0" smtClean="0">
                <a:latin typeface="Arial" pitchFamily="34" charset="0"/>
                <a:cs typeface="Arial" pitchFamily="34" charset="0"/>
              </a:rPr>
            </a:br>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Bánovčin</a:t>
            </a:r>
            <a:r>
              <a:rPr lang="cs-CZ" sz="1100" b="0" dirty="0" smtClean="0">
                <a:latin typeface="Arial" pitchFamily="34" charset="0"/>
                <a:cs typeface="Arial" pitchFamily="34" charset="0"/>
              </a:rPr>
              <a:t>-Toman, Malý, </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Poráč</a:t>
            </a:r>
            <a:r>
              <a:rPr lang="cs-CZ" sz="1100" b="0" dirty="0" smtClean="0">
                <a:latin typeface="Arial" pitchFamily="34" charset="0"/>
                <a:cs typeface="Arial" pitchFamily="34" charset="0"/>
              </a:rPr>
              <a:t>-</a:t>
            </a:r>
          </a:p>
          <a:p>
            <a:r>
              <a:rPr lang="cs-CZ" sz="1100" b="0" dirty="0" smtClean="0">
                <a:latin typeface="Arial" pitchFamily="34" charset="0"/>
                <a:cs typeface="Arial" pitchFamily="34" charset="0"/>
              </a:rPr>
              <a:t>               Stehlík(61.Marek), Matoušek, Šimral, </a:t>
            </a:r>
          </a:p>
          <a:p>
            <a:r>
              <a:rPr lang="cs-CZ" sz="1100" b="0" dirty="0" smtClean="0">
                <a:latin typeface="Arial" pitchFamily="34" charset="0"/>
                <a:cs typeface="Arial" pitchFamily="34" charset="0"/>
              </a:rPr>
              <a:t>                Mencl(78.M.Šíma)-Svoboda(85.Németh), </a:t>
            </a:r>
          </a:p>
          <a:p>
            <a:r>
              <a:rPr lang="cs-CZ" sz="1100" b="0" dirty="0" smtClean="0">
                <a:latin typeface="Arial" pitchFamily="34" charset="0"/>
                <a:cs typeface="Arial" pitchFamily="34" charset="0"/>
              </a:rPr>
              <a:t>                Pilař(82.J.Vaněk)</a:t>
            </a:r>
            <a:br>
              <a:rPr lang="cs-CZ" sz="1100" b="0" dirty="0" smtClean="0">
                <a:latin typeface="Arial" pitchFamily="34" charset="0"/>
                <a:cs typeface="Arial" pitchFamily="34" charset="0"/>
              </a:rPr>
            </a:br>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J.Ransdorf</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Minárik</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Bartůněk</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Šmajsl</a:t>
            </a:r>
            <a:r>
              <a:rPr lang="cs-CZ" sz="1100" b="0" dirty="0" smtClean="0">
                <a:latin typeface="Arial" pitchFamily="34" charset="0"/>
                <a:cs typeface="Arial" pitchFamily="34" charset="0"/>
              </a:rPr>
              <a:t>, Váňová    velmi dobrý výkon</a:t>
            </a:r>
            <a:endParaRPr lang="cs-CZ" sz="1100" b="0" dirty="0">
              <a:latin typeface="Arial" pitchFamily="34" charset="0"/>
              <a:cs typeface="Arial" pitchFamily="34" charset="0"/>
            </a:endParaRPr>
          </a:p>
        </p:txBody>
      </p:sp>
      <p:sp>
        <p:nvSpPr>
          <p:cNvPr id="10" name="TextovéPole 9"/>
          <p:cNvSpPr txBox="1"/>
          <p:nvPr/>
        </p:nvSpPr>
        <p:spPr>
          <a:xfrm>
            <a:off x="5719564" y="235124"/>
            <a:ext cx="4320480" cy="288032"/>
          </a:xfrm>
          <a:prstGeom prst="rect">
            <a:avLst/>
          </a:prstGeom>
          <a:solidFill>
            <a:schemeClr val="accent3">
              <a:lumMod val="95000"/>
            </a:schemeClr>
          </a:solidFill>
        </p:spPr>
        <p:txBody>
          <a:bodyPr wrap="square" rtlCol="0">
            <a:spAutoFit/>
          </a:bodyPr>
          <a:lstStyle/>
          <a:p>
            <a:pPr algn="ctr"/>
            <a:r>
              <a:rPr lang="cs-CZ" dirty="0" smtClean="0">
                <a:latin typeface="Verdana" pitchFamily="34" charset="0"/>
                <a:ea typeface="Verdana" pitchFamily="34" charset="0"/>
                <a:cs typeface="Verdana" pitchFamily="34" charset="0"/>
              </a:rPr>
              <a:t>Pokračování zápasu </a:t>
            </a:r>
            <a:r>
              <a:rPr lang="cs-CZ" dirty="0" err="1" smtClean="0">
                <a:latin typeface="Verdana" pitchFamily="34" charset="0"/>
                <a:ea typeface="Verdana" pitchFamily="34" charset="0"/>
                <a:cs typeface="Verdana" pitchFamily="34" charset="0"/>
              </a:rPr>
              <a:t>Štětí</a:t>
            </a:r>
            <a:r>
              <a:rPr lang="cs-CZ" dirty="0" smtClean="0">
                <a:latin typeface="Verdana" pitchFamily="34" charset="0"/>
                <a:ea typeface="Verdana" pitchFamily="34" charset="0"/>
                <a:cs typeface="Verdana" pitchFamily="34" charset="0"/>
              </a:rPr>
              <a:t> B- Litoměřice B</a:t>
            </a:r>
            <a:endParaRPr lang="cs-CZ" dirty="0">
              <a:latin typeface="Verdana" pitchFamily="34" charset="0"/>
              <a:ea typeface="Verdana" pitchFamily="34" charset="0"/>
              <a:cs typeface="Verdana" pitchFamily="34" charset="0"/>
            </a:endParaRPr>
          </a:p>
        </p:txBody>
      </p:sp>
      <p:sp>
        <p:nvSpPr>
          <p:cNvPr id="12" name="TextovéPole 11"/>
          <p:cNvSpPr txBox="1"/>
          <p:nvPr/>
        </p:nvSpPr>
        <p:spPr>
          <a:xfrm>
            <a:off x="174948" y="163116"/>
            <a:ext cx="4608512" cy="646331"/>
          </a:xfrm>
          <a:prstGeom prst="rect">
            <a:avLst/>
          </a:prstGeom>
          <a:gradFill flip="none" rotWithShape="1">
            <a:gsLst>
              <a:gs pos="42000">
                <a:srgbClr val="FF3399">
                  <a:alpha val="41000"/>
                </a:srgbClr>
              </a:gs>
              <a:gs pos="25000">
                <a:srgbClr val="FF6633"/>
              </a:gs>
              <a:gs pos="50000">
                <a:srgbClr val="FFFF00"/>
              </a:gs>
              <a:gs pos="75000">
                <a:srgbClr val="01A78F"/>
              </a:gs>
              <a:gs pos="100000">
                <a:srgbClr val="3366FF"/>
              </a:gs>
            </a:gsLst>
            <a:path path="circle">
              <a:fillToRect l="100000" t="100000"/>
            </a:path>
            <a:tileRect r="-100000" b="-100000"/>
          </a:gradFill>
        </p:spPr>
        <p:txBody>
          <a:bodyPr wrap="square" rtlCol="0">
            <a:spAutoFit/>
          </a:bodyPr>
          <a:lstStyle/>
          <a:p>
            <a:pPr algn="ctr"/>
            <a:r>
              <a:rPr lang="cs-CZ" sz="1800" dirty="0" smtClean="0">
                <a:effectLst>
                  <a:outerShdw blurRad="38100" dist="38100" dir="2700000" algn="tl">
                    <a:srgbClr val="000000">
                      <a:alpha val="43137"/>
                    </a:srgbClr>
                  </a:outerShdw>
                </a:effectLst>
                <a:latin typeface="Arial" pitchFamily="34" charset="0"/>
                <a:ea typeface="Gungsuh" pitchFamily="18" charset="-127"/>
                <a:cs typeface="Arial" pitchFamily="34" charset="0"/>
              </a:rPr>
              <a:t>Derby 2 béček jsme rozhodli ve 2 poločase </a:t>
            </a:r>
            <a:endParaRPr lang="cs-CZ" sz="1800" dirty="0">
              <a:effectLst>
                <a:outerShdw blurRad="38100" dist="38100" dir="2700000" algn="tl">
                  <a:srgbClr val="000000">
                    <a:alpha val="43137"/>
                  </a:srgbClr>
                </a:outerShdw>
              </a:effectLst>
              <a:latin typeface="Arial" pitchFamily="34" charset="0"/>
              <a:ea typeface="Gungsuh" pitchFamily="18" charset="-127"/>
              <a:cs typeface="Arial" pitchFamily="34" charset="0"/>
            </a:endParaRPr>
          </a:p>
        </p:txBody>
      </p:sp>
      <p:sp>
        <p:nvSpPr>
          <p:cNvPr id="13" name="TextovéPole 12"/>
          <p:cNvSpPr txBox="1"/>
          <p:nvPr/>
        </p:nvSpPr>
        <p:spPr>
          <a:xfrm>
            <a:off x="246956" y="955204"/>
            <a:ext cx="4608512" cy="646331"/>
          </a:xfrm>
          <a:prstGeom prst="rect">
            <a:avLst/>
          </a:prstGeom>
          <a:solidFill>
            <a:srgbClr val="FFCC66"/>
          </a:solidFill>
        </p:spPr>
        <p:txBody>
          <a:bodyPr wrap="square" rtlCol="0">
            <a:spAutoFit/>
          </a:bodyPr>
          <a:lstStyle/>
          <a:p>
            <a:pPr algn="ctr"/>
            <a:r>
              <a:rPr lang="cs-CZ" sz="1800" u="sng" dirty="0" smtClean="0"/>
              <a:t>SK </a:t>
            </a:r>
            <a:r>
              <a:rPr lang="cs-CZ" sz="1800" u="sng" dirty="0" err="1" smtClean="0"/>
              <a:t>Štětí</a:t>
            </a:r>
            <a:r>
              <a:rPr lang="cs-CZ" sz="1800" u="sng" dirty="0" smtClean="0"/>
              <a:t> B – FK Litoměřice B</a:t>
            </a:r>
            <a:endParaRPr lang="cs-CZ" sz="1800" dirty="0" smtClean="0"/>
          </a:p>
          <a:p>
            <a:pPr algn="ctr"/>
            <a:r>
              <a:rPr lang="cs-CZ" sz="1800" u="sng" dirty="0" smtClean="0"/>
              <a:t>2:0(0:0)   25.5.2014   23. kolo</a:t>
            </a:r>
            <a:endParaRPr lang="cs-CZ" sz="1800" dirty="0"/>
          </a:p>
        </p:txBody>
      </p:sp>
      <p:sp>
        <p:nvSpPr>
          <p:cNvPr id="14" name="Obdélník 13"/>
          <p:cNvSpPr/>
          <p:nvPr/>
        </p:nvSpPr>
        <p:spPr>
          <a:xfrm>
            <a:off x="246956" y="1729800"/>
            <a:ext cx="4752528" cy="5509200"/>
          </a:xfrm>
          <a:prstGeom prst="rect">
            <a:avLst/>
          </a:prstGeom>
        </p:spPr>
        <p:txBody>
          <a:bodyPr wrap="square">
            <a:spAutoFit/>
          </a:bodyPr>
          <a:lstStyle/>
          <a:p>
            <a:r>
              <a:rPr lang="cs-CZ" sz="1100" b="0" dirty="0" smtClean="0">
                <a:latin typeface="Arial" pitchFamily="34" charset="0"/>
                <a:cs typeface="Arial" pitchFamily="34" charset="0"/>
              </a:rPr>
              <a:t>Poslední domácí zápas na domácím trávníku v tomto soutěžním ročníku. Soupeř ještě nedávno pomýšlel na příčky vyšší a netajil se ani podle neoficiálních informací snahou postoupit, protože se proslýchá, že postupovat má více než jedno mužstvo.Poslední zápasy se ale Litoměřicím moc nepovedly a asi už rezignovaly. Naší jedenáctce přišlo na pomoc i několik hráčů z kádru Áčka a škoda, že se tak den před tím nezachovali i hráči Béčka,když se jelo do Českého Brodu. Naděje na titul přeborníka okresu je stále více než reálná, ale znamená to stále vítězit. Obraz hry v úvodu moc ke koukání nebyl. Tak jak už bývá zvykem v domácím prostředí , tak jsme si vypracovali mírnou převahu, ale chybělo tomu něco fotbalového. Moment překvapení, rychlé přečíslení a nebo aspoň přesná střela. Pak se David Mencl propracoval do vápna, ještě to chtěl vylepšit přesnou přihrávkou na spoluhráče, ale byl zablokován hráčem Litoměřic. Hosté také již zjistili, že se ve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nemusí bát hrát dopředu a nebýt nepřesnosti při střele, tak mohli jít do vedení. Mencl se ocitl v další šanci, stejné jako přes kopírák té v 15 minutě, ale spoluhráče opět hledal marně. Lepší možnost skórovat nemohl mít Pilař ve 27. minutě, ale zakončení připomínalo zpomalený záběr,při kterém mu byl míč protihráčem odkopnut z nohy. </a:t>
            </a:r>
            <a:r>
              <a:rPr lang="cs-CZ" sz="1100" b="0" dirty="0" err="1" smtClean="0">
                <a:latin typeface="Arial" pitchFamily="34" charset="0"/>
                <a:cs typeface="Arial" pitchFamily="34" charset="0"/>
              </a:rPr>
              <a:t>Kron</a:t>
            </a:r>
            <a:r>
              <a:rPr lang="cs-CZ" sz="1100" b="0" dirty="0" smtClean="0">
                <a:latin typeface="Arial" pitchFamily="34" charset="0"/>
                <a:cs typeface="Arial" pitchFamily="34" charset="0"/>
              </a:rPr>
              <a:t> s jedenáctkou na zádech v dresu Litoměřic dostal otevřený prostor přiblížit se na dostřel štětské branky a míč </a:t>
            </a:r>
            <a:r>
              <a:rPr lang="cs-CZ" sz="1100" b="0" dirty="0" err="1" smtClean="0">
                <a:latin typeface="Arial" pitchFamily="34" charset="0"/>
                <a:cs typeface="Arial" pitchFamily="34" charset="0"/>
              </a:rPr>
              <a:t>prosvištěl</a:t>
            </a:r>
            <a:r>
              <a:rPr lang="cs-CZ" sz="1100" b="0" dirty="0" smtClean="0">
                <a:latin typeface="Arial" pitchFamily="34" charset="0"/>
                <a:cs typeface="Arial" pitchFamily="34" charset="0"/>
              </a:rPr>
              <a:t> jen těsně vedle. Ve 36. minutě se přiznal k rohu Karel Tomášek, který před několika lety ve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i hrál a pro hosty to mohlo dopadnout špatně, protože hlavičce Šimrala moc nechybělo, aby skončila v síti. Rušno bylo před brankou Litoměřic i těsně v závěru poločasu. Pilař levou nohou zamířil jen do boční sítě a zákrok na Mencla v pokutovém území nebyl také úplně nejčistší. Hosté byli s výsledkem a výkonem po první části spokojeni. To svěřencům Jiřího </a:t>
            </a:r>
            <a:r>
              <a:rPr lang="cs-CZ" sz="1100" b="0" dirty="0" err="1" smtClean="0">
                <a:latin typeface="Arial" pitchFamily="34" charset="0"/>
                <a:cs typeface="Arial" pitchFamily="34" charset="0"/>
              </a:rPr>
              <a:t>Ransdora</a:t>
            </a:r>
            <a:r>
              <a:rPr lang="cs-CZ" sz="1100" b="0" dirty="0" smtClean="0">
                <a:latin typeface="Arial" pitchFamily="34" charset="0"/>
                <a:cs typeface="Arial" pitchFamily="34" charset="0"/>
              </a:rPr>
              <a:t> se to naopak tolik nelíbilo a druhou půlku začali snahou, co nejdříve střelit gól. Šimral si vybojoval míč a byla z toho nepovedená střela, po které míč skončil vedle. Nádherným zakončením se představil Mencl a jen skvělý zákrok Jelínka v brance držel soupeře nad vodou. </a:t>
            </a:r>
            <a:endParaRPr lang="cs-CZ" sz="1100" b="0" dirty="0">
              <a:latin typeface="Arial" pitchFamily="34" charset="0"/>
              <a:cs typeface="Arial" pitchFamily="34" charset="0"/>
            </a:endParaRPr>
          </a:p>
        </p:txBody>
      </p:sp>
      <p:pic>
        <p:nvPicPr>
          <p:cNvPr id="11" name="Picture 110"/>
          <p:cNvPicPr>
            <a:picLocks noChangeAspect="1" noChangeArrowheads="1"/>
          </p:cNvPicPr>
          <p:nvPr/>
        </p:nvPicPr>
        <p:blipFill>
          <a:blip r:embed="rId2" cstate="print"/>
          <a:srcRect/>
          <a:stretch>
            <a:fillRect/>
          </a:stretch>
        </p:blipFill>
        <p:spPr bwMode="auto">
          <a:xfrm>
            <a:off x="9031932" y="5131668"/>
            <a:ext cx="1080120" cy="864096"/>
          </a:xfrm>
          <a:prstGeom prst="rect">
            <a:avLst/>
          </a:prstGeom>
          <a:noFill/>
          <a:ln w="9525">
            <a:noFill/>
            <a:miter lim="800000"/>
            <a:headEnd/>
            <a:tailEnd/>
          </a:ln>
        </p:spPr>
      </p:pic>
      <p:pic>
        <p:nvPicPr>
          <p:cNvPr id="48129" name="Picture 1"/>
          <p:cNvPicPr>
            <a:picLocks noChangeAspect="1" noChangeArrowheads="1"/>
          </p:cNvPicPr>
          <p:nvPr/>
        </p:nvPicPr>
        <p:blipFill>
          <a:blip r:embed="rId3" cstate="print"/>
          <a:srcRect/>
          <a:stretch>
            <a:fillRect/>
          </a:stretch>
        </p:blipFill>
        <p:spPr bwMode="auto">
          <a:xfrm>
            <a:off x="5791572" y="4411588"/>
            <a:ext cx="3168352" cy="244827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575548" y="163116"/>
            <a:ext cx="4536504" cy="6786473"/>
          </a:xfrm>
          <a:prstGeom prst="rect">
            <a:avLst/>
          </a:prstGeom>
          <a:noFill/>
          <a:ln>
            <a:solidFill>
              <a:schemeClr val="accent1">
                <a:lumMod val="20000"/>
                <a:lumOff val="80000"/>
              </a:schemeClr>
            </a:solidFill>
          </a:ln>
        </p:spPr>
        <p:txBody>
          <a:bodyPr wrap="square">
            <a:spAutoFit/>
            <a:scene3d>
              <a:camera prst="orthographicFront"/>
              <a:lightRig rig="threePt" dir="t"/>
            </a:scene3d>
            <a:sp3d extrusionH="57150">
              <a:extrusionClr>
                <a:srgbClr val="006600"/>
              </a:extrusionClr>
            </a:sp3d>
          </a:bodyPr>
          <a:lstStyle/>
          <a:p>
            <a:pPr algn="ctr" eaLnBrk="0" hangingPunct="0">
              <a:defRPr/>
            </a:pPr>
            <a:r>
              <a:rPr lang="cs-CZ" sz="2800" u="sng" dirty="0">
                <a:ln>
                  <a:solidFill>
                    <a:schemeClr val="accent6">
                      <a:lumMod val="50000"/>
                    </a:schemeClr>
                  </a:solidFill>
                  <a:prstDash val="solid"/>
                </a:ln>
                <a:solidFill>
                  <a:srgbClr val="669900"/>
                </a:solidFill>
                <a:effectLst>
                  <a:outerShdw blurRad="38100" dist="38100" dir="2700000" algn="tl">
                    <a:srgbClr val="FFFF66">
                      <a:alpha val="43000"/>
                    </a:srgbClr>
                  </a:outerShdw>
                </a:effectLst>
                <a:latin typeface="Centaur" pitchFamily="18" charset="0"/>
                <a:cs typeface="Arial" pitchFamily="34" charset="0"/>
              </a:rPr>
              <a:t>Vážení sportovní přátelé</a:t>
            </a:r>
          </a:p>
          <a:p>
            <a:pPr eaLnBrk="0" hangingPunct="0">
              <a:defRPr/>
            </a:pPr>
            <a:r>
              <a:rPr lang="cs-CZ" sz="1100" i="1" dirty="0">
                <a:solidFill>
                  <a:srgbClr val="333399"/>
                </a:solidFill>
                <a:effectLst>
                  <a:outerShdw blurRad="38100" dist="38100" dir="2700000" algn="tl">
                    <a:srgbClr val="000000">
                      <a:alpha val="43137"/>
                    </a:srgbClr>
                  </a:outerShdw>
                </a:effectLst>
                <a:latin typeface="Arial" pitchFamily="34" charset="0"/>
                <a:cs typeface="Arial" pitchFamily="34" charset="0"/>
              </a:rPr>
              <a:t>      </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do konce soutěže nám zbývají 2 kola.  Před rokem touto dobou už jsme pomalu oslavovali postup do divize. Letos to tak příjemné není.  Špatné jarní výsledky a to hlavně na domácím hřišti z nás udělaly sestupujícího .  Po roce se se čtvrtou nejvyšší soutěží v České republice pomalu loučíme. Těžké domýšlet, co by se muselo stát, aby se tak nestalo.  Hlavní důvody a příčiny hledat na této stránce nebudeme, ale malé zhodnocení se pro Vás chystá do posledního vydání zpravodaje v tomto soutěžním ročníku k zápasu s Louňovicemi. Dnes už  se nemusíme tolik nervovat, nemáme co ztratit. Nabízí se možnost dát příležitost těm, co tolik nehráli. Když se však podíváme na lavičku, tak zjistíme, že je tam prázdno. Vyloučení, zranění, někteří přerušili činnost a výsledkem  jsou prázdná místa na střídačce.  Už před týdnem v Českém Brodě  byl brankář Darek Doležal připraven jako druhý náhradník.  Dnes k nám zavítalo pražské mužstvo Motorlet, které patří  ke špičce divizní soutěže a na podzim dlouho atakovalo příčky nejvyšší. Jméno Martin Frýdek je zárukou, že trenérský post soupeře je obsazen velmi dobře. Na jaře jsme odehráli před vlastním publikem dosud 5 zápasů a ani jednou nevyhráli. Získali jsme pouze 3 body za remízy a tak je před námi  velká výzva před vlastním publikem zvítězit. </a:t>
            </a:r>
          </a:p>
          <a:p>
            <a:pPr eaLnBrk="0" hangingPunct="0">
              <a:defRPr/>
            </a:pP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Do finiše vstupují i ostatní soutěže, kde hrají  naše týmy. </a:t>
            </a:r>
          </a:p>
          <a:p>
            <a:pPr eaLnBrk="0" hangingPunct="0">
              <a:defRPr/>
            </a:pP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B mužstvo  dospělých touží potřetí v řadě  vyhrát soutěž a postoupit . Tentokrát do I.B třídy, i když stále není rozhodnuto, jak to s Béčkem vlastně  dopadne.  Dorost má v I.A třídě zítra v Lukavci před sebou poslední soutěžní zápas. Starší a mladší žáci , hlavně ti starší, čekají, jak to dopadne se jejich sestupem z Ústeckého přeboru , protože by jsme zde rádi zůstali. Bude to ale těžké a teď jsme si to ještě zkomplikovali nezodpovědným přístupem, kdy byla do zápasu neoprávněně postavena jedna z dívek a výsledkem byl neoprávněný start a pravděpodobná kontumace vítězného zápasu.  Mužstva přípravek se účastní ještě několika turnajů v rámci okresu a mladší dokonce postoupili do finále okresního přeboru.</a:t>
            </a:r>
          </a:p>
          <a:p>
            <a:pPr eaLnBrk="0" hangingPunct="0">
              <a:defRPr/>
            </a:pP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Přejeme Vám hezký sportovní zážitek a hodně pěkných fotbalových akcí. Fanděte slušně , na rozhodčí nepokřikujte a společně s Vámi věříme, že budete domů odcházet spokojeni.</a:t>
            </a:r>
            <a:endParaRPr lang="cs-CZ" sz="1100" i="1" dirty="0" smtClean="0">
              <a:solidFill>
                <a:srgbClr val="D60093"/>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ovéPole 3"/>
          <p:cNvSpPr txBox="1"/>
          <p:nvPr/>
        </p:nvSpPr>
        <p:spPr>
          <a:xfrm>
            <a:off x="174948" y="163116"/>
            <a:ext cx="4680520" cy="646331"/>
          </a:xfrm>
          <a:prstGeom prst="rect">
            <a:avLst/>
          </a:prstGeom>
          <a:blipFill dpi="0" rotWithShape="1">
            <a:blip r:embed="rId3" cstate="print">
              <a:alphaModFix amt="86000"/>
            </a:blip>
            <a:srcRect/>
            <a:stretch>
              <a:fillRect l="2000" r="3000"/>
            </a:stretch>
          </a:blipFill>
          <a:scene3d>
            <a:camera prst="orthographicFront"/>
            <a:lightRig rig="threePt" dir="t"/>
          </a:scene3d>
          <a:sp3d extrusionH="44450" contourW="44450">
            <a:bevelT prst="slope"/>
            <a:bevelB prst="slope"/>
            <a:extrusionClr>
              <a:schemeClr val="accent1">
                <a:lumMod val="40000"/>
                <a:lumOff val="60000"/>
              </a:schemeClr>
            </a:extrusionClr>
            <a:contourClr>
              <a:srgbClr val="CC0000"/>
            </a:contourClr>
          </a:sp3d>
        </p:spPr>
        <p:txBody>
          <a:bodyPr wrap="square" rtlCol="0">
            <a:spAutoFit/>
          </a:bodyPr>
          <a:lstStyle/>
          <a:p>
            <a:pPr algn="ctr"/>
            <a:r>
              <a:rPr lang="cs-CZ" sz="1800" dirty="0" smtClean="0">
                <a:latin typeface="Baskerville Old Face" pitchFamily="18" charset="0"/>
              </a:rPr>
              <a:t>Poslední šance vidět štětské fotbalisty v letošním ročníku v akci</a:t>
            </a:r>
            <a:endParaRPr lang="cs-CZ" sz="1800" dirty="0">
              <a:latin typeface="Baskerville Old Face" pitchFamily="18" charset="0"/>
            </a:endParaRPr>
          </a:p>
        </p:txBody>
      </p:sp>
      <p:sp>
        <p:nvSpPr>
          <p:cNvPr id="6" name="TextovéPole 5"/>
          <p:cNvSpPr txBox="1"/>
          <p:nvPr/>
        </p:nvSpPr>
        <p:spPr>
          <a:xfrm>
            <a:off x="174948" y="1027213"/>
            <a:ext cx="4680520" cy="307777"/>
          </a:xfrm>
          <a:prstGeom prst="rect">
            <a:avLst/>
          </a:prstGeom>
          <a:blipFill>
            <a:blip r:embed="rId4" cstate="print"/>
            <a:stretch>
              <a:fillRect l="2000" r="3000"/>
            </a:stretch>
          </a:blipFill>
        </p:spPr>
        <p:txBody>
          <a:bodyPr wrap="square" rtlCol="0">
            <a:spAutoFit/>
          </a:bodyPr>
          <a:lstStyle/>
          <a:p>
            <a:pPr algn="ctr"/>
            <a:r>
              <a:rPr lang="cs-CZ" sz="1400" dirty="0" err="1" smtClean="0">
                <a:latin typeface="Bookman Old Style" pitchFamily="18" charset="0"/>
              </a:rPr>
              <a:t>Štětský</a:t>
            </a:r>
            <a:r>
              <a:rPr lang="cs-CZ" sz="1400" dirty="0" smtClean="0">
                <a:latin typeface="Bookman Old Style" pitchFamily="18" charset="0"/>
              </a:rPr>
              <a:t> fotbalový stadion se zavírá 14.6.2014</a:t>
            </a:r>
            <a:endParaRPr lang="cs-CZ" sz="1400" dirty="0">
              <a:latin typeface="Bookman Old Style" pitchFamily="18" charset="0"/>
            </a:endParaRPr>
          </a:p>
        </p:txBody>
      </p:sp>
      <p:graphicFrame>
        <p:nvGraphicFramePr>
          <p:cNvPr id="10" name="Tabulka 9"/>
          <p:cNvGraphicFramePr>
            <a:graphicFrameLocks noGrp="1"/>
          </p:cNvGraphicFramePr>
          <p:nvPr/>
        </p:nvGraphicFramePr>
        <p:xfrm>
          <a:off x="174948" y="1531268"/>
          <a:ext cx="4536504" cy="1893942"/>
        </p:xfrm>
        <a:graphic>
          <a:graphicData uri="http://schemas.openxmlformats.org/drawingml/2006/table">
            <a:tbl>
              <a:tblPr/>
              <a:tblGrid>
                <a:gridCol w="482607">
                  <a:extLst>
                    <a:ext uri="{9D8B030D-6E8A-4147-A177-3AD203B41FA5}">
                      <a16:colId xmlns:a16="http://schemas.microsoft.com/office/drawing/2014/main" val="20000"/>
                    </a:ext>
                  </a:extLst>
                </a:gridCol>
                <a:gridCol w="620494">
                  <a:extLst>
                    <a:ext uri="{9D8B030D-6E8A-4147-A177-3AD203B41FA5}">
                      <a16:colId xmlns:a16="http://schemas.microsoft.com/office/drawing/2014/main" val="20001"/>
                    </a:ext>
                  </a:extLst>
                </a:gridCol>
                <a:gridCol w="661860">
                  <a:extLst>
                    <a:ext uri="{9D8B030D-6E8A-4147-A177-3AD203B41FA5}">
                      <a16:colId xmlns:a16="http://schemas.microsoft.com/office/drawing/2014/main" val="20002"/>
                    </a:ext>
                  </a:extLst>
                </a:gridCol>
                <a:gridCol w="1392666">
                  <a:extLst>
                    <a:ext uri="{9D8B030D-6E8A-4147-A177-3AD203B41FA5}">
                      <a16:colId xmlns:a16="http://schemas.microsoft.com/office/drawing/2014/main" val="20003"/>
                    </a:ext>
                  </a:extLst>
                </a:gridCol>
                <a:gridCol w="1378877">
                  <a:extLst>
                    <a:ext uri="{9D8B030D-6E8A-4147-A177-3AD203B41FA5}">
                      <a16:colId xmlns:a16="http://schemas.microsoft.com/office/drawing/2014/main" val="20004"/>
                    </a:ext>
                  </a:extLst>
                </a:gridCol>
              </a:tblGrid>
              <a:tr h="228600">
                <a:tc>
                  <a:txBody>
                    <a:bodyPr/>
                    <a:lstStyle/>
                    <a:p>
                      <a:pPr algn="ctr" fontAlgn="ctr"/>
                      <a:r>
                        <a:rPr lang="cs-CZ" sz="100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31.5.2014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 Motorlet Praha s.r.o.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Dospělí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0"/>
                  </a:ext>
                </a:extLst>
              </a:tr>
              <a:tr h="228600">
                <a:tc>
                  <a:txBody>
                    <a:bodyPr/>
                    <a:lstStyle/>
                    <a:p>
                      <a:pPr algn="ctr" fontAlgn="ctr"/>
                      <a:r>
                        <a:rPr lang="cs-CZ" sz="1000" b="1" i="0" u="none" strike="noStrike">
                          <a:solidFill>
                            <a:srgbClr val="000000"/>
                          </a:solidFill>
                          <a:latin typeface="Arial"/>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1.6.2014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 Slavoj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Starší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190872">
                <a:tc>
                  <a:txBody>
                    <a:bodyPr/>
                    <a:lstStyle/>
                    <a:p>
                      <a:pPr algn="ctr" fontAlgn="ctr"/>
                      <a:r>
                        <a:rPr lang="cs-CZ" sz="1000" b="1" i="0" u="none" strike="noStrike">
                          <a:solidFill>
                            <a:srgbClr val="000000"/>
                          </a:solidFill>
                          <a:latin typeface="Arial"/>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1.6.2014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Slavoj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Mladší žáci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2"/>
                  </a:ext>
                </a:extLst>
              </a:tr>
              <a:tr h="331470">
                <a:tc>
                  <a:txBody>
                    <a:bodyPr/>
                    <a:lstStyle/>
                    <a:p>
                      <a:pPr algn="ctr" fontAlgn="ctr"/>
                      <a:r>
                        <a:rPr lang="cs-CZ" sz="1000" b="1" i="0" u="none" strike="noStrike">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7.6.2014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Finálový turnaj o přeborníka okresu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Mladší přípravka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228600">
                <a:tc>
                  <a:txBody>
                    <a:bodyPr/>
                    <a:lstStyle/>
                    <a:p>
                      <a:pPr algn="ctr" fontAlgn="ctr"/>
                      <a:r>
                        <a:rPr lang="cs-CZ" sz="1000" b="1" i="0" u="none" strike="noStrike">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7.6.2014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FK Litvínov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Starší přípravka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4"/>
                  </a:ext>
                </a:extLst>
              </a:tr>
              <a:tr h="228600">
                <a:tc>
                  <a:txBody>
                    <a:bodyPr/>
                    <a:lstStyle/>
                    <a:p>
                      <a:pPr algn="ctr" fontAlgn="ctr"/>
                      <a:r>
                        <a:rPr lang="cs-CZ" sz="1000" b="1" i="0" u="none" strike="noStrike">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14.6.2014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 Slavia Louňovice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Dospělí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228600">
                <a:tc>
                  <a:txBody>
                    <a:bodyPr/>
                    <a:lstStyle/>
                    <a:p>
                      <a:pPr algn="ctr" fontAlgn="ctr"/>
                      <a:r>
                        <a:rPr lang="cs-CZ" sz="1000" b="1" i="0" u="none" strike="noStrike">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14.6.2014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FK Neštěmice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Starší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6"/>
                  </a:ext>
                </a:extLst>
              </a:tr>
              <a:tr h="228600">
                <a:tc>
                  <a:txBody>
                    <a:bodyPr/>
                    <a:lstStyle/>
                    <a:p>
                      <a:pPr algn="ctr" fontAlgn="ctr"/>
                      <a:r>
                        <a:rPr lang="cs-CZ" sz="1000" b="1" i="0" u="none" strike="noStrike">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14.6.2014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FK </a:t>
                      </a:r>
                      <a:r>
                        <a:rPr lang="cs-CZ" sz="1000" b="1" i="0" u="none" strike="noStrike" dirty="0" err="1">
                          <a:solidFill>
                            <a:srgbClr val="000000"/>
                          </a:solidFill>
                          <a:latin typeface="Arial"/>
                        </a:rPr>
                        <a:t>Neštěmice</a:t>
                      </a:r>
                      <a:endParaRPr lang="cs-CZ" sz="10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a:rPr>
                        <a:t>Mladší žáci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bl>
          </a:graphicData>
        </a:graphic>
      </p:graphicFrame>
      <p:graphicFrame>
        <p:nvGraphicFramePr>
          <p:cNvPr id="11" name="Tabulka 10"/>
          <p:cNvGraphicFramePr>
            <a:graphicFrameLocks noGrp="1"/>
          </p:cNvGraphicFramePr>
          <p:nvPr/>
        </p:nvGraphicFramePr>
        <p:xfrm>
          <a:off x="174948" y="4627614"/>
          <a:ext cx="4536504" cy="2500113"/>
        </p:xfrm>
        <a:graphic>
          <a:graphicData uri="http://schemas.openxmlformats.org/drawingml/2006/table">
            <a:tbl>
              <a:tblPr/>
              <a:tblGrid>
                <a:gridCol w="482607">
                  <a:extLst>
                    <a:ext uri="{9D8B030D-6E8A-4147-A177-3AD203B41FA5}">
                      <a16:colId xmlns:a16="http://schemas.microsoft.com/office/drawing/2014/main" val="20000"/>
                    </a:ext>
                  </a:extLst>
                </a:gridCol>
                <a:gridCol w="620494">
                  <a:extLst>
                    <a:ext uri="{9D8B030D-6E8A-4147-A177-3AD203B41FA5}">
                      <a16:colId xmlns:a16="http://schemas.microsoft.com/office/drawing/2014/main" val="20001"/>
                    </a:ext>
                  </a:extLst>
                </a:gridCol>
                <a:gridCol w="661861">
                  <a:extLst>
                    <a:ext uri="{9D8B030D-6E8A-4147-A177-3AD203B41FA5}">
                      <a16:colId xmlns:a16="http://schemas.microsoft.com/office/drawing/2014/main" val="20002"/>
                    </a:ext>
                  </a:extLst>
                </a:gridCol>
                <a:gridCol w="1392665">
                  <a:extLst>
                    <a:ext uri="{9D8B030D-6E8A-4147-A177-3AD203B41FA5}">
                      <a16:colId xmlns:a16="http://schemas.microsoft.com/office/drawing/2014/main" val="20003"/>
                    </a:ext>
                  </a:extLst>
                </a:gridCol>
                <a:gridCol w="1378877">
                  <a:extLst>
                    <a:ext uri="{9D8B030D-6E8A-4147-A177-3AD203B41FA5}">
                      <a16:colId xmlns:a16="http://schemas.microsoft.com/office/drawing/2014/main" val="20004"/>
                    </a:ext>
                  </a:extLst>
                </a:gridCol>
              </a:tblGrid>
              <a:tr h="606463">
                <a:tc>
                  <a:txBody>
                    <a:bodyPr/>
                    <a:lstStyle/>
                    <a:p>
                      <a:pPr algn="ctr" fontAlgn="ctr"/>
                      <a:r>
                        <a:rPr lang="cs-CZ" sz="100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31.5.2014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Finálový turnaj pohárový UMT </a:t>
                      </a:r>
                      <a:r>
                        <a:rPr lang="cs-CZ" sz="1000" b="1" i="0" u="none" strike="noStrike" dirty="0" err="1">
                          <a:solidFill>
                            <a:srgbClr val="000000"/>
                          </a:solidFill>
                          <a:latin typeface="Arial"/>
                        </a:rPr>
                        <a:t>Brozany</a:t>
                      </a:r>
                      <a:endParaRPr lang="cs-CZ" sz="10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Mladší přípravka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434">
                <a:tc>
                  <a:txBody>
                    <a:bodyPr/>
                    <a:lstStyle/>
                    <a:p>
                      <a:pPr algn="ctr" fontAlgn="ctr"/>
                      <a:r>
                        <a:rPr lang="cs-CZ" sz="1000" b="1" i="0" u="none" strike="noStrike" dirty="0">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31.5.2014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Finálový turnaj pohárový v Úštěku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Mladší přípravka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47536">
                <a:tc>
                  <a:txBody>
                    <a:bodyPr/>
                    <a:lstStyle/>
                    <a:p>
                      <a:pPr algn="ctr" fontAlgn="ctr"/>
                      <a:r>
                        <a:rPr lang="cs-CZ" sz="1000" b="1" i="0" u="none" strike="noStrike">
                          <a:solidFill>
                            <a:srgbClr val="000000"/>
                          </a:solidFill>
                          <a:latin typeface="Arial"/>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31.5.2014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 Dynamo Podlusky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Dospělí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47536">
                <a:tc>
                  <a:txBody>
                    <a:bodyPr/>
                    <a:lstStyle/>
                    <a:p>
                      <a:pPr algn="ctr" fontAlgn="ctr"/>
                      <a:r>
                        <a:rPr lang="cs-CZ" sz="1000" b="1" i="0" u="none" strike="noStrike">
                          <a:solidFill>
                            <a:srgbClr val="000000"/>
                          </a:solidFill>
                          <a:latin typeface="Arial"/>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Lukavec</a:t>
                      </a:r>
                      <a:endParaRPr lang="cs-CZ" sz="10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Dorost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47536">
                <a:tc>
                  <a:txBody>
                    <a:bodyPr/>
                    <a:lstStyle/>
                    <a:p>
                      <a:pPr algn="ctr" fontAlgn="ctr"/>
                      <a:r>
                        <a:rPr lang="cs-CZ" sz="1000" b="1" i="0" u="none" strike="noStrike">
                          <a:solidFill>
                            <a:srgbClr val="000000"/>
                          </a:solidFill>
                          <a:latin typeface="Arial"/>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8.6.2014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FK 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Starší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47536">
                <a:tc>
                  <a:txBody>
                    <a:bodyPr/>
                    <a:lstStyle/>
                    <a:p>
                      <a:pPr algn="ctr" fontAlgn="ctr"/>
                      <a:r>
                        <a:rPr lang="cs-CZ" sz="1000" b="1" i="0" u="none" strike="noStrike">
                          <a:solidFill>
                            <a:srgbClr val="000000"/>
                          </a:solidFill>
                          <a:latin typeface="Arial"/>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8.6.2014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FK 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Mladší žáci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47536">
                <a:tc>
                  <a:txBody>
                    <a:bodyPr/>
                    <a:lstStyle/>
                    <a:p>
                      <a:pPr algn="ctr" fontAlgn="ctr"/>
                      <a:r>
                        <a:rPr lang="cs-CZ" sz="1000" b="1" i="0" u="none" strike="noStrike">
                          <a:solidFill>
                            <a:srgbClr val="000000"/>
                          </a:solidFill>
                          <a:latin typeface="Arial"/>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8.6.2014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FK Slavoj Vyšehrad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Dospělí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47536">
                <a:tc>
                  <a:txBody>
                    <a:bodyPr/>
                    <a:lstStyle/>
                    <a:p>
                      <a:pPr algn="ctr" fontAlgn="b"/>
                      <a:r>
                        <a:rPr lang="cs-CZ" sz="1000" b="1" i="0" u="none" strike="noStrike">
                          <a:solidFill>
                            <a:srgbClr val="000000"/>
                          </a:solidFill>
                          <a:latin typeface="Arial"/>
                        </a:rPr>
                        <a:t>sobota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000" b="1" i="0" u="none" strike="noStrike">
                          <a:solidFill>
                            <a:srgbClr val="000000"/>
                          </a:solidFill>
                          <a:latin typeface="Arial"/>
                        </a:rPr>
                        <a:t>14.6.2014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FK Polepy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Dospělí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sp>
        <p:nvSpPr>
          <p:cNvPr id="12" name="TextovéPole 11"/>
          <p:cNvSpPr txBox="1"/>
          <p:nvPr/>
        </p:nvSpPr>
        <p:spPr>
          <a:xfrm>
            <a:off x="174948" y="3763516"/>
            <a:ext cx="4608512" cy="646331"/>
          </a:xfrm>
          <a:prstGeom prst="rect">
            <a:avLst/>
          </a:prstGeom>
          <a:blipFill dpi="0" rotWithShape="1">
            <a:blip r:embed="rId5" cstate="print"/>
            <a:srcRect/>
            <a:stretch>
              <a:fillRect l="2000" r="3000"/>
            </a:stretch>
          </a:blipFill>
        </p:spPr>
        <p:txBody>
          <a:bodyPr wrap="square" rtlCol="0">
            <a:spAutoFit/>
          </a:bodyPr>
          <a:lstStyle/>
          <a:p>
            <a:pPr algn="ctr"/>
            <a:r>
              <a:rPr lang="cs-CZ" sz="1800" dirty="0" smtClean="0">
                <a:latin typeface="Bookman Old Style" pitchFamily="18" charset="0"/>
              </a:rPr>
              <a:t>Poslední výjezd na hřiště soupeře absolvuje B mužstvo dospělých</a:t>
            </a:r>
            <a:endParaRPr lang="cs-CZ" sz="1800" dirty="0">
              <a:latin typeface="Bookman Old Style" pitchFamily="18"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graphicFrame>
        <p:nvGraphicFramePr>
          <p:cNvPr id="6" name="Tabulka 5"/>
          <p:cNvGraphicFramePr>
            <a:graphicFrameLocks noGrp="1"/>
          </p:cNvGraphicFramePr>
          <p:nvPr/>
        </p:nvGraphicFramePr>
        <p:xfrm>
          <a:off x="246956" y="1459260"/>
          <a:ext cx="4464496" cy="648072"/>
        </p:xfrm>
        <a:graphic>
          <a:graphicData uri="http://schemas.openxmlformats.org/drawingml/2006/table">
            <a:tbl>
              <a:tblPr/>
              <a:tblGrid>
                <a:gridCol w="818491">
                  <a:extLst>
                    <a:ext uri="{9D8B030D-6E8A-4147-A177-3AD203B41FA5}">
                      <a16:colId xmlns:a16="http://schemas.microsoft.com/office/drawing/2014/main" val="20000"/>
                    </a:ext>
                  </a:extLst>
                </a:gridCol>
                <a:gridCol w="1143182">
                  <a:extLst>
                    <a:ext uri="{9D8B030D-6E8A-4147-A177-3AD203B41FA5}">
                      <a16:colId xmlns:a16="http://schemas.microsoft.com/office/drawing/2014/main" val="20001"/>
                    </a:ext>
                  </a:extLst>
                </a:gridCol>
                <a:gridCol w="1090809">
                  <a:extLst>
                    <a:ext uri="{9D8B030D-6E8A-4147-A177-3AD203B41FA5}">
                      <a16:colId xmlns:a16="http://schemas.microsoft.com/office/drawing/2014/main" val="20002"/>
                    </a:ext>
                  </a:extLst>
                </a:gridCol>
                <a:gridCol w="1412014">
                  <a:extLst>
                    <a:ext uri="{9D8B030D-6E8A-4147-A177-3AD203B41FA5}">
                      <a16:colId xmlns:a16="http://schemas.microsoft.com/office/drawing/2014/main" val="20003"/>
                    </a:ext>
                  </a:extLst>
                </a:gridCol>
              </a:tblGrid>
              <a:tr h="360040">
                <a:tc>
                  <a:txBody>
                    <a:bodyPr/>
                    <a:lstStyle/>
                    <a:p>
                      <a:pPr algn="ctr" fontAlgn="ctr"/>
                      <a:r>
                        <a:rPr lang="cs-CZ" sz="1200" b="1" i="0" u="none" strike="noStrike" dirty="0" smtClean="0">
                          <a:solidFill>
                            <a:srgbClr val="000000"/>
                          </a:solidFill>
                          <a:latin typeface="Arial"/>
                        </a:rPr>
                        <a:t>17.5.2014</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200" b="1" i="0" u="none" strike="noStrike" dirty="0">
                          <a:solidFill>
                            <a:srgbClr val="000000"/>
                          </a:solidFill>
                          <a:latin typeface="Arial"/>
                        </a:rPr>
                        <a:t>SK Štětí</a:t>
                      </a:r>
                    </a:p>
                  </a:txBody>
                  <a:tcPr marL="9525" marR="9525" marT="9525" marB="0" anchor="ctr">
                    <a:lnL>
                      <a:noFill/>
                    </a:lnL>
                    <a:lnR>
                      <a:noFill/>
                    </a:lnR>
                    <a:lnT>
                      <a:noFill/>
                    </a:lnT>
                    <a:lnB>
                      <a:noFill/>
                    </a:lnB>
                    <a:solidFill>
                      <a:srgbClr val="33CC33"/>
                    </a:solidFill>
                  </a:tcPr>
                </a:tc>
                <a:tc>
                  <a:txBody>
                    <a:bodyPr/>
                    <a:lstStyle/>
                    <a:p>
                      <a:pPr algn="ctr" fontAlgn="ctr"/>
                      <a:r>
                        <a:rPr lang="cs-CZ" sz="1200" b="1" i="0" u="none" strike="noStrike" dirty="0" smtClean="0">
                          <a:solidFill>
                            <a:srgbClr val="000000"/>
                          </a:solidFill>
                          <a:latin typeface="Arial"/>
                        </a:rPr>
                        <a:t>SK Úvaly</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200" b="1" i="0" u="none" strike="noStrike" dirty="0" smtClean="0">
                          <a:solidFill>
                            <a:srgbClr val="000000"/>
                          </a:solidFill>
                          <a:latin typeface="Arial"/>
                        </a:rPr>
                        <a:t>1:2</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0"/>
                  </a:ext>
                </a:extLst>
              </a:tr>
              <a:tr h="288032">
                <a:tc>
                  <a:txBody>
                    <a:bodyPr/>
                    <a:lstStyle/>
                    <a:p>
                      <a:pPr algn="ctr" fontAlgn="ctr"/>
                      <a:r>
                        <a:rPr lang="cs-CZ" sz="1200" b="1" i="0" u="none" strike="noStrike" dirty="0" smtClean="0">
                          <a:solidFill>
                            <a:srgbClr val="000000"/>
                          </a:solidFill>
                          <a:latin typeface="Arial"/>
                        </a:rPr>
                        <a:t>24.5.2014</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smtClean="0">
                          <a:solidFill>
                            <a:srgbClr val="000000"/>
                          </a:solidFill>
                          <a:latin typeface="Arial"/>
                        </a:rPr>
                        <a:t>SK Český Brod</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smtClean="0">
                          <a:solidFill>
                            <a:srgbClr val="000000"/>
                          </a:solidFill>
                          <a:latin typeface="Arial"/>
                        </a:rPr>
                        <a:t>SK </a:t>
                      </a:r>
                      <a:r>
                        <a:rPr lang="cs-CZ" sz="1200" b="1" i="0" u="none" strike="noStrike" dirty="0" err="1" smtClean="0">
                          <a:solidFill>
                            <a:srgbClr val="000000"/>
                          </a:solidFill>
                          <a:latin typeface="Arial"/>
                        </a:rPr>
                        <a:t>Štětí</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smtClean="0">
                          <a:solidFill>
                            <a:srgbClr val="000000"/>
                          </a:solidFill>
                          <a:latin typeface="Arial"/>
                        </a:rPr>
                        <a:t>3:1</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1"/>
                  </a:ext>
                </a:extLst>
              </a:tr>
            </a:tbl>
          </a:graphicData>
        </a:graphic>
      </p:graphicFrame>
      <p:sp>
        <p:nvSpPr>
          <p:cNvPr id="7" name="TextovéPole 6"/>
          <p:cNvSpPr txBox="1"/>
          <p:nvPr/>
        </p:nvSpPr>
        <p:spPr>
          <a:xfrm>
            <a:off x="246956" y="739180"/>
            <a:ext cx="4752528" cy="677108"/>
          </a:xfrm>
          <a:prstGeom prst="rect">
            <a:avLst/>
          </a:prstGeom>
          <a:noFill/>
        </p:spPr>
        <p:txBody>
          <a:bodyPr wrap="square" rtlCol="0">
            <a:spAutoFit/>
          </a:bodyPr>
          <a:lstStyle/>
          <a:p>
            <a:r>
              <a:rPr lang="cs-CZ" sz="1400" u="sng"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A mužstvo</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 Úvaly doma byla kapka poslední kapka naděje na udržení  , která  vyschla a tak už se jelo do Brodu v klidu. Zde dobrý výkon bez bodu.</a:t>
            </a:r>
            <a:endParaRPr lang="cs-CZ" sz="1050" dirty="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endParaRPr>
          </a:p>
        </p:txBody>
      </p:sp>
      <p:graphicFrame>
        <p:nvGraphicFramePr>
          <p:cNvPr id="8" name="Tabulka 7"/>
          <p:cNvGraphicFramePr>
            <a:graphicFrameLocks noGrp="1"/>
          </p:cNvGraphicFramePr>
          <p:nvPr/>
        </p:nvGraphicFramePr>
        <p:xfrm>
          <a:off x="174948" y="3043436"/>
          <a:ext cx="4608512" cy="510540"/>
        </p:xfrm>
        <a:graphic>
          <a:graphicData uri="http://schemas.openxmlformats.org/drawingml/2006/table">
            <a:tbl>
              <a:tblPr/>
              <a:tblGrid>
                <a:gridCol w="673377">
                  <a:extLst>
                    <a:ext uri="{9D8B030D-6E8A-4147-A177-3AD203B41FA5}">
                      <a16:colId xmlns:a16="http://schemas.microsoft.com/office/drawing/2014/main" val="20000"/>
                    </a:ext>
                  </a:extLst>
                </a:gridCol>
                <a:gridCol w="1102406">
                  <a:extLst>
                    <a:ext uri="{9D8B030D-6E8A-4147-A177-3AD203B41FA5}">
                      <a16:colId xmlns:a16="http://schemas.microsoft.com/office/drawing/2014/main" val="20001"/>
                    </a:ext>
                  </a:extLst>
                </a:gridCol>
                <a:gridCol w="1375166">
                  <a:extLst>
                    <a:ext uri="{9D8B030D-6E8A-4147-A177-3AD203B41FA5}">
                      <a16:colId xmlns:a16="http://schemas.microsoft.com/office/drawing/2014/main" val="20002"/>
                    </a:ext>
                  </a:extLst>
                </a:gridCol>
                <a:gridCol w="1457563">
                  <a:extLst>
                    <a:ext uri="{9D8B030D-6E8A-4147-A177-3AD203B41FA5}">
                      <a16:colId xmlns:a16="http://schemas.microsoft.com/office/drawing/2014/main" val="20003"/>
                    </a:ext>
                  </a:extLst>
                </a:gridCol>
              </a:tblGrid>
              <a:tr h="255270">
                <a:tc>
                  <a:txBody>
                    <a:bodyPr/>
                    <a:lstStyle/>
                    <a:p>
                      <a:pPr algn="ctr" fontAlgn="ctr"/>
                      <a:r>
                        <a:rPr lang="cs-CZ" sz="1100" b="1" i="0" u="none" strike="noStrike" dirty="0" smtClean="0">
                          <a:solidFill>
                            <a:srgbClr val="000000"/>
                          </a:solidFill>
                          <a:latin typeface="Arial"/>
                        </a:rPr>
                        <a:t>175.2014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Libochovice</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3:4  PK</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0"/>
                  </a:ext>
                </a:extLst>
              </a:tr>
              <a:tr h="255270">
                <a:tc>
                  <a:txBody>
                    <a:bodyPr/>
                    <a:lstStyle/>
                    <a:p>
                      <a:pPr algn="ctr" fontAlgn="ctr"/>
                      <a:r>
                        <a:rPr lang="cs-CZ" sz="1100" b="1" i="0" u="none" strike="noStrike" dirty="0" smtClean="0">
                          <a:solidFill>
                            <a:srgbClr val="000000"/>
                          </a:solidFill>
                          <a:latin typeface="Arial"/>
                        </a:rPr>
                        <a:t>11.5.2014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Litoměřice B</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2:0</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1"/>
                  </a:ext>
                </a:extLst>
              </a:tr>
            </a:tbl>
          </a:graphicData>
        </a:graphic>
      </p:graphicFrame>
      <p:sp>
        <p:nvSpPr>
          <p:cNvPr id="9" name="TextovéPole 8"/>
          <p:cNvSpPr txBox="1"/>
          <p:nvPr/>
        </p:nvSpPr>
        <p:spPr>
          <a:xfrm>
            <a:off x="174948" y="2179340"/>
            <a:ext cx="4752528" cy="830997"/>
          </a:xfrm>
          <a:prstGeom prst="rect">
            <a:avLst/>
          </a:prstGeom>
          <a:noFill/>
        </p:spPr>
        <p:txBody>
          <a:bodyPr wrap="square" rtlCol="0">
            <a:spAutoFit/>
          </a:bodyPr>
          <a:lstStyle/>
          <a:p>
            <a:r>
              <a:rPr lang="cs-CZ" u="sng"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B mužstvo </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v zápase jara vedlo 3:0 v Libochovicích, ale vedení nakonec neudrželo a muselo se spokojit aspoň s vítězstvím na penalty. Proti Litoměřicím to také lehké nebylo, ale zasloužené vítězství ano</a:t>
            </a:r>
            <a:endParaRPr lang="cs-CZ" dirty="0" smtClean="0">
              <a:effectLst>
                <a:outerShdw blurRad="38100" dist="38100" dir="2700000" algn="tl">
                  <a:srgbClr val="000000">
                    <a:alpha val="43137"/>
                  </a:srgbClr>
                </a:outerShdw>
              </a:effectLst>
              <a:latin typeface="Arial" pitchFamily="34" charset="0"/>
              <a:ea typeface="Batang" pitchFamily="18" charset="-127"/>
              <a:cs typeface="Arial" pitchFamily="34" charset="0"/>
            </a:endParaRPr>
          </a:p>
        </p:txBody>
      </p:sp>
      <p:sp>
        <p:nvSpPr>
          <p:cNvPr id="13" name="TextovéPole 12"/>
          <p:cNvSpPr txBox="1"/>
          <p:nvPr/>
        </p:nvSpPr>
        <p:spPr>
          <a:xfrm>
            <a:off x="246956" y="3691508"/>
            <a:ext cx="4752528" cy="830997"/>
          </a:xfrm>
          <a:prstGeom prst="rect">
            <a:avLst/>
          </a:prstGeom>
          <a:noFill/>
        </p:spPr>
        <p:txBody>
          <a:bodyPr wrap="square" rtlCol="0">
            <a:spAutoFit/>
          </a:bodyPr>
          <a:lstStyle/>
          <a:p>
            <a:r>
              <a:rPr lang="cs-CZ" u="sng"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Dorost</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 silní soupeři z předchozích kol vystřídali ti slabší, ale stačilo to pouze na 1 vítězství ze 2 zápasů.  Zvlášť porážka na hřišti v tu dobu posledního Oseku hodně mrzí.</a:t>
            </a:r>
          </a:p>
          <a:p>
            <a:endParaRPr lang="cs-CZ" dirty="0" smtClean="0">
              <a:effectLst>
                <a:outerShdw blurRad="38100" dist="38100" dir="2700000" algn="tl">
                  <a:srgbClr val="000000">
                    <a:alpha val="43137"/>
                  </a:srgbClr>
                </a:outerShdw>
              </a:effectLst>
              <a:latin typeface="Arial" pitchFamily="34" charset="0"/>
              <a:ea typeface="Batang" pitchFamily="18" charset="-127"/>
              <a:cs typeface="Arial" pitchFamily="34" charset="0"/>
            </a:endParaRPr>
          </a:p>
        </p:txBody>
      </p:sp>
      <p:graphicFrame>
        <p:nvGraphicFramePr>
          <p:cNvPr id="25" name="Tabulka 24"/>
          <p:cNvGraphicFramePr>
            <a:graphicFrameLocks noGrp="1"/>
          </p:cNvGraphicFramePr>
          <p:nvPr/>
        </p:nvGraphicFramePr>
        <p:xfrm>
          <a:off x="174948" y="4411588"/>
          <a:ext cx="4680520" cy="510540"/>
        </p:xfrm>
        <a:graphic>
          <a:graphicData uri="http://schemas.openxmlformats.org/drawingml/2006/table">
            <a:tbl>
              <a:tblPr/>
              <a:tblGrid>
                <a:gridCol w="683899">
                  <a:extLst>
                    <a:ext uri="{9D8B030D-6E8A-4147-A177-3AD203B41FA5}">
                      <a16:colId xmlns:a16="http://schemas.microsoft.com/office/drawing/2014/main" val="20000"/>
                    </a:ext>
                  </a:extLst>
                </a:gridCol>
                <a:gridCol w="1119631">
                  <a:extLst>
                    <a:ext uri="{9D8B030D-6E8A-4147-A177-3AD203B41FA5}">
                      <a16:colId xmlns:a16="http://schemas.microsoft.com/office/drawing/2014/main" val="20001"/>
                    </a:ext>
                  </a:extLst>
                </a:gridCol>
                <a:gridCol w="1396653">
                  <a:extLst>
                    <a:ext uri="{9D8B030D-6E8A-4147-A177-3AD203B41FA5}">
                      <a16:colId xmlns:a16="http://schemas.microsoft.com/office/drawing/2014/main" val="20002"/>
                    </a:ext>
                  </a:extLst>
                </a:gridCol>
                <a:gridCol w="1480337">
                  <a:extLst>
                    <a:ext uri="{9D8B030D-6E8A-4147-A177-3AD203B41FA5}">
                      <a16:colId xmlns:a16="http://schemas.microsoft.com/office/drawing/2014/main" val="20003"/>
                    </a:ext>
                  </a:extLst>
                </a:gridCol>
              </a:tblGrid>
              <a:tr h="255270">
                <a:tc>
                  <a:txBody>
                    <a:bodyPr/>
                    <a:lstStyle/>
                    <a:p>
                      <a:pPr algn="ctr" fontAlgn="ctr"/>
                      <a:r>
                        <a:rPr lang="cs-CZ" sz="1100" b="1" i="0" u="none" strike="noStrike" dirty="0" smtClean="0">
                          <a:solidFill>
                            <a:srgbClr val="000000"/>
                          </a:solidFill>
                          <a:latin typeface="Arial"/>
                        </a:rPr>
                        <a:t>185.2014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err="1" smtClean="0">
                          <a:solidFill>
                            <a:srgbClr val="000000"/>
                          </a:solidFill>
                          <a:latin typeface="Arial"/>
                        </a:rPr>
                        <a:t>Baník</a:t>
                      </a:r>
                      <a:r>
                        <a:rPr lang="cs-CZ" sz="1400" b="1" i="0" u="none" strike="noStrike" dirty="0" smtClean="0">
                          <a:solidFill>
                            <a:srgbClr val="000000"/>
                          </a:solidFill>
                          <a:latin typeface="Arial"/>
                        </a:rPr>
                        <a:t> Osek</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SK </a:t>
                      </a:r>
                      <a:r>
                        <a:rPr lang="cs-CZ" sz="1400" b="1" i="0" u="none" strike="noStrike" dirty="0" err="1" smtClean="0">
                          <a:solidFill>
                            <a:srgbClr val="000000"/>
                          </a:solidFill>
                          <a:latin typeface="Arial"/>
                        </a:rPr>
                        <a:t>Štětí</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1:3</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0"/>
                  </a:ext>
                </a:extLst>
              </a:tr>
              <a:tr h="255270">
                <a:tc>
                  <a:txBody>
                    <a:bodyPr/>
                    <a:lstStyle/>
                    <a:p>
                      <a:pPr algn="ctr" fontAlgn="ctr"/>
                      <a:r>
                        <a:rPr lang="cs-CZ" sz="1100" b="1" i="0" u="none" strike="noStrike" dirty="0" smtClean="0">
                          <a:solidFill>
                            <a:srgbClr val="000000"/>
                          </a:solidFill>
                          <a:latin typeface="Arial"/>
                        </a:rPr>
                        <a:t>24.5.2014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err="1" smtClean="0">
                          <a:solidFill>
                            <a:srgbClr val="000000"/>
                          </a:solidFill>
                          <a:latin typeface="Arial"/>
                        </a:rPr>
                        <a:t>Trnovany</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3:0</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1"/>
                  </a:ext>
                </a:extLst>
              </a:tr>
            </a:tbl>
          </a:graphicData>
        </a:graphic>
      </p:graphicFrame>
      <p:sp>
        <p:nvSpPr>
          <p:cNvPr id="15" name="TextovéPole 14"/>
          <p:cNvSpPr txBox="1"/>
          <p:nvPr/>
        </p:nvSpPr>
        <p:spPr>
          <a:xfrm>
            <a:off x="246956" y="235124"/>
            <a:ext cx="4608512" cy="400110"/>
          </a:xfrm>
          <a:prstGeom prst="rect">
            <a:avLst/>
          </a:prstGeom>
          <a:blipFill dpi="0" rotWithShape="1">
            <a:blip r:embed="rId3" cstate="print">
              <a:alphaModFix amt="49000"/>
            </a:blip>
            <a:srcRect/>
            <a:stretch>
              <a:fillRect/>
            </a:stretch>
          </a:blipFill>
        </p:spPr>
        <p:txBody>
          <a:bodyPr wrap="square" rtlCol="0">
            <a:spAutoFit/>
          </a:bodyPr>
          <a:lstStyle/>
          <a:p>
            <a:pPr algn="ctr"/>
            <a:r>
              <a:rPr lang="cs-CZ" sz="2000" dirty="0" smtClean="0">
                <a:latin typeface="Bell MT" pitchFamily="18" charset="0"/>
              </a:rPr>
              <a:t>Poslední výsledky mužstev SK </a:t>
            </a:r>
            <a:r>
              <a:rPr lang="cs-CZ" sz="2000" dirty="0" err="1" smtClean="0">
                <a:latin typeface="Bell MT" pitchFamily="18" charset="0"/>
              </a:rPr>
              <a:t>Štětí</a:t>
            </a:r>
            <a:r>
              <a:rPr lang="cs-CZ" sz="2000" dirty="0" smtClean="0">
                <a:latin typeface="Bell MT" pitchFamily="18" charset="0"/>
              </a:rPr>
              <a:t> </a:t>
            </a:r>
            <a:endParaRPr lang="cs-CZ" sz="2000" dirty="0">
              <a:latin typeface="Bell MT" pitchFamily="18" charset="0"/>
            </a:endParaRPr>
          </a:p>
        </p:txBody>
      </p:sp>
      <p:pic>
        <p:nvPicPr>
          <p:cNvPr id="2" name="Picture 106"/>
          <p:cNvPicPr>
            <a:picLocks noChangeAspect="1" noChangeArrowheads="1"/>
          </p:cNvPicPr>
          <p:nvPr/>
        </p:nvPicPr>
        <p:blipFill>
          <a:blip r:embed="rId4" cstate="print"/>
          <a:srcRect/>
          <a:stretch>
            <a:fillRect/>
          </a:stretch>
        </p:blipFill>
        <p:spPr bwMode="auto">
          <a:xfrm>
            <a:off x="751012" y="5131668"/>
            <a:ext cx="2808312" cy="1944216"/>
          </a:xfrm>
          <a:prstGeom prst="rect">
            <a:avLst/>
          </a:prstGeom>
          <a:noFill/>
          <a:ln w="9525">
            <a:noFill/>
            <a:miter lim="800000"/>
            <a:headEnd/>
            <a:tailEnd/>
          </a:ln>
        </p:spPr>
      </p:pic>
      <p:sp>
        <p:nvSpPr>
          <p:cNvPr id="12" name="TextovéPole 11"/>
          <p:cNvSpPr txBox="1"/>
          <p:nvPr/>
        </p:nvSpPr>
        <p:spPr>
          <a:xfrm>
            <a:off x="5791572" y="163116"/>
            <a:ext cx="4320480" cy="1323439"/>
          </a:xfrm>
          <a:prstGeom prst="rect">
            <a:avLst/>
          </a:prstGeom>
          <a:blipFill>
            <a:blip r:embed="rId5" cstate="print"/>
            <a:stretch>
              <a:fillRect/>
            </a:stretch>
          </a:blipFill>
        </p:spPr>
        <p:txBody>
          <a:bodyPr wrap="square" rtlCol="0">
            <a:spAutoFit/>
          </a:bodyPr>
          <a:lstStyle/>
          <a:p>
            <a:pPr algn="ctr"/>
            <a:r>
              <a:rPr lang="cs-CZ" sz="1600" dirty="0" smtClean="0">
                <a:latin typeface="Century Gothic" pitchFamily="34" charset="0"/>
              </a:rPr>
              <a:t>B přípravka ovládla poslední turnaj ligy ve skupině o 9—12. místo. Porazila i dosud vedoucí Libochovice a v celkovém pořadí všech 4 turnajů skončila na 10. místě . Gratulujeme.</a:t>
            </a:r>
            <a:endParaRPr lang="cs-CZ" sz="1600" dirty="0">
              <a:latin typeface="Century Gothic" pitchFamily="34" charset="0"/>
            </a:endParaRPr>
          </a:p>
        </p:txBody>
      </p:sp>
      <p:graphicFrame>
        <p:nvGraphicFramePr>
          <p:cNvPr id="14" name="Tabulka 13"/>
          <p:cNvGraphicFramePr>
            <a:graphicFrameLocks noGrp="1"/>
          </p:cNvGraphicFramePr>
          <p:nvPr/>
        </p:nvGraphicFramePr>
        <p:xfrm>
          <a:off x="5791572" y="1603276"/>
          <a:ext cx="4320480" cy="1672590"/>
        </p:xfrm>
        <a:graphic>
          <a:graphicData uri="http://schemas.openxmlformats.org/drawingml/2006/table">
            <a:tbl>
              <a:tblPr/>
              <a:tblGrid>
                <a:gridCol w="1326088">
                  <a:extLst>
                    <a:ext uri="{9D8B030D-6E8A-4147-A177-3AD203B41FA5}">
                      <a16:colId xmlns:a16="http://schemas.microsoft.com/office/drawing/2014/main" val="20000"/>
                    </a:ext>
                  </a:extLst>
                </a:gridCol>
                <a:gridCol w="1768117">
                  <a:extLst>
                    <a:ext uri="{9D8B030D-6E8A-4147-A177-3AD203B41FA5}">
                      <a16:colId xmlns:a16="http://schemas.microsoft.com/office/drawing/2014/main" val="20001"/>
                    </a:ext>
                  </a:extLst>
                </a:gridCol>
                <a:gridCol w="1226275">
                  <a:extLst>
                    <a:ext uri="{9D8B030D-6E8A-4147-A177-3AD203B41FA5}">
                      <a16:colId xmlns:a16="http://schemas.microsoft.com/office/drawing/2014/main" val="20002"/>
                    </a:ext>
                  </a:extLst>
                </a:gridCol>
              </a:tblGrid>
              <a:tr h="278765">
                <a:tc>
                  <a:txBody>
                    <a:bodyPr/>
                    <a:lstStyle/>
                    <a:p>
                      <a:pPr algn="ctr" fontAlgn="b"/>
                      <a:r>
                        <a:rPr lang="cs-CZ" sz="1400" b="1" i="0" u="none" strike="noStrike" dirty="0">
                          <a:solidFill>
                            <a:srgbClr val="000000"/>
                          </a:solidFill>
                          <a:latin typeface="Lao UI"/>
                        </a:rPr>
                        <a:t>Libochovice</a:t>
                      </a:r>
                    </a:p>
                  </a:txBody>
                  <a:tcPr marL="9525" marR="9525" marT="9525" marB="0" anchor="b">
                    <a:lnL>
                      <a:noFill/>
                    </a:lnL>
                    <a:lnR>
                      <a:noFill/>
                    </a:lnR>
                    <a:lnT>
                      <a:noFill/>
                    </a:lnT>
                    <a:lnB>
                      <a:noFill/>
                    </a:lnB>
                    <a:solidFill>
                      <a:srgbClr val="92D050"/>
                    </a:solidFill>
                  </a:tcPr>
                </a:tc>
                <a:tc>
                  <a:txBody>
                    <a:bodyPr/>
                    <a:lstStyle/>
                    <a:p>
                      <a:pPr algn="ctr" fontAlgn="b"/>
                      <a:r>
                        <a:rPr lang="cs-CZ" sz="1400" b="1" i="0" u="none" strike="noStrike">
                          <a:solidFill>
                            <a:srgbClr val="000000"/>
                          </a:solidFill>
                          <a:latin typeface="Lao UI"/>
                        </a:rPr>
                        <a:t>Třebenice</a:t>
                      </a:r>
                    </a:p>
                  </a:txBody>
                  <a:tcPr marL="9525" marR="9525" marT="9525" marB="0" anchor="b">
                    <a:lnL>
                      <a:noFill/>
                    </a:lnL>
                    <a:lnR>
                      <a:noFill/>
                    </a:lnR>
                    <a:lnT>
                      <a:noFill/>
                    </a:lnT>
                    <a:lnB>
                      <a:noFill/>
                    </a:lnB>
                    <a:solidFill>
                      <a:srgbClr val="92D050"/>
                    </a:solidFill>
                  </a:tcPr>
                </a:tc>
                <a:tc>
                  <a:txBody>
                    <a:bodyPr/>
                    <a:lstStyle/>
                    <a:p>
                      <a:pPr algn="ctr" fontAlgn="b"/>
                      <a:r>
                        <a:rPr lang="cs-CZ" sz="1400" b="1" i="0" u="none" strike="noStrike">
                          <a:solidFill>
                            <a:srgbClr val="000000"/>
                          </a:solidFill>
                          <a:latin typeface="Lao UI"/>
                        </a:rPr>
                        <a:t>7:0</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0"/>
                  </a:ext>
                </a:extLst>
              </a:tr>
              <a:tr h="278765">
                <a:tc>
                  <a:txBody>
                    <a:bodyPr/>
                    <a:lstStyle/>
                    <a:p>
                      <a:pPr algn="ctr" fontAlgn="b"/>
                      <a:r>
                        <a:rPr lang="cs-CZ" sz="1400" b="1" i="0" u="none" strike="noStrike" dirty="0">
                          <a:solidFill>
                            <a:srgbClr val="000000"/>
                          </a:solidFill>
                          <a:latin typeface="Lao UI"/>
                        </a:rPr>
                        <a:t>Libochovice</a:t>
                      </a:r>
                    </a:p>
                  </a:txBody>
                  <a:tcPr marL="9525" marR="9525" marT="9525" marB="0" anchor="b">
                    <a:lnL>
                      <a:noFill/>
                    </a:lnL>
                    <a:lnR>
                      <a:noFill/>
                    </a:lnR>
                    <a:lnT>
                      <a:noFill/>
                    </a:lnT>
                    <a:lnB>
                      <a:noFill/>
                    </a:lnB>
                    <a:solidFill>
                      <a:srgbClr val="FFFF66"/>
                    </a:solidFill>
                  </a:tcPr>
                </a:tc>
                <a:tc>
                  <a:txBody>
                    <a:bodyPr/>
                    <a:lstStyle/>
                    <a:p>
                      <a:pPr algn="ctr" fontAlgn="b"/>
                      <a:r>
                        <a:rPr lang="cs-CZ" sz="1400" b="1" i="0" u="none" strike="noStrike" dirty="0" err="1">
                          <a:solidFill>
                            <a:srgbClr val="000000"/>
                          </a:solidFill>
                          <a:latin typeface="Lao UI"/>
                        </a:rPr>
                        <a:t>Předonín</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FFFF66"/>
                    </a:solidFill>
                  </a:tcPr>
                </a:tc>
                <a:tc>
                  <a:txBody>
                    <a:bodyPr/>
                    <a:lstStyle/>
                    <a:p>
                      <a:pPr algn="ctr" fontAlgn="b"/>
                      <a:r>
                        <a:rPr lang="cs-CZ" sz="1400" b="1" i="0" u="none" strike="noStrike">
                          <a:solidFill>
                            <a:srgbClr val="000000"/>
                          </a:solidFill>
                          <a:latin typeface="Lao UI"/>
                        </a:rPr>
                        <a:t>3:1</a:t>
                      </a:r>
                    </a:p>
                  </a:txBody>
                  <a:tcPr marL="9525" marR="9525" marT="9525" marB="0" anchor="b">
                    <a:lnL>
                      <a:noFill/>
                    </a:lnL>
                    <a:lnR>
                      <a:noFill/>
                    </a:lnR>
                    <a:lnT>
                      <a:noFill/>
                    </a:lnT>
                    <a:lnB>
                      <a:noFill/>
                    </a:lnB>
                    <a:solidFill>
                      <a:srgbClr val="FFFF66"/>
                    </a:solidFill>
                  </a:tcPr>
                </a:tc>
                <a:extLst>
                  <a:ext uri="{0D108BD9-81ED-4DB2-BD59-A6C34878D82A}">
                    <a16:rowId xmlns:a16="http://schemas.microsoft.com/office/drawing/2014/main" val="10001"/>
                  </a:ext>
                </a:extLst>
              </a:tr>
              <a:tr h="278765">
                <a:tc>
                  <a:txBody>
                    <a:bodyPr/>
                    <a:lstStyle/>
                    <a:p>
                      <a:pPr algn="ctr" fontAlgn="b"/>
                      <a:r>
                        <a:rPr lang="cs-CZ" sz="1400" b="1" i="0" u="none" strike="noStrike" dirty="0">
                          <a:solidFill>
                            <a:srgbClr val="000000"/>
                          </a:solidFill>
                          <a:latin typeface="Lao UI"/>
                        </a:rPr>
                        <a:t>Libochovice</a:t>
                      </a:r>
                    </a:p>
                  </a:txBody>
                  <a:tcPr marL="9525" marR="9525" marT="9525" marB="0" anchor="b">
                    <a:lnL>
                      <a:noFill/>
                    </a:lnL>
                    <a:lnR>
                      <a:noFill/>
                    </a:lnR>
                    <a:lnT>
                      <a:noFill/>
                    </a:lnT>
                    <a:lnB>
                      <a:noFill/>
                    </a:lnB>
                    <a:solidFill>
                      <a:srgbClr val="92D050"/>
                    </a:solidFill>
                  </a:tcPr>
                </a:tc>
                <a:tc>
                  <a:txBody>
                    <a:bodyPr/>
                    <a:lstStyle/>
                    <a:p>
                      <a:pPr algn="ctr" fontAlgn="b"/>
                      <a:r>
                        <a:rPr lang="cs-CZ" sz="1400" b="1" i="0" u="none" strike="noStrike" dirty="0" err="1">
                          <a:solidFill>
                            <a:srgbClr val="000000"/>
                          </a:solidFill>
                          <a:latin typeface="Lao UI"/>
                        </a:rPr>
                        <a:t>Štětí</a:t>
                      </a:r>
                      <a:r>
                        <a:rPr lang="cs-CZ" sz="1400" b="1" i="0" u="none" strike="noStrike" dirty="0">
                          <a:solidFill>
                            <a:srgbClr val="000000"/>
                          </a:solidFill>
                          <a:latin typeface="Lao UI"/>
                        </a:rPr>
                        <a:t> "B"</a:t>
                      </a:r>
                    </a:p>
                  </a:txBody>
                  <a:tcPr marL="9525" marR="9525" marT="9525" marB="0" anchor="b">
                    <a:lnL>
                      <a:noFill/>
                    </a:lnL>
                    <a:lnR>
                      <a:noFill/>
                    </a:lnR>
                    <a:lnT>
                      <a:noFill/>
                    </a:lnT>
                    <a:lnB>
                      <a:noFill/>
                    </a:lnB>
                    <a:solidFill>
                      <a:srgbClr val="92D050"/>
                    </a:solidFill>
                  </a:tcPr>
                </a:tc>
                <a:tc>
                  <a:txBody>
                    <a:bodyPr/>
                    <a:lstStyle/>
                    <a:p>
                      <a:pPr algn="ctr" fontAlgn="b"/>
                      <a:r>
                        <a:rPr lang="cs-CZ" sz="1400" b="1" i="0" u="none" strike="noStrike">
                          <a:solidFill>
                            <a:srgbClr val="000000"/>
                          </a:solidFill>
                          <a:latin typeface="Lao UI"/>
                        </a:rPr>
                        <a:t>5:7</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2"/>
                  </a:ext>
                </a:extLst>
              </a:tr>
              <a:tr h="278765">
                <a:tc>
                  <a:txBody>
                    <a:bodyPr/>
                    <a:lstStyle/>
                    <a:p>
                      <a:pPr algn="ctr" fontAlgn="b"/>
                      <a:r>
                        <a:rPr lang="cs-CZ" sz="1400" b="1" i="0" u="none" strike="noStrike">
                          <a:solidFill>
                            <a:srgbClr val="000000"/>
                          </a:solidFill>
                          <a:latin typeface="Lao UI"/>
                        </a:rPr>
                        <a:t>Třebenice</a:t>
                      </a:r>
                    </a:p>
                  </a:txBody>
                  <a:tcPr marL="9525" marR="9525" marT="9525" marB="0" anchor="b">
                    <a:lnL>
                      <a:noFill/>
                    </a:lnL>
                    <a:lnR>
                      <a:noFill/>
                    </a:lnR>
                    <a:lnT>
                      <a:noFill/>
                    </a:lnT>
                    <a:lnB>
                      <a:noFill/>
                    </a:lnB>
                    <a:solidFill>
                      <a:srgbClr val="FFFF66"/>
                    </a:solidFill>
                  </a:tcPr>
                </a:tc>
                <a:tc>
                  <a:txBody>
                    <a:bodyPr/>
                    <a:lstStyle/>
                    <a:p>
                      <a:pPr algn="ctr" fontAlgn="b"/>
                      <a:r>
                        <a:rPr lang="cs-CZ" sz="1400" b="1" i="0" u="none" strike="noStrike" dirty="0" err="1">
                          <a:solidFill>
                            <a:srgbClr val="000000"/>
                          </a:solidFill>
                          <a:latin typeface="Lao UI"/>
                        </a:rPr>
                        <a:t>Předonín</a:t>
                      </a:r>
                      <a:endParaRPr lang="cs-CZ" sz="1400" b="1" i="0" u="none" strike="noStrike" dirty="0">
                        <a:solidFill>
                          <a:srgbClr val="000000"/>
                        </a:solidFill>
                        <a:latin typeface="Lao UI"/>
                      </a:endParaRPr>
                    </a:p>
                  </a:txBody>
                  <a:tcPr marL="9525" marR="9525" marT="9525" marB="0" anchor="b">
                    <a:lnL>
                      <a:noFill/>
                    </a:lnL>
                    <a:lnR>
                      <a:noFill/>
                    </a:lnR>
                    <a:lnT>
                      <a:noFill/>
                    </a:lnT>
                    <a:lnB>
                      <a:noFill/>
                    </a:lnB>
                    <a:solidFill>
                      <a:srgbClr val="FFFF66"/>
                    </a:solidFill>
                  </a:tcPr>
                </a:tc>
                <a:tc>
                  <a:txBody>
                    <a:bodyPr/>
                    <a:lstStyle/>
                    <a:p>
                      <a:pPr algn="ctr" fontAlgn="b"/>
                      <a:r>
                        <a:rPr lang="cs-CZ" sz="1400" b="1" i="0" u="none" strike="noStrike" dirty="0">
                          <a:solidFill>
                            <a:srgbClr val="000000"/>
                          </a:solidFill>
                          <a:latin typeface="Lao UI"/>
                        </a:rPr>
                        <a:t>0:3</a:t>
                      </a:r>
                    </a:p>
                  </a:txBody>
                  <a:tcPr marL="9525" marR="9525" marT="9525" marB="0" anchor="b">
                    <a:lnL>
                      <a:noFill/>
                    </a:lnL>
                    <a:lnR>
                      <a:noFill/>
                    </a:lnR>
                    <a:lnT>
                      <a:noFill/>
                    </a:lnT>
                    <a:lnB>
                      <a:noFill/>
                    </a:lnB>
                    <a:solidFill>
                      <a:srgbClr val="FFFF66"/>
                    </a:solidFill>
                  </a:tcPr>
                </a:tc>
                <a:extLst>
                  <a:ext uri="{0D108BD9-81ED-4DB2-BD59-A6C34878D82A}">
                    <a16:rowId xmlns:a16="http://schemas.microsoft.com/office/drawing/2014/main" val="10003"/>
                  </a:ext>
                </a:extLst>
              </a:tr>
              <a:tr h="278765">
                <a:tc>
                  <a:txBody>
                    <a:bodyPr/>
                    <a:lstStyle/>
                    <a:p>
                      <a:pPr algn="ctr" fontAlgn="b"/>
                      <a:r>
                        <a:rPr lang="cs-CZ" sz="1400" b="1" i="0" u="none" strike="noStrike">
                          <a:solidFill>
                            <a:srgbClr val="000000"/>
                          </a:solidFill>
                          <a:latin typeface="Lao UI"/>
                        </a:rPr>
                        <a:t>Třebenice</a:t>
                      </a:r>
                    </a:p>
                  </a:txBody>
                  <a:tcPr marL="9525" marR="9525" marT="9525" marB="0" anchor="b">
                    <a:lnL>
                      <a:noFill/>
                    </a:lnL>
                    <a:lnR>
                      <a:noFill/>
                    </a:lnR>
                    <a:lnT>
                      <a:noFill/>
                    </a:lnT>
                    <a:lnB>
                      <a:noFill/>
                    </a:lnB>
                    <a:solidFill>
                      <a:srgbClr val="92D050"/>
                    </a:solidFill>
                  </a:tcPr>
                </a:tc>
                <a:tc>
                  <a:txBody>
                    <a:bodyPr/>
                    <a:lstStyle/>
                    <a:p>
                      <a:pPr algn="ctr" fontAlgn="b"/>
                      <a:r>
                        <a:rPr lang="cs-CZ" sz="1400" b="1" i="0" u="none" strike="noStrike">
                          <a:solidFill>
                            <a:srgbClr val="000000"/>
                          </a:solidFill>
                          <a:latin typeface="Lao UI"/>
                        </a:rPr>
                        <a:t>Štětí "B"</a:t>
                      </a:r>
                    </a:p>
                  </a:txBody>
                  <a:tcPr marL="9525" marR="9525" marT="9525" marB="0" anchor="b">
                    <a:lnL>
                      <a:noFill/>
                    </a:lnL>
                    <a:lnR>
                      <a:noFill/>
                    </a:lnR>
                    <a:lnT>
                      <a:noFill/>
                    </a:lnT>
                    <a:lnB>
                      <a:noFill/>
                    </a:lnB>
                    <a:solidFill>
                      <a:srgbClr val="92D050"/>
                    </a:solidFill>
                  </a:tcPr>
                </a:tc>
                <a:tc>
                  <a:txBody>
                    <a:bodyPr/>
                    <a:lstStyle/>
                    <a:p>
                      <a:pPr algn="ctr" fontAlgn="b"/>
                      <a:r>
                        <a:rPr lang="cs-CZ" sz="1400" b="1" i="0" u="none" strike="noStrike" dirty="0">
                          <a:solidFill>
                            <a:srgbClr val="000000"/>
                          </a:solidFill>
                          <a:latin typeface="Lao UI"/>
                        </a:rPr>
                        <a:t>1:10</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4"/>
                  </a:ext>
                </a:extLst>
              </a:tr>
              <a:tr h="278765">
                <a:tc>
                  <a:txBody>
                    <a:bodyPr/>
                    <a:lstStyle/>
                    <a:p>
                      <a:pPr algn="ctr" fontAlgn="b"/>
                      <a:r>
                        <a:rPr lang="cs-CZ" sz="1400" b="1" i="0" u="none" strike="noStrike">
                          <a:solidFill>
                            <a:srgbClr val="000000"/>
                          </a:solidFill>
                          <a:latin typeface="Lao UI"/>
                        </a:rPr>
                        <a:t>Předonín</a:t>
                      </a:r>
                    </a:p>
                  </a:txBody>
                  <a:tcPr marL="9525" marR="9525" marT="9525" marB="0" anchor="b">
                    <a:lnL>
                      <a:noFill/>
                    </a:lnL>
                    <a:lnR>
                      <a:noFill/>
                    </a:lnR>
                    <a:lnT>
                      <a:noFill/>
                    </a:lnT>
                    <a:lnB>
                      <a:noFill/>
                    </a:lnB>
                    <a:solidFill>
                      <a:srgbClr val="FFFF66"/>
                    </a:solidFill>
                  </a:tcPr>
                </a:tc>
                <a:tc>
                  <a:txBody>
                    <a:bodyPr/>
                    <a:lstStyle/>
                    <a:p>
                      <a:pPr algn="ctr" fontAlgn="b"/>
                      <a:r>
                        <a:rPr lang="cs-CZ" sz="1400" b="1" i="0" u="none" strike="noStrike">
                          <a:solidFill>
                            <a:srgbClr val="000000"/>
                          </a:solidFill>
                          <a:latin typeface="Lao UI"/>
                        </a:rPr>
                        <a:t>Štětí "B"</a:t>
                      </a:r>
                    </a:p>
                  </a:txBody>
                  <a:tcPr marL="9525" marR="9525" marT="9525" marB="0" anchor="b">
                    <a:lnL>
                      <a:noFill/>
                    </a:lnL>
                    <a:lnR>
                      <a:noFill/>
                    </a:lnR>
                    <a:lnT>
                      <a:noFill/>
                    </a:lnT>
                    <a:lnB>
                      <a:noFill/>
                    </a:lnB>
                    <a:solidFill>
                      <a:srgbClr val="FFFF66"/>
                    </a:solidFill>
                  </a:tcPr>
                </a:tc>
                <a:tc>
                  <a:txBody>
                    <a:bodyPr/>
                    <a:lstStyle/>
                    <a:p>
                      <a:pPr algn="ctr" fontAlgn="b"/>
                      <a:r>
                        <a:rPr lang="cs-CZ" sz="1400" b="1" i="0" u="none" strike="noStrike" dirty="0">
                          <a:solidFill>
                            <a:srgbClr val="000000"/>
                          </a:solidFill>
                          <a:latin typeface="Lao UI"/>
                        </a:rPr>
                        <a:t>2:4</a:t>
                      </a:r>
                    </a:p>
                  </a:txBody>
                  <a:tcPr marL="9525" marR="9525" marT="9525" marB="0" anchor="b">
                    <a:lnL>
                      <a:noFill/>
                    </a:lnL>
                    <a:lnR>
                      <a:noFill/>
                    </a:lnR>
                    <a:lnT>
                      <a:noFill/>
                    </a:lnT>
                    <a:lnB>
                      <a:noFill/>
                    </a:lnB>
                    <a:solidFill>
                      <a:srgbClr val="FFFF66"/>
                    </a:solidFill>
                  </a:tcPr>
                </a:tc>
                <a:extLst>
                  <a:ext uri="{0D108BD9-81ED-4DB2-BD59-A6C34878D82A}">
                    <a16:rowId xmlns:a16="http://schemas.microsoft.com/office/drawing/2014/main" val="10005"/>
                  </a:ext>
                </a:extLst>
              </a:tr>
            </a:tbl>
          </a:graphicData>
        </a:graphic>
      </p:graphicFrame>
      <p:graphicFrame>
        <p:nvGraphicFramePr>
          <p:cNvPr id="16" name="Tabulka 15"/>
          <p:cNvGraphicFramePr>
            <a:graphicFrameLocks noGrp="1"/>
          </p:cNvGraphicFramePr>
          <p:nvPr/>
        </p:nvGraphicFramePr>
        <p:xfrm>
          <a:off x="5719564" y="3403476"/>
          <a:ext cx="4351411" cy="1543050"/>
        </p:xfrm>
        <a:graphic>
          <a:graphicData uri="http://schemas.openxmlformats.org/drawingml/2006/table">
            <a:tbl>
              <a:tblPr/>
              <a:tblGrid>
                <a:gridCol w="476867">
                  <a:extLst>
                    <a:ext uri="{9D8B030D-6E8A-4147-A177-3AD203B41FA5}">
                      <a16:colId xmlns:a16="http://schemas.microsoft.com/office/drawing/2014/main" val="20000"/>
                    </a:ext>
                  </a:extLst>
                </a:gridCol>
                <a:gridCol w="1301449">
                  <a:extLst>
                    <a:ext uri="{9D8B030D-6E8A-4147-A177-3AD203B41FA5}">
                      <a16:colId xmlns:a16="http://schemas.microsoft.com/office/drawing/2014/main" val="20001"/>
                    </a:ext>
                  </a:extLst>
                </a:gridCol>
                <a:gridCol w="298042">
                  <a:extLst>
                    <a:ext uri="{9D8B030D-6E8A-4147-A177-3AD203B41FA5}">
                      <a16:colId xmlns:a16="http://schemas.microsoft.com/office/drawing/2014/main" val="20002"/>
                    </a:ext>
                  </a:extLst>
                </a:gridCol>
                <a:gridCol w="298042">
                  <a:extLst>
                    <a:ext uri="{9D8B030D-6E8A-4147-A177-3AD203B41FA5}">
                      <a16:colId xmlns:a16="http://schemas.microsoft.com/office/drawing/2014/main" val="20003"/>
                    </a:ext>
                  </a:extLst>
                </a:gridCol>
                <a:gridCol w="298042">
                  <a:extLst>
                    <a:ext uri="{9D8B030D-6E8A-4147-A177-3AD203B41FA5}">
                      <a16:colId xmlns:a16="http://schemas.microsoft.com/office/drawing/2014/main" val="20004"/>
                    </a:ext>
                  </a:extLst>
                </a:gridCol>
                <a:gridCol w="298042">
                  <a:extLst>
                    <a:ext uri="{9D8B030D-6E8A-4147-A177-3AD203B41FA5}">
                      <a16:colId xmlns:a16="http://schemas.microsoft.com/office/drawing/2014/main" val="20005"/>
                    </a:ext>
                  </a:extLst>
                </a:gridCol>
                <a:gridCol w="764974">
                  <a:extLst>
                    <a:ext uri="{9D8B030D-6E8A-4147-A177-3AD203B41FA5}">
                      <a16:colId xmlns:a16="http://schemas.microsoft.com/office/drawing/2014/main" val="20006"/>
                    </a:ext>
                  </a:extLst>
                </a:gridCol>
                <a:gridCol w="615953">
                  <a:extLst>
                    <a:ext uri="{9D8B030D-6E8A-4147-A177-3AD203B41FA5}">
                      <a16:colId xmlns:a16="http://schemas.microsoft.com/office/drawing/2014/main" val="20007"/>
                    </a:ext>
                  </a:extLst>
                </a:gridCol>
              </a:tblGrid>
              <a:tr h="361950">
                <a:tc gridSpan="8">
                  <a:txBody>
                    <a:bodyPr/>
                    <a:lstStyle/>
                    <a:p>
                      <a:pPr algn="ctr" fontAlgn="ctr"/>
                      <a:r>
                        <a:rPr lang="cs-CZ" sz="1600" b="1" i="0" u="none" strike="noStrike" dirty="0">
                          <a:solidFill>
                            <a:srgbClr val="153E96"/>
                          </a:solidFill>
                          <a:latin typeface="Arial"/>
                        </a:rPr>
                        <a:t>LIGA MLADŠÍCH PŘÍPRAVEK 9.-12-MÍSTO</a:t>
                      </a:r>
                    </a:p>
                  </a:txBody>
                  <a:tcPr marL="9525" marR="9525" marT="9525" marB="0" anchor="ctr">
                    <a:lnL>
                      <a:noFill/>
                    </a:lnL>
                    <a:lnR>
                      <a:noFill/>
                    </a:lnR>
                    <a:lnT>
                      <a:noFill/>
                    </a:lnT>
                    <a:lnB>
                      <a:noFill/>
                    </a:lnB>
                    <a:pattFill prst="pct10">
                      <a:fgClr>
                        <a:srgbClr val="B8CCE4"/>
                      </a:fgClr>
                      <a:bgClr>
                        <a:srgbClr val="FFFFFF"/>
                      </a:bgClr>
                    </a:patt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95275">
                <a:tc>
                  <a:txBody>
                    <a:bodyPr/>
                    <a:lstStyle/>
                    <a:p>
                      <a:pPr algn="ctr" fontAlgn="ctr"/>
                      <a:r>
                        <a:rPr lang="cs-CZ" sz="1800" b="0" i="0" u="none" strike="noStrike">
                          <a:solidFill>
                            <a:srgbClr val="000000"/>
                          </a:solidFill>
                          <a:latin typeface="Arial"/>
                        </a:rPr>
                        <a:t>1.</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dirty="0">
                          <a:solidFill>
                            <a:srgbClr val="000000"/>
                          </a:solidFill>
                          <a:latin typeface="Arial"/>
                        </a:rPr>
                        <a:t>Libochovice</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a:solidFill>
                            <a:srgbClr val="000000"/>
                          </a:solidFill>
                          <a:latin typeface="Arial"/>
                        </a:rPr>
                        <a:t>12</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a:solidFill>
                            <a:srgbClr val="000000"/>
                          </a:solidFill>
                          <a:latin typeface="Arial"/>
                        </a:rPr>
                        <a:t>10</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a:solidFill>
                            <a:srgbClr val="000000"/>
                          </a:solidFill>
                          <a:latin typeface="Arial"/>
                        </a:rPr>
                        <a:t>2</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a:solidFill>
                            <a:srgbClr val="000000"/>
                          </a:solidFill>
                          <a:latin typeface="Calibri"/>
                        </a:rPr>
                        <a:t>71:33</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a:solidFill>
                            <a:srgbClr val="000000"/>
                          </a:solidFill>
                          <a:latin typeface="Arial"/>
                        </a:rPr>
                        <a:t>30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1"/>
                  </a:ext>
                </a:extLst>
              </a:tr>
              <a:tr h="295275">
                <a:tc>
                  <a:txBody>
                    <a:bodyPr/>
                    <a:lstStyle/>
                    <a:p>
                      <a:pPr algn="ctr" fontAlgn="ctr"/>
                      <a:r>
                        <a:rPr lang="cs-CZ" sz="1800" b="0" i="0" u="none" strike="noStrike">
                          <a:solidFill>
                            <a:srgbClr val="000000"/>
                          </a:solidFill>
                          <a:latin typeface="Arial"/>
                        </a:rPr>
                        <a:t>2.</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a:solidFill>
                            <a:srgbClr val="000000"/>
                          </a:solidFill>
                          <a:latin typeface="Arial"/>
                        </a:rPr>
                        <a:t>Štětí "B"</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a:solidFill>
                            <a:srgbClr val="000000"/>
                          </a:solidFill>
                          <a:latin typeface="Arial"/>
                        </a:rPr>
                        <a:t>12</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a:solidFill>
                            <a:srgbClr val="000000"/>
                          </a:solidFill>
                          <a:latin typeface="Arial"/>
                        </a:rPr>
                        <a:t>8</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a:solidFill>
                            <a:srgbClr val="000000"/>
                          </a:solidFill>
                          <a:latin typeface="Arial"/>
                        </a:rPr>
                        <a:t>0</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a:solidFill>
                            <a:srgbClr val="000000"/>
                          </a:solidFill>
                          <a:latin typeface="Arial"/>
                        </a:rPr>
                        <a:t>4</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a:solidFill>
                            <a:srgbClr val="000000"/>
                          </a:solidFill>
                          <a:latin typeface="Calibri"/>
                        </a:rPr>
                        <a:t>79:39</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a:solidFill>
                            <a:srgbClr val="000000"/>
                          </a:solidFill>
                          <a:latin typeface="Arial"/>
                        </a:rPr>
                        <a:t>24</a:t>
                      </a:r>
                    </a:p>
                  </a:txBody>
                  <a:tcPr marL="9525" marR="9525" marT="9525" marB="0" anchor="ctr">
                    <a:lnL>
                      <a:noFill/>
                    </a:lnL>
                    <a:lnR>
                      <a:noFill/>
                    </a:lnR>
                    <a:lnT>
                      <a:noFill/>
                    </a:lnT>
                    <a:lnB>
                      <a:noFill/>
                    </a:lnB>
                    <a:solidFill>
                      <a:srgbClr val="DBEEF3"/>
                    </a:solidFill>
                  </a:tcPr>
                </a:tc>
                <a:extLst>
                  <a:ext uri="{0D108BD9-81ED-4DB2-BD59-A6C34878D82A}">
                    <a16:rowId xmlns:a16="http://schemas.microsoft.com/office/drawing/2014/main" val="10002"/>
                  </a:ext>
                </a:extLst>
              </a:tr>
              <a:tr h="295275">
                <a:tc>
                  <a:txBody>
                    <a:bodyPr/>
                    <a:lstStyle/>
                    <a:p>
                      <a:pPr algn="ctr" fontAlgn="ctr"/>
                      <a:r>
                        <a:rPr lang="cs-CZ" sz="1800" b="0" i="0" u="none" strike="noStrike">
                          <a:solidFill>
                            <a:srgbClr val="000000"/>
                          </a:solidFill>
                          <a:latin typeface="Arial"/>
                        </a:rPr>
                        <a:t>3.</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a:solidFill>
                            <a:srgbClr val="000000"/>
                          </a:solidFill>
                          <a:latin typeface="Arial"/>
                        </a:rPr>
                        <a:t>Předonín</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a:solidFill>
                            <a:srgbClr val="000000"/>
                          </a:solidFill>
                          <a:latin typeface="Arial"/>
                        </a:rPr>
                        <a:t>12</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a:solidFill>
                            <a:srgbClr val="000000"/>
                          </a:solidFill>
                          <a:latin typeface="Arial"/>
                        </a:rPr>
                        <a:t>6</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a:solidFill>
                            <a:srgbClr val="000000"/>
                          </a:solidFill>
                          <a:latin typeface="Arial"/>
                        </a:rPr>
                        <a:t>0</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a:solidFill>
                            <a:srgbClr val="000000"/>
                          </a:solidFill>
                          <a:latin typeface="Arial"/>
                        </a:rPr>
                        <a:t>6</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a:solidFill>
                            <a:srgbClr val="000000"/>
                          </a:solidFill>
                          <a:latin typeface="Calibri"/>
                        </a:rPr>
                        <a:t>47:55</a:t>
                      </a:r>
                    </a:p>
                  </a:txBody>
                  <a:tcPr marL="9525" marR="9525" marT="9525" marB="0" anchor="ctr">
                    <a:lnL>
                      <a:noFill/>
                    </a:lnL>
                    <a:lnR>
                      <a:noFill/>
                    </a:lnR>
                    <a:lnT>
                      <a:noFill/>
                    </a:lnT>
                    <a:lnB>
                      <a:noFill/>
                    </a:lnB>
                    <a:solidFill>
                      <a:srgbClr val="FFFF00"/>
                    </a:solidFill>
                  </a:tcPr>
                </a:tc>
                <a:tc>
                  <a:txBody>
                    <a:bodyPr/>
                    <a:lstStyle/>
                    <a:p>
                      <a:pPr algn="ctr" fontAlgn="ctr"/>
                      <a:r>
                        <a:rPr lang="cs-CZ" sz="1800" b="0" i="0" u="none" strike="noStrike">
                          <a:solidFill>
                            <a:srgbClr val="000000"/>
                          </a:solidFill>
                          <a:latin typeface="Arial"/>
                        </a:rPr>
                        <a:t>18</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3"/>
                  </a:ext>
                </a:extLst>
              </a:tr>
              <a:tr h="295275">
                <a:tc>
                  <a:txBody>
                    <a:bodyPr/>
                    <a:lstStyle/>
                    <a:p>
                      <a:pPr algn="ctr" fontAlgn="ctr"/>
                      <a:r>
                        <a:rPr lang="cs-CZ" sz="1800" b="0" i="0" u="none" strike="noStrike">
                          <a:solidFill>
                            <a:srgbClr val="000000"/>
                          </a:solidFill>
                          <a:latin typeface="Arial"/>
                        </a:rPr>
                        <a:t>4.</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a:solidFill>
                            <a:srgbClr val="000000"/>
                          </a:solidFill>
                          <a:latin typeface="Arial"/>
                        </a:rPr>
                        <a:t>Třebenice</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a:solidFill>
                            <a:srgbClr val="000000"/>
                          </a:solidFill>
                          <a:latin typeface="Arial"/>
                        </a:rPr>
                        <a:t>12</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a:solidFill>
                            <a:srgbClr val="000000"/>
                          </a:solidFill>
                          <a:latin typeface="Arial"/>
                        </a:rPr>
                        <a:t>0</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a:solidFill>
                            <a:srgbClr val="000000"/>
                          </a:solidFill>
                          <a:latin typeface="Arial"/>
                        </a:rPr>
                        <a:t>0</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a:solidFill>
                            <a:srgbClr val="000000"/>
                          </a:solidFill>
                          <a:latin typeface="Arial"/>
                        </a:rPr>
                        <a:t>12</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a:solidFill>
                            <a:srgbClr val="000000"/>
                          </a:solidFill>
                          <a:latin typeface="Calibri"/>
                        </a:rPr>
                        <a:t>14:84</a:t>
                      </a:r>
                    </a:p>
                  </a:txBody>
                  <a:tcPr marL="9525" marR="9525" marT="9525" marB="0" anchor="ctr">
                    <a:lnL>
                      <a:noFill/>
                    </a:lnL>
                    <a:lnR>
                      <a:noFill/>
                    </a:lnR>
                    <a:lnT>
                      <a:noFill/>
                    </a:lnT>
                    <a:lnB>
                      <a:noFill/>
                    </a:lnB>
                    <a:solidFill>
                      <a:srgbClr val="DBEEF3"/>
                    </a:solidFill>
                  </a:tcPr>
                </a:tc>
                <a:tc>
                  <a:txBody>
                    <a:bodyPr/>
                    <a:lstStyle/>
                    <a:p>
                      <a:pPr algn="ctr" fontAlgn="ctr"/>
                      <a:r>
                        <a:rPr lang="cs-CZ" sz="1800" b="0" i="0" u="none" strike="noStrike" dirty="0">
                          <a:solidFill>
                            <a:srgbClr val="000000"/>
                          </a:solidFill>
                          <a:latin typeface="Arial"/>
                        </a:rPr>
                        <a:t>0</a:t>
                      </a:r>
                    </a:p>
                  </a:txBody>
                  <a:tcPr marL="9525" marR="9525" marT="9525" marB="0" anchor="ctr">
                    <a:lnL>
                      <a:noFill/>
                    </a:lnL>
                    <a:lnR>
                      <a:noFill/>
                    </a:lnR>
                    <a:lnT>
                      <a:noFill/>
                    </a:lnT>
                    <a:lnB>
                      <a:noFill/>
                    </a:lnB>
                    <a:solidFill>
                      <a:srgbClr val="DBEEF3"/>
                    </a:solidFill>
                  </a:tcPr>
                </a:tc>
                <a:extLst>
                  <a:ext uri="{0D108BD9-81ED-4DB2-BD59-A6C34878D82A}">
                    <a16:rowId xmlns:a16="http://schemas.microsoft.com/office/drawing/2014/main" val="10004"/>
                  </a:ext>
                </a:extLst>
              </a:tr>
            </a:tbl>
          </a:graphicData>
        </a:graphic>
      </p:graphicFrame>
      <p:pic>
        <p:nvPicPr>
          <p:cNvPr id="1131" name="Picture 107"/>
          <p:cNvPicPr>
            <a:picLocks noChangeAspect="1" noChangeArrowheads="1"/>
          </p:cNvPicPr>
          <p:nvPr/>
        </p:nvPicPr>
        <p:blipFill>
          <a:blip r:embed="rId6" cstate="print"/>
          <a:srcRect/>
          <a:stretch>
            <a:fillRect/>
          </a:stretch>
        </p:blipFill>
        <p:spPr bwMode="auto">
          <a:xfrm>
            <a:off x="6655668" y="5275684"/>
            <a:ext cx="2278757" cy="1728192"/>
          </a:xfrm>
          <a:prstGeom prst="rect">
            <a:avLst/>
          </a:prstGeom>
          <a:noFill/>
          <a:ln w="9525">
            <a:noFill/>
            <a:miter lim="800000"/>
            <a:headEnd/>
            <a:tailEnd/>
          </a:ln>
        </p:spPr>
      </p:pic>
      <p:pic>
        <p:nvPicPr>
          <p:cNvPr id="1026" name="Picture 1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363" y="5348288"/>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9" name="TextovéPole 8"/>
          <p:cNvSpPr txBox="1"/>
          <p:nvPr/>
        </p:nvSpPr>
        <p:spPr>
          <a:xfrm>
            <a:off x="5647556" y="163116"/>
            <a:ext cx="4392488" cy="40011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pPr algn="ctr"/>
            <a:r>
              <a:rPr lang="cs-CZ" sz="2000" dirty="0" smtClean="0">
                <a:latin typeface="Century" pitchFamily="18" charset="0"/>
              </a:rPr>
              <a:t>Pokračování výsledků </a:t>
            </a:r>
            <a:r>
              <a:rPr lang="cs-CZ" sz="2000" dirty="0" err="1" smtClean="0">
                <a:latin typeface="Century" pitchFamily="18" charset="0"/>
              </a:rPr>
              <a:t>Štětí</a:t>
            </a:r>
            <a:endParaRPr lang="cs-CZ" sz="2000" dirty="0">
              <a:latin typeface="Century" pitchFamily="18" charset="0"/>
            </a:endParaRPr>
          </a:p>
        </p:txBody>
      </p:sp>
      <p:sp>
        <p:nvSpPr>
          <p:cNvPr id="11" name="TextovéPole 10"/>
          <p:cNvSpPr txBox="1"/>
          <p:nvPr/>
        </p:nvSpPr>
        <p:spPr>
          <a:xfrm>
            <a:off x="5503540" y="2827412"/>
            <a:ext cx="4608512" cy="646331"/>
          </a:xfrm>
          <a:prstGeom prst="rect">
            <a:avLst/>
          </a:prstGeom>
          <a:noFill/>
        </p:spPr>
        <p:txBody>
          <a:bodyPr wrap="square" rtlCol="0">
            <a:spAutoFit/>
          </a:bodyPr>
          <a:lstStyle/>
          <a:p>
            <a:r>
              <a:rPr lang="cs-CZ" u="sng"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Mladší žáci B</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 </a:t>
            </a:r>
            <a:r>
              <a:rPr lang="cs-CZ" dirty="0" smtClean="0">
                <a:solidFill>
                  <a:srgbClr val="FF0000"/>
                </a:solidFill>
                <a:latin typeface="Arial" pitchFamily="34" charset="0"/>
                <a:ea typeface="Batang" pitchFamily="18" charset="-127"/>
                <a:cs typeface="Arial" pitchFamily="34" charset="0"/>
              </a:rPr>
              <a:t>jaře je to velké trápení, žáci kráčí od jedné porážky ke druhé a pouze jedno vítězství na jaře v normální hrací době je toho důkazem.</a:t>
            </a:r>
          </a:p>
        </p:txBody>
      </p:sp>
      <p:graphicFrame>
        <p:nvGraphicFramePr>
          <p:cNvPr id="14" name="Tabulka 13"/>
          <p:cNvGraphicFramePr>
            <a:graphicFrameLocks noGrp="1"/>
          </p:cNvGraphicFramePr>
          <p:nvPr/>
        </p:nvGraphicFramePr>
        <p:xfrm>
          <a:off x="5575548" y="3619500"/>
          <a:ext cx="4433564" cy="504056"/>
        </p:xfrm>
        <a:graphic>
          <a:graphicData uri="http://schemas.openxmlformats.org/drawingml/2006/table">
            <a:tbl>
              <a:tblPr/>
              <a:tblGrid>
                <a:gridCol w="647814">
                  <a:extLst>
                    <a:ext uri="{9D8B030D-6E8A-4147-A177-3AD203B41FA5}">
                      <a16:colId xmlns:a16="http://schemas.microsoft.com/office/drawing/2014/main" val="20000"/>
                    </a:ext>
                  </a:extLst>
                </a:gridCol>
                <a:gridCol w="1060557">
                  <a:extLst>
                    <a:ext uri="{9D8B030D-6E8A-4147-A177-3AD203B41FA5}">
                      <a16:colId xmlns:a16="http://schemas.microsoft.com/office/drawing/2014/main" val="20001"/>
                    </a:ext>
                  </a:extLst>
                </a:gridCol>
                <a:gridCol w="1322962">
                  <a:extLst>
                    <a:ext uri="{9D8B030D-6E8A-4147-A177-3AD203B41FA5}">
                      <a16:colId xmlns:a16="http://schemas.microsoft.com/office/drawing/2014/main" val="20002"/>
                    </a:ext>
                  </a:extLst>
                </a:gridCol>
                <a:gridCol w="1402231">
                  <a:extLst>
                    <a:ext uri="{9D8B030D-6E8A-4147-A177-3AD203B41FA5}">
                      <a16:colId xmlns:a16="http://schemas.microsoft.com/office/drawing/2014/main" val="20003"/>
                    </a:ext>
                  </a:extLst>
                </a:gridCol>
              </a:tblGrid>
              <a:tr h="252028">
                <a:tc>
                  <a:txBody>
                    <a:bodyPr/>
                    <a:lstStyle/>
                    <a:p>
                      <a:pPr algn="ctr" fontAlgn="ctr"/>
                      <a:r>
                        <a:rPr lang="cs-CZ" sz="1100" b="1" i="0" u="none" strike="noStrike" dirty="0" smtClean="0">
                          <a:solidFill>
                            <a:srgbClr val="000000"/>
                          </a:solidFill>
                          <a:latin typeface="Arial"/>
                        </a:rPr>
                        <a:t>18.5.2014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Terezín</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000000"/>
                          </a:solidFill>
                          <a:latin typeface="Arial"/>
                        </a:rPr>
                        <a:t>SK </a:t>
                      </a:r>
                      <a:r>
                        <a:rPr lang="cs-CZ" sz="1400" b="1" i="0" u="none" strike="noStrike" dirty="0" err="1" smtClean="0">
                          <a:solidFill>
                            <a:srgbClr val="000000"/>
                          </a:solidFill>
                          <a:latin typeface="Arial"/>
                        </a:rPr>
                        <a:t>Štětí</a:t>
                      </a:r>
                      <a:r>
                        <a:rPr lang="cs-CZ" sz="1400" b="1" i="0" u="none" strike="noStrike" dirty="0" smtClean="0">
                          <a:solidFill>
                            <a:srgbClr val="000000"/>
                          </a:solidFill>
                          <a:latin typeface="Arial"/>
                        </a:rPr>
                        <a:t> B</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2:0</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0"/>
                  </a:ext>
                </a:extLst>
              </a:tr>
              <a:tr h="252028">
                <a:tc>
                  <a:txBody>
                    <a:bodyPr/>
                    <a:lstStyle/>
                    <a:p>
                      <a:pPr algn="ctr" fontAlgn="ctr"/>
                      <a:r>
                        <a:rPr lang="cs-CZ" sz="1100" b="1" i="0" u="none" strike="noStrike" dirty="0" smtClean="0">
                          <a:solidFill>
                            <a:srgbClr val="000000"/>
                          </a:solidFill>
                          <a:latin typeface="Arial"/>
                        </a:rPr>
                        <a:t>24.5.2014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err="1" smtClean="0">
                          <a:solidFill>
                            <a:srgbClr val="000000"/>
                          </a:solidFill>
                          <a:latin typeface="Arial"/>
                        </a:rPr>
                        <a:t>Pokratice</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err="1" smtClean="0">
                          <a:solidFill>
                            <a:srgbClr val="000000"/>
                          </a:solidFill>
                          <a:latin typeface="Arial"/>
                        </a:rPr>
                        <a:t>Štětí</a:t>
                      </a:r>
                      <a:r>
                        <a:rPr lang="cs-CZ" sz="1400" b="1" i="0" u="none" strike="noStrike" dirty="0" smtClean="0">
                          <a:solidFill>
                            <a:srgbClr val="000000"/>
                          </a:solidFill>
                          <a:latin typeface="Arial"/>
                        </a:rPr>
                        <a:t>  B</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3:8</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1"/>
                  </a:ext>
                </a:extLst>
              </a:tr>
            </a:tbl>
          </a:graphicData>
        </a:graphic>
      </p:graphicFrame>
      <p:sp>
        <p:nvSpPr>
          <p:cNvPr id="15" name="TextovéPole 14"/>
          <p:cNvSpPr txBox="1"/>
          <p:nvPr/>
        </p:nvSpPr>
        <p:spPr>
          <a:xfrm>
            <a:off x="5575548" y="4195564"/>
            <a:ext cx="4711452" cy="830997"/>
          </a:xfrm>
          <a:prstGeom prst="rect">
            <a:avLst/>
          </a:prstGeom>
          <a:noFill/>
        </p:spPr>
        <p:txBody>
          <a:bodyPr wrap="square" rtlCol="0">
            <a:spAutoFit/>
          </a:bodyPr>
          <a:lstStyle/>
          <a:p>
            <a:r>
              <a:rPr lang="cs-CZ" u="sng" dirty="0" smtClean="0">
                <a:solidFill>
                  <a:srgbClr val="C0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Starší  p</a:t>
            </a:r>
            <a:r>
              <a:rPr lang="cs-CZ" u="sng"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řípravka </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 měla před týdnem volno, ale týden před tím ve </a:t>
            </a:r>
            <a:r>
              <a:rPr lang="cs-CZ" dirty="0" err="1"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Štětí</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 proti </a:t>
            </a:r>
            <a:r>
              <a:rPr lang="cs-CZ" dirty="0" err="1"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Blšanů</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 m konečně vyhráli, i když ti starší hlavně zásluhou roudnického mužstva</a:t>
            </a:r>
          </a:p>
          <a:p>
            <a:endParaRPr lang="cs-CZ" dirty="0" smtClean="0">
              <a:effectLst>
                <a:outerShdw blurRad="38100" dist="38100" dir="2700000" algn="tl">
                  <a:srgbClr val="000000">
                    <a:alpha val="43137"/>
                  </a:srgbClr>
                </a:outerShdw>
              </a:effectLst>
              <a:latin typeface="Batang" pitchFamily="18" charset="-127"/>
              <a:ea typeface="Batang" pitchFamily="18" charset="-127"/>
            </a:endParaRPr>
          </a:p>
        </p:txBody>
      </p:sp>
      <p:graphicFrame>
        <p:nvGraphicFramePr>
          <p:cNvPr id="16" name="Tabulka 15"/>
          <p:cNvGraphicFramePr>
            <a:graphicFrameLocks noGrp="1"/>
          </p:cNvGraphicFramePr>
          <p:nvPr/>
        </p:nvGraphicFramePr>
        <p:xfrm>
          <a:off x="5575548" y="4987652"/>
          <a:ext cx="4433564" cy="582548"/>
        </p:xfrm>
        <a:graphic>
          <a:graphicData uri="http://schemas.openxmlformats.org/drawingml/2006/table">
            <a:tbl>
              <a:tblPr/>
              <a:tblGrid>
                <a:gridCol w="647814">
                  <a:extLst>
                    <a:ext uri="{9D8B030D-6E8A-4147-A177-3AD203B41FA5}">
                      <a16:colId xmlns:a16="http://schemas.microsoft.com/office/drawing/2014/main" val="20000"/>
                    </a:ext>
                  </a:extLst>
                </a:gridCol>
                <a:gridCol w="1224394">
                  <a:extLst>
                    <a:ext uri="{9D8B030D-6E8A-4147-A177-3AD203B41FA5}">
                      <a16:colId xmlns:a16="http://schemas.microsoft.com/office/drawing/2014/main" val="20001"/>
                    </a:ext>
                  </a:extLst>
                </a:gridCol>
                <a:gridCol w="1159124">
                  <a:extLst>
                    <a:ext uri="{9D8B030D-6E8A-4147-A177-3AD203B41FA5}">
                      <a16:colId xmlns:a16="http://schemas.microsoft.com/office/drawing/2014/main" val="20002"/>
                    </a:ext>
                  </a:extLst>
                </a:gridCol>
                <a:gridCol w="1402232">
                  <a:extLst>
                    <a:ext uri="{9D8B030D-6E8A-4147-A177-3AD203B41FA5}">
                      <a16:colId xmlns:a16="http://schemas.microsoft.com/office/drawing/2014/main" val="20003"/>
                    </a:ext>
                  </a:extLst>
                </a:gridCol>
              </a:tblGrid>
              <a:tr h="327278">
                <a:tc>
                  <a:txBody>
                    <a:bodyPr/>
                    <a:lstStyle/>
                    <a:p>
                      <a:pPr algn="ctr" fontAlgn="ctr"/>
                      <a:r>
                        <a:rPr lang="cs-CZ" sz="1200" b="1" i="0" u="none" strike="noStrike" dirty="0" smtClean="0">
                          <a:solidFill>
                            <a:srgbClr val="000000"/>
                          </a:solidFill>
                          <a:latin typeface="Arial"/>
                        </a:rPr>
                        <a:t>1</a:t>
                      </a:r>
                      <a:r>
                        <a:rPr lang="cs-CZ" sz="1100" b="1" i="0" u="none" strike="noStrike" dirty="0" smtClean="0">
                          <a:solidFill>
                            <a:srgbClr val="000000"/>
                          </a:solidFill>
                          <a:latin typeface="Arial"/>
                        </a:rPr>
                        <a:t>7.5.2014</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200" b="1" i="0" u="none" strike="noStrike" dirty="0" err="1" smtClean="0">
                          <a:solidFill>
                            <a:srgbClr val="000000"/>
                          </a:solidFill>
                          <a:latin typeface="Arial"/>
                        </a:rPr>
                        <a:t>Štětí</a:t>
                      </a:r>
                      <a:r>
                        <a:rPr lang="cs-CZ" sz="1200" b="1" i="0" u="none" strike="noStrike" dirty="0" smtClean="0">
                          <a:solidFill>
                            <a:srgbClr val="000000"/>
                          </a:solidFill>
                          <a:latin typeface="Arial"/>
                        </a:rPr>
                        <a:t>/Roudnice</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200" b="1" i="0" u="none" strike="noStrike" dirty="0" err="1" smtClean="0">
                          <a:solidFill>
                            <a:srgbClr val="000000"/>
                          </a:solidFill>
                          <a:latin typeface="Arial"/>
                        </a:rPr>
                        <a:t>Blšany</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13:21, 7:37</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0"/>
                  </a:ext>
                </a:extLst>
              </a:tr>
              <a:tr h="255270">
                <a:tc>
                  <a:txBody>
                    <a:bodyPr/>
                    <a:lstStyle/>
                    <a:p>
                      <a:pPr algn="ctr" fontAlgn="ct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1"/>
                  </a:ext>
                </a:extLst>
              </a:tr>
            </a:tbl>
          </a:graphicData>
        </a:graphic>
      </p:graphicFrame>
      <p:sp>
        <p:nvSpPr>
          <p:cNvPr id="17" name="TextovéPole 16"/>
          <p:cNvSpPr txBox="1"/>
          <p:nvPr/>
        </p:nvSpPr>
        <p:spPr>
          <a:xfrm>
            <a:off x="5503540" y="5563716"/>
            <a:ext cx="4536504" cy="646331"/>
          </a:xfrm>
          <a:prstGeom prst="rect">
            <a:avLst/>
          </a:prstGeom>
          <a:noFill/>
        </p:spPr>
        <p:txBody>
          <a:bodyPr wrap="square" rtlCol="0">
            <a:spAutoFit/>
          </a:bodyPr>
          <a:lstStyle/>
          <a:p>
            <a:r>
              <a:rPr lang="cs-CZ" u="sng"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Mladší přípravka A </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 2. místo na turnaji v  </a:t>
            </a:r>
            <a:r>
              <a:rPr lang="cs-CZ" dirty="0" err="1"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Podluskách</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 a postup do finále o přeborníka okresu, který se bude hrát ve </a:t>
            </a:r>
            <a:r>
              <a:rPr lang="cs-CZ" dirty="0" err="1"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Štětí</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 7.6.2014.</a:t>
            </a:r>
          </a:p>
        </p:txBody>
      </p:sp>
      <p:sp>
        <p:nvSpPr>
          <p:cNvPr id="18" name="TextovéPole 17"/>
          <p:cNvSpPr txBox="1"/>
          <p:nvPr/>
        </p:nvSpPr>
        <p:spPr>
          <a:xfrm>
            <a:off x="5503540" y="6355804"/>
            <a:ext cx="4536504" cy="646331"/>
          </a:xfrm>
          <a:prstGeom prst="rect">
            <a:avLst/>
          </a:prstGeom>
          <a:noFill/>
        </p:spPr>
        <p:txBody>
          <a:bodyPr wrap="square" rtlCol="0">
            <a:spAutoFit/>
          </a:bodyPr>
          <a:lstStyle/>
          <a:p>
            <a:r>
              <a:rPr lang="cs-CZ" u="sng" dirty="0" smtClean="0">
                <a:solidFill>
                  <a:srgbClr val="C0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Mladší přípravka </a:t>
            </a:r>
            <a:r>
              <a:rPr lang="cs-CZ" dirty="0" smtClean="0">
                <a:solidFill>
                  <a:srgbClr val="C0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B  v posledním turnaji v Libochovicích kralovala. Všechno vyhrála  a to jí nakonec zajistilo v celkovém součtu  4 turnajů 2. místo a 10. celkově v okrese</a:t>
            </a:r>
          </a:p>
        </p:txBody>
      </p:sp>
      <p:sp>
        <p:nvSpPr>
          <p:cNvPr id="21" name="TextovéPole 20"/>
          <p:cNvSpPr txBox="1"/>
          <p:nvPr/>
        </p:nvSpPr>
        <p:spPr>
          <a:xfrm>
            <a:off x="5534472" y="667172"/>
            <a:ext cx="4752528" cy="1200329"/>
          </a:xfrm>
          <a:prstGeom prst="rect">
            <a:avLst/>
          </a:prstGeom>
          <a:noFill/>
        </p:spPr>
        <p:txBody>
          <a:bodyPr wrap="square" rtlCol="0">
            <a:spAutoFit/>
          </a:bodyPr>
          <a:lstStyle/>
          <a:p>
            <a:r>
              <a:rPr lang="cs-CZ" u="sng"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Starší žáci </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 doma S </a:t>
            </a:r>
            <a:r>
              <a:rPr lang="cs-CZ" dirty="0" err="1"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Roudnící</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 dřeli a bojovali, ale  proti mistru to nestačili, v </a:t>
            </a:r>
            <a:r>
              <a:rPr lang="cs-CZ" dirty="0" err="1"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Brozanech</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 už to bylo výborné, ale skončilo to naší jasnou výhrou.</a:t>
            </a:r>
          </a:p>
          <a:p>
            <a:r>
              <a:rPr lang="cs-CZ" u="sng"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Mladší žác</a:t>
            </a:r>
            <a:r>
              <a:rPr lang="cs-CZ" dirty="0" smtClean="0">
                <a:solidFill>
                  <a:srgbClr val="FF0000"/>
                </a:solidFill>
                <a:effectLst>
                  <a:outerShdw blurRad="38100" dist="38100" dir="2700000" algn="tl">
                    <a:srgbClr val="000000">
                      <a:alpha val="43137"/>
                    </a:srgbClr>
                  </a:outerShdw>
                </a:effectLst>
                <a:latin typeface="Arial" pitchFamily="34" charset="0"/>
                <a:ea typeface="Batang" pitchFamily="18" charset="-127"/>
                <a:cs typeface="Arial" pitchFamily="34" charset="0"/>
              </a:rPr>
              <a:t>i opět prohráli a i když trenéři říkají, že hrají dobře, tak  by ale měli občas i vyhrát</a:t>
            </a:r>
          </a:p>
          <a:p>
            <a:endParaRPr lang="cs-CZ" dirty="0" smtClean="0">
              <a:effectLst>
                <a:outerShdw blurRad="38100" dist="38100" dir="2700000" algn="tl">
                  <a:srgbClr val="000000">
                    <a:alpha val="43137"/>
                  </a:srgbClr>
                </a:outerShdw>
              </a:effectLst>
              <a:latin typeface="Arial" pitchFamily="34" charset="0"/>
              <a:ea typeface="Batang" pitchFamily="18" charset="-127"/>
              <a:cs typeface="Arial" pitchFamily="34" charset="0"/>
            </a:endParaRPr>
          </a:p>
        </p:txBody>
      </p:sp>
      <p:graphicFrame>
        <p:nvGraphicFramePr>
          <p:cNvPr id="12" name="Tabulka 11"/>
          <p:cNvGraphicFramePr>
            <a:graphicFrameLocks noGrp="1"/>
          </p:cNvGraphicFramePr>
          <p:nvPr/>
        </p:nvGraphicFramePr>
        <p:xfrm>
          <a:off x="5575548" y="1963316"/>
          <a:ext cx="4292599" cy="771525"/>
        </p:xfrm>
        <a:graphic>
          <a:graphicData uri="http://schemas.openxmlformats.org/drawingml/2006/table">
            <a:tbl>
              <a:tblPr/>
              <a:tblGrid>
                <a:gridCol w="980350">
                  <a:extLst>
                    <a:ext uri="{9D8B030D-6E8A-4147-A177-3AD203B41FA5}">
                      <a16:colId xmlns:a16="http://schemas.microsoft.com/office/drawing/2014/main" val="20000"/>
                    </a:ext>
                  </a:extLst>
                </a:gridCol>
                <a:gridCol w="675834">
                  <a:extLst>
                    <a:ext uri="{9D8B030D-6E8A-4147-A177-3AD203B41FA5}">
                      <a16:colId xmlns:a16="http://schemas.microsoft.com/office/drawing/2014/main" val="20001"/>
                    </a:ext>
                  </a:extLst>
                </a:gridCol>
                <a:gridCol w="1240448">
                  <a:extLst>
                    <a:ext uri="{9D8B030D-6E8A-4147-A177-3AD203B41FA5}">
                      <a16:colId xmlns:a16="http://schemas.microsoft.com/office/drawing/2014/main" val="20002"/>
                    </a:ext>
                  </a:extLst>
                </a:gridCol>
                <a:gridCol w="1395967">
                  <a:extLst>
                    <a:ext uri="{9D8B030D-6E8A-4147-A177-3AD203B41FA5}">
                      <a16:colId xmlns:a16="http://schemas.microsoft.com/office/drawing/2014/main" val="20003"/>
                    </a:ext>
                  </a:extLst>
                </a:gridCol>
              </a:tblGrid>
              <a:tr h="381000">
                <a:tc>
                  <a:txBody>
                    <a:bodyPr/>
                    <a:lstStyle/>
                    <a:p>
                      <a:pPr algn="ctr" rtl="0" fontAlgn="ctr"/>
                      <a:r>
                        <a:rPr lang="cs-CZ" sz="1100" b="1" i="0" u="none" strike="noStrike" dirty="0">
                          <a:solidFill>
                            <a:srgbClr val="000000"/>
                          </a:solidFill>
                          <a:latin typeface="Arial"/>
                        </a:rPr>
                        <a:t>18.5.2014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Arial"/>
                        </a:rPr>
                        <a:t>Roudnice </a:t>
                      </a:r>
                      <a:r>
                        <a:rPr lang="cs-CZ" sz="1100" b="1" i="0" u="none" strike="noStrike" dirty="0" err="1">
                          <a:solidFill>
                            <a:srgbClr val="000000"/>
                          </a:solidFill>
                          <a:latin typeface="Arial"/>
                        </a:rPr>
                        <a:t>n.L.</a:t>
                      </a:r>
                      <a:r>
                        <a:rPr lang="cs-CZ" sz="11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400" b="1" i="0" u="none" strike="noStrike" dirty="0" smtClean="0">
                          <a:solidFill>
                            <a:srgbClr val="000000"/>
                          </a:solidFill>
                          <a:latin typeface="Arial"/>
                        </a:rPr>
                        <a:t>SŽ-0:5,MŽ-1:4</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90525">
                <a:tc>
                  <a:txBody>
                    <a:bodyPr/>
                    <a:lstStyle/>
                    <a:p>
                      <a:pPr algn="ctr" rtl="0" fontAlgn="ctr"/>
                      <a:r>
                        <a:rPr lang="cs-CZ" sz="1100" b="1" i="0" u="none" strike="noStrike">
                          <a:solidFill>
                            <a:srgbClr val="000000"/>
                          </a:solidFill>
                          <a:latin typeface="Arial"/>
                        </a:rPr>
                        <a:t>24.5.2014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rtl="0" fontAlgn="ctr"/>
                      <a:r>
                        <a:rPr lang="cs-CZ" sz="1100" b="1" i="0" u="none" strike="noStrike" dirty="0" err="1" smtClean="0">
                          <a:solidFill>
                            <a:srgbClr val="000000"/>
                          </a:solidFill>
                          <a:latin typeface="Arial"/>
                        </a:rPr>
                        <a:t>Brozany</a:t>
                      </a:r>
                      <a:r>
                        <a:rPr lang="cs-CZ" sz="1100" b="1" i="0" u="none" strike="noStrike" dirty="0" smtClean="0">
                          <a:solidFill>
                            <a:srgbClr val="000000"/>
                          </a:solidFill>
                          <a:latin typeface="Arial"/>
                        </a:rPr>
                        <a:t> </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rtl="0" fontAlgn="ctr"/>
                      <a:r>
                        <a:rPr lang="cs-CZ" sz="1100" b="1" i="0" u="none" strike="noStrike">
                          <a:solidFill>
                            <a:srgbClr val="000000"/>
                          </a:solidFill>
                          <a:latin typeface="Arial"/>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rtl="0" fontAlgn="ctr"/>
                      <a:r>
                        <a:rPr lang="cs-CZ" sz="1400" b="1" i="0" u="none" strike="noStrike" dirty="0" smtClean="0">
                          <a:solidFill>
                            <a:srgbClr val="000000"/>
                          </a:solidFill>
                          <a:latin typeface="Arial"/>
                        </a:rPr>
                        <a:t>SŽ-5:2</a:t>
                      </a:r>
                      <a:r>
                        <a:rPr lang="cs-CZ" sz="1400" b="1" i="0" u="none" strike="noStrike" dirty="0">
                          <a:solidFill>
                            <a:srgbClr val="000000"/>
                          </a:solidFill>
                          <a:latin typeface="Arial"/>
                        </a:rPr>
                        <a:t>, </a:t>
                      </a:r>
                      <a:r>
                        <a:rPr lang="cs-CZ" sz="1400" b="1" i="0" u="none" strike="noStrike" dirty="0" smtClean="0">
                          <a:solidFill>
                            <a:srgbClr val="000000"/>
                          </a:solidFill>
                          <a:latin typeface="Arial"/>
                        </a:rPr>
                        <a:t>MŽ-1:3</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0001"/>
                  </a:ext>
                </a:extLst>
              </a:tr>
            </a:tbl>
          </a:graphicData>
        </a:graphic>
      </p:graphicFrame>
      <p:sp>
        <p:nvSpPr>
          <p:cNvPr id="13" name="TextovéPole 12"/>
          <p:cNvSpPr txBox="1"/>
          <p:nvPr/>
        </p:nvSpPr>
        <p:spPr>
          <a:xfrm>
            <a:off x="246956" y="307132"/>
            <a:ext cx="4536504" cy="2308324"/>
          </a:xfrm>
          <a:prstGeom prst="rect">
            <a:avLst/>
          </a:prstGeom>
          <a:blipFill>
            <a:blip r:embed="rId3" cstate="print"/>
            <a:stretch>
              <a:fillRect/>
            </a:stretch>
          </a:blipFill>
        </p:spPr>
        <p:txBody>
          <a:bodyPr wrap="square" rtlCol="0">
            <a:spAutoFit/>
          </a:bodyPr>
          <a:lstStyle/>
          <a:p>
            <a:pPr algn="ctr"/>
            <a:r>
              <a:rPr lang="cs-CZ" sz="2400" dirty="0" smtClean="0">
                <a:effectLst>
                  <a:outerShdw blurRad="38100" dist="38100" dir="2700000" algn="tl">
                    <a:srgbClr val="000000">
                      <a:alpha val="43137"/>
                    </a:srgbClr>
                  </a:outerShdw>
                </a:effectLst>
                <a:latin typeface="Century Schoolbook" pitchFamily="18" charset="0"/>
              </a:rPr>
              <a:t>Velké finále okresního přeboru mladších přípravek se koná ve </a:t>
            </a:r>
            <a:r>
              <a:rPr lang="cs-CZ" sz="2400" dirty="0" err="1" smtClean="0">
                <a:effectLst>
                  <a:outerShdw blurRad="38100" dist="38100" dir="2700000" algn="tl">
                    <a:srgbClr val="000000">
                      <a:alpha val="43137"/>
                    </a:srgbClr>
                  </a:outerShdw>
                </a:effectLst>
                <a:latin typeface="Century Schoolbook" pitchFamily="18" charset="0"/>
              </a:rPr>
              <a:t>Štětí</a:t>
            </a:r>
            <a:r>
              <a:rPr lang="cs-CZ" sz="2400" dirty="0" smtClean="0">
                <a:effectLst>
                  <a:outerShdw blurRad="38100" dist="38100" dir="2700000" algn="tl">
                    <a:srgbClr val="000000">
                      <a:alpha val="43137"/>
                    </a:srgbClr>
                  </a:outerShdw>
                </a:effectLst>
                <a:latin typeface="Century Schoolbook" pitchFamily="18" charset="0"/>
              </a:rPr>
              <a:t>.  Nenechte si ujít velkou příležitost vidět ty nejmenší fotbalisty v akci. </a:t>
            </a:r>
            <a:endParaRPr lang="cs-CZ" sz="2400" dirty="0">
              <a:effectLst>
                <a:outerShdw blurRad="38100" dist="38100" dir="2700000" algn="tl">
                  <a:srgbClr val="000000">
                    <a:alpha val="43137"/>
                  </a:srgbClr>
                </a:outerShdw>
              </a:effectLst>
              <a:latin typeface="Century Schoolbook" pitchFamily="18" charset="0"/>
            </a:endParaRPr>
          </a:p>
        </p:txBody>
      </p:sp>
      <p:sp>
        <p:nvSpPr>
          <p:cNvPr id="19" name="TextovéPole 18"/>
          <p:cNvSpPr txBox="1"/>
          <p:nvPr/>
        </p:nvSpPr>
        <p:spPr>
          <a:xfrm>
            <a:off x="174948" y="4123556"/>
            <a:ext cx="4536504" cy="2831544"/>
          </a:xfrm>
          <a:prstGeom prst="rect">
            <a:avLst/>
          </a:prstGeom>
          <a:blipFill>
            <a:blip r:embed="rId4" cstate="print"/>
            <a:stretch>
              <a:fillRect/>
            </a:stretch>
          </a:blipFill>
        </p:spPr>
        <p:txBody>
          <a:bodyPr wrap="square" rtlCol="0">
            <a:spAutoFit/>
          </a:bodyPr>
          <a:lstStyle/>
          <a:p>
            <a:pPr algn="ctr"/>
            <a:r>
              <a:rPr lang="cs-CZ" sz="5400" u="sng" dirty="0" smtClean="0">
                <a:effectLst>
                  <a:outerShdw blurRad="38100" dist="38100" dir="2700000" algn="tl">
                    <a:srgbClr val="000000">
                      <a:alpha val="43137"/>
                    </a:srgbClr>
                  </a:outerShdw>
                </a:effectLst>
                <a:latin typeface="Arabic Typesetting" pitchFamily="66" charset="-78"/>
                <a:cs typeface="Arabic Typesetting" pitchFamily="66" charset="-78"/>
              </a:rPr>
              <a:t>Sobota  7.6.2014 10:00</a:t>
            </a:r>
          </a:p>
          <a:p>
            <a:r>
              <a:rPr lang="cs-CZ" sz="2800" dirty="0" smtClean="0">
                <a:latin typeface="Aharoni" pitchFamily="2" charset="-79"/>
                <a:cs typeface="Aharoni" pitchFamily="2" charset="-79"/>
              </a:rPr>
              <a:t>SK </a:t>
            </a:r>
            <a:r>
              <a:rPr lang="cs-CZ" sz="2800" dirty="0" err="1" smtClean="0">
                <a:latin typeface="Aharoni" pitchFamily="2" charset="-79"/>
                <a:cs typeface="Aharoni" pitchFamily="2" charset="-79"/>
              </a:rPr>
              <a:t>Štětí</a:t>
            </a:r>
            <a:endParaRPr lang="cs-CZ" sz="2800" dirty="0" smtClean="0">
              <a:latin typeface="Aharoni" pitchFamily="2" charset="-79"/>
              <a:cs typeface="Aharoni" pitchFamily="2" charset="-79"/>
            </a:endParaRPr>
          </a:p>
          <a:p>
            <a:r>
              <a:rPr lang="cs-CZ" sz="2800" dirty="0" smtClean="0">
                <a:latin typeface="Aharoni" pitchFamily="2" charset="-79"/>
                <a:cs typeface="Aharoni" pitchFamily="2" charset="-79"/>
              </a:rPr>
              <a:t>SK Sokol </a:t>
            </a:r>
            <a:r>
              <a:rPr lang="cs-CZ" sz="2800" dirty="0" err="1" smtClean="0">
                <a:latin typeface="Aharoni" pitchFamily="2" charset="-79"/>
                <a:cs typeface="Aharoni" pitchFamily="2" charset="-79"/>
              </a:rPr>
              <a:t>Brozany</a:t>
            </a:r>
            <a:endParaRPr lang="cs-CZ" sz="2800" dirty="0" smtClean="0">
              <a:latin typeface="Aharoni" pitchFamily="2" charset="-79"/>
              <a:cs typeface="Aharoni" pitchFamily="2" charset="-79"/>
            </a:endParaRPr>
          </a:p>
          <a:p>
            <a:r>
              <a:rPr lang="cs-CZ" sz="2800" dirty="0" smtClean="0">
                <a:latin typeface="Aharoni" pitchFamily="2" charset="-79"/>
                <a:cs typeface="Aharoni" pitchFamily="2" charset="-79"/>
              </a:rPr>
              <a:t>Chemička </a:t>
            </a:r>
            <a:r>
              <a:rPr lang="cs-CZ" sz="2800" dirty="0" err="1" smtClean="0">
                <a:latin typeface="Aharoni" pitchFamily="2" charset="-79"/>
                <a:cs typeface="Aharoni" pitchFamily="2" charset="-79"/>
              </a:rPr>
              <a:t>Dobříň</a:t>
            </a:r>
            <a:endParaRPr lang="cs-CZ" sz="2800" dirty="0" smtClean="0">
              <a:latin typeface="Aharoni" pitchFamily="2" charset="-79"/>
              <a:cs typeface="Aharoni" pitchFamily="2" charset="-79"/>
            </a:endParaRPr>
          </a:p>
          <a:p>
            <a:r>
              <a:rPr lang="cs-CZ" sz="2800" dirty="0" smtClean="0">
                <a:latin typeface="Aharoni" pitchFamily="2" charset="-79"/>
                <a:cs typeface="Aharoni" pitchFamily="2" charset="-79"/>
              </a:rPr>
              <a:t>Slavoj Roudnice </a:t>
            </a:r>
            <a:r>
              <a:rPr lang="cs-CZ" sz="2800" dirty="0" err="1" smtClean="0">
                <a:latin typeface="Aharoni" pitchFamily="2" charset="-79"/>
                <a:cs typeface="Aharoni" pitchFamily="2" charset="-79"/>
              </a:rPr>
              <a:t>n.L.</a:t>
            </a:r>
            <a:endParaRPr lang="cs-CZ" sz="2800" dirty="0" smtClean="0">
              <a:latin typeface="Aharoni" pitchFamily="2" charset="-79"/>
              <a:cs typeface="Aharoni" pitchFamily="2" charset="-79"/>
            </a:endParaRPr>
          </a:p>
          <a:p>
            <a:endParaRPr lang="cs-CZ" dirty="0"/>
          </a:p>
        </p:txBody>
      </p:sp>
      <p:pic>
        <p:nvPicPr>
          <p:cNvPr id="20" name="Picture 3"/>
          <p:cNvPicPr>
            <a:picLocks noChangeAspect="1" noChangeArrowheads="1"/>
          </p:cNvPicPr>
          <p:nvPr/>
        </p:nvPicPr>
        <p:blipFill>
          <a:blip r:embed="rId5" cstate="print"/>
          <a:srcRect/>
          <a:stretch>
            <a:fillRect/>
          </a:stretch>
        </p:blipFill>
        <p:spPr bwMode="auto">
          <a:xfrm>
            <a:off x="3703340" y="4915644"/>
            <a:ext cx="576064" cy="504056"/>
          </a:xfrm>
          <a:prstGeom prst="rect">
            <a:avLst/>
          </a:prstGeom>
          <a:noFill/>
          <a:ln w="9525">
            <a:noFill/>
            <a:miter lim="800000"/>
            <a:headEnd/>
            <a:tailEnd/>
          </a:ln>
        </p:spPr>
      </p:pic>
      <p:pic>
        <p:nvPicPr>
          <p:cNvPr id="2" name="Picture 212"/>
          <p:cNvPicPr>
            <a:picLocks noChangeAspect="1" noChangeArrowheads="1"/>
          </p:cNvPicPr>
          <p:nvPr/>
        </p:nvPicPr>
        <p:blipFill>
          <a:blip r:embed="rId6" cstate="print"/>
          <a:srcRect/>
          <a:stretch>
            <a:fillRect/>
          </a:stretch>
        </p:blipFill>
        <p:spPr bwMode="auto">
          <a:xfrm>
            <a:off x="3775348" y="5419700"/>
            <a:ext cx="504056" cy="515119"/>
          </a:xfrm>
          <a:prstGeom prst="rect">
            <a:avLst/>
          </a:prstGeom>
          <a:noFill/>
          <a:ln w="9525">
            <a:noFill/>
            <a:miter lim="800000"/>
            <a:headEnd/>
            <a:tailEnd/>
          </a:ln>
        </p:spPr>
      </p:pic>
      <p:pic>
        <p:nvPicPr>
          <p:cNvPr id="2261" name="Picture 213"/>
          <p:cNvPicPr>
            <a:picLocks noChangeAspect="1" noChangeArrowheads="1"/>
          </p:cNvPicPr>
          <p:nvPr/>
        </p:nvPicPr>
        <p:blipFill>
          <a:blip r:embed="rId7" cstate="print"/>
          <a:srcRect/>
          <a:stretch>
            <a:fillRect/>
          </a:stretch>
        </p:blipFill>
        <p:spPr bwMode="auto">
          <a:xfrm>
            <a:off x="3775348" y="5923756"/>
            <a:ext cx="576064" cy="444252"/>
          </a:xfrm>
          <a:prstGeom prst="rect">
            <a:avLst/>
          </a:prstGeom>
          <a:noFill/>
          <a:ln w="9525">
            <a:noFill/>
            <a:miter lim="800000"/>
            <a:headEnd/>
            <a:tailEnd/>
          </a:ln>
        </p:spPr>
      </p:pic>
      <p:pic>
        <p:nvPicPr>
          <p:cNvPr id="2262" name="Picture 214"/>
          <p:cNvPicPr>
            <a:picLocks noChangeAspect="1" noChangeArrowheads="1"/>
          </p:cNvPicPr>
          <p:nvPr/>
        </p:nvPicPr>
        <p:blipFill>
          <a:blip r:embed="rId8" cstate="print"/>
          <a:srcRect/>
          <a:stretch>
            <a:fillRect/>
          </a:stretch>
        </p:blipFill>
        <p:spPr bwMode="auto">
          <a:xfrm>
            <a:off x="1255068" y="2755404"/>
            <a:ext cx="1599431" cy="1296144"/>
          </a:xfrm>
          <a:prstGeom prst="rect">
            <a:avLst/>
          </a:prstGeom>
          <a:noFill/>
          <a:ln w="9525">
            <a:noFill/>
            <a:miter lim="800000"/>
            <a:headEnd/>
            <a:tailEnd/>
          </a:ln>
        </p:spPr>
      </p:pic>
      <p:pic>
        <p:nvPicPr>
          <p:cNvPr id="2050" name="Picture 6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7">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8">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9">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70">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ulka 8"/>
          <p:cNvGraphicFramePr>
            <a:graphicFrameLocks noGrp="1"/>
          </p:cNvGraphicFramePr>
          <p:nvPr/>
        </p:nvGraphicFramePr>
        <p:xfrm>
          <a:off x="246956" y="307132"/>
          <a:ext cx="4608513" cy="3493135"/>
        </p:xfrm>
        <a:graphic>
          <a:graphicData uri="http://schemas.openxmlformats.org/drawingml/2006/table">
            <a:tbl>
              <a:tblPr/>
              <a:tblGrid>
                <a:gridCol w="586371">
                  <a:extLst>
                    <a:ext uri="{9D8B030D-6E8A-4147-A177-3AD203B41FA5}">
                      <a16:colId xmlns:a16="http://schemas.microsoft.com/office/drawing/2014/main" val="20000"/>
                    </a:ext>
                  </a:extLst>
                </a:gridCol>
                <a:gridCol w="818477">
                  <a:extLst>
                    <a:ext uri="{9D8B030D-6E8A-4147-A177-3AD203B41FA5}">
                      <a16:colId xmlns:a16="http://schemas.microsoft.com/office/drawing/2014/main" val="20001"/>
                    </a:ext>
                  </a:extLst>
                </a:gridCol>
                <a:gridCol w="2409620">
                  <a:extLst>
                    <a:ext uri="{9D8B030D-6E8A-4147-A177-3AD203B41FA5}">
                      <a16:colId xmlns:a16="http://schemas.microsoft.com/office/drawing/2014/main" val="20002"/>
                    </a:ext>
                  </a:extLst>
                </a:gridCol>
                <a:gridCol w="794045">
                  <a:extLst>
                    <a:ext uri="{9D8B030D-6E8A-4147-A177-3AD203B41FA5}">
                      <a16:colId xmlns:a16="http://schemas.microsoft.com/office/drawing/2014/main" val="20003"/>
                    </a:ext>
                  </a:extLst>
                </a:gridCol>
              </a:tblGrid>
              <a:tr h="278765">
                <a:tc>
                  <a:txBody>
                    <a:bodyPr/>
                    <a:lstStyle/>
                    <a:p>
                      <a:pPr algn="ctr" fontAlgn="ctr"/>
                      <a:r>
                        <a:rPr lang="cs-CZ" sz="1400" b="1" i="0" u="none" strike="noStrike" dirty="0">
                          <a:solidFill>
                            <a:srgbClr val="254061"/>
                          </a:solidFill>
                          <a:latin typeface="Bell MT" pitchFamily="18" charset="0"/>
                        </a:rPr>
                        <a:t>16.</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dirty="0">
                          <a:solidFill>
                            <a:srgbClr val="254061"/>
                          </a:solidFill>
                          <a:latin typeface="Bell MT" pitchFamily="18" charset="0"/>
                        </a:rPr>
                        <a:t>8.3.2014</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a:solidFill>
                            <a:srgbClr val="254061"/>
                          </a:solidFill>
                          <a:latin typeface="Bell MT" pitchFamily="18" charset="0"/>
                        </a:rPr>
                        <a:t>Motorlet Praha - Baník Souš</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a:solidFill>
                            <a:srgbClr val="254061"/>
                          </a:solidFill>
                          <a:latin typeface="Bell MT" pitchFamily="18" charset="0"/>
                        </a:rPr>
                        <a:t>1:3</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0"/>
                  </a:ext>
                </a:extLst>
              </a:tr>
              <a:tr h="278765">
                <a:tc>
                  <a:txBody>
                    <a:bodyPr/>
                    <a:lstStyle/>
                    <a:p>
                      <a:pPr algn="ctr" fontAlgn="ctr"/>
                      <a:r>
                        <a:rPr lang="cs-CZ" sz="1400" b="1" i="0" u="none" strike="noStrike">
                          <a:solidFill>
                            <a:srgbClr val="254061"/>
                          </a:solidFill>
                          <a:latin typeface="Bell MT" pitchFamily="18" charset="0"/>
                        </a:rPr>
                        <a:t>17.</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dirty="0">
                          <a:solidFill>
                            <a:srgbClr val="254061"/>
                          </a:solidFill>
                          <a:latin typeface="Bell MT" pitchFamily="18" charset="0"/>
                        </a:rPr>
                        <a:t>8.3.2014</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a:solidFill>
                            <a:srgbClr val="254061"/>
                          </a:solidFill>
                          <a:latin typeface="Bell MT" pitchFamily="18" charset="0"/>
                        </a:rPr>
                        <a:t>Brozany - Motorlet Praha</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a:solidFill>
                            <a:srgbClr val="254061"/>
                          </a:solidFill>
                          <a:latin typeface="Bell MT" pitchFamily="18" charset="0"/>
                        </a:rPr>
                        <a:t>1:0</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1"/>
                  </a:ext>
                </a:extLst>
              </a:tr>
              <a:tr h="278765">
                <a:tc>
                  <a:txBody>
                    <a:bodyPr/>
                    <a:lstStyle/>
                    <a:p>
                      <a:pPr algn="ctr" fontAlgn="ctr"/>
                      <a:r>
                        <a:rPr lang="cs-CZ" sz="1400" b="1" i="0" u="none" strike="noStrike">
                          <a:solidFill>
                            <a:srgbClr val="254061"/>
                          </a:solidFill>
                          <a:latin typeface="Bell MT" pitchFamily="18" charset="0"/>
                        </a:rPr>
                        <a:t>18.</a:t>
                      </a:r>
                    </a:p>
                  </a:txBody>
                  <a:tcPr marL="0" marR="0" marT="0" marB="0" anchor="ctr">
                    <a:lnL>
                      <a:noFill/>
                    </a:lnL>
                    <a:lnR>
                      <a:noFill/>
                    </a:lnR>
                    <a:lnT>
                      <a:noFill/>
                    </a:lnT>
                    <a:lnB>
                      <a:noFill/>
                    </a:lnB>
                    <a:solidFill>
                      <a:srgbClr val="FFFF00"/>
                    </a:solidFill>
                  </a:tcPr>
                </a:tc>
                <a:tc>
                  <a:txBody>
                    <a:bodyPr/>
                    <a:lstStyle/>
                    <a:p>
                      <a:pPr algn="ctr" fontAlgn="ctr"/>
                      <a:r>
                        <a:rPr lang="cs-CZ" sz="1400" b="1" i="0" u="none" strike="noStrike">
                          <a:solidFill>
                            <a:srgbClr val="254061"/>
                          </a:solidFill>
                          <a:latin typeface="Bell MT" pitchFamily="18" charset="0"/>
                        </a:rPr>
                        <a:t>8.3.2014</a:t>
                      </a:r>
                    </a:p>
                  </a:txBody>
                  <a:tcPr marL="0" marR="0" marT="0" marB="0" anchor="ctr">
                    <a:lnL>
                      <a:noFill/>
                    </a:lnL>
                    <a:lnR>
                      <a:noFill/>
                    </a:lnR>
                    <a:lnT>
                      <a:noFill/>
                    </a:lnT>
                    <a:lnB>
                      <a:noFill/>
                    </a:lnB>
                    <a:solidFill>
                      <a:srgbClr val="FFFF00"/>
                    </a:solidFill>
                  </a:tcPr>
                </a:tc>
                <a:tc>
                  <a:txBody>
                    <a:bodyPr/>
                    <a:lstStyle/>
                    <a:p>
                      <a:pPr algn="ctr" fontAlgn="ctr"/>
                      <a:r>
                        <a:rPr lang="cs-CZ" sz="1400" b="1" i="0" u="none" strike="noStrike" dirty="0">
                          <a:solidFill>
                            <a:srgbClr val="254061"/>
                          </a:solidFill>
                          <a:latin typeface="Bell MT" pitchFamily="18" charset="0"/>
                        </a:rPr>
                        <a:t>Motorlet Praha </a:t>
                      </a:r>
                      <a:r>
                        <a:rPr lang="cs-CZ" sz="1400" b="1" i="0" u="none" strike="noStrike" dirty="0" smtClean="0">
                          <a:solidFill>
                            <a:srgbClr val="254061"/>
                          </a:solidFill>
                          <a:latin typeface="Bell MT" pitchFamily="18" charset="0"/>
                        </a:rPr>
                        <a:t>– Neratovice</a:t>
                      </a:r>
                      <a:endParaRPr lang="cs-CZ" sz="1400" b="1" i="0" u="none" strike="noStrike" dirty="0">
                        <a:solidFill>
                          <a:srgbClr val="254061"/>
                        </a:solidFill>
                        <a:latin typeface="Bell MT" pitchFamily="18" charset="0"/>
                      </a:endParaRPr>
                    </a:p>
                  </a:txBody>
                  <a:tcPr marL="0" marR="0" marT="0" marB="0" anchor="ctr">
                    <a:lnL>
                      <a:noFill/>
                    </a:lnL>
                    <a:lnR>
                      <a:noFill/>
                    </a:lnR>
                    <a:lnT>
                      <a:noFill/>
                    </a:lnT>
                    <a:lnB>
                      <a:noFill/>
                    </a:lnB>
                    <a:solidFill>
                      <a:srgbClr val="FFFF00"/>
                    </a:solidFill>
                  </a:tcPr>
                </a:tc>
                <a:tc>
                  <a:txBody>
                    <a:bodyPr/>
                    <a:lstStyle/>
                    <a:p>
                      <a:pPr algn="ctr" fontAlgn="ctr"/>
                      <a:r>
                        <a:rPr lang="cs-CZ" sz="1400" b="1" i="0" u="none" strike="noStrike">
                          <a:solidFill>
                            <a:srgbClr val="254061"/>
                          </a:solidFill>
                          <a:latin typeface="Bell MT" pitchFamily="18" charset="0"/>
                        </a:rPr>
                        <a:t>1:1</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278765">
                <a:tc>
                  <a:txBody>
                    <a:bodyPr/>
                    <a:lstStyle/>
                    <a:p>
                      <a:pPr algn="ctr" fontAlgn="ctr"/>
                      <a:r>
                        <a:rPr lang="cs-CZ" sz="1400" b="1" i="0" u="none" strike="noStrike">
                          <a:solidFill>
                            <a:srgbClr val="254061"/>
                          </a:solidFill>
                          <a:latin typeface="Bell MT" pitchFamily="18" charset="0"/>
                        </a:rPr>
                        <a:t>19.</a:t>
                      </a:r>
                    </a:p>
                  </a:txBody>
                  <a:tcPr marL="0" marR="0" marT="0" marB="0" anchor="ctr">
                    <a:lnL>
                      <a:noFill/>
                    </a:lnL>
                    <a:lnR>
                      <a:noFill/>
                    </a:lnR>
                    <a:lnT>
                      <a:noFill/>
                    </a:lnT>
                    <a:lnB>
                      <a:noFill/>
                    </a:lnB>
                    <a:solidFill>
                      <a:srgbClr val="66FF66"/>
                    </a:solidFill>
                  </a:tcPr>
                </a:tc>
                <a:tc>
                  <a:txBody>
                    <a:bodyPr/>
                    <a:lstStyle/>
                    <a:p>
                      <a:pPr algn="ctr" fontAlgn="ctr"/>
                      <a:r>
                        <a:rPr lang="cs-CZ" sz="1400" b="1" i="0" u="none" strike="noStrike" dirty="0">
                          <a:solidFill>
                            <a:srgbClr val="254061"/>
                          </a:solidFill>
                          <a:latin typeface="Bell MT" pitchFamily="18" charset="0"/>
                        </a:rPr>
                        <a:t>8.3.2014</a:t>
                      </a:r>
                    </a:p>
                  </a:txBody>
                  <a:tcPr marL="0" marR="0" marT="0" marB="0" anchor="ctr">
                    <a:lnL>
                      <a:noFill/>
                    </a:lnL>
                    <a:lnR>
                      <a:noFill/>
                    </a:lnR>
                    <a:lnT>
                      <a:noFill/>
                    </a:lnT>
                    <a:lnB>
                      <a:noFill/>
                    </a:lnB>
                    <a:solidFill>
                      <a:srgbClr val="66FF66"/>
                    </a:solidFill>
                  </a:tcPr>
                </a:tc>
                <a:tc>
                  <a:txBody>
                    <a:bodyPr/>
                    <a:lstStyle/>
                    <a:p>
                      <a:pPr algn="ctr" fontAlgn="ctr"/>
                      <a:r>
                        <a:rPr lang="cs-CZ" sz="1400" b="1" i="0" u="none" strike="noStrike" dirty="0" err="1">
                          <a:solidFill>
                            <a:srgbClr val="254061"/>
                          </a:solidFill>
                          <a:latin typeface="Bell MT" pitchFamily="18" charset="0"/>
                        </a:rPr>
                        <a:t>LoKo</a:t>
                      </a:r>
                      <a:r>
                        <a:rPr lang="cs-CZ" sz="1400" b="1" i="0" u="none" strike="noStrike" dirty="0">
                          <a:solidFill>
                            <a:srgbClr val="254061"/>
                          </a:solidFill>
                          <a:latin typeface="Bell MT" pitchFamily="18" charset="0"/>
                        </a:rPr>
                        <a:t> Chomutov - </a:t>
                      </a:r>
                      <a:r>
                        <a:rPr lang="cs-CZ" sz="1400" b="1" i="0" u="none" strike="noStrike" dirty="0" smtClean="0">
                          <a:solidFill>
                            <a:srgbClr val="254061"/>
                          </a:solidFill>
                          <a:latin typeface="Bell MT" pitchFamily="18" charset="0"/>
                        </a:rPr>
                        <a:t>Motorlet</a:t>
                      </a:r>
                      <a:endParaRPr lang="cs-CZ" sz="1400" b="1" i="0" u="none" strike="noStrike" dirty="0">
                        <a:solidFill>
                          <a:srgbClr val="254061"/>
                        </a:solidFill>
                        <a:latin typeface="Bell MT" pitchFamily="18" charset="0"/>
                      </a:endParaRPr>
                    </a:p>
                  </a:txBody>
                  <a:tcPr marL="0" marR="0" marT="0" marB="0" anchor="ctr">
                    <a:lnL>
                      <a:noFill/>
                    </a:lnL>
                    <a:lnR>
                      <a:noFill/>
                    </a:lnR>
                    <a:lnT>
                      <a:noFill/>
                    </a:lnT>
                    <a:lnB>
                      <a:noFill/>
                    </a:lnB>
                    <a:solidFill>
                      <a:srgbClr val="66FF66"/>
                    </a:solidFill>
                  </a:tcPr>
                </a:tc>
                <a:tc>
                  <a:txBody>
                    <a:bodyPr/>
                    <a:lstStyle/>
                    <a:p>
                      <a:pPr algn="ctr" fontAlgn="ctr"/>
                      <a:r>
                        <a:rPr lang="cs-CZ" sz="1400" b="1" i="0" u="none" strike="noStrike">
                          <a:solidFill>
                            <a:srgbClr val="254061"/>
                          </a:solidFill>
                          <a:latin typeface="Bell MT" pitchFamily="18" charset="0"/>
                        </a:rPr>
                        <a:t>1:3</a:t>
                      </a:r>
                    </a:p>
                  </a:txBody>
                  <a:tcPr marL="0" marR="0" marT="0" marB="0" anchor="ctr">
                    <a:lnL>
                      <a:noFill/>
                    </a:lnL>
                    <a:lnR>
                      <a:noFill/>
                    </a:lnR>
                    <a:lnT>
                      <a:noFill/>
                    </a:lnT>
                    <a:lnB>
                      <a:noFill/>
                    </a:lnB>
                    <a:solidFill>
                      <a:srgbClr val="66FF66"/>
                    </a:solidFill>
                  </a:tcPr>
                </a:tc>
                <a:extLst>
                  <a:ext uri="{0D108BD9-81ED-4DB2-BD59-A6C34878D82A}">
                    <a16:rowId xmlns:a16="http://schemas.microsoft.com/office/drawing/2014/main" val="10003"/>
                  </a:ext>
                </a:extLst>
              </a:tr>
              <a:tr h="278765">
                <a:tc>
                  <a:txBody>
                    <a:bodyPr/>
                    <a:lstStyle/>
                    <a:p>
                      <a:pPr algn="ctr" fontAlgn="ctr"/>
                      <a:r>
                        <a:rPr lang="cs-CZ" sz="1400" b="1" i="0" u="none" strike="noStrike">
                          <a:solidFill>
                            <a:srgbClr val="254061"/>
                          </a:solidFill>
                          <a:latin typeface="Bell MT" pitchFamily="18" charset="0"/>
                        </a:rPr>
                        <a:t>20.</a:t>
                      </a:r>
                    </a:p>
                  </a:txBody>
                  <a:tcPr marL="0" marR="0" marT="0" marB="0" anchor="ctr">
                    <a:lnL>
                      <a:noFill/>
                    </a:lnL>
                    <a:lnR>
                      <a:noFill/>
                    </a:lnR>
                    <a:lnT>
                      <a:noFill/>
                    </a:lnT>
                    <a:lnB>
                      <a:noFill/>
                    </a:lnB>
                    <a:solidFill>
                      <a:srgbClr val="FFFF00"/>
                    </a:solidFill>
                  </a:tcPr>
                </a:tc>
                <a:tc>
                  <a:txBody>
                    <a:bodyPr/>
                    <a:lstStyle/>
                    <a:p>
                      <a:pPr algn="ctr" fontAlgn="ctr"/>
                      <a:r>
                        <a:rPr lang="cs-CZ" sz="1400" b="1" i="0" u="none" strike="noStrike">
                          <a:solidFill>
                            <a:srgbClr val="254061"/>
                          </a:solidFill>
                          <a:latin typeface="Bell MT" pitchFamily="18" charset="0"/>
                        </a:rPr>
                        <a:t>8.3.2014</a:t>
                      </a:r>
                    </a:p>
                  </a:txBody>
                  <a:tcPr marL="0" marR="0" marT="0" marB="0" anchor="ctr">
                    <a:lnL>
                      <a:noFill/>
                    </a:lnL>
                    <a:lnR>
                      <a:noFill/>
                    </a:lnR>
                    <a:lnT>
                      <a:noFill/>
                    </a:lnT>
                    <a:lnB>
                      <a:noFill/>
                    </a:lnB>
                    <a:solidFill>
                      <a:srgbClr val="FFFF00"/>
                    </a:solidFill>
                  </a:tcPr>
                </a:tc>
                <a:tc>
                  <a:txBody>
                    <a:bodyPr/>
                    <a:lstStyle/>
                    <a:p>
                      <a:pPr algn="ctr" fontAlgn="ctr"/>
                      <a:r>
                        <a:rPr lang="cs-CZ" sz="1400" b="1" i="0" u="none" strike="noStrike" dirty="0">
                          <a:solidFill>
                            <a:srgbClr val="254061"/>
                          </a:solidFill>
                          <a:latin typeface="Bell MT" pitchFamily="18" charset="0"/>
                        </a:rPr>
                        <a:t>Motorlet Praha - Lovosice</a:t>
                      </a:r>
                    </a:p>
                  </a:txBody>
                  <a:tcPr marL="0" marR="0" marT="0" marB="0" anchor="ctr">
                    <a:lnL>
                      <a:noFill/>
                    </a:lnL>
                    <a:lnR>
                      <a:noFill/>
                    </a:lnR>
                    <a:lnT>
                      <a:noFill/>
                    </a:lnT>
                    <a:lnB>
                      <a:noFill/>
                    </a:lnB>
                    <a:solidFill>
                      <a:srgbClr val="FFFF00"/>
                    </a:solidFill>
                  </a:tcPr>
                </a:tc>
                <a:tc>
                  <a:txBody>
                    <a:bodyPr/>
                    <a:lstStyle/>
                    <a:p>
                      <a:pPr algn="ctr" fontAlgn="ctr"/>
                      <a:r>
                        <a:rPr lang="cs-CZ" sz="1400" b="1" i="0" u="none" strike="noStrike">
                          <a:solidFill>
                            <a:srgbClr val="254061"/>
                          </a:solidFill>
                          <a:latin typeface="Bell MT" pitchFamily="18" charset="0"/>
                        </a:rPr>
                        <a:t>1:1</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278765">
                <a:tc>
                  <a:txBody>
                    <a:bodyPr/>
                    <a:lstStyle/>
                    <a:p>
                      <a:pPr algn="ctr" fontAlgn="ctr"/>
                      <a:r>
                        <a:rPr lang="cs-CZ" sz="1400" b="1" i="0" u="none" strike="noStrike">
                          <a:solidFill>
                            <a:srgbClr val="254061"/>
                          </a:solidFill>
                          <a:latin typeface="Bell MT" pitchFamily="18" charset="0"/>
                        </a:rPr>
                        <a:t>21.</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a:solidFill>
                            <a:srgbClr val="254061"/>
                          </a:solidFill>
                          <a:latin typeface="Bell MT" pitchFamily="18" charset="0"/>
                        </a:rPr>
                        <a:t>8.3.2014</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dirty="0">
                          <a:solidFill>
                            <a:srgbClr val="254061"/>
                          </a:solidFill>
                          <a:latin typeface="Bell MT" pitchFamily="18" charset="0"/>
                        </a:rPr>
                        <a:t>Úvaly - Motorlet Praha</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a:solidFill>
                            <a:srgbClr val="254061"/>
                          </a:solidFill>
                          <a:latin typeface="Bell MT" pitchFamily="18" charset="0"/>
                        </a:rPr>
                        <a:t>3:0</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5"/>
                  </a:ext>
                </a:extLst>
              </a:tr>
              <a:tr h="278765">
                <a:tc>
                  <a:txBody>
                    <a:bodyPr/>
                    <a:lstStyle/>
                    <a:p>
                      <a:pPr algn="ctr" fontAlgn="ctr"/>
                      <a:r>
                        <a:rPr lang="cs-CZ" sz="1400" b="1" i="0" u="none" strike="noStrike">
                          <a:solidFill>
                            <a:srgbClr val="254061"/>
                          </a:solidFill>
                          <a:latin typeface="Bell MT" pitchFamily="18" charset="0"/>
                        </a:rPr>
                        <a:t>22.</a:t>
                      </a:r>
                    </a:p>
                  </a:txBody>
                  <a:tcPr marL="0" marR="0" marT="0" marB="0" anchor="ctr">
                    <a:lnL>
                      <a:noFill/>
                    </a:lnL>
                    <a:lnR>
                      <a:noFill/>
                    </a:lnR>
                    <a:lnT>
                      <a:noFill/>
                    </a:lnT>
                    <a:lnB>
                      <a:noFill/>
                    </a:lnB>
                    <a:solidFill>
                      <a:srgbClr val="66FF66"/>
                    </a:solidFill>
                  </a:tcPr>
                </a:tc>
                <a:tc>
                  <a:txBody>
                    <a:bodyPr/>
                    <a:lstStyle/>
                    <a:p>
                      <a:pPr algn="ctr" fontAlgn="ctr"/>
                      <a:r>
                        <a:rPr lang="cs-CZ" sz="1400" b="1" i="0" u="none" strike="noStrike">
                          <a:solidFill>
                            <a:srgbClr val="254061"/>
                          </a:solidFill>
                          <a:latin typeface="Bell MT" pitchFamily="18" charset="0"/>
                        </a:rPr>
                        <a:t>8.3.2014</a:t>
                      </a:r>
                    </a:p>
                  </a:txBody>
                  <a:tcPr marL="0" marR="0" marT="0" marB="0" anchor="ctr">
                    <a:lnL>
                      <a:noFill/>
                    </a:lnL>
                    <a:lnR>
                      <a:noFill/>
                    </a:lnR>
                    <a:lnT>
                      <a:noFill/>
                    </a:lnT>
                    <a:lnB>
                      <a:noFill/>
                    </a:lnB>
                    <a:solidFill>
                      <a:srgbClr val="66FF66"/>
                    </a:solidFill>
                  </a:tcPr>
                </a:tc>
                <a:tc>
                  <a:txBody>
                    <a:bodyPr/>
                    <a:lstStyle/>
                    <a:p>
                      <a:pPr algn="ctr" fontAlgn="ctr"/>
                      <a:r>
                        <a:rPr lang="cs-CZ" sz="1400" b="1" i="0" u="none" strike="noStrike">
                          <a:solidFill>
                            <a:srgbClr val="254061"/>
                          </a:solidFill>
                          <a:latin typeface="Bell MT" pitchFamily="18" charset="0"/>
                        </a:rPr>
                        <a:t>Motorlet Praha - Český Brod</a:t>
                      </a:r>
                    </a:p>
                  </a:txBody>
                  <a:tcPr marL="0" marR="0" marT="0" marB="0" anchor="ctr">
                    <a:lnL>
                      <a:noFill/>
                    </a:lnL>
                    <a:lnR>
                      <a:noFill/>
                    </a:lnR>
                    <a:lnT>
                      <a:noFill/>
                    </a:lnT>
                    <a:lnB>
                      <a:noFill/>
                    </a:lnB>
                    <a:solidFill>
                      <a:srgbClr val="66FF66"/>
                    </a:solidFill>
                  </a:tcPr>
                </a:tc>
                <a:tc>
                  <a:txBody>
                    <a:bodyPr/>
                    <a:lstStyle/>
                    <a:p>
                      <a:pPr algn="ctr" fontAlgn="ctr"/>
                      <a:r>
                        <a:rPr lang="cs-CZ" sz="1400" b="1" i="0" u="none" strike="noStrike" dirty="0">
                          <a:solidFill>
                            <a:srgbClr val="254061"/>
                          </a:solidFill>
                          <a:latin typeface="Bell MT" pitchFamily="18" charset="0"/>
                        </a:rPr>
                        <a:t>2:1</a:t>
                      </a:r>
                    </a:p>
                  </a:txBody>
                  <a:tcPr marL="0" marR="0" marT="0" marB="0" anchor="ctr">
                    <a:lnL>
                      <a:noFill/>
                    </a:lnL>
                    <a:lnR>
                      <a:noFill/>
                    </a:lnR>
                    <a:lnT>
                      <a:noFill/>
                    </a:lnT>
                    <a:lnB>
                      <a:noFill/>
                    </a:lnB>
                    <a:solidFill>
                      <a:srgbClr val="66FF66"/>
                    </a:solidFill>
                  </a:tcPr>
                </a:tc>
                <a:extLst>
                  <a:ext uri="{0D108BD9-81ED-4DB2-BD59-A6C34878D82A}">
                    <a16:rowId xmlns:a16="http://schemas.microsoft.com/office/drawing/2014/main" val="10006"/>
                  </a:ext>
                </a:extLst>
              </a:tr>
              <a:tr h="278765">
                <a:tc>
                  <a:txBody>
                    <a:bodyPr/>
                    <a:lstStyle/>
                    <a:p>
                      <a:pPr algn="ctr" fontAlgn="ctr"/>
                      <a:r>
                        <a:rPr lang="cs-CZ" sz="1400" b="1" i="0" u="none" strike="noStrike">
                          <a:solidFill>
                            <a:srgbClr val="254061"/>
                          </a:solidFill>
                          <a:latin typeface="Bell MT" pitchFamily="18" charset="0"/>
                        </a:rPr>
                        <a:t>23.</a:t>
                      </a:r>
                    </a:p>
                  </a:txBody>
                  <a:tcPr marL="0" marR="0" marT="0" marB="0" anchor="ctr">
                    <a:lnL>
                      <a:noFill/>
                    </a:lnL>
                    <a:lnR>
                      <a:noFill/>
                    </a:lnR>
                    <a:lnT>
                      <a:noFill/>
                    </a:lnT>
                    <a:lnB>
                      <a:noFill/>
                    </a:lnB>
                    <a:solidFill>
                      <a:srgbClr val="66FF66"/>
                    </a:solidFill>
                  </a:tcPr>
                </a:tc>
                <a:tc>
                  <a:txBody>
                    <a:bodyPr/>
                    <a:lstStyle/>
                    <a:p>
                      <a:pPr algn="ctr" fontAlgn="ctr"/>
                      <a:r>
                        <a:rPr lang="cs-CZ" sz="1400" b="1" i="0" u="none" strike="noStrike">
                          <a:solidFill>
                            <a:srgbClr val="254061"/>
                          </a:solidFill>
                          <a:latin typeface="Bell MT" pitchFamily="18" charset="0"/>
                        </a:rPr>
                        <a:t>8.3.2014</a:t>
                      </a:r>
                    </a:p>
                  </a:txBody>
                  <a:tcPr marL="0" marR="0" marT="0" marB="0" anchor="ctr">
                    <a:lnL>
                      <a:noFill/>
                    </a:lnL>
                    <a:lnR>
                      <a:noFill/>
                    </a:lnR>
                    <a:lnT>
                      <a:noFill/>
                    </a:lnT>
                    <a:lnB>
                      <a:noFill/>
                    </a:lnB>
                    <a:solidFill>
                      <a:srgbClr val="66FF66"/>
                    </a:solidFill>
                  </a:tcPr>
                </a:tc>
                <a:tc>
                  <a:txBody>
                    <a:bodyPr/>
                    <a:lstStyle/>
                    <a:p>
                      <a:pPr algn="ctr" fontAlgn="ctr"/>
                      <a:r>
                        <a:rPr lang="cs-CZ" sz="1400" b="1" i="0" u="none" strike="noStrike">
                          <a:solidFill>
                            <a:srgbClr val="254061"/>
                          </a:solidFill>
                          <a:latin typeface="Bell MT" pitchFamily="18" charset="0"/>
                        </a:rPr>
                        <a:t>Motorlet Praha - Aritma</a:t>
                      </a:r>
                    </a:p>
                  </a:txBody>
                  <a:tcPr marL="0" marR="0" marT="0" marB="0" anchor="ctr">
                    <a:lnL>
                      <a:noFill/>
                    </a:lnL>
                    <a:lnR>
                      <a:noFill/>
                    </a:lnR>
                    <a:lnT>
                      <a:noFill/>
                    </a:lnT>
                    <a:lnB>
                      <a:noFill/>
                    </a:lnB>
                    <a:solidFill>
                      <a:srgbClr val="66FF66"/>
                    </a:solidFill>
                  </a:tcPr>
                </a:tc>
                <a:tc>
                  <a:txBody>
                    <a:bodyPr/>
                    <a:lstStyle/>
                    <a:p>
                      <a:pPr algn="ctr" fontAlgn="ctr"/>
                      <a:r>
                        <a:rPr lang="cs-CZ" sz="1400" b="1" i="0" u="none" strike="noStrike" dirty="0">
                          <a:solidFill>
                            <a:srgbClr val="254061"/>
                          </a:solidFill>
                          <a:latin typeface="Bell MT" pitchFamily="18" charset="0"/>
                        </a:rPr>
                        <a:t>1:0</a:t>
                      </a:r>
                    </a:p>
                  </a:txBody>
                  <a:tcPr marL="0" marR="0" marT="0" marB="0" anchor="ctr">
                    <a:lnL>
                      <a:noFill/>
                    </a:lnL>
                    <a:lnR>
                      <a:noFill/>
                    </a:lnR>
                    <a:lnT>
                      <a:noFill/>
                    </a:lnT>
                    <a:lnB>
                      <a:noFill/>
                    </a:lnB>
                    <a:solidFill>
                      <a:srgbClr val="66FF66"/>
                    </a:solidFill>
                  </a:tcPr>
                </a:tc>
                <a:extLst>
                  <a:ext uri="{0D108BD9-81ED-4DB2-BD59-A6C34878D82A}">
                    <a16:rowId xmlns:a16="http://schemas.microsoft.com/office/drawing/2014/main" val="10007"/>
                  </a:ext>
                </a:extLst>
              </a:tr>
              <a:tr h="278765">
                <a:tc>
                  <a:txBody>
                    <a:bodyPr/>
                    <a:lstStyle/>
                    <a:p>
                      <a:pPr algn="ctr" fontAlgn="ctr"/>
                      <a:r>
                        <a:rPr lang="cs-CZ" sz="1400" b="1" i="0" u="none" strike="noStrike">
                          <a:solidFill>
                            <a:srgbClr val="254061"/>
                          </a:solidFill>
                          <a:latin typeface="Bell MT" pitchFamily="18" charset="0"/>
                        </a:rPr>
                        <a:t>24.</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dirty="0">
                          <a:solidFill>
                            <a:srgbClr val="254061"/>
                          </a:solidFill>
                          <a:latin typeface="Bell MT" pitchFamily="18" charset="0"/>
                        </a:rPr>
                        <a:t>8.3.2014</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a:solidFill>
                            <a:srgbClr val="254061"/>
                          </a:solidFill>
                          <a:latin typeface="Bell MT" pitchFamily="18" charset="0"/>
                        </a:rPr>
                        <a:t>Slavoj Vyšehrad - Motorlet Praha</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dirty="0">
                          <a:solidFill>
                            <a:srgbClr val="254061"/>
                          </a:solidFill>
                          <a:latin typeface="Bell MT" pitchFamily="18" charset="0"/>
                        </a:rPr>
                        <a:t>4:0</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8"/>
                  </a:ext>
                </a:extLst>
              </a:tr>
              <a:tr h="278765">
                <a:tc>
                  <a:txBody>
                    <a:bodyPr/>
                    <a:lstStyle/>
                    <a:p>
                      <a:pPr algn="ctr" fontAlgn="ctr"/>
                      <a:r>
                        <a:rPr lang="cs-CZ" sz="1400" b="1" i="0" u="none" strike="noStrike">
                          <a:solidFill>
                            <a:srgbClr val="254061"/>
                          </a:solidFill>
                          <a:latin typeface="Bell MT" pitchFamily="18" charset="0"/>
                        </a:rPr>
                        <a:t>25.</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a:solidFill>
                            <a:srgbClr val="254061"/>
                          </a:solidFill>
                          <a:latin typeface="Bell MT" pitchFamily="18" charset="0"/>
                        </a:rPr>
                        <a:t>8.3.2014</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a:solidFill>
                            <a:srgbClr val="254061"/>
                          </a:solidFill>
                          <a:latin typeface="Bell MT" pitchFamily="18" charset="0"/>
                        </a:rPr>
                        <a:t>Motorlet Praha - Louňovice</a:t>
                      </a:r>
                    </a:p>
                  </a:txBody>
                  <a:tcPr marL="0" marR="0" marT="0" marB="0" anchor="ctr">
                    <a:lnL>
                      <a:noFill/>
                    </a:lnL>
                    <a:lnR>
                      <a:noFill/>
                    </a:lnR>
                    <a:lnT>
                      <a:noFill/>
                    </a:lnT>
                    <a:lnB>
                      <a:noFill/>
                    </a:lnB>
                    <a:solidFill>
                      <a:srgbClr val="FFCCFF"/>
                    </a:solidFill>
                  </a:tcPr>
                </a:tc>
                <a:tc>
                  <a:txBody>
                    <a:bodyPr/>
                    <a:lstStyle/>
                    <a:p>
                      <a:pPr algn="ctr" fontAlgn="ctr"/>
                      <a:r>
                        <a:rPr lang="cs-CZ" sz="1400" b="1" i="0" u="none" strike="noStrike" dirty="0">
                          <a:solidFill>
                            <a:srgbClr val="254061"/>
                          </a:solidFill>
                          <a:latin typeface="Bell MT" pitchFamily="18" charset="0"/>
                        </a:rPr>
                        <a:t>0:2</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9"/>
                  </a:ext>
                </a:extLst>
              </a:tr>
              <a:tr h="278765">
                <a:tc>
                  <a:txBody>
                    <a:bodyPr/>
                    <a:lstStyle/>
                    <a:p>
                      <a:pPr algn="ctr" fontAlgn="ctr"/>
                      <a:r>
                        <a:rPr lang="cs-CZ" sz="1400" b="1" i="0" u="none" strike="noStrike">
                          <a:solidFill>
                            <a:srgbClr val="254061"/>
                          </a:solidFill>
                          <a:latin typeface="Bell MT" pitchFamily="18" charset="0"/>
                        </a:rPr>
                        <a:t>26.</a:t>
                      </a:r>
                    </a:p>
                  </a:txBody>
                  <a:tcPr marL="0" marR="0" marT="0" marB="0" anchor="ctr">
                    <a:lnL>
                      <a:noFill/>
                    </a:lnL>
                    <a:lnR>
                      <a:noFill/>
                    </a:lnR>
                    <a:lnT>
                      <a:noFill/>
                    </a:lnT>
                    <a:lnB>
                      <a:noFill/>
                    </a:lnB>
                    <a:solidFill>
                      <a:srgbClr val="66FF66"/>
                    </a:solidFill>
                  </a:tcPr>
                </a:tc>
                <a:tc>
                  <a:txBody>
                    <a:bodyPr/>
                    <a:lstStyle/>
                    <a:p>
                      <a:pPr algn="ctr" fontAlgn="ctr"/>
                      <a:r>
                        <a:rPr lang="cs-CZ" sz="1400" b="1" i="0" u="none" strike="noStrike">
                          <a:solidFill>
                            <a:srgbClr val="254061"/>
                          </a:solidFill>
                          <a:latin typeface="Bell MT" pitchFamily="18" charset="0"/>
                        </a:rPr>
                        <a:t>17.05.</a:t>
                      </a:r>
                    </a:p>
                  </a:txBody>
                  <a:tcPr marL="0" marR="0" marT="0" marB="0" anchor="ctr">
                    <a:lnL>
                      <a:noFill/>
                    </a:lnL>
                    <a:lnR>
                      <a:noFill/>
                    </a:lnR>
                    <a:lnT>
                      <a:noFill/>
                    </a:lnT>
                    <a:lnB>
                      <a:noFill/>
                    </a:lnB>
                    <a:solidFill>
                      <a:srgbClr val="66FF66"/>
                    </a:solidFill>
                  </a:tcPr>
                </a:tc>
                <a:tc>
                  <a:txBody>
                    <a:bodyPr/>
                    <a:lstStyle/>
                    <a:p>
                      <a:pPr algn="ctr" fontAlgn="ctr"/>
                      <a:r>
                        <a:rPr lang="cs-CZ" sz="1400" b="1" i="0" u="none" strike="noStrike">
                          <a:solidFill>
                            <a:srgbClr val="254061"/>
                          </a:solidFill>
                          <a:latin typeface="Bell MT" pitchFamily="18" charset="0"/>
                        </a:rPr>
                        <a:t>Nový Bor - Motorlet Praha</a:t>
                      </a:r>
                    </a:p>
                  </a:txBody>
                  <a:tcPr marL="0" marR="0" marT="0" marB="0" anchor="ctr">
                    <a:lnL>
                      <a:noFill/>
                    </a:lnL>
                    <a:lnR>
                      <a:noFill/>
                    </a:lnR>
                    <a:lnT>
                      <a:noFill/>
                    </a:lnT>
                    <a:lnB>
                      <a:noFill/>
                    </a:lnB>
                    <a:solidFill>
                      <a:srgbClr val="66FF66"/>
                    </a:solidFill>
                  </a:tcPr>
                </a:tc>
                <a:tc>
                  <a:txBody>
                    <a:bodyPr/>
                    <a:lstStyle/>
                    <a:p>
                      <a:pPr algn="ctr" fontAlgn="ctr"/>
                      <a:r>
                        <a:rPr lang="cs-CZ" sz="1400" b="1" i="0" u="none" strike="noStrike" dirty="0">
                          <a:solidFill>
                            <a:srgbClr val="254061"/>
                          </a:solidFill>
                          <a:latin typeface="Bell MT" pitchFamily="18" charset="0"/>
                        </a:rPr>
                        <a:t>0:2</a:t>
                      </a:r>
                    </a:p>
                  </a:txBody>
                  <a:tcPr marL="0" marR="0" marT="0" marB="0" anchor="ctr">
                    <a:lnL>
                      <a:noFill/>
                    </a:lnL>
                    <a:lnR>
                      <a:noFill/>
                    </a:lnR>
                    <a:lnT>
                      <a:noFill/>
                    </a:lnT>
                    <a:lnB>
                      <a:noFill/>
                    </a:lnB>
                    <a:solidFill>
                      <a:srgbClr val="66FF66"/>
                    </a:solidFill>
                  </a:tcPr>
                </a:tc>
                <a:extLst>
                  <a:ext uri="{0D108BD9-81ED-4DB2-BD59-A6C34878D82A}">
                    <a16:rowId xmlns:a16="http://schemas.microsoft.com/office/drawing/2014/main" val="10010"/>
                  </a:ext>
                </a:extLst>
              </a:tr>
              <a:tr h="278765">
                <a:tc>
                  <a:txBody>
                    <a:bodyPr/>
                    <a:lstStyle/>
                    <a:p>
                      <a:pPr algn="ctr" fontAlgn="ctr"/>
                      <a:r>
                        <a:rPr lang="cs-CZ" sz="1400" b="1" i="0" u="none" strike="noStrike">
                          <a:solidFill>
                            <a:srgbClr val="254061"/>
                          </a:solidFill>
                          <a:latin typeface="Bell MT" pitchFamily="18" charset="0"/>
                        </a:rPr>
                        <a:t>27.</a:t>
                      </a:r>
                    </a:p>
                  </a:txBody>
                  <a:tcPr marL="0" marR="0" marT="0" marB="0" anchor="ctr">
                    <a:lnL>
                      <a:noFill/>
                    </a:lnL>
                    <a:lnR>
                      <a:noFill/>
                    </a:lnR>
                    <a:lnT>
                      <a:noFill/>
                    </a:lnT>
                    <a:lnB>
                      <a:noFill/>
                    </a:lnB>
                  </a:tcPr>
                </a:tc>
                <a:tc>
                  <a:txBody>
                    <a:bodyPr/>
                    <a:lstStyle/>
                    <a:p>
                      <a:pPr algn="ctr" fontAlgn="ctr"/>
                      <a:r>
                        <a:rPr lang="cs-CZ" sz="1400" b="1" i="0" u="none" strike="noStrike">
                          <a:solidFill>
                            <a:srgbClr val="254061"/>
                          </a:solidFill>
                          <a:latin typeface="Bell MT" pitchFamily="18" charset="0"/>
                        </a:rPr>
                        <a:t>8.3.2014</a:t>
                      </a:r>
                    </a:p>
                  </a:txBody>
                  <a:tcPr marL="0" marR="0" marT="0" marB="0" anchor="ctr">
                    <a:lnL>
                      <a:noFill/>
                    </a:lnL>
                    <a:lnR>
                      <a:noFill/>
                    </a:lnR>
                    <a:lnT>
                      <a:noFill/>
                    </a:lnT>
                    <a:lnB>
                      <a:noFill/>
                    </a:lnB>
                  </a:tcPr>
                </a:tc>
                <a:tc>
                  <a:txBody>
                    <a:bodyPr/>
                    <a:lstStyle/>
                    <a:p>
                      <a:pPr algn="ctr" fontAlgn="ctr"/>
                      <a:r>
                        <a:rPr lang="cs-CZ" sz="1400" b="1" i="0" u="none" strike="noStrike" dirty="0">
                          <a:solidFill>
                            <a:srgbClr val="254061"/>
                          </a:solidFill>
                          <a:latin typeface="Bell MT" pitchFamily="18" charset="0"/>
                        </a:rPr>
                        <a:t>Motorlet Praha - </a:t>
                      </a:r>
                      <a:r>
                        <a:rPr lang="cs-CZ" sz="1400" b="1" i="0" u="none" strike="noStrike" dirty="0" err="1">
                          <a:solidFill>
                            <a:srgbClr val="254061"/>
                          </a:solidFill>
                          <a:latin typeface="Bell MT" pitchFamily="18" charset="0"/>
                        </a:rPr>
                        <a:t>Litol</a:t>
                      </a:r>
                      <a:endParaRPr lang="cs-CZ" sz="1400" b="1" i="0" u="none" strike="noStrike" dirty="0">
                        <a:solidFill>
                          <a:srgbClr val="254061"/>
                        </a:solidFill>
                        <a:latin typeface="Bell MT" pitchFamily="18" charset="0"/>
                      </a:endParaRPr>
                    </a:p>
                  </a:txBody>
                  <a:tcPr marL="0" marR="0" marT="0" marB="0" anchor="ctr">
                    <a:lnL>
                      <a:noFill/>
                    </a:lnL>
                    <a:lnR>
                      <a:noFill/>
                    </a:lnR>
                    <a:lnT>
                      <a:noFill/>
                    </a:lnT>
                    <a:lnB>
                      <a:noFill/>
                    </a:lnB>
                  </a:tcPr>
                </a:tc>
                <a:tc>
                  <a:txBody>
                    <a:bodyPr/>
                    <a:lstStyle/>
                    <a:p>
                      <a:pPr algn="ctr" fontAlgn="ctr"/>
                      <a:r>
                        <a:rPr lang="cs-CZ" sz="1400" b="1" i="0" u="none" strike="noStrike" dirty="0" smtClean="0">
                          <a:solidFill>
                            <a:srgbClr val="254061"/>
                          </a:solidFill>
                          <a:latin typeface="Bell MT" pitchFamily="18" charset="0"/>
                        </a:rPr>
                        <a:t>5:2</a:t>
                      </a:r>
                      <a:endParaRPr lang="cs-CZ" sz="1400" b="1" i="0" u="none" strike="noStrike" dirty="0">
                        <a:solidFill>
                          <a:srgbClr val="254061"/>
                        </a:solidFill>
                        <a:latin typeface="Bell MT"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0011"/>
                  </a:ext>
                </a:extLst>
              </a:tr>
            </a:tbl>
          </a:graphicData>
        </a:graphic>
      </p:graphicFrame>
      <p:sp>
        <p:nvSpPr>
          <p:cNvPr id="10" name="TextovéPole 9"/>
          <p:cNvSpPr txBox="1"/>
          <p:nvPr/>
        </p:nvSpPr>
        <p:spPr>
          <a:xfrm>
            <a:off x="246956" y="3907532"/>
            <a:ext cx="4608512" cy="1169551"/>
          </a:xfrm>
          <a:prstGeom prst="rect">
            <a:avLst/>
          </a:prstGeom>
          <a:solidFill>
            <a:srgbClr val="FFFF66"/>
          </a:solidFill>
        </p:spPr>
        <p:txBody>
          <a:bodyPr wrap="square" rtlCol="0">
            <a:spAutoFit/>
          </a:bodyPr>
          <a:lstStyle/>
          <a:p>
            <a:r>
              <a:rPr lang="cs-CZ" sz="1400" dirty="0" smtClean="0">
                <a:latin typeface="Arial" pitchFamily="34" charset="0"/>
                <a:cs typeface="Arial" pitchFamily="34" charset="0"/>
              </a:rPr>
              <a:t>Motorlet na jaře chudým bral bohatým dával. Pod vedením  dřívějšího slavného fotbalisty Martina </a:t>
            </a:r>
            <a:r>
              <a:rPr lang="cs-CZ" sz="1400" dirty="0" err="1" smtClean="0">
                <a:latin typeface="Arial" pitchFamily="34" charset="0"/>
                <a:cs typeface="Arial" pitchFamily="34" charset="0"/>
              </a:rPr>
              <a:t>Frýdka</a:t>
            </a:r>
            <a:r>
              <a:rPr lang="cs-CZ" sz="1400" dirty="0" smtClean="0">
                <a:latin typeface="Arial" pitchFamily="34" charset="0"/>
                <a:cs typeface="Arial" pitchFamily="34" charset="0"/>
              </a:rPr>
              <a:t>  mužstva ze spodní poloviny tabulky porážel,  ale s těmi silnějšími prohrával.  V tabulce je v klidných vodách.</a:t>
            </a:r>
            <a:endParaRPr lang="cs-CZ" sz="1400" dirty="0">
              <a:latin typeface="Arial" pitchFamily="34" charset="0"/>
              <a:cs typeface="Arial" pitchFamily="34" charset="0"/>
            </a:endParaRPr>
          </a:p>
        </p:txBody>
      </p:sp>
      <p:pic>
        <p:nvPicPr>
          <p:cNvPr id="3168" name="Picture 96"/>
          <p:cNvPicPr>
            <a:picLocks noChangeAspect="1" noChangeArrowheads="1"/>
          </p:cNvPicPr>
          <p:nvPr/>
        </p:nvPicPr>
        <p:blipFill>
          <a:blip r:embed="rId2" cstate="print"/>
          <a:srcRect/>
          <a:stretch>
            <a:fillRect/>
          </a:stretch>
        </p:blipFill>
        <p:spPr bwMode="auto">
          <a:xfrm>
            <a:off x="606996" y="5131668"/>
            <a:ext cx="1152128" cy="1368152"/>
          </a:xfrm>
          <a:prstGeom prst="rect">
            <a:avLst/>
          </a:prstGeom>
          <a:noFill/>
          <a:ln w="9525">
            <a:noFill/>
            <a:miter lim="800000"/>
            <a:headEnd/>
            <a:tailEnd/>
          </a:ln>
        </p:spPr>
      </p:pic>
      <p:pic>
        <p:nvPicPr>
          <p:cNvPr id="3169" name="Picture 97"/>
          <p:cNvPicPr>
            <a:picLocks noChangeAspect="1" noChangeArrowheads="1"/>
          </p:cNvPicPr>
          <p:nvPr/>
        </p:nvPicPr>
        <p:blipFill>
          <a:blip r:embed="rId3" cstate="print"/>
          <a:srcRect/>
          <a:stretch>
            <a:fillRect/>
          </a:stretch>
        </p:blipFill>
        <p:spPr bwMode="auto">
          <a:xfrm>
            <a:off x="3055268" y="5131668"/>
            <a:ext cx="1238250" cy="1368152"/>
          </a:xfrm>
          <a:prstGeom prst="rect">
            <a:avLst/>
          </a:prstGeom>
          <a:noFill/>
          <a:ln w="9525">
            <a:noFill/>
            <a:miter lim="800000"/>
            <a:headEnd/>
            <a:tailEnd/>
          </a:ln>
        </p:spPr>
      </p:pic>
      <p:sp>
        <p:nvSpPr>
          <p:cNvPr id="12" name="TextovéPole 11"/>
          <p:cNvSpPr txBox="1"/>
          <p:nvPr/>
        </p:nvSpPr>
        <p:spPr>
          <a:xfrm>
            <a:off x="2551212" y="6643836"/>
            <a:ext cx="2160240" cy="461665"/>
          </a:xfrm>
          <a:prstGeom prst="rect">
            <a:avLst/>
          </a:prstGeom>
          <a:solidFill>
            <a:srgbClr val="CCFFFF"/>
          </a:solidFill>
        </p:spPr>
        <p:txBody>
          <a:bodyPr wrap="square" rtlCol="0">
            <a:spAutoFit/>
          </a:bodyPr>
          <a:lstStyle/>
          <a:p>
            <a:pPr algn="ctr"/>
            <a:r>
              <a:rPr lang="cs-CZ" dirty="0" smtClean="0">
                <a:latin typeface="Arial Black" pitchFamily="34" charset="0"/>
              </a:rPr>
              <a:t>Zdeněk </a:t>
            </a:r>
            <a:r>
              <a:rPr lang="cs-CZ" dirty="0" err="1" smtClean="0">
                <a:latin typeface="Arial Black" pitchFamily="34" charset="0"/>
              </a:rPr>
              <a:t>Mikuš</a:t>
            </a:r>
            <a:endParaRPr lang="cs-CZ" dirty="0" smtClean="0">
              <a:latin typeface="Arial Black" pitchFamily="34" charset="0"/>
            </a:endParaRPr>
          </a:p>
          <a:p>
            <a:pPr algn="ctr"/>
            <a:r>
              <a:rPr lang="cs-CZ" dirty="0" smtClean="0">
                <a:latin typeface="Arial Black" pitchFamily="34" charset="0"/>
              </a:rPr>
              <a:t>– asistent trenéra</a:t>
            </a:r>
            <a:endParaRPr lang="cs-CZ" dirty="0">
              <a:latin typeface="Arial Black" pitchFamily="34" charset="0"/>
            </a:endParaRPr>
          </a:p>
        </p:txBody>
      </p:sp>
      <p:sp>
        <p:nvSpPr>
          <p:cNvPr id="11" name="TextovéPole 10"/>
          <p:cNvSpPr txBox="1"/>
          <p:nvPr/>
        </p:nvSpPr>
        <p:spPr>
          <a:xfrm>
            <a:off x="174948" y="6643836"/>
            <a:ext cx="2160240" cy="461665"/>
          </a:xfrm>
          <a:prstGeom prst="rect">
            <a:avLst/>
          </a:prstGeom>
          <a:solidFill>
            <a:srgbClr val="CCFFFF"/>
          </a:solidFill>
        </p:spPr>
        <p:txBody>
          <a:bodyPr wrap="square" rtlCol="0">
            <a:spAutoFit/>
          </a:bodyPr>
          <a:lstStyle/>
          <a:p>
            <a:pPr algn="ctr"/>
            <a:r>
              <a:rPr lang="cs-CZ" dirty="0" smtClean="0">
                <a:latin typeface="Arial Black" pitchFamily="34" charset="0"/>
              </a:rPr>
              <a:t>Martin Frýdek</a:t>
            </a:r>
          </a:p>
          <a:p>
            <a:pPr algn="ctr"/>
            <a:r>
              <a:rPr lang="cs-CZ" dirty="0" smtClean="0">
                <a:latin typeface="Arial Black" pitchFamily="34" charset="0"/>
              </a:rPr>
              <a:t>–  trenér</a:t>
            </a:r>
            <a:endParaRPr lang="cs-CZ" dirty="0">
              <a:latin typeface="Arial Black" pitchFamily="34" charset="0"/>
            </a:endParaRPr>
          </a:p>
        </p:txBody>
      </p:sp>
      <p:sp>
        <p:nvSpPr>
          <p:cNvPr id="8" name="TextovéPole 7"/>
          <p:cNvSpPr txBox="1"/>
          <p:nvPr/>
        </p:nvSpPr>
        <p:spPr>
          <a:xfrm>
            <a:off x="5431532" y="1099220"/>
            <a:ext cx="4608512" cy="6063198"/>
          </a:xfrm>
          <a:prstGeom prst="rect">
            <a:avLst/>
          </a:prstGeom>
          <a:blipFill dpi="0" rotWithShape="1">
            <a:blip r:embed="rId4" cstate="print">
              <a:alphaModFix amt="69000"/>
            </a:blip>
            <a:srcRect/>
            <a:stretch>
              <a:fillRect/>
            </a:stretch>
          </a:blipFill>
        </p:spPr>
        <p:txBody>
          <a:bodyPr wrap="square" rtlCol="0">
            <a:spAutoFit/>
          </a:bodyPr>
          <a:lstStyle/>
          <a:p>
            <a:pPr algn="ctr"/>
            <a:r>
              <a:rPr lang="cs-CZ" sz="2400" dirty="0" smtClean="0"/>
              <a:t>V neděli 25.května oslavil předseda fotbalového oddílu </a:t>
            </a:r>
          </a:p>
          <a:p>
            <a:pPr algn="ctr"/>
            <a:r>
              <a:rPr lang="cs-CZ" sz="4400" dirty="0" smtClean="0">
                <a:solidFill>
                  <a:srgbClr val="000099"/>
                </a:solidFill>
                <a:effectLst>
                  <a:outerShdw blurRad="38100" dist="38100" dir="2700000" algn="tl">
                    <a:srgbClr val="000000">
                      <a:alpha val="43137"/>
                    </a:srgbClr>
                  </a:outerShdw>
                </a:effectLst>
                <a:latin typeface="Colonna MT" pitchFamily="82" charset="0"/>
              </a:rPr>
              <a:t>SK </a:t>
            </a:r>
            <a:r>
              <a:rPr lang="cs-CZ" sz="4400" dirty="0" err="1" smtClean="0">
                <a:solidFill>
                  <a:srgbClr val="000099"/>
                </a:solidFill>
                <a:effectLst>
                  <a:outerShdw blurRad="38100" dist="38100" dir="2700000" algn="tl">
                    <a:srgbClr val="000000">
                      <a:alpha val="43137"/>
                    </a:srgbClr>
                  </a:outerShdw>
                </a:effectLst>
                <a:latin typeface="Colonna MT" pitchFamily="82" charset="0"/>
              </a:rPr>
              <a:t>Štětí</a:t>
            </a:r>
            <a:endParaRPr lang="cs-CZ" sz="4400" dirty="0" smtClean="0">
              <a:solidFill>
                <a:srgbClr val="000099"/>
              </a:solidFill>
              <a:effectLst>
                <a:outerShdw blurRad="38100" dist="38100" dir="2700000" algn="tl">
                  <a:srgbClr val="000000">
                    <a:alpha val="43137"/>
                  </a:srgbClr>
                </a:outerShdw>
              </a:effectLst>
              <a:latin typeface="Colonna MT" pitchFamily="82" charset="0"/>
            </a:endParaRPr>
          </a:p>
          <a:p>
            <a:pPr algn="ctr"/>
            <a:r>
              <a:rPr lang="cs-CZ" sz="5400" dirty="0" smtClean="0">
                <a:solidFill>
                  <a:srgbClr val="000099"/>
                </a:solidFill>
                <a:effectLst>
                  <a:outerShdw blurRad="38100" dist="38100" dir="2700000" algn="tl">
                    <a:srgbClr val="000000">
                      <a:alpha val="43137"/>
                    </a:srgbClr>
                  </a:outerShdw>
                </a:effectLst>
                <a:latin typeface="Colonna MT" pitchFamily="82" charset="0"/>
              </a:rPr>
              <a:t>Vladimír Frey  </a:t>
            </a:r>
            <a:endParaRPr lang="cs-CZ" sz="3600" dirty="0" smtClean="0">
              <a:solidFill>
                <a:srgbClr val="000099"/>
              </a:solidFill>
              <a:effectLst>
                <a:outerShdw blurRad="38100" dist="38100" dir="2700000" algn="tl">
                  <a:srgbClr val="000000">
                    <a:alpha val="43137"/>
                  </a:srgbClr>
                </a:outerShdw>
              </a:effectLst>
              <a:latin typeface="Colonna MT" pitchFamily="82" charset="0"/>
            </a:endParaRPr>
          </a:p>
          <a:p>
            <a:r>
              <a:rPr lang="cs-CZ" sz="4400" dirty="0" smtClean="0">
                <a:solidFill>
                  <a:srgbClr val="000099"/>
                </a:solidFill>
                <a:effectLst>
                  <a:outerShdw blurRad="38100" dist="38100" dir="2700000" algn="tl">
                    <a:srgbClr val="000000">
                      <a:alpha val="43137"/>
                    </a:srgbClr>
                  </a:outerShdw>
                </a:effectLst>
                <a:latin typeface="Colonna MT" pitchFamily="82" charset="0"/>
              </a:rPr>
              <a:t>      </a:t>
            </a:r>
            <a:r>
              <a:rPr lang="cs-CZ" sz="5400" dirty="0" smtClean="0">
                <a:solidFill>
                  <a:srgbClr val="000099"/>
                </a:solidFill>
                <a:effectLst>
                  <a:outerShdw blurRad="38100" dist="38100" dir="2700000" algn="tl">
                    <a:srgbClr val="000000">
                      <a:alpha val="43137"/>
                    </a:srgbClr>
                  </a:outerShdw>
                </a:effectLst>
                <a:latin typeface="Colonna MT" pitchFamily="82" charset="0"/>
              </a:rPr>
              <a:t>své 57  </a:t>
            </a:r>
            <a:r>
              <a:rPr lang="cs-CZ" sz="4400" dirty="0" smtClean="0">
                <a:solidFill>
                  <a:srgbClr val="000099"/>
                </a:solidFill>
                <a:effectLst>
                  <a:outerShdw blurRad="38100" dist="38100" dir="2700000" algn="tl">
                    <a:srgbClr val="000000">
                      <a:alpha val="43137"/>
                    </a:srgbClr>
                  </a:outerShdw>
                </a:effectLst>
                <a:latin typeface="Colonna MT" pitchFamily="82" charset="0"/>
              </a:rPr>
              <a:t>narozeniny</a:t>
            </a:r>
          </a:p>
          <a:p>
            <a:pPr algn="ctr"/>
            <a:r>
              <a:rPr lang="cs-CZ" sz="2400" dirty="0" smtClean="0"/>
              <a:t>Fotbalový oddíl přeje všechno nejlepší</a:t>
            </a:r>
          </a:p>
          <a:p>
            <a:pPr algn="ctr"/>
            <a:endParaRPr lang="cs-CZ" sz="2400" dirty="0" smtClean="0"/>
          </a:p>
          <a:p>
            <a:pPr algn="ctr"/>
            <a:endParaRPr lang="cs-CZ" sz="2400" dirty="0" smtClean="0"/>
          </a:p>
          <a:p>
            <a:pPr algn="ctr"/>
            <a:endParaRPr lang="cs-CZ" sz="2400" dirty="0" smtClean="0"/>
          </a:p>
          <a:p>
            <a:pPr algn="ctr"/>
            <a:endParaRPr lang="cs-CZ" sz="2400" dirty="0"/>
          </a:p>
        </p:txBody>
      </p:sp>
      <p:pic>
        <p:nvPicPr>
          <p:cNvPr id="3146" name="Picture 74"/>
          <p:cNvPicPr>
            <a:picLocks noChangeAspect="1" noChangeArrowheads="1"/>
          </p:cNvPicPr>
          <p:nvPr/>
        </p:nvPicPr>
        <p:blipFill>
          <a:blip r:embed="rId5" cstate="print"/>
          <a:srcRect/>
          <a:stretch>
            <a:fillRect/>
          </a:stretch>
        </p:blipFill>
        <p:spPr bwMode="auto">
          <a:xfrm>
            <a:off x="8455868" y="3691508"/>
            <a:ext cx="1070620" cy="936104"/>
          </a:xfrm>
          <a:prstGeom prst="rect">
            <a:avLst/>
          </a:prstGeom>
          <a:noFill/>
          <a:ln w="9525">
            <a:noFill/>
            <a:miter lim="800000"/>
            <a:headEnd/>
            <a:tailEnd/>
          </a:ln>
        </p:spPr>
      </p:pic>
      <p:sp>
        <p:nvSpPr>
          <p:cNvPr id="14" name="Obdélník 13"/>
          <p:cNvSpPr/>
          <p:nvPr/>
        </p:nvSpPr>
        <p:spPr>
          <a:xfrm>
            <a:off x="5431532" y="163116"/>
            <a:ext cx="4626078" cy="830997"/>
          </a:xfrm>
          <a:prstGeom prst="rect">
            <a:avLst/>
          </a:prstGeom>
          <a:gradFill flip="none" rotWithShape="1">
            <a:gsLst>
              <a:gs pos="0">
                <a:srgbClr val="5E9EFF">
                  <a:alpha val="5000"/>
                </a:srgbClr>
              </a:gs>
              <a:gs pos="39999">
                <a:srgbClr val="85C2FF"/>
              </a:gs>
              <a:gs pos="70000">
                <a:srgbClr val="C4D6EB"/>
              </a:gs>
              <a:gs pos="100000">
                <a:srgbClr val="FFEBFA"/>
              </a:gs>
            </a:gsLst>
            <a:lin ang="5400000" scaled="0"/>
            <a:tileRect r="-100000" b="-100000"/>
          </a:gradFill>
        </p:spPr>
        <p:txBody>
          <a:bodyPr wrap="square" lIns="91440" tIns="45720" rIns="91440" bIns="45720">
            <a:spAutoFit/>
          </a:bodyPr>
          <a:lstStyle/>
          <a:p>
            <a:pPr algn="ctr"/>
            <a:r>
              <a:rPr lang="cs-CZ" sz="4800" dirty="0" smtClean="0">
                <a:ln w="900" cmpd="sng">
                  <a:solidFill>
                    <a:schemeClr val="accent1">
                      <a:satMod val="190000"/>
                      <a:alpha val="55000"/>
                    </a:schemeClr>
                  </a:solidFill>
                  <a:prstDash val="solid"/>
                </a:ln>
                <a:solidFill>
                  <a:srgbClr val="FFFF00"/>
                </a:solidFill>
                <a:effectLst>
                  <a:outerShdw blurRad="38100" dist="38100" dir="2700000" algn="tl">
                    <a:srgbClr val="000000">
                      <a:alpha val="43137"/>
                    </a:srgbClr>
                  </a:outerShdw>
                </a:effectLst>
              </a:rPr>
              <a:t>BLAHOPŘÁNÍ</a:t>
            </a:r>
            <a:endParaRPr lang="cs-CZ" sz="4800" dirty="0">
              <a:ln w="900" cmpd="sng">
                <a:solidFill>
                  <a:schemeClr val="accent1">
                    <a:satMod val="190000"/>
                    <a:alpha val="55000"/>
                  </a:schemeClr>
                </a:solidFill>
                <a:prstDash val="solid"/>
              </a:ln>
              <a:solidFill>
                <a:srgbClr val="FFFF00"/>
              </a:solidFill>
              <a:effectLst>
                <a:outerShdw blurRad="38100" dist="38100" dir="2700000" algn="tl">
                  <a:srgbClr val="000000">
                    <a:alpha val="43137"/>
                  </a:srgbClr>
                </a:outerShdw>
              </a:effectLst>
            </a:endParaRPr>
          </a:p>
        </p:txBody>
      </p:sp>
      <p:pic>
        <p:nvPicPr>
          <p:cNvPr id="3147" name="Picture 75"/>
          <p:cNvPicPr>
            <a:picLocks noChangeAspect="1" noChangeArrowheads="1"/>
          </p:cNvPicPr>
          <p:nvPr/>
        </p:nvPicPr>
        <p:blipFill>
          <a:blip r:embed="rId6" cstate="print"/>
          <a:srcRect/>
          <a:stretch>
            <a:fillRect/>
          </a:stretch>
        </p:blipFill>
        <p:spPr bwMode="auto">
          <a:xfrm>
            <a:off x="6727676" y="5635724"/>
            <a:ext cx="2007121" cy="1372766"/>
          </a:xfrm>
          <a:prstGeom prst="rect">
            <a:avLst/>
          </a:prstGeom>
          <a:noFill/>
          <a:ln w="9525">
            <a:noFill/>
            <a:miter lim="800000"/>
            <a:headEnd/>
            <a:tailEnd/>
          </a:ln>
        </p:spPr>
      </p:pic>
      <p:pic>
        <p:nvPicPr>
          <p:cNvPr id="3074" name="Picture 2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4" name="Obdélník 13"/>
          <p:cNvSpPr/>
          <p:nvPr/>
        </p:nvSpPr>
        <p:spPr>
          <a:xfrm>
            <a:off x="5431532" y="163116"/>
            <a:ext cx="4629860" cy="1077218"/>
          </a:xfrm>
          <a:prstGeom prst="rect">
            <a:avLst/>
          </a:prstGeom>
          <a:blipFill>
            <a:blip r:embed="rId3" cstate="print"/>
            <a:stretch>
              <a:fillRect/>
            </a:stretch>
          </a:blipFill>
        </p:spPr>
        <p:txBody>
          <a:bodyPr wrap="square" lIns="91440" tIns="45720" rIns="91440" bIns="45720">
            <a:spAutoFit/>
          </a:bodyPr>
          <a:lstStyle/>
          <a:p>
            <a:pPr algn="ctr"/>
            <a:r>
              <a:rPr lang="cs-CZ" sz="3200" b="1" cap="none" spc="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rPr>
              <a:t>Historie  fotbalového </a:t>
            </a:r>
          </a:p>
          <a:p>
            <a:pPr algn="ctr"/>
            <a:r>
              <a:rPr lang="cs-CZ" sz="3200" b="1" cap="none" spc="0"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rPr>
              <a:t>klubu Motorlet Praha</a:t>
            </a:r>
            <a:endParaRPr lang="cs-CZ" sz="3200" b="1" cap="none" spc="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endParaRPr>
          </a:p>
        </p:txBody>
      </p:sp>
      <p:sp>
        <p:nvSpPr>
          <p:cNvPr id="15" name="TextovéPole 14"/>
          <p:cNvSpPr txBox="1"/>
          <p:nvPr/>
        </p:nvSpPr>
        <p:spPr>
          <a:xfrm>
            <a:off x="5503540" y="1315244"/>
            <a:ext cx="4495428" cy="5001369"/>
          </a:xfrm>
          <a:prstGeom prst="rect">
            <a:avLst/>
          </a:prstGeom>
          <a:solidFill>
            <a:schemeClr val="accent5">
              <a:lumMod val="60000"/>
              <a:lumOff val="40000"/>
            </a:schemeClr>
          </a:solidFill>
        </p:spPr>
        <p:txBody>
          <a:bodyPr wrap="square" rtlCol="0">
            <a:spAutoFit/>
          </a:bodyPr>
          <a:lstStyle/>
          <a:p>
            <a:r>
              <a:rPr lang="cs-CZ" sz="1100" dirty="0" smtClean="0">
                <a:effectLst>
                  <a:outerShdw blurRad="38100" dist="38100" dir="2700000" algn="tl">
                    <a:srgbClr val="000000">
                      <a:alpha val="43137"/>
                    </a:srgbClr>
                  </a:outerShdw>
                </a:effectLst>
                <a:latin typeface="Complex" pitchFamily="2" charset="0"/>
                <a:cs typeface="Complex" pitchFamily="2" charset="0"/>
              </a:rPr>
              <a:t>Psalo se 14. září, roku 1912, když byl v Jinonicích – </a:t>
            </a:r>
            <a:r>
              <a:rPr lang="cs-CZ" sz="1100" dirty="0" err="1" smtClean="0">
                <a:effectLst>
                  <a:outerShdw blurRad="38100" dist="38100" dir="2700000" algn="tl">
                    <a:srgbClr val="000000">
                      <a:alpha val="43137"/>
                    </a:srgbClr>
                  </a:outerShdw>
                </a:effectLst>
                <a:latin typeface="Complex" pitchFamily="2" charset="0"/>
                <a:cs typeface="Complex" pitchFamily="2" charset="0"/>
              </a:rPr>
              <a:t>Butovicích</a:t>
            </a:r>
            <a:r>
              <a:rPr lang="cs-CZ" sz="1100" dirty="0" smtClean="0">
                <a:effectLst>
                  <a:outerShdw blurRad="38100" dist="38100" dir="2700000" algn="tl">
                    <a:srgbClr val="000000">
                      <a:alpha val="43137"/>
                    </a:srgbClr>
                  </a:outerShdw>
                </a:effectLst>
                <a:latin typeface="Complex" pitchFamily="2" charset="0"/>
                <a:cs typeface="Complex" pitchFamily="2" charset="0"/>
              </a:rPr>
              <a:t> založen první kroužek kopané. O rok později vznikl klub, který nesl název SK </a:t>
            </a:r>
            <a:r>
              <a:rPr lang="cs-CZ" sz="1100" dirty="0" err="1" smtClean="0">
                <a:effectLst>
                  <a:outerShdw blurRad="38100" dist="38100" dir="2700000" algn="tl">
                    <a:srgbClr val="000000">
                      <a:alpha val="43137"/>
                    </a:srgbClr>
                  </a:outerShdw>
                </a:effectLst>
                <a:latin typeface="Complex" pitchFamily="2" charset="0"/>
                <a:cs typeface="Complex" pitchFamily="2" charset="0"/>
              </a:rPr>
              <a:t>Butovice</a:t>
            </a:r>
            <a:r>
              <a:rPr lang="cs-CZ" sz="1100" dirty="0" smtClean="0">
                <a:effectLst>
                  <a:outerShdw blurRad="38100" dist="38100" dir="2700000" algn="tl">
                    <a:srgbClr val="000000">
                      <a:alpha val="43137"/>
                    </a:srgbClr>
                  </a:outerShdw>
                </a:effectLst>
                <a:latin typeface="Complex" pitchFamily="2" charset="0"/>
                <a:cs typeface="Complex" pitchFamily="2" charset="0"/>
              </a:rPr>
              <a:t>. V pozdějších letech byl přejmenován na SK Praha XVII.</a:t>
            </a:r>
            <a:br>
              <a:rPr lang="cs-CZ" sz="1100" dirty="0" smtClean="0">
                <a:effectLst>
                  <a:outerShdw blurRad="38100" dist="38100" dir="2700000" algn="tl">
                    <a:srgbClr val="000000">
                      <a:alpha val="43137"/>
                    </a:srgbClr>
                  </a:outerShdw>
                </a:effectLst>
                <a:latin typeface="Complex" pitchFamily="2" charset="0"/>
                <a:cs typeface="Complex" pitchFamily="2" charset="0"/>
              </a:rPr>
            </a:br>
            <a:r>
              <a:rPr lang="cs-CZ" sz="1100" dirty="0" smtClean="0">
                <a:effectLst>
                  <a:outerShdw blurRad="38100" dist="38100" dir="2700000" algn="tl">
                    <a:srgbClr val="000000">
                      <a:alpha val="43137"/>
                    </a:srgbClr>
                  </a:outerShdw>
                </a:effectLst>
                <a:latin typeface="Complex" pitchFamily="2" charset="0"/>
                <a:cs typeface="Complex" pitchFamily="2" charset="0"/>
              </a:rPr>
              <a:t>Kopaná v Jinonicích prožívala za první republiky těžké doby. Po osvobození naší vlasti v roce 1945 začalo být i jinonické kopané lépe. Rok 1948 výrazně změnil činnost nejen našeho oddílu, ale změnila se celá organizace kopané tím, že sjednocená tělovýchova přinesla do kopané kolektivní řízení. Tehdy se začaly projevovat i výraznější úspěchy v našem oddíle. Dochází ke sloučení SK Walter, SK Praha XVII a Viktorky Jinonice. Od tohoto sloučení má oddíl nový název, a to Sokol </a:t>
            </a:r>
            <a:r>
              <a:rPr lang="cs-CZ" sz="1100" dirty="0" err="1" smtClean="0">
                <a:effectLst>
                  <a:outerShdw blurRad="38100" dist="38100" dir="2700000" algn="tl">
                    <a:srgbClr val="000000">
                      <a:alpha val="43137"/>
                    </a:srgbClr>
                  </a:outerShdw>
                </a:effectLst>
                <a:latin typeface="Complex" pitchFamily="2" charset="0"/>
                <a:cs typeface="Complex" pitchFamily="2" charset="0"/>
              </a:rPr>
              <a:t>Šverma</a:t>
            </a:r>
            <a:r>
              <a:rPr lang="cs-CZ" sz="1100" dirty="0" smtClean="0">
                <a:effectLst>
                  <a:outerShdw blurRad="38100" dist="38100" dir="2700000" algn="tl">
                    <a:srgbClr val="000000">
                      <a:alpha val="43137"/>
                    </a:srgbClr>
                  </a:outerShdw>
                </a:effectLst>
                <a:latin typeface="Complex" pitchFamily="2" charset="0"/>
                <a:cs typeface="Complex" pitchFamily="2" charset="0"/>
              </a:rPr>
              <a:t> Jinonice. V roce 1952 dochází ke konečné změně názvu, a to na Spartak Motorlet. V tomto roce již v oddíle působí hráči zvučných jmen. V pozdějším období oddíl bojoval o postup do II. ligy. Na základě organizovaného řízení, stanov a usnesení I. sjezdu ČSTV je oddíl i systematicky řízen výborem TJ Motorlet Praha.</a:t>
            </a:r>
            <a:br>
              <a:rPr lang="cs-CZ" sz="1100" dirty="0" smtClean="0">
                <a:effectLst>
                  <a:outerShdw blurRad="38100" dist="38100" dir="2700000" algn="tl">
                    <a:srgbClr val="000000">
                      <a:alpha val="43137"/>
                    </a:srgbClr>
                  </a:outerShdw>
                </a:effectLst>
                <a:latin typeface="Complex" pitchFamily="2" charset="0"/>
                <a:cs typeface="Complex" pitchFamily="2" charset="0"/>
              </a:rPr>
            </a:br>
            <a:r>
              <a:rPr lang="cs-CZ" sz="1100" dirty="0" smtClean="0">
                <a:effectLst>
                  <a:outerShdw blurRad="38100" dist="38100" dir="2700000" algn="tl">
                    <a:srgbClr val="000000">
                      <a:alpha val="43137"/>
                    </a:srgbClr>
                  </a:outerShdw>
                </a:effectLst>
                <a:latin typeface="Complex" pitchFamily="2" charset="0"/>
                <a:cs typeface="Complex" pitchFamily="2" charset="0"/>
              </a:rPr>
              <a:t>Největšího úspěchu dosáhl oddíl v roce 1963–64, kdy byl příslušníkem nejvyšší soutěže v kopané, 1. ligy. Po jednoročním působení v této soutěži však sestoupil až do divize, kde působí dosud.</a:t>
            </a:r>
            <a:endParaRPr lang="cs-CZ" sz="1100" dirty="0">
              <a:effectLst>
                <a:outerShdw blurRad="38100" dist="38100" dir="2700000" algn="tl">
                  <a:srgbClr val="000000">
                    <a:alpha val="43137"/>
                  </a:srgbClr>
                </a:outerShdw>
              </a:effectLst>
              <a:latin typeface="Complex" pitchFamily="2" charset="0"/>
              <a:cs typeface="Complex" pitchFamily="2" charset="0"/>
            </a:endParaRPr>
          </a:p>
        </p:txBody>
      </p:sp>
      <p:pic>
        <p:nvPicPr>
          <p:cNvPr id="16" name="Picture 1"/>
          <p:cNvPicPr>
            <a:picLocks noChangeAspect="1" noChangeArrowheads="1"/>
          </p:cNvPicPr>
          <p:nvPr/>
        </p:nvPicPr>
        <p:blipFill>
          <a:blip r:embed="rId4" cstate="print"/>
          <a:srcRect/>
          <a:stretch>
            <a:fillRect/>
          </a:stretch>
        </p:blipFill>
        <p:spPr bwMode="auto">
          <a:xfrm>
            <a:off x="7231732" y="6139780"/>
            <a:ext cx="996702" cy="864096"/>
          </a:xfrm>
          <a:prstGeom prst="rect">
            <a:avLst/>
          </a:prstGeom>
          <a:noFill/>
          <a:ln w="9525">
            <a:noFill/>
            <a:miter lim="800000"/>
            <a:headEnd/>
            <a:tailEnd/>
          </a:ln>
        </p:spPr>
      </p:pic>
      <p:graphicFrame>
        <p:nvGraphicFramePr>
          <p:cNvPr id="19" name="Tabulka 18"/>
          <p:cNvGraphicFramePr>
            <a:graphicFrameLocks noGrp="1"/>
          </p:cNvGraphicFramePr>
          <p:nvPr/>
        </p:nvGraphicFramePr>
        <p:xfrm>
          <a:off x="246956" y="1387252"/>
          <a:ext cx="4248472" cy="4571998"/>
        </p:xfrm>
        <a:graphic>
          <a:graphicData uri="http://schemas.openxmlformats.org/drawingml/2006/table">
            <a:tbl>
              <a:tblPr/>
              <a:tblGrid>
                <a:gridCol w="513714">
                  <a:extLst>
                    <a:ext uri="{9D8B030D-6E8A-4147-A177-3AD203B41FA5}">
                      <a16:colId xmlns:a16="http://schemas.microsoft.com/office/drawing/2014/main" val="20000"/>
                    </a:ext>
                  </a:extLst>
                </a:gridCol>
                <a:gridCol w="710422">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242854">
                  <a:extLst>
                    <a:ext uri="{9D8B030D-6E8A-4147-A177-3AD203B41FA5}">
                      <a16:colId xmlns:a16="http://schemas.microsoft.com/office/drawing/2014/main" val="20003"/>
                    </a:ext>
                  </a:extLst>
                </a:gridCol>
                <a:gridCol w="911301">
                  <a:extLst>
                    <a:ext uri="{9D8B030D-6E8A-4147-A177-3AD203B41FA5}">
                      <a16:colId xmlns:a16="http://schemas.microsoft.com/office/drawing/2014/main" val="20004"/>
                    </a:ext>
                  </a:extLst>
                </a:gridCol>
                <a:gridCol w="267682">
                  <a:extLst>
                    <a:ext uri="{9D8B030D-6E8A-4147-A177-3AD203B41FA5}">
                      <a16:colId xmlns:a16="http://schemas.microsoft.com/office/drawing/2014/main" val="20005"/>
                    </a:ext>
                  </a:extLst>
                </a:gridCol>
                <a:gridCol w="429571">
                  <a:extLst>
                    <a:ext uri="{9D8B030D-6E8A-4147-A177-3AD203B41FA5}">
                      <a16:colId xmlns:a16="http://schemas.microsoft.com/office/drawing/2014/main" val="20006"/>
                    </a:ext>
                  </a:extLst>
                </a:gridCol>
                <a:gridCol w="812888">
                  <a:extLst>
                    <a:ext uri="{9D8B030D-6E8A-4147-A177-3AD203B41FA5}">
                      <a16:colId xmlns:a16="http://schemas.microsoft.com/office/drawing/2014/main" val="20007"/>
                    </a:ext>
                  </a:extLst>
                </a:gridCol>
              </a:tblGrid>
              <a:tr h="373355">
                <a:tc gridSpan="8">
                  <a:txBody>
                    <a:bodyPr/>
                    <a:lstStyle/>
                    <a:p>
                      <a:pPr algn="ctr" fontAlgn="ctr"/>
                      <a:r>
                        <a:rPr lang="cs-CZ" sz="1600" b="1" i="0" u="none" strike="noStrike" dirty="0">
                          <a:solidFill>
                            <a:srgbClr val="000000"/>
                          </a:solidFill>
                          <a:latin typeface="Century Gothic"/>
                        </a:rPr>
                        <a:t>Zápasy mladších žáků </a:t>
                      </a:r>
                      <a:r>
                        <a:rPr lang="cs-CZ" sz="1600" b="1" i="0" u="none" strike="noStrike" dirty="0" smtClean="0">
                          <a:solidFill>
                            <a:srgbClr val="000000"/>
                          </a:solidFill>
                          <a:latin typeface="Century Gothic"/>
                        </a:rPr>
                        <a:t>2013-14</a:t>
                      </a:r>
                      <a:endParaRPr lang="cs-CZ" sz="1600" b="1" i="0" u="none" strike="noStrike" dirty="0">
                        <a:solidFill>
                          <a:srgbClr val="000000"/>
                        </a:solidFill>
                        <a:latin typeface="Century Gothic"/>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18241">
                <a:tc>
                  <a:txBody>
                    <a:bodyPr/>
                    <a:lstStyle/>
                    <a:p>
                      <a:pPr algn="ctr" fontAlgn="ctr"/>
                      <a:r>
                        <a:rPr lang="cs-CZ" sz="900" b="1" i="0" u="sng" strike="noStrike" dirty="0">
                          <a:solidFill>
                            <a:schemeClr val="tx1"/>
                          </a:solidFill>
                          <a:latin typeface="Arial Black"/>
                          <a:hlinkClick r:id="" action="ppaction://hlinkfile"/>
                        </a:rPr>
                        <a:t>Den</a:t>
                      </a:r>
                      <a:endParaRPr lang="cs-CZ" sz="900" b="1" i="0" u="sng" strike="noStrike" dirty="0">
                        <a:solidFill>
                          <a:schemeClr val="tx1"/>
                        </a:solidFill>
                        <a:latin typeface="Arial Black"/>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1" i="0" u="none" strike="noStrike" dirty="0">
                          <a:solidFill>
                            <a:srgbClr val="000000"/>
                          </a:solidFill>
                          <a:latin typeface="Arial Black"/>
                        </a:rPr>
                        <a:t>Datum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1" i="0" u="none" strike="noStrike" dirty="0">
                          <a:solidFill>
                            <a:srgbClr val="000000"/>
                          </a:solidFill>
                          <a:latin typeface="Arial Black"/>
                        </a:rPr>
                        <a:t>Čas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1" i="0" u="none" strike="noStrike" dirty="0">
                          <a:solidFill>
                            <a:srgbClr val="000000"/>
                          </a:solidFill>
                          <a:latin typeface="Arial Black"/>
                        </a:rPr>
                        <a:t>Kde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1" i="0" u="none" strike="noStrike" dirty="0">
                          <a:solidFill>
                            <a:srgbClr val="000000"/>
                          </a:solidFill>
                          <a:latin typeface="Arial Black"/>
                        </a:rPr>
                        <a:t>Soupeř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1" i="0" u="none" strike="noStrike" dirty="0">
                          <a:solidFill>
                            <a:srgbClr val="000000"/>
                          </a:solidFill>
                          <a:latin typeface="Arial Black"/>
                        </a:rPr>
                        <a:t>kolo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1" i="0" u="none" strike="noStrike" dirty="0">
                          <a:solidFill>
                            <a:srgbClr val="000000"/>
                          </a:solidFill>
                          <a:latin typeface="Arial Black"/>
                        </a:rPr>
                        <a:t>Výsledek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1" i="0" u="none" strike="noStrike" dirty="0">
                          <a:solidFill>
                            <a:srgbClr val="000000"/>
                          </a:solidFill>
                          <a:latin typeface="Arial Black"/>
                        </a:rPr>
                        <a:t>Podzimní výsledky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1"/>
                  </a:ext>
                </a:extLst>
              </a:tr>
              <a:tr h="521393">
                <a:tc>
                  <a:txBody>
                    <a:bodyPr/>
                    <a:lstStyle/>
                    <a:p>
                      <a:pPr algn="ctr" fontAlgn="ctr"/>
                      <a:r>
                        <a:rPr lang="cs-CZ" sz="1050" b="1" i="0" u="none" strike="noStrike" dirty="0">
                          <a:effectLst>
                            <a:outerShdw blurRad="38100" dist="38100" dir="2700000" algn="tl">
                              <a:srgbClr val="000000">
                                <a:alpha val="43137"/>
                              </a:srgbClr>
                            </a:outerShdw>
                          </a:effectLst>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19.4.2014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smtClean="0">
                          <a:effectLst>
                            <a:outerShdw blurRad="38100" dist="38100" dir="2700000" algn="tl">
                              <a:srgbClr val="000000">
                                <a:alpha val="43137"/>
                              </a:srgbClr>
                            </a:outerShdw>
                          </a:effectLst>
                          <a:latin typeface="Arial"/>
                        </a:rPr>
                        <a:t> </a:t>
                      </a:r>
                      <a:r>
                        <a:rPr lang="cs-CZ" sz="1050" b="1" i="0" u="none" strike="noStrike" dirty="0">
                          <a:effectLst>
                            <a:outerShdw blurRad="38100" dist="38100" dir="2700000" algn="tl">
                              <a:srgbClr val="000000">
                                <a:alpha val="43137"/>
                              </a:srgbClr>
                            </a:outerShdw>
                          </a:effectLst>
                          <a:latin typeface="Arial"/>
                        </a:rPr>
                        <a:t>Dynamo </a:t>
                      </a:r>
                      <a:r>
                        <a:rPr lang="cs-CZ" sz="1050" b="1" i="0" u="none" strike="noStrike" dirty="0" err="1">
                          <a:effectLst>
                            <a:outerShdw blurRad="38100" dist="38100" dir="2700000" algn="tl">
                              <a:srgbClr val="000000">
                                <a:alpha val="43137"/>
                              </a:srgbClr>
                            </a:outerShdw>
                          </a:effectLst>
                          <a:latin typeface="Arial"/>
                        </a:rPr>
                        <a:t>Podlusky</a:t>
                      </a:r>
                      <a:endParaRPr lang="cs-CZ" sz="1050" b="1" i="0" u="none" strike="noStrike" dirty="0">
                        <a:effectLst>
                          <a:outerShdw blurRad="38100" dist="38100" dir="2700000" algn="tl">
                            <a:srgbClr val="000000">
                              <a:alpha val="43137"/>
                            </a:srgbClr>
                          </a:outerShdw>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1:3   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2"/>
                  </a:ext>
                </a:extLst>
              </a:tr>
              <a:tr h="521393">
                <a:tc>
                  <a:txBody>
                    <a:bodyPr/>
                    <a:lstStyle/>
                    <a:p>
                      <a:pPr algn="ctr" fontAlgn="ctr"/>
                      <a:r>
                        <a:rPr lang="cs-CZ" sz="1050" b="1" i="0" u="none" strike="noStrike">
                          <a:effectLst>
                            <a:outerShdw blurRad="38100" dist="38100" dir="2700000" algn="tl">
                              <a:srgbClr val="000000">
                                <a:alpha val="43137"/>
                              </a:srgbClr>
                            </a:outerShdw>
                          </a:effectLst>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27.4.2014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smtClean="0">
                          <a:effectLst>
                            <a:outerShdw blurRad="38100" dist="38100" dir="2700000" algn="tl">
                              <a:srgbClr val="000000">
                                <a:alpha val="43137"/>
                              </a:srgbClr>
                            </a:outerShdw>
                          </a:effectLst>
                          <a:latin typeface="Arial"/>
                        </a:rPr>
                        <a:t>SOKOL </a:t>
                      </a:r>
                      <a:r>
                        <a:rPr lang="cs-CZ" sz="1050" b="1" i="0" u="none" strike="noStrike" dirty="0">
                          <a:effectLst>
                            <a:outerShdw blurRad="38100" dist="38100" dir="2700000" algn="tl">
                              <a:srgbClr val="000000">
                                <a:alpha val="43137"/>
                              </a:srgbClr>
                            </a:outerShdw>
                          </a:effectLst>
                          <a:latin typeface="Arial"/>
                        </a:rPr>
                        <a:t>Malé Žernoseky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0:6   V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521393">
                <a:tc>
                  <a:txBody>
                    <a:bodyPr/>
                    <a:lstStyle/>
                    <a:p>
                      <a:pPr algn="ctr" fontAlgn="ctr"/>
                      <a:r>
                        <a:rPr lang="cs-CZ" sz="1050" b="1" i="0" u="none" strike="noStrike">
                          <a:effectLst>
                            <a:outerShdw blurRad="38100" dist="38100" dir="2700000" algn="tl">
                              <a:srgbClr val="000000">
                                <a:alpha val="43137"/>
                              </a:srgbClr>
                            </a:outerShdw>
                          </a:effectLst>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3.5.2014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10:15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FK Litoměřice 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4:3 n.p.   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4"/>
                  </a:ext>
                </a:extLst>
              </a:tr>
              <a:tr h="521393">
                <a:tc>
                  <a:txBody>
                    <a:bodyPr/>
                    <a:lstStyle/>
                    <a:p>
                      <a:pPr algn="ctr" fontAlgn="ctr"/>
                      <a:r>
                        <a:rPr lang="cs-CZ" sz="1050" b="1" i="0" u="none" strike="noStrike">
                          <a:effectLst>
                            <a:outerShdw blurRad="38100" dist="38100" dir="2700000" algn="tl">
                              <a:srgbClr val="000000">
                                <a:alpha val="43137"/>
                              </a:srgbClr>
                            </a:outerShdw>
                          </a:effectLst>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10.5.2014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13:00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TJ. Sokol  Zahořany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16:0   V</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752044">
                <a:tc>
                  <a:txBody>
                    <a:bodyPr/>
                    <a:lstStyle/>
                    <a:p>
                      <a:pPr algn="ctr" fontAlgn="ctr"/>
                      <a:r>
                        <a:rPr lang="cs-CZ" sz="1050" b="1" i="0" u="none" strike="noStrike">
                          <a:effectLst>
                            <a:outerShdw blurRad="38100" dist="38100" dir="2700000" algn="tl">
                              <a:srgbClr val="000000">
                                <a:alpha val="43137"/>
                              </a:srgbClr>
                            </a:outerShdw>
                          </a:effectLst>
                          <a:latin typeface="Arial"/>
                        </a:rPr>
                        <a:t>neděle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18.5.2014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14:00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smtClean="0">
                          <a:effectLst>
                            <a:outerShdw blurRad="38100" dist="38100" dir="2700000" algn="tl">
                              <a:srgbClr val="000000">
                                <a:alpha val="43137"/>
                              </a:srgbClr>
                            </a:outerShdw>
                          </a:effectLst>
                          <a:latin typeface="Arial"/>
                        </a:rPr>
                        <a:t>Sokol Terezín</a:t>
                      </a:r>
                      <a:endParaRPr lang="cs-CZ" sz="1050" b="1" i="0" u="none" strike="noStrike" dirty="0">
                        <a:effectLst>
                          <a:outerShdw blurRad="38100" dist="38100" dir="2700000" algn="tl">
                            <a:srgbClr val="000000">
                              <a:alpha val="43137"/>
                            </a:srgbClr>
                          </a:outerShdw>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4:0   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r h="521393">
                <a:tc>
                  <a:txBody>
                    <a:bodyPr/>
                    <a:lstStyle/>
                    <a:p>
                      <a:pPr algn="ctr" fontAlgn="ctr"/>
                      <a:r>
                        <a:rPr lang="cs-CZ" sz="1050" b="1" i="0" u="none" strike="noStrike">
                          <a:effectLst>
                            <a:outerShdw blurRad="38100" dist="38100" dir="2700000" algn="tl">
                              <a:srgbClr val="000000">
                                <a:alpha val="43137"/>
                              </a:srgbClr>
                            </a:outerShdw>
                          </a:effectLst>
                          <a:latin typeface="Arial"/>
                        </a:rPr>
                        <a:t>sobota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24.5.2014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smtClean="0">
                          <a:effectLst>
                            <a:outerShdw blurRad="38100" dist="38100" dir="2700000" algn="tl">
                              <a:srgbClr val="000000">
                                <a:alpha val="43137"/>
                              </a:srgbClr>
                            </a:outerShdw>
                          </a:effectLst>
                          <a:latin typeface="Arial"/>
                        </a:rPr>
                        <a:t> </a:t>
                      </a:r>
                      <a:r>
                        <a:rPr lang="cs-CZ" sz="1050" b="1" i="0" u="none" strike="noStrike" dirty="0">
                          <a:effectLst>
                            <a:outerShdw blurRad="38100" dist="38100" dir="2700000" algn="tl">
                              <a:srgbClr val="000000">
                                <a:alpha val="43137"/>
                              </a:srgbClr>
                            </a:outerShdw>
                          </a:effectLst>
                          <a:latin typeface="Arial"/>
                        </a:rPr>
                        <a:t>Sokol </a:t>
                      </a:r>
                      <a:r>
                        <a:rPr lang="cs-CZ" sz="1050" b="1" i="0" u="none" strike="noStrike" dirty="0" err="1" smtClean="0">
                          <a:effectLst>
                            <a:outerShdw blurRad="38100" dist="38100" dir="2700000" algn="tl">
                              <a:srgbClr val="000000">
                                <a:alpha val="43137"/>
                              </a:srgbClr>
                            </a:outerShdw>
                          </a:effectLst>
                          <a:latin typeface="Arial"/>
                        </a:rPr>
                        <a:t>Pokratice</a:t>
                      </a:r>
                      <a:endParaRPr lang="cs-CZ" sz="1050" b="1" i="0" u="none" strike="noStrike" dirty="0">
                        <a:effectLst>
                          <a:outerShdw blurRad="38100" dist="38100" dir="2700000" algn="tl">
                            <a:srgbClr val="000000">
                              <a:alpha val="43137"/>
                            </a:srgbClr>
                          </a:outerShdw>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1:5   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r h="521393">
                <a:tc>
                  <a:txBody>
                    <a:bodyPr/>
                    <a:lstStyle/>
                    <a:p>
                      <a:pPr algn="ctr" fontAlgn="ctr"/>
                      <a:r>
                        <a:rPr lang="cs-CZ" sz="1050" b="1" i="0" u="none" strike="noStrike">
                          <a:effectLst>
                            <a:outerShdw blurRad="38100" dist="38100" dir="2700000" algn="tl">
                              <a:srgbClr val="000000">
                                <a:alpha val="43137"/>
                              </a:srgbClr>
                            </a:outerShdw>
                          </a:effectLst>
                          <a:latin typeface="Arial"/>
                        </a:rPr>
                        <a:t>čtvrtek</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29.5.2014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smtClean="0">
                          <a:effectLst>
                            <a:outerShdw blurRad="38100" dist="38100" dir="2700000" algn="tl">
                              <a:srgbClr val="000000">
                                <a:alpha val="43137"/>
                              </a:srgbClr>
                            </a:outerShdw>
                          </a:effectLst>
                          <a:latin typeface="Arial"/>
                        </a:rPr>
                        <a:t>TJ </a:t>
                      </a:r>
                      <a:r>
                        <a:rPr lang="cs-CZ" sz="1050" b="1" i="0" u="none" strike="noStrike" dirty="0" err="1">
                          <a:effectLst>
                            <a:outerShdw blurRad="38100" dist="38100" dir="2700000" algn="tl">
                              <a:srgbClr val="000000">
                                <a:alpha val="43137"/>
                              </a:srgbClr>
                            </a:outerShdw>
                          </a:effectLst>
                          <a:latin typeface="Arial"/>
                        </a:rPr>
                        <a:t>Žitenice</a:t>
                      </a:r>
                      <a:endParaRPr lang="cs-CZ" sz="1050" b="1" i="0" u="none" strike="noStrike" dirty="0">
                        <a:effectLst>
                          <a:outerShdw blurRad="38100" dist="38100" dir="2700000" algn="tl">
                            <a:srgbClr val="000000">
                              <a:alpha val="43137"/>
                            </a:srgbClr>
                          </a:outerShdw>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effectLst>
                            <a:outerShdw blurRad="38100" dist="38100" dir="2700000" algn="tl">
                              <a:srgbClr val="000000">
                                <a:alpha val="43137"/>
                              </a:srgbClr>
                            </a:outerShdw>
                          </a:effectLst>
                          <a:latin typeface="Arial"/>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effectLst>
                            <a:outerShdw blurRad="38100" dist="38100" dir="2700000" algn="tl">
                              <a:srgbClr val="000000">
                                <a:alpha val="43137"/>
                              </a:srgbClr>
                            </a:outerShdw>
                          </a:effectLst>
                          <a:latin typeface="Arial"/>
                        </a:rPr>
                        <a:t>1:11   V</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sp>
        <p:nvSpPr>
          <p:cNvPr id="20" name="TextovéPole 19"/>
          <p:cNvSpPr txBox="1"/>
          <p:nvPr/>
        </p:nvSpPr>
        <p:spPr>
          <a:xfrm>
            <a:off x="246956" y="307132"/>
            <a:ext cx="4248472" cy="830997"/>
          </a:xfrm>
          <a:prstGeom prst="rect">
            <a:avLst/>
          </a:prstGeom>
          <a:solidFill>
            <a:srgbClr val="66FF66"/>
          </a:solidFill>
        </p:spPr>
        <p:txBody>
          <a:bodyPr wrap="square" rtlCol="0">
            <a:spAutoFit/>
          </a:bodyPr>
          <a:lstStyle/>
          <a:p>
            <a:pPr algn="ctr"/>
            <a:r>
              <a:rPr lang="cs-CZ" sz="2400" dirty="0" smtClean="0">
                <a:solidFill>
                  <a:srgbClr val="000066"/>
                </a:solidFill>
                <a:effectLst>
                  <a:outerShdw blurRad="38100" dist="38100" dir="2700000" algn="tl">
                    <a:srgbClr val="000000">
                      <a:alpha val="43137"/>
                    </a:srgbClr>
                  </a:outerShdw>
                </a:effectLst>
                <a:latin typeface="Batang" pitchFamily="18" charset="-127"/>
                <a:ea typeface="Batang" pitchFamily="18" charset="-127"/>
              </a:rPr>
              <a:t>Výsledky mladších žáků B </a:t>
            </a:r>
          </a:p>
          <a:p>
            <a:pPr algn="ctr"/>
            <a:r>
              <a:rPr lang="cs-CZ" sz="2400" dirty="0" smtClean="0">
                <a:solidFill>
                  <a:srgbClr val="000066"/>
                </a:solidFill>
                <a:effectLst>
                  <a:outerShdw blurRad="38100" dist="38100" dir="2700000" algn="tl">
                    <a:srgbClr val="000000">
                      <a:alpha val="43137"/>
                    </a:srgbClr>
                  </a:outerShdw>
                </a:effectLst>
                <a:latin typeface="Batang" pitchFamily="18" charset="-127"/>
                <a:ea typeface="Batang" pitchFamily="18" charset="-127"/>
              </a:rPr>
              <a:t>v ročníku 2013-1</a:t>
            </a:r>
            <a:r>
              <a:rPr lang="cs-CZ" sz="2400" dirty="0" smtClean="0">
                <a:solidFill>
                  <a:srgbClr val="003300"/>
                </a:solidFill>
                <a:effectLst>
                  <a:outerShdw blurRad="38100" dist="38100" dir="2700000" algn="tl">
                    <a:srgbClr val="000000">
                      <a:alpha val="43137"/>
                    </a:srgbClr>
                  </a:outerShdw>
                </a:effectLst>
                <a:latin typeface="Batang" pitchFamily="18" charset="-127"/>
                <a:ea typeface="Batang" pitchFamily="18" charset="-127"/>
              </a:rPr>
              <a:t>4</a:t>
            </a:r>
            <a:endParaRPr lang="cs-CZ" sz="2400" dirty="0">
              <a:solidFill>
                <a:srgbClr val="003300"/>
              </a:solidFill>
              <a:effectLst>
                <a:outerShdw blurRad="38100" dist="38100" dir="2700000" algn="tl">
                  <a:srgbClr val="000000">
                    <a:alpha val="43137"/>
                  </a:srgbClr>
                </a:outerShdw>
              </a:effectLst>
              <a:latin typeface="Batang" pitchFamily="18" charset="-127"/>
              <a:ea typeface="Batang" pitchFamily="18" charset="-127"/>
            </a:endParaRPr>
          </a:p>
        </p:txBody>
      </p:sp>
      <p:pic>
        <p:nvPicPr>
          <p:cNvPr id="2" name="Picture 110"/>
          <p:cNvPicPr>
            <a:picLocks noChangeAspect="1" noChangeArrowheads="1"/>
          </p:cNvPicPr>
          <p:nvPr/>
        </p:nvPicPr>
        <p:blipFill>
          <a:blip r:embed="rId5" cstate="print"/>
          <a:srcRect/>
          <a:stretch>
            <a:fillRect/>
          </a:stretch>
        </p:blipFill>
        <p:spPr bwMode="auto">
          <a:xfrm>
            <a:off x="1327076" y="5995764"/>
            <a:ext cx="1590675" cy="1080120"/>
          </a:xfrm>
          <a:prstGeom prst="rect">
            <a:avLst/>
          </a:prstGeom>
          <a:noFill/>
          <a:ln w="9525">
            <a:noFill/>
            <a:miter lim="800000"/>
            <a:headEnd/>
            <a:tailEnd/>
          </a:ln>
        </p:spPr>
      </p:pic>
      <p:pic>
        <p:nvPicPr>
          <p:cNvPr id="4098" name="Picture 3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Obdélník 17"/>
          <p:cNvSpPr/>
          <p:nvPr/>
        </p:nvSpPr>
        <p:spPr>
          <a:xfrm>
            <a:off x="246956" y="2755404"/>
            <a:ext cx="4968552" cy="1631216"/>
          </a:xfrm>
          <a:prstGeom prst="rect">
            <a:avLst/>
          </a:prstGeom>
        </p:spPr>
        <p:txBody>
          <a:bodyPr wrap="square">
            <a:spAutoFit/>
          </a:bodyPr>
          <a:lstStyle/>
          <a:p>
            <a:pPr algn="ctr" eaLnBrk="0" hangingPunct="0"/>
            <a:r>
              <a:rPr lang="cs-CZ" sz="1600" u="sng" dirty="0" smtClean="0">
                <a:solidFill>
                  <a:srgbClr val="3333CC"/>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FK Motorlet Praha –SK Mondi </a:t>
            </a:r>
            <a:r>
              <a:rPr lang="cs-CZ" sz="1600" u="sng" dirty="0" err="1" smtClean="0">
                <a:solidFill>
                  <a:srgbClr val="3333CC"/>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Štětí</a:t>
            </a:r>
            <a:endParaRPr lang="cs-CZ" sz="1600" dirty="0" smtClean="0">
              <a:solidFill>
                <a:srgbClr val="3333CC"/>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eaLnBrk="0" hangingPunct="0"/>
            <a:r>
              <a:rPr lang="cs-CZ" sz="1600" u="sng" dirty="0" smtClean="0">
                <a:solidFill>
                  <a:srgbClr val="3333CC"/>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3:1(2:1)  2.11.2013    13.ko</a:t>
            </a:r>
            <a:r>
              <a:rPr lang="cs-CZ" sz="1800" u="sng" dirty="0" smtClean="0">
                <a:solidFill>
                  <a:srgbClr val="3333CC"/>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lo</a:t>
            </a:r>
          </a:p>
          <a:p>
            <a:pPr eaLnBrk="0" hangingPunct="0"/>
            <a:r>
              <a:rPr lang="cs-CZ" sz="1100" u="sng" dirty="0" smtClean="0">
                <a:latin typeface="Arial" pitchFamily="34" charset="0"/>
                <a:ea typeface="Calibri" pitchFamily="34" charset="0"/>
                <a:cs typeface="Arial" pitchFamily="34" charset="0"/>
              </a:rPr>
              <a:t>Branky:</a:t>
            </a:r>
            <a:r>
              <a:rPr lang="cs-CZ" sz="1100" dirty="0" smtClean="0">
                <a:latin typeface="Arial" pitchFamily="34" charset="0"/>
                <a:ea typeface="Calibri" pitchFamily="34" charset="0"/>
                <a:cs typeface="Arial" pitchFamily="34" charset="0"/>
              </a:rPr>
              <a:t> </a:t>
            </a:r>
            <a:r>
              <a:rPr lang="cs-CZ" sz="1100" dirty="0" err="1" smtClean="0">
                <a:latin typeface="Arial" pitchFamily="34" charset="0"/>
                <a:ea typeface="Calibri" pitchFamily="34" charset="0"/>
                <a:cs typeface="Arial" pitchFamily="34" charset="0"/>
              </a:rPr>
              <a:t>Belak</a:t>
            </a:r>
            <a:r>
              <a:rPr lang="cs-CZ" sz="1100" dirty="0" smtClean="0">
                <a:latin typeface="Arial" pitchFamily="34" charset="0"/>
                <a:ea typeface="Calibri" pitchFamily="34" charset="0"/>
                <a:cs typeface="Arial" pitchFamily="34" charset="0"/>
              </a:rPr>
              <a:t> 1</a:t>
            </a:r>
          </a:p>
          <a:p>
            <a:pPr eaLnBrk="0" hangingPunct="0"/>
            <a:r>
              <a:rPr lang="cs-CZ" sz="1100" u="sng" dirty="0" smtClean="0">
                <a:latin typeface="Arial" pitchFamily="34" charset="0"/>
                <a:ea typeface="Calibri" pitchFamily="34" charset="0"/>
                <a:cs typeface="Arial" pitchFamily="34" charset="0"/>
              </a:rPr>
              <a:t>Sestava:</a:t>
            </a:r>
            <a:r>
              <a:rPr lang="cs-CZ" sz="1100" dirty="0" smtClean="0">
                <a:latin typeface="Arial" pitchFamily="34" charset="0"/>
                <a:ea typeface="Calibri" pitchFamily="34" charset="0"/>
                <a:cs typeface="Arial" pitchFamily="34" charset="0"/>
              </a:rPr>
              <a:t> </a:t>
            </a:r>
            <a:r>
              <a:rPr lang="cs-CZ" sz="1100" dirty="0" err="1" smtClean="0">
                <a:latin typeface="Arial" pitchFamily="34" charset="0"/>
                <a:ea typeface="Calibri" pitchFamily="34" charset="0"/>
                <a:cs typeface="Arial" pitchFamily="34" charset="0"/>
              </a:rPr>
              <a:t>Michovský</a:t>
            </a:r>
            <a:r>
              <a:rPr lang="cs-CZ" sz="1100" dirty="0" smtClean="0">
                <a:latin typeface="Arial" pitchFamily="34" charset="0"/>
                <a:ea typeface="Calibri" pitchFamily="34" charset="0"/>
                <a:cs typeface="Arial" pitchFamily="34" charset="0"/>
              </a:rPr>
              <a:t>-Tichý, Tůma(75.Ransdorf), </a:t>
            </a:r>
            <a:r>
              <a:rPr lang="cs-CZ" sz="1100" dirty="0" err="1" smtClean="0">
                <a:latin typeface="Arial" pitchFamily="34" charset="0"/>
                <a:ea typeface="Calibri" pitchFamily="34" charset="0"/>
                <a:cs typeface="Arial" pitchFamily="34" charset="0"/>
              </a:rPr>
              <a:t>Slanička</a:t>
            </a:r>
            <a:r>
              <a:rPr lang="cs-CZ" sz="1100" dirty="0" smtClean="0">
                <a:latin typeface="Arial" pitchFamily="34" charset="0"/>
                <a:ea typeface="Calibri" pitchFamily="34" charset="0"/>
                <a:cs typeface="Arial" pitchFamily="34" charset="0"/>
              </a:rPr>
              <a:t>, </a:t>
            </a:r>
            <a:r>
              <a:rPr lang="cs-CZ" sz="1100" dirty="0" err="1" smtClean="0">
                <a:latin typeface="Arial" pitchFamily="34" charset="0"/>
                <a:ea typeface="Calibri" pitchFamily="34" charset="0"/>
                <a:cs typeface="Arial" pitchFamily="34" charset="0"/>
              </a:rPr>
              <a:t>Pícha</a:t>
            </a:r>
            <a:r>
              <a:rPr lang="cs-CZ" sz="1100" dirty="0" smtClean="0">
                <a:latin typeface="Arial" pitchFamily="34" charset="0"/>
                <a:ea typeface="Calibri" pitchFamily="34" charset="0"/>
                <a:cs typeface="Arial" pitchFamily="34" charset="0"/>
              </a:rPr>
              <a:t>-</a:t>
            </a:r>
            <a:r>
              <a:rPr lang="cs-CZ" sz="1100" dirty="0" err="1" smtClean="0">
                <a:latin typeface="Arial" pitchFamily="34" charset="0"/>
                <a:ea typeface="Calibri" pitchFamily="34" charset="0"/>
                <a:cs typeface="Arial" pitchFamily="34" charset="0"/>
              </a:rPr>
              <a:t>Belák</a:t>
            </a:r>
            <a:r>
              <a:rPr lang="cs-CZ" sz="1100" dirty="0" smtClean="0">
                <a:latin typeface="Arial" pitchFamily="34" charset="0"/>
                <a:ea typeface="Calibri" pitchFamily="34" charset="0"/>
                <a:cs typeface="Arial" pitchFamily="34" charset="0"/>
              </a:rPr>
              <a:t>, </a:t>
            </a:r>
          </a:p>
          <a:p>
            <a:pPr eaLnBrk="0" hangingPunct="0"/>
            <a:r>
              <a:rPr lang="cs-CZ" sz="1100" dirty="0" smtClean="0">
                <a:latin typeface="Arial" pitchFamily="34" charset="0"/>
                <a:ea typeface="Calibri" pitchFamily="34" charset="0"/>
                <a:cs typeface="Arial" pitchFamily="34" charset="0"/>
              </a:rPr>
              <a:t>                 </a:t>
            </a:r>
            <a:r>
              <a:rPr lang="cs-CZ" sz="1100" dirty="0" err="1" smtClean="0">
                <a:latin typeface="Arial" pitchFamily="34" charset="0"/>
                <a:ea typeface="Calibri" pitchFamily="34" charset="0"/>
                <a:cs typeface="Arial" pitchFamily="34" charset="0"/>
              </a:rPr>
              <a:t>Rejman</a:t>
            </a:r>
            <a:r>
              <a:rPr lang="cs-CZ" sz="1100" dirty="0" smtClean="0">
                <a:latin typeface="Arial" pitchFamily="34" charset="0"/>
                <a:ea typeface="Calibri" pitchFamily="34" charset="0"/>
                <a:cs typeface="Arial" pitchFamily="34" charset="0"/>
              </a:rPr>
              <a:t>, Cibulka, Stejskal(68.Mencl)-</a:t>
            </a:r>
            <a:r>
              <a:rPr lang="cs-CZ" sz="1100" dirty="0" err="1" smtClean="0">
                <a:latin typeface="Arial" pitchFamily="34" charset="0"/>
                <a:ea typeface="Calibri" pitchFamily="34" charset="0"/>
                <a:cs typeface="Arial" pitchFamily="34" charset="0"/>
              </a:rPr>
              <a:t>Hyka</a:t>
            </a:r>
            <a:r>
              <a:rPr lang="cs-CZ" sz="1100" dirty="0" smtClean="0">
                <a:latin typeface="Arial" pitchFamily="34" charset="0"/>
                <a:ea typeface="Calibri" pitchFamily="34" charset="0"/>
                <a:cs typeface="Arial" pitchFamily="34" charset="0"/>
              </a:rPr>
              <a:t>, Benda </a:t>
            </a:r>
          </a:p>
          <a:p>
            <a:pPr eaLnBrk="0" hangingPunct="0"/>
            <a:r>
              <a:rPr lang="cs-CZ" sz="1100" u="sng" dirty="0" smtClean="0">
                <a:latin typeface="Arial" pitchFamily="34" charset="0"/>
                <a:ea typeface="Calibri" pitchFamily="34" charset="0"/>
                <a:cs typeface="Arial" pitchFamily="34" charset="0"/>
              </a:rPr>
              <a:t>Trenér:</a:t>
            </a:r>
            <a:r>
              <a:rPr lang="cs-CZ" sz="1100" dirty="0" smtClean="0">
                <a:latin typeface="Arial" pitchFamily="34" charset="0"/>
                <a:ea typeface="Calibri" pitchFamily="34" charset="0"/>
                <a:cs typeface="Arial" pitchFamily="34" charset="0"/>
              </a:rPr>
              <a:t> </a:t>
            </a:r>
            <a:r>
              <a:rPr lang="cs-CZ" sz="1100" dirty="0" err="1" smtClean="0">
                <a:latin typeface="Arial" pitchFamily="34" charset="0"/>
                <a:ea typeface="Calibri" pitchFamily="34" charset="0"/>
                <a:cs typeface="Arial" pitchFamily="34" charset="0"/>
              </a:rPr>
              <a:t>L</a:t>
            </a:r>
            <a:r>
              <a:rPr lang="cs-CZ" sz="1100" dirty="0" smtClean="0">
                <a:latin typeface="Arial" pitchFamily="34" charset="0"/>
                <a:ea typeface="Calibri" pitchFamily="34" charset="0"/>
                <a:cs typeface="Arial" pitchFamily="34" charset="0"/>
              </a:rPr>
              <a:t>.Fišer  </a:t>
            </a:r>
            <a:r>
              <a:rPr lang="cs-CZ" sz="1100" u="sng" dirty="0" smtClean="0">
                <a:latin typeface="Arial" pitchFamily="34" charset="0"/>
                <a:ea typeface="Calibri" pitchFamily="34" charset="0"/>
                <a:cs typeface="Arial" pitchFamily="34" charset="0"/>
              </a:rPr>
              <a:t>Asistent:</a:t>
            </a:r>
            <a:r>
              <a:rPr lang="cs-CZ" sz="1100" dirty="0" smtClean="0">
                <a:latin typeface="Arial" pitchFamily="34" charset="0"/>
                <a:ea typeface="Calibri" pitchFamily="34" charset="0"/>
                <a:cs typeface="Arial" pitchFamily="34" charset="0"/>
              </a:rPr>
              <a:t> </a:t>
            </a:r>
            <a:r>
              <a:rPr lang="cs-CZ" sz="1100" dirty="0" err="1" smtClean="0">
                <a:latin typeface="Arial" pitchFamily="34" charset="0"/>
                <a:ea typeface="Calibri" pitchFamily="34" charset="0"/>
                <a:cs typeface="Arial" pitchFamily="34" charset="0"/>
              </a:rPr>
              <a:t>M</a:t>
            </a:r>
            <a:r>
              <a:rPr lang="cs-CZ" sz="1100" dirty="0" smtClean="0">
                <a:latin typeface="Arial" pitchFamily="34" charset="0"/>
                <a:ea typeface="Calibri" pitchFamily="34" charset="0"/>
                <a:cs typeface="Arial" pitchFamily="34" charset="0"/>
              </a:rPr>
              <a:t>.Hamšík  </a:t>
            </a:r>
            <a:r>
              <a:rPr lang="cs-CZ" sz="1100" u="sng" dirty="0" smtClean="0">
                <a:latin typeface="Arial" pitchFamily="34" charset="0"/>
                <a:ea typeface="Calibri" pitchFamily="34" charset="0"/>
                <a:cs typeface="Arial" pitchFamily="34" charset="0"/>
              </a:rPr>
              <a:t>Vedoucí:</a:t>
            </a:r>
            <a:r>
              <a:rPr lang="cs-CZ" sz="1100" dirty="0" smtClean="0">
                <a:latin typeface="Arial" pitchFamily="34" charset="0"/>
                <a:ea typeface="Calibri" pitchFamily="34" charset="0"/>
                <a:cs typeface="Arial" pitchFamily="34" charset="0"/>
              </a:rPr>
              <a:t> </a:t>
            </a:r>
            <a:r>
              <a:rPr lang="cs-CZ" sz="1100" dirty="0" err="1" smtClean="0">
                <a:latin typeface="Arial" pitchFamily="34" charset="0"/>
                <a:ea typeface="Calibri" pitchFamily="34" charset="0"/>
                <a:cs typeface="Arial" pitchFamily="34" charset="0"/>
              </a:rPr>
              <a:t>J.Havner</a:t>
            </a:r>
            <a:r>
              <a:rPr lang="cs-CZ" sz="1100" dirty="0" smtClean="0">
                <a:latin typeface="Arial" pitchFamily="34" charset="0"/>
                <a:ea typeface="Calibri" pitchFamily="34" charset="0"/>
                <a:cs typeface="Arial" pitchFamily="34" charset="0"/>
              </a:rPr>
              <a:t>  </a:t>
            </a:r>
          </a:p>
          <a:p>
            <a:pPr eaLnBrk="0" hangingPunct="0"/>
            <a:r>
              <a:rPr lang="cs-CZ" sz="1100" u="sng" dirty="0" smtClean="0">
                <a:latin typeface="Arial" pitchFamily="34" charset="0"/>
                <a:ea typeface="Calibri" pitchFamily="34" charset="0"/>
                <a:cs typeface="Arial" pitchFamily="34" charset="0"/>
              </a:rPr>
              <a:t>Masér:</a:t>
            </a:r>
            <a:r>
              <a:rPr lang="cs-CZ" sz="1100" dirty="0" smtClean="0">
                <a:latin typeface="Arial" pitchFamily="34" charset="0"/>
                <a:ea typeface="Calibri" pitchFamily="34" charset="0"/>
                <a:cs typeface="Arial" pitchFamily="34" charset="0"/>
              </a:rPr>
              <a:t> </a:t>
            </a:r>
            <a:r>
              <a:rPr lang="cs-CZ" sz="1100" dirty="0" err="1" smtClean="0">
                <a:latin typeface="Arial" pitchFamily="34" charset="0"/>
                <a:ea typeface="Calibri" pitchFamily="34" charset="0"/>
                <a:cs typeface="Arial" pitchFamily="34" charset="0"/>
              </a:rPr>
              <a:t>J.Ransdorf</a:t>
            </a:r>
            <a:endParaRPr lang="cs-CZ" sz="1100" dirty="0" smtClean="0">
              <a:latin typeface="Arial" pitchFamily="34" charset="0"/>
              <a:ea typeface="Calibri" pitchFamily="34" charset="0"/>
              <a:cs typeface="Arial" pitchFamily="34" charset="0"/>
            </a:endParaRPr>
          </a:p>
          <a:p>
            <a:pPr eaLnBrk="0" hangingPunct="0"/>
            <a:r>
              <a:rPr lang="cs-CZ" sz="1100" u="sng" dirty="0" smtClean="0">
                <a:latin typeface="Arial" pitchFamily="34" charset="0"/>
                <a:ea typeface="Calibri" pitchFamily="34" charset="0"/>
                <a:cs typeface="Arial" pitchFamily="34" charset="0"/>
              </a:rPr>
              <a:t>Rozhodčí:</a:t>
            </a:r>
            <a:r>
              <a:rPr lang="cs-CZ" sz="1100" dirty="0" smtClean="0">
                <a:latin typeface="Arial" pitchFamily="34" charset="0"/>
                <a:ea typeface="Calibri" pitchFamily="34" charset="0"/>
                <a:cs typeface="Arial" pitchFamily="34" charset="0"/>
              </a:rPr>
              <a:t> </a:t>
            </a:r>
            <a:r>
              <a:rPr lang="cs-CZ" sz="1100" dirty="0" err="1" smtClean="0">
                <a:latin typeface="Arial" pitchFamily="34" charset="0"/>
                <a:ea typeface="Calibri" pitchFamily="34" charset="0"/>
                <a:cs typeface="Arial" pitchFamily="34" charset="0"/>
              </a:rPr>
              <a:t>Martínek</a:t>
            </a:r>
            <a:r>
              <a:rPr lang="cs-CZ" sz="1100" dirty="0" smtClean="0">
                <a:latin typeface="Arial" pitchFamily="34" charset="0"/>
                <a:ea typeface="Calibri" pitchFamily="34" charset="0"/>
                <a:cs typeface="Arial" pitchFamily="34" charset="0"/>
              </a:rPr>
              <a:t>-Hanousek, Poživil  </a:t>
            </a:r>
            <a:r>
              <a:rPr lang="cs-CZ" sz="1100" u="sng" dirty="0" smtClean="0">
                <a:latin typeface="Arial" pitchFamily="34" charset="0"/>
                <a:ea typeface="Calibri" pitchFamily="34" charset="0"/>
                <a:cs typeface="Arial" pitchFamily="34" charset="0"/>
              </a:rPr>
              <a:t>Delegát:</a:t>
            </a:r>
            <a:r>
              <a:rPr lang="cs-CZ" sz="1100" dirty="0" smtClean="0">
                <a:latin typeface="Arial" pitchFamily="34" charset="0"/>
                <a:ea typeface="Calibri" pitchFamily="34" charset="0"/>
                <a:cs typeface="Arial" pitchFamily="34" charset="0"/>
              </a:rPr>
              <a:t> </a:t>
            </a:r>
            <a:r>
              <a:rPr lang="cs-CZ" sz="1100" dirty="0" err="1" smtClean="0">
                <a:latin typeface="Arial" pitchFamily="34" charset="0"/>
                <a:ea typeface="Calibri" pitchFamily="34" charset="0"/>
                <a:cs typeface="Arial" pitchFamily="34" charset="0"/>
              </a:rPr>
              <a:t>Sádovský</a:t>
            </a:r>
            <a:endParaRPr lang="cs-CZ" sz="1100" dirty="0">
              <a:latin typeface="Arial" pitchFamily="34" charset="0"/>
              <a:ea typeface="Verdana" pitchFamily="34" charset="0"/>
              <a:cs typeface="Arial" pitchFamily="34" charset="0"/>
            </a:endParaRPr>
          </a:p>
        </p:txBody>
      </p:sp>
      <p:sp>
        <p:nvSpPr>
          <p:cNvPr id="19" name="TextovéPole 18"/>
          <p:cNvSpPr txBox="1"/>
          <p:nvPr/>
        </p:nvSpPr>
        <p:spPr>
          <a:xfrm>
            <a:off x="174948" y="163116"/>
            <a:ext cx="4752000" cy="2484000"/>
          </a:xfrm>
          <a:prstGeom prst="rect">
            <a:avLst/>
          </a:prstGeom>
          <a:blipFill>
            <a:blip r:embed="rId3" cstate="print"/>
            <a:tile tx="0" ty="0" sx="100000" sy="100000" flip="none" algn="tl"/>
          </a:blipFill>
        </p:spPr>
        <p:txBody>
          <a:bodyPr wrap="square" rtlCol="0">
            <a:spAutoFit/>
          </a:bodyPr>
          <a:lstStyle/>
          <a:p>
            <a:pPr algn="ctr"/>
            <a:r>
              <a:rPr lang="cs-CZ" sz="2000" dirty="0" smtClean="0">
                <a:effectLst>
                  <a:outerShdw blurRad="38100" dist="38100" dir="2700000" algn="tl">
                    <a:srgbClr val="000000">
                      <a:alpha val="43137"/>
                    </a:srgbClr>
                  </a:outerShdw>
                </a:effectLst>
                <a:latin typeface="Corbel" pitchFamily="34" charset="0"/>
              </a:rPr>
              <a:t>Na podzim jsme jeli  do Prahy pro dobrý výsledek. Přijelo i hodně  </a:t>
            </a:r>
            <a:r>
              <a:rPr lang="cs-CZ" sz="2000" dirty="0" err="1" smtClean="0">
                <a:effectLst>
                  <a:outerShdw blurRad="38100" dist="38100" dir="2700000" algn="tl">
                    <a:srgbClr val="000000">
                      <a:alpha val="43137"/>
                    </a:srgbClr>
                  </a:outerShdw>
                </a:effectLst>
                <a:latin typeface="Corbel" pitchFamily="34" charset="0"/>
              </a:rPr>
              <a:t>štětských</a:t>
            </a:r>
            <a:r>
              <a:rPr lang="cs-CZ" sz="2000" dirty="0" smtClean="0">
                <a:effectLst>
                  <a:outerShdw blurRad="38100" dist="38100" dir="2700000" algn="tl">
                    <a:srgbClr val="000000">
                      <a:alpha val="43137"/>
                    </a:srgbClr>
                  </a:outerShdw>
                </a:effectLst>
                <a:latin typeface="Corbel" pitchFamily="34" charset="0"/>
              </a:rPr>
              <a:t>  fanoušků spolu s Danielem Jelínkem,který už není mezi námi.  Vzpomínáme  a pozdravujeme  tam nahoru.  Obraz hry ale nakonec vypadal úplně jinak než jsme si přáli a domácí zaslouženě vyhráli</a:t>
            </a:r>
            <a:endParaRPr lang="cs-CZ" sz="2000" dirty="0">
              <a:effectLst>
                <a:outerShdw blurRad="38100" dist="38100" dir="2700000" algn="tl">
                  <a:srgbClr val="000000">
                    <a:alpha val="43137"/>
                  </a:srgbClr>
                </a:outerShdw>
              </a:effectLst>
              <a:latin typeface="Corbel" pitchFamily="34" charset="0"/>
            </a:endParaRPr>
          </a:p>
        </p:txBody>
      </p:sp>
      <p:pic>
        <p:nvPicPr>
          <p:cNvPr id="5150" name="Picture 30"/>
          <p:cNvPicPr>
            <a:picLocks noChangeAspect="1" noChangeArrowheads="1"/>
          </p:cNvPicPr>
          <p:nvPr/>
        </p:nvPicPr>
        <p:blipFill>
          <a:blip r:embed="rId4" cstate="print"/>
          <a:srcRect/>
          <a:stretch>
            <a:fillRect/>
          </a:stretch>
        </p:blipFill>
        <p:spPr bwMode="auto">
          <a:xfrm>
            <a:off x="318964" y="4555604"/>
            <a:ext cx="4536504" cy="2371353"/>
          </a:xfrm>
          <a:prstGeom prst="rect">
            <a:avLst/>
          </a:prstGeom>
          <a:noFill/>
          <a:ln w="9525">
            <a:noFill/>
            <a:miter lim="800000"/>
            <a:headEnd/>
            <a:tailEnd/>
          </a:ln>
        </p:spPr>
      </p:pic>
      <p:sp>
        <p:nvSpPr>
          <p:cNvPr id="14" name="TextovéPole 13"/>
          <p:cNvSpPr txBox="1"/>
          <p:nvPr/>
        </p:nvSpPr>
        <p:spPr>
          <a:xfrm>
            <a:off x="5503540" y="163116"/>
            <a:ext cx="4608512" cy="523220"/>
          </a:xfrm>
          <a:prstGeom prst="rect">
            <a:avLst/>
          </a:prstGeom>
          <a:blipFill>
            <a:blip r:embed="rId5" cstate="print"/>
            <a:stretch>
              <a:fillRect/>
            </a:stretch>
          </a:blipFill>
        </p:spPr>
        <p:txBody>
          <a:bodyPr wrap="square" rtlCol="0">
            <a:spAutoFit/>
          </a:bodyPr>
          <a:lstStyle/>
          <a:p>
            <a:pPr algn="ctr"/>
            <a:r>
              <a:rPr lang="cs-CZ" sz="2800" dirty="0" smtClean="0">
                <a:latin typeface="Eras Demi ITC" pitchFamily="34" charset="0"/>
              </a:rPr>
              <a:t>Mladší  žáci  B</a:t>
            </a:r>
            <a:endParaRPr lang="cs-CZ" sz="1800" dirty="0">
              <a:latin typeface="Eras Demi ITC" pitchFamily="34" charset="0"/>
            </a:endParaRPr>
          </a:p>
        </p:txBody>
      </p:sp>
      <p:sp>
        <p:nvSpPr>
          <p:cNvPr id="15" name="Rectangle 111"/>
          <p:cNvSpPr>
            <a:spLocks noChangeArrowheads="1"/>
          </p:cNvSpPr>
          <p:nvPr/>
        </p:nvSpPr>
        <p:spPr bwMode="auto">
          <a:xfrm>
            <a:off x="5503540" y="811188"/>
            <a:ext cx="46085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sng" strike="noStrike" cap="none" normalizeH="0" baseline="0" dirty="0" smtClean="0">
                <a:ln>
                  <a:no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Sokol </a:t>
            </a:r>
            <a:r>
              <a:rPr kumimoji="0" lang="cs-CZ" sz="2400" b="0" i="0" u="sng" strike="noStrike" cap="none" normalizeH="0" baseline="0" dirty="0" err="1" smtClean="0">
                <a:ln>
                  <a:no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Pokratice</a:t>
            </a:r>
            <a:r>
              <a:rPr kumimoji="0" lang="cs-CZ" sz="2400" b="0" i="0" u="sng" strike="noStrike" cap="none" normalizeH="0" baseline="0" dirty="0" smtClean="0">
                <a:ln>
                  <a:no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-SK </a:t>
            </a:r>
            <a:r>
              <a:rPr kumimoji="0" lang="cs-CZ" sz="2400" b="0" i="0" u="sng" strike="noStrike" cap="none" normalizeH="0" baseline="0" dirty="0" err="1" smtClean="0">
                <a:ln>
                  <a:no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Štětí</a:t>
            </a:r>
            <a:r>
              <a:rPr kumimoji="0" lang="cs-CZ" sz="2400" b="0" i="0" u="sng" strike="noStrike" cap="none" normalizeH="0" baseline="0" dirty="0" smtClean="0">
                <a:ln>
                  <a:no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B</a:t>
            </a:r>
            <a:endParaRPr kumimoji="0" lang="cs-CZ" sz="1600" b="0" i="0" u="none" strike="noStrike" cap="none" normalizeH="0" baseline="0" dirty="0" smtClean="0">
              <a:ln>
                <a:no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0" i="0" u="sng" strike="noStrike" cap="none" normalizeH="0" baseline="0" dirty="0" smtClean="0">
                <a:ln>
                  <a:no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8:3 (4:2) 24.5.2019  8.kolo okresní přebor</a:t>
            </a:r>
          </a:p>
        </p:txBody>
      </p:sp>
      <p:sp>
        <p:nvSpPr>
          <p:cNvPr id="16" name="Rectangle 111"/>
          <p:cNvSpPr>
            <a:spLocks noChangeArrowheads="1"/>
          </p:cNvSpPr>
          <p:nvPr/>
        </p:nvSpPr>
        <p:spPr bwMode="auto">
          <a:xfrm>
            <a:off x="5431532" y="2107332"/>
            <a:ext cx="4608512" cy="420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cs-CZ" sz="1800" u="sng" dirty="0" smtClean="0"/>
              <a:t>TJ Sokol Terezín – SK </a:t>
            </a:r>
            <a:r>
              <a:rPr lang="cs-CZ" sz="1800" u="sng" dirty="0" err="1" smtClean="0"/>
              <a:t>Štětí</a:t>
            </a:r>
            <a:r>
              <a:rPr lang="cs-CZ" sz="1800" u="sng" dirty="0" smtClean="0"/>
              <a:t> B</a:t>
            </a:r>
            <a:endParaRPr lang="cs-CZ" sz="1800" dirty="0" smtClean="0"/>
          </a:p>
          <a:p>
            <a:pPr algn="ctr"/>
            <a:r>
              <a:rPr lang="cs-CZ" sz="1800" u="sng" dirty="0" smtClean="0"/>
              <a:t>2:0(0:0)    18.5.2014   14.kolo</a:t>
            </a:r>
            <a:endParaRPr lang="cs-CZ" sz="1800" dirty="0" smtClean="0"/>
          </a:p>
          <a:p>
            <a:r>
              <a:rPr lang="cs-CZ" sz="1100" b="0" dirty="0" smtClean="0">
                <a:latin typeface="Arial" pitchFamily="34" charset="0"/>
                <a:cs typeface="Arial" pitchFamily="34" charset="0"/>
              </a:rPr>
              <a:t>Po velmi špatném výkonu našeho mužstva, kdy si naši kluci mysleli, že když porazili Terezín na podzim bez problémů 4:0, tak jim vítězství spadne samo do klína. Velmi se spletli. Soupeř od začátku našim klukům ukazoval, jak se má hrát fotbal. Pár šancí jsme sice měli, ale ty Terezín odvrátil. Ve druhé půli se soupeř prosadil po už kolikáté chybě našeho středního obránce a šel do vedení 1:0. Ani to nás nenakoplo k lepšímu výkonu a 8 min. před koncem Terezín zvýšil na konečných 2:0.</a:t>
            </a:r>
          </a:p>
          <a:p>
            <a:r>
              <a:rPr lang="cs-CZ" sz="1100" b="0" u="sng" dirty="0" smtClean="0">
                <a:latin typeface="Arial" pitchFamily="34" charset="0"/>
                <a:cs typeface="Arial" pitchFamily="34" charset="0"/>
              </a:rPr>
              <a:t>Hodnocení zápasu:</a:t>
            </a:r>
            <a:endParaRPr lang="cs-CZ" sz="1100" b="0" dirty="0" smtClean="0">
              <a:latin typeface="Arial" pitchFamily="34" charset="0"/>
              <a:cs typeface="Arial" pitchFamily="34" charset="0"/>
            </a:endParaRPr>
          </a:p>
          <a:p>
            <a:r>
              <a:rPr lang="cs-CZ" sz="1100" b="0" dirty="0" smtClean="0">
                <a:latin typeface="Arial" pitchFamily="34" charset="0"/>
                <a:cs typeface="Arial" pitchFamily="34" charset="0"/>
              </a:rPr>
              <a:t> Velmi špatný výkon většiny mužstva  až na tři hráče, kteří ale sami se zápasem nic udělat nemohou. Ostatní se k nim bohužel nepřidali. Našim nejlepším hráčem byl Kuba Novák, který je o dva roky mladší než ostatní a který starším klukům ukázal, jak se na hřišti má bojovat!!! Až na Tomáše </a:t>
            </a:r>
            <a:r>
              <a:rPr lang="cs-CZ" sz="1100" b="0" dirty="0" err="1" smtClean="0">
                <a:latin typeface="Arial" pitchFamily="34" charset="0"/>
                <a:cs typeface="Arial" pitchFamily="34" charset="0"/>
              </a:rPr>
              <a:t>Németha</a:t>
            </a:r>
            <a:r>
              <a:rPr lang="cs-CZ" sz="1100" b="0" dirty="0" smtClean="0">
                <a:latin typeface="Arial" pitchFamily="34" charset="0"/>
                <a:cs typeface="Arial" pitchFamily="34" charset="0"/>
              </a:rPr>
              <a:t>, Jakuba Nováka a Tomáše Kabelku, kteří se snažili hrát, se nikdo jiný nepřidal a to je zatraceně málo. Terezín vyhrál zcela zaslouženě, jelikož za vítězstvím šel velmi odhodlaně.</a:t>
            </a:r>
          </a:p>
          <a:p>
            <a:r>
              <a:rPr lang="cs-CZ" sz="1100" b="0" dirty="0" smtClean="0">
                <a:latin typeface="Arial" pitchFamily="34" charset="0"/>
                <a:cs typeface="Arial" pitchFamily="34" charset="0"/>
              </a:rPr>
              <a:t> </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Holub Jan- </a:t>
            </a:r>
            <a:r>
              <a:rPr lang="cs-CZ" sz="1100" b="0" dirty="0" err="1" smtClean="0">
                <a:latin typeface="Arial" pitchFamily="34" charset="0"/>
                <a:cs typeface="Arial" pitchFamily="34" charset="0"/>
              </a:rPr>
              <a:t>Németh</a:t>
            </a:r>
            <a:r>
              <a:rPr lang="cs-CZ" sz="1100" b="0" dirty="0" smtClean="0">
                <a:latin typeface="Arial" pitchFamily="34" charset="0"/>
                <a:cs typeface="Arial" pitchFamily="34" charset="0"/>
              </a:rPr>
              <a:t> Tomáš K, Špaček Jindřich, Ulrych Milan, </a:t>
            </a:r>
          </a:p>
          <a:p>
            <a:r>
              <a:rPr lang="cs-CZ" sz="1100" b="0" dirty="0" smtClean="0">
                <a:latin typeface="Arial" pitchFamily="34" charset="0"/>
                <a:cs typeface="Arial" pitchFamily="34" charset="0"/>
              </a:rPr>
              <a:t>                 Pšenička Lukáš,  </a:t>
            </a:r>
            <a:r>
              <a:rPr lang="cs-CZ" sz="1100" b="0" dirty="0" err="1" smtClean="0">
                <a:latin typeface="Arial" pitchFamily="34" charset="0"/>
                <a:cs typeface="Arial" pitchFamily="34" charset="0"/>
              </a:rPr>
              <a:t>Fleischmann</a:t>
            </a:r>
            <a:r>
              <a:rPr lang="cs-CZ" sz="1100" b="0" dirty="0" smtClean="0">
                <a:latin typeface="Arial" pitchFamily="34" charset="0"/>
                <a:cs typeface="Arial" pitchFamily="34" charset="0"/>
              </a:rPr>
              <a:t> Patrik, Špaček Adam, Novák </a:t>
            </a:r>
          </a:p>
          <a:p>
            <a:r>
              <a:rPr lang="cs-CZ" sz="1100" b="0" dirty="0" smtClean="0">
                <a:latin typeface="Arial" pitchFamily="34" charset="0"/>
                <a:cs typeface="Arial" pitchFamily="34" charset="0"/>
              </a:rPr>
              <a:t>                  Ladislav, Novák Jakub, </a:t>
            </a:r>
            <a:r>
              <a:rPr lang="cs-CZ" sz="1100" b="0" dirty="0" err="1" smtClean="0">
                <a:latin typeface="Arial" pitchFamily="34" charset="0"/>
                <a:cs typeface="Arial" pitchFamily="34" charset="0"/>
              </a:rPr>
              <a:t>Ivanič</a:t>
            </a:r>
            <a:r>
              <a:rPr lang="cs-CZ" sz="1100" b="0" dirty="0" smtClean="0">
                <a:latin typeface="Arial" pitchFamily="34" charset="0"/>
                <a:cs typeface="Arial" pitchFamily="34" charset="0"/>
              </a:rPr>
              <a:t> Daniel</a:t>
            </a:r>
          </a:p>
          <a:p>
            <a:r>
              <a:rPr lang="cs-CZ" sz="1100" b="0" dirty="0" smtClean="0">
                <a:latin typeface="Arial" pitchFamily="34" charset="0"/>
                <a:cs typeface="Arial" pitchFamily="34" charset="0"/>
              </a:rPr>
              <a:t>               Kabelka Tomáš, Kopecký Roman</a:t>
            </a:r>
          </a:p>
          <a:p>
            <a:r>
              <a:rPr lang="cs-CZ" sz="1100" b="0" u="sng" dirty="0" smtClean="0">
                <a:latin typeface="Arial" pitchFamily="34" charset="0"/>
                <a:cs typeface="Arial" pitchFamily="34" charset="0"/>
              </a:rPr>
              <a:t>Trenéři :</a:t>
            </a:r>
            <a:r>
              <a:rPr lang="cs-CZ" sz="1100" b="0" dirty="0" smtClean="0">
                <a:latin typeface="Arial" pitchFamily="34" charset="0"/>
                <a:cs typeface="Arial" pitchFamily="34" charset="0"/>
              </a:rPr>
              <a:t> Z. </a:t>
            </a:r>
            <a:r>
              <a:rPr lang="cs-CZ" sz="1100" b="0" dirty="0" err="1" smtClean="0">
                <a:latin typeface="Arial" pitchFamily="34" charset="0"/>
                <a:cs typeface="Arial" pitchFamily="34" charset="0"/>
              </a:rPr>
              <a:t>Németh</a:t>
            </a:r>
            <a:r>
              <a:rPr lang="cs-CZ" sz="1100" b="0" dirty="0" smtClean="0">
                <a:latin typeface="Arial" pitchFamily="34" charset="0"/>
                <a:cs typeface="Arial" pitchFamily="34" charset="0"/>
              </a:rPr>
              <a:t>, Jindřich Špaček  </a:t>
            </a:r>
            <a:endParaRPr lang="cs-CZ" sz="1100" b="0" dirty="0">
              <a:latin typeface="Arial" pitchFamily="34" charset="0"/>
              <a:cs typeface="Arial" pitchFamily="34" charset="0"/>
            </a:endParaRPr>
          </a:p>
        </p:txBody>
      </p:sp>
      <p:pic>
        <p:nvPicPr>
          <p:cNvPr id="20" name="Picture 110"/>
          <p:cNvPicPr>
            <a:picLocks noChangeAspect="1" noChangeArrowheads="1"/>
          </p:cNvPicPr>
          <p:nvPr/>
        </p:nvPicPr>
        <p:blipFill>
          <a:blip r:embed="rId6" cstate="print"/>
          <a:srcRect/>
          <a:stretch>
            <a:fillRect/>
          </a:stretch>
        </p:blipFill>
        <p:spPr bwMode="auto">
          <a:xfrm>
            <a:off x="8455868" y="5779740"/>
            <a:ext cx="1571625" cy="1243236"/>
          </a:xfrm>
          <a:prstGeom prst="rect">
            <a:avLst/>
          </a:prstGeom>
          <a:noFill/>
          <a:ln w="9525">
            <a:noFill/>
            <a:miter lim="800000"/>
            <a:headEnd/>
            <a:tailEnd/>
          </a:ln>
        </p:spPr>
      </p:pic>
      <p:pic>
        <p:nvPicPr>
          <p:cNvPr id="5122" name="Picture 175"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4" name="TextovéPole 13"/>
          <p:cNvSpPr txBox="1"/>
          <p:nvPr/>
        </p:nvSpPr>
        <p:spPr>
          <a:xfrm>
            <a:off x="5647556" y="163116"/>
            <a:ext cx="4464496" cy="1200329"/>
          </a:xfrm>
          <a:prstGeom prst="rect">
            <a:avLst/>
          </a:prstGeom>
          <a:blipFill dpi="0" rotWithShape="1">
            <a:blip r:embed="rId3" cstate="print">
              <a:alphaModFix amt="68000"/>
            </a:blip>
            <a:srcRect/>
            <a:stretch>
              <a:fillRect/>
            </a:stretch>
          </a:blipFill>
        </p:spPr>
        <p:txBody>
          <a:bodyPr wrap="square" rtlCol="0">
            <a:spAutoFit/>
          </a:bodyPr>
          <a:lstStyle/>
          <a:p>
            <a:pPr algn="ctr"/>
            <a:r>
              <a:rPr lang="cs-CZ" sz="2400" dirty="0" smtClean="0">
                <a:solidFill>
                  <a:srgbClr val="003300"/>
                </a:solidFill>
                <a:effectLst>
                  <a:outerShdw blurRad="38100" dist="38100" dir="2700000" algn="tl">
                    <a:srgbClr val="000000">
                      <a:alpha val="43137"/>
                    </a:srgbClr>
                  </a:outerShdw>
                </a:effectLst>
                <a:latin typeface="Cambria Math" pitchFamily="18" charset="0"/>
                <a:ea typeface="Cambria Math" pitchFamily="18" charset="0"/>
              </a:rPr>
              <a:t>Vypadalo to nadějně. Vedli jsme 1:0 a nehráli  špatně.  Škoda, že jsme dělali zbytečné chyby</a:t>
            </a:r>
            <a:endParaRPr lang="cs-CZ" sz="2000" dirty="0">
              <a:solidFill>
                <a:srgbClr val="0033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16" name="Rectangle 110"/>
          <p:cNvSpPr>
            <a:spLocks noChangeArrowheads="1"/>
          </p:cNvSpPr>
          <p:nvPr/>
        </p:nvSpPr>
        <p:spPr bwMode="auto">
          <a:xfrm>
            <a:off x="5575548" y="1387252"/>
            <a:ext cx="45365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sng" strike="noStrike" cap="none" normalizeH="0" baseline="0" dirty="0" smtClean="0">
                <a:solidFill>
                  <a:schemeClr val="tx1"/>
                </a:solidFill>
                <a:effectLst/>
                <a:latin typeface="Calibri" pitchFamily="34" charset="0"/>
                <a:ea typeface="Calibri" pitchFamily="34" charset="0"/>
                <a:cs typeface="Times New Roman" pitchFamily="18" charset="0"/>
              </a:rPr>
              <a:t>SK Český Brod – SK </a:t>
            </a:r>
            <a:r>
              <a:rPr kumimoji="0" lang="cs-CZ" sz="2800" b="1" i="0" u="sng" strike="noStrike" cap="none" normalizeH="0" baseline="0" dirty="0" err="1" smtClean="0">
                <a:solidFill>
                  <a:schemeClr val="tx1"/>
                </a:solidFill>
                <a:effectLst/>
                <a:latin typeface="Calibri" pitchFamily="34" charset="0"/>
                <a:ea typeface="Calibri" pitchFamily="34" charset="0"/>
                <a:cs typeface="Times New Roman" pitchFamily="18" charset="0"/>
              </a:rPr>
              <a:t>Štětí</a:t>
            </a:r>
            <a:endParaRPr kumimoji="0" lang="cs-CZ" sz="800" b="0" i="0" u="none" strike="noStrike" cap="none" normalizeH="0" baseline="0" dirty="0" smtClean="0">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solidFill>
                  <a:schemeClr val="tx1"/>
                </a:solidFill>
                <a:effectLst/>
                <a:latin typeface="Calibri" pitchFamily="34" charset="0"/>
                <a:ea typeface="Calibri" pitchFamily="34" charset="0"/>
                <a:cs typeface="Times New Roman" pitchFamily="18" charset="0"/>
              </a:rPr>
              <a:t>3:1(1:1)   24.5.2014     27.kolo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ovéPole 16"/>
          <p:cNvSpPr txBox="1"/>
          <p:nvPr/>
        </p:nvSpPr>
        <p:spPr>
          <a:xfrm>
            <a:off x="5719564" y="2251348"/>
            <a:ext cx="4361556" cy="4662815"/>
          </a:xfrm>
          <a:prstGeom prst="rect">
            <a:avLst/>
          </a:prstGeom>
          <a:noFill/>
        </p:spPr>
        <p:txBody>
          <a:bodyPr wrap="square" rtlCol="0">
            <a:spAutoFit/>
          </a:bodyPr>
          <a:lstStyle/>
          <a:p>
            <a:r>
              <a:rPr lang="cs-CZ" sz="1100" b="0" dirty="0" smtClean="0">
                <a:latin typeface="Arial" pitchFamily="34" charset="0"/>
                <a:cs typeface="Arial" pitchFamily="34" charset="0"/>
              </a:rPr>
              <a:t>Na lavičce pouze 2 náhradníci. Hráči B mužstva z různých důvodů nepomohli. Za to ale celkem v poklidu, kdy se s osudem sestupujícího už pomalu smiřujeme, jsme dorazili na hřiště mužstva, které má k záchraně našlápnuto výborně. Místo úvodního tlaku domácích, to byl ale náš tým, kdo se snažil více útočit a pěkně zahraný roh Stejskala toho byl jenom důkazem. Domácí si první vážnější příležitost vypracovali až ve 13. minutě. Z volného přímého kopu z hranice šestnáctky trefili jenom zeď. V 15. minutě si slabší chvilku vybral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 když podběl balón a za ním číhající hráč domácích Vojtěch nedokázal umístit míč k tyči. </a:t>
            </a:r>
            <a:r>
              <a:rPr lang="cs-CZ" sz="1100" b="0" dirty="0" err="1" smtClean="0">
                <a:latin typeface="Arial" pitchFamily="34" charset="0"/>
                <a:cs typeface="Arial" pitchFamily="34" charset="0"/>
              </a:rPr>
              <a:t>Štětská</a:t>
            </a:r>
            <a:r>
              <a:rPr lang="cs-CZ" sz="1100" b="0" dirty="0" smtClean="0">
                <a:latin typeface="Arial" pitchFamily="34" charset="0"/>
                <a:cs typeface="Arial" pitchFamily="34" charset="0"/>
              </a:rPr>
              <a:t> odpověď na sebe nedala dlouho čekat. Škoda jen, že </a:t>
            </a:r>
            <a:r>
              <a:rPr lang="cs-CZ" sz="1100" b="0" dirty="0" err="1" smtClean="0">
                <a:latin typeface="Arial" pitchFamily="34" charset="0"/>
                <a:cs typeface="Arial" pitchFamily="34" charset="0"/>
              </a:rPr>
              <a:t>Kucler</a:t>
            </a:r>
            <a:r>
              <a:rPr lang="cs-CZ" sz="1100" b="0" dirty="0" smtClean="0">
                <a:latin typeface="Arial" pitchFamily="34" charset="0"/>
                <a:cs typeface="Arial" pitchFamily="34" charset="0"/>
              </a:rPr>
              <a:t> nedokázal zpracovat balón, který mu po </a:t>
            </a:r>
            <a:r>
              <a:rPr lang="cs-CZ" sz="1100" b="0" dirty="0" err="1" smtClean="0">
                <a:latin typeface="Arial" pitchFamily="34" charset="0"/>
                <a:cs typeface="Arial" pitchFamily="34" charset="0"/>
              </a:rPr>
              <a:t>dlouhén</a:t>
            </a:r>
            <a:r>
              <a:rPr lang="cs-CZ" sz="1100" b="0" dirty="0" smtClean="0">
                <a:latin typeface="Arial" pitchFamily="34" charset="0"/>
                <a:cs typeface="Arial" pitchFamily="34" charset="0"/>
              </a:rPr>
              <a:t> nákopu přesně naservíroval </a:t>
            </a:r>
            <a:r>
              <a:rPr lang="cs-CZ" sz="1100" b="0" dirty="0" err="1" smtClean="0">
                <a:latin typeface="Arial" pitchFamily="34" charset="0"/>
                <a:cs typeface="Arial" pitchFamily="34" charset="0"/>
              </a:rPr>
              <a:t>Ransdorf</a:t>
            </a:r>
            <a:r>
              <a:rPr lang="cs-CZ" sz="1100" b="0" dirty="0" smtClean="0">
                <a:latin typeface="Arial" pitchFamily="34" charset="0"/>
                <a:cs typeface="Arial" pitchFamily="34" charset="0"/>
              </a:rPr>
              <a:t>. Jinak před ním už stál pouze brankář. Od takové 25. minuty se herní aktivita pomalu stěhovala na stranu Českého Brodu. Rohů a nebezpečných kombinací  v jejich podání přibývalo. Ve 29.minutě už to vypadalo, že branka je na spadnutí. 2 volní hráči před brankou a hlavička Moravce zanechala pečeť na tyči. Heslem nejlepší obranou je útok, se řídil Kala. </a:t>
            </a:r>
            <a:r>
              <a:rPr lang="cs-CZ" sz="1100" b="0" dirty="0" err="1" smtClean="0">
                <a:latin typeface="Arial" pitchFamily="34" charset="0"/>
                <a:cs typeface="Arial" pitchFamily="34" charset="0"/>
              </a:rPr>
              <a:t>Bleskurychlý</a:t>
            </a:r>
            <a:r>
              <a:rPr lang="cs-CZ" sz="1100" b="0" dirty="0" smtClean="0">
                <a:latin typeface="Arial" pitchFamily="34" charset="0"/>
                <a:cs typeface="Arial" pitchFamily="34" charset="0"/>
              </a:rPr>
              <a:t> výpad dopředu zakončený zpětnou přihrávkou na nabíhajícího Šimrala, který se do míče opřel a ten od tyče putoval za záda bezmocného brankáře. Radostné momenty za 2 minuty vystřídal smutek. Školácky zahraná obranná hlavička, která místo toho, aby letěla mimo střelecké pozice, se ocitla na kopačce  Šťastného, který báječným zakončením srovnal na 1:1. Vstřelená branka domácí nabudila a v závěru poločasu se snažili ještě přidat branku další. Naše záloha přestala stíhat a běžecké souboje útočníků Českého Brodu s obránci jsme prohrávali. </a:t>
            </a:r>
            <a:endParaRPr lang="cs-CZ" sz="1100" b="0" dirty="0">
              <a:latin typeface="Arial" pitchFamily="34" charset="0"/>
              <a:cs typeface="Arial" pitchFamily="34" charset="0"/>
            </a:endParaRPr>
          </a:p>
        </p:txBody>
      </p:sp>
      <p:cxnSp>
        <p:nvCxnSpPr>
          <p:cNvPr id="19" name="Přímá spojovací šipka 18"/>
          <p:cNvCxnSpPr/>
          <p:nvPr/>
        </p:nvCxnSpPr>
        <p:spPr bwMode="auto">
          <a:xfrm>
            <a:off x="8599884" y="7003876"/>
            <a:ext cx="1440160" cy="0"/>
          </a:xfrm>
          <a:prstGeom prst="straightConnector1">
            <a:avLst/>
          </a:prstGeom>
          <a:noFill/>
          <a:ln w="12700" cap="flat" cmpd="sng" algn="ctr">
            <a:solidFill>
              <a:schemeClr val="tx1"/>
            </a:solidFill>
            <a:prstDash val="solid"/>
            <a:round/>
            <a:headEnd type="none" w="med" len="med"/>
            <a:tailEnd type="arrow"/>
          </a:ln>
          <a:effectLst>
            <a:outerShdw dist="45791" dir="2021404" algn="ctr" rotWithShape="0">
              <a:srgbClr val="9999FF"/>
            </a:outerShdw>
          </a:effectLst>
        </p:spPr>
      </p:cxnSp>
      <p:sp>
        <p:nvSpPr>
          <p:cNvPr id="10" name="TextovéPole 9"/>
          <p:cNvSpPr txBox="1"/>
          <p:nvPr/>
        </p:nvSpPr>
        <p:spPr>
          <a:xfrm>
            <a:off x="174948" y="235124"/>
            <a:ext cx="4608512" cy="830997"/>
          </a:xfrm>
          <a:prstGeom prst="rect">
            <a:avLst/>
          </a:prstGeom>
          <a:blipFill>
            <a:blip r:embed="rId4" cstate="print"/>
            <a:stretch>
              <a:fillRect/>
            </a:stretch>
          </a:blipFill>
        </p:spPr>
        <p:txBody>
          <a:bodyPr wrap="square" rtlCol="0">
            <a:spAutoFit/>
          </a:bodyPr>
          <a:lstStyle/>
          <a:p>
            <a:pPr algn="ctr"/>
            <a:r>
              <a:rPr lang="cs-CZ" sz="2400" dirty="0" smtClean="0">
                <a:latin typeface="Eras Demi ITC" pitchFamily="34" charset="0"/>
              </a:rPr>
              <a:t>Mladší  žáci  B na závěr</a:t>
            </a:r>
          </a:p>
          <a:p>
            <a:pPr algn="ctr"/>
            <a:r>
              <a:rPr lang="cs-CZ" sz="2400" dirty="0" smtClean="0">
                <a:latin typeface="Eras Demi ITC" pitchFamily="34" charset="0"/>
              </a:rPr>
              <a:t> sezóny vysoko prohráli</a:t>
            </a:r>
            <a:endParaRPr lang="cs-CZ" sz="1600" dirty="0">
              <a:latin typeface="Eras Demi ITC" pitchFamily="34" charset="0"/>
            </a:endParaRPr>
          </a:p>
        </p:txBody>
      </p:sp>
      <p:sp>
        <p:nvSpPr>
          <p:cNvPr id="11" name="Rectangle 111"/>
          <p:cNvSpPr>
            <a:spLocks noChangeArrowheads="1"/>
          </p:cNvSpPr>
          <p:nvPr/>
        </p:nvSpPr>
        <p:spPr bwMode="auto">
          <a:xfrm>
            <a:off x="318964" y="1279532"/>
            <a:ext cx="439248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i="0" u="sng" strike="noStrike" cap="none" normalizeH="0" baseline="0" dirty="0" smtClean="0">
                <a:ln>
                  <a:noFill/>
                </a:ln>
                <a:gradFill>
                  <a:gsLst>
                    <a:gs pos="0">
                      <a:srgbClr val="D6B19C"/>
                    </a:gs>
                    <a:gs pos="30000">
                      <a:srgbClr val="D49E6C"/>
                    </a:gs>
                    <a:gs pos="70000">
                      <a:srgbClr val="A65528"/>
                    </a:gs>
                    <a:gs pos="100000">
                      <a:srgbClr val="663012"/>
                    </a:gs>
                  </a:gsLst>
                  <a:lin ang="5400000" scaled="0"/>
                </a:gradFill>
                <a:latin typeface="Times New Roman" pitchFamily="18" charset="0"/>
                <a:ea typeface="Calibri" pitchFamily="34" charset="0"/>
                <a:cs typeface="Times New Roman" pitchFamily="18" charset="0"/>
              </a:rPr>
              <a:t>SK </a:t>
            </a:r>
            <a:r>
              <a:rPr kumimoji="0" lang="cs-CZ" sz="2800" i="0" u="sng" strike="noStrike" cap="none" normalizeH="0" baseline="0" dirty="0" err="1" smtClean="0">
                <a:ln>
                  <a:noFill/>
                </a:ln>
                <a:gradFill>
                  <a:gsLst>
                    <a:gs pos="0">
                      <a:srgbClr val="D6B19C"/>
                    </a:gs>
                    <a:gs pos="30000">
                      <a:srgbClr val="D49E6C"/>
                    </a:gs>
                    <a:gs pos="70000">
                      <a:srgbClr val="A65528"/>
                    </a:gs>
                    <a:gs pos="100000">
                      <a:srgbClr val="663012"/>
                    </a:gs>
                  </a:gsLst>
                  <a:lin ang="5400000" scaled="0"/>
                </a:gradFill>
                <a:latin typeface="Times New Roman" pitchFamily="18" charset="0"/>
                <a:ea typeface="Calibri" pitchFamily="34" charset="0"/>
                <a:cs typeface="Times New Roman" pitchFamily="18" charset="0"/>
              </a:rPr>
              <a:t>Štětí</a:t>
            </a:r>
            <a:r>
              <a:rPr kumimoji="0" lang="cs-CZ" sz="2800" i="0" u="sng" strike="noStrike" cap="none" normalizeH="0" baseline="0" dirty="0" smtClean="0">
                <a:ln>
                  <a:noFill/>
                </a:ln>
                <a:gradFill>
                  <a:gsLst>
                    <a:gs pos="0">
                      <a:srgbClr val="D6B19C"/>
                    </a:gs>
                    <a:gs pos="30000">
                      <a:srgbClr val="D49E6C"/>
                    </a:gs>
                    <a:gs pos="70000">
                      <a:srgbClr val="A65528"/>
                    </a:gs>
                    <a:gs pos="100000">
                      <a:srgbClr val="663012"/>
                    </a:gs>
                  </a:gsLst>
                  <a:lin ang="5400000" scaled="0"/>
                </a:gradFill>
                <a:latin typeface="Times New Roman" pitchFamily="18" charset="0"/>
                <a:ea typeface="Calibri" pitchFamily="34" charset="0"/>
                <a:cs typeface="Times New Roman" pitchFamily="18" charset="0"/>
              </a:rPr>
              <a:t> B – TJ </a:t>
            </a:r>
            <a:r>
              <a:rPr kumimoji="0" lang="cs-CZ" sz="2800" i="0" u="sng" strike="noStrike" cap="none" normalizeH="0" baseline="0" dirty="0" err="1" smtClean="0">
                <a:ln>
                  <a:noFill/>
                </a:ln>
                <a:gradFill>
                  <a:gsLst>
                    <a:gs pos="0">
                      <a:srgbClr val="D6B19C"/>
                    </a:gs>
                    <a:gs pos="30000">
                      <a:srgbClr val="D49E6C"/>
                    </a:gs>
                    <a:gs pos="70000">
                      <a:srgbClr val="A65528"/>
                    </a:gs>
                    <a:gs pos="100000">
                      <a:srgbClr val="663012"/>
                    </a:gs>
                  </a:gsLst>
                  <a:lin ang="5400000" scaled="0"/>
                </a:gradFill>
                <a:latin typeface="Times New Roman" pitchFamily="18" charset="0"/>
                <a:ea typeface="Calibri" pitchFamily="34" charset="0"/>
                <a:cs typeface="Times New Roman" pitchFamily="18" charset="0"/>
              </a:rPr>
              <a:t>Žitenice</a:t>
            </a:r>
            <a:endParaRPr kumimoji="0" lang="cs-CZ" sz="1800" i="0" u="none" strike="noStrike" cap="none" normalizeH="0" baseline="0" dirty="0" smtClean="0">
              <a:ln>
                <a:noFill/>
              </a:ln>
              <a:gradFill>
                <a:gsLst>
                  <a:gs pos="0">
                    <a:srgbClr val="D6B19C"/>
                  </a:gs>
                  <a:gs pos="30000">
                    <a:srgbClr val="D49E6C"/>
                  </a:gs>
                  <a:gs pos="70000">
                    <a:srgbClr val="A65528"/>
                  </a:gs>
                  <a:gs pos="100000">
                    <a:srgbClr val="663012"/>
                  </a:gs>
                </a:gsLst>
                <a:lin ang="5400000" scaled="0"/>
              </a:gra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3200" b="0" i="0" u="sng" strike="noStrike" cap="none" normalizeH="0" baseline="0" dirty="0" smtClean="0">
                <a:ln>
                  <a:noFill/>
                </a:ln>
                <a:gradFill>
                  <a:gsLst>
                    <a:gs pos="0">
                      <a:srgbClr val="D6B19C"/>
                    </a:gs>
                    <a:gs pos="30000">
                      <a:srgbClr val="D49E6C"/>
                    </a:gs>
                    <a:gs pos="70000">
                      <a:srgbClr val="A65528"/>
                    </a:gs>
                    <a:gs pos="100000">
                      <a:srgbClr val="663012"/>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1:14 </a:t>
            </a:r>
            <a:r>
              <a:rPr kumimoji="0" lang="cs-CZ" sz="1800" b="0" i="0" u="sng" strike="noStrike" cap="none" normalizeH="0" baseline="0" dirty="0" smtClean="0">
                <a:ln>
                  <a:noFill/>
                </a:ln>
                <a:gradFill>
                  <a:gsLst>
                    <a:gs pos="0">
                      <a:srgbClr val="D6B19C"/>
                    </a:gs>
                    <a:gs pos="30000">
                      <a:srgbClr val="D49E6C"/>
                    </a:gs>
                    <a:gs pos="70000">
                      <a:srgbClr val="A65528"/>
                    </a:gs>
                    <a:gs pos="100000">
                      <a:srgbClr val="663012"/>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29.5.2019  8.kolo okresní přebor</a:t>
            </a:r>
          </a:p>
          <a:p>
            <a:r>
              <a:rPr lang="cs-CZ" b="0" u="sng" dirty="0" smtClean="0">
                <a:latin typeface="Arial" pitchFamily="34" charset="0"/>
                <a:cs typeface="Arial" pitchFamily="34" charset="0"/>
              </a:rPr>
              <a:t>Branky: </a:t>
            </a:r>
            <a:r>
              <a:rPr lang="cs-CZ" b="0" dirty="0" err="1" smtClean="0">
                <a:latin typeface="Arial" pitchFamily="34" charset="0"/>
                <a:cs typeface="Arial" pitchFamily="34" charset="0"/>
              </a:rPr>
              <a:t>Fleischmann</a:t>
            </a:r>
            <a:r>
              <a:rPr lang="cs-CZ" b="0" dirty="0" smtClean="0">
                <a:latin typeface="Arial" pitchFamily="34" charset="0"/>
                <a:cs typeface="Arial" pitchFamily="34" charset="0"/>
              </a:rPr>
              <a:t> 1</a:t>
            </a:r>
          </a:p>
          <a:p>
            <a:r>
              <a:rPr lang="cs-CZ" b="0" dirty="0" smtClean="0">
                <a:latin typeface="Arial" pitchFamily="34" charset="0"/>
                <a:cs typeface="Arial" pitchFamily="34" charset="0"/>
              </a:rPr>
              <a:t>Konečně se naši kluci dočkali vítězství, když si poradili s posledním týmem </a:t>
            </a:r>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Kricner</a:t>
            </a:r>
            <a:r>
              <a:rPr lang="cs-CZ" b="0" dirty="0" smtClean="0">
                <a:latin typeface="Arial" pitchFamily="34" charset="0"/>
                <a:cs typeface="Arial" pitchFamily="34" charset="0"/>
              </a:rPr>
              <a:t>-Šedivý, </a:t>
            </a:r>
            <a:r>
              <a:rPr lang="cs-CZ" b="0" dirty="0" err="1" smtClean="0">
                <a:latin typeface="Arial" pitchFamily="34" charset="0"/>
                <a:cs typeface="Arial" pitchFamily="34" charset="0"/>
              </a:rPr>
              <a:t>Neméth</a:t>
            </a:r>
            <a:r>
              <a:rPr lang="cs-CZ" b="0" dirty="0" smtClean="0">
                <a:latin typeface="Arial" pitchFamily="34" charset="0"/>
                <a:cs typeface="Arial" pitchFamily="34" charset="0"/>
              </a:rPr>
              <a:t>, Tajč, </a:t>
            </a:r>
            <a:r>
              <a:rPr lang="cs-CZ" b="0" dirty="0" err="1" smtClean="0">
                <a:latin typeface="Arial" pitchFamily="34" charset="0"/>
                <a:cs typeface="Arial" pitchFamily="34" charset="0"/>
              </a:rPr>
              <a:t>Kacálek</a:t>
            </a:r>
            <a:r>
              <a:rPr lang="cs-CZ" b="0" dirty="0" smtClean="0">
                <a:latin typeface="Arial" pitchFamily="34" charset="0"/>
                <a:cs typeface="Arial" pitchFamily="34" charset="0"/>
              </a:rPr>
              <a:t>, Ulrych, </a:t>
            </a:r>
            <a:r>
              <a:rPr lang="cs-CZ" b="0" dirty="0" err="1" smtClean="0">
                <a:latin typeface="Arial" pitchFamily="34" charset="0"/>
                <a:cs typeface="Arial" pitchFamily="34" charset="0"/>
              </a:rPr>
              <a:t>Fleischmann</a:t>
            </a:r>
            <a:r>
              <a:rPr lang="cs-CZ" b="0" dirty="0" smtClean="0">
                <a:latin typeface="Arial" pitchFamily="34" charset="0"/>
                <a:cs typeface="Arial" pitchFamily="34" charset="0"/>
              </a:rPr>
              <a:t>, Špaček, Kulhánek, </a:t>
            </a:r>
            <a:r>
              <a:rPr lang="cs-CZ" b="0" dirty="0" err="1" smtClean="0">
                <a:latin typeface="Arial" pitchFamily="34" charset="0"/>
                <a:cs typeface="Arial" pitchFamily="34" charset="0"/>
              </a:rPr>
              <a:t>L</a:t>
            </a:r>
            <a:r>
              <a:rPr lang="cs-CZ" b="0" dirty="0" smtClean="0">
                <a:latin typeface="Arial" pitchFamily="34" charset="0"/>
                <a:cs typeface="Arial" pitchFamily="34" charset="0"/>
              </a:rPr>
              <a:t>.Novák</a:t>
            </a:r>
          </a:p>
          <a:p>
            <a:r>
              <a:rPr lang="cs-CZ" b="0" u="sng" dirty="0" smtClean="0">
                <a:latin typeface="Arial" pitchFamily="34" charset="0"/>
                <a:cs typeface="Arial" pitchFamily="34" charset="0"/>
              </a:rPr>
              <a:t>Trenéři</a:t>
            </a:r>
            <a:r>
              <a:rPr lang="cs-CZ" b="0" dirty="0" smtClean="0">
                <a:latin typeface="Arial" pitchFamily="34" charset="0"/>
                <a:cs typeface="Arial" pitchFamily="34" charset="0"/>
              </a:rPr>
              <a:t>:  </a:t>
            </a:r>
            <a:r>
              <a:rPr lang="cs-CZ" b="0" dirty="0" err="1" smtClean="0">
                <a:latin typeface="Arial" pitchFamily="34" charset="0"/>
                <a:cs typeface="Arial" pitchFamily="34" charset="0"/>
              </a:rPr>
              <a:t>J.Špaček</a:t>
            </a:r>
            <a:r>
              <a:rPr lang="cs-CZ" b="0" dirty="0" smtClean="0">
                <a:latin typeface="Arial" pitchFamily="34" charset="0"/>
                <a:cs typeface="Arial" pitchFamily="34" charset="0"/>
              </a:rPr>
              <a:t>, </a:t>
            </a:r>
            <a:r>
              <a:rPr lang="cs-CZ" b="0" dirty="0" err="1" smtClean="0">
                <a:latin typeface="Arial" pitchFamily="34" charset="0"/>
                <a:cs typeface="Arial" pitchFamily="34" charset="0"/>
              </a:rPr>
              <a:t>Z</a:t>
            </a:r>
            <a:r>
              <a:rPr lang="cs-CZ" b="0" dirty="0" smtClean="0">
                <a:latin typeface="Arial" pitchFamily="34" charset="0"/>
                <a:cs typeface="Arial" pitchFamily="34" charset="0"/>
              </a:rPr>
              <a:t>.</a:t>
            </a:r>
            <a:r>
              <a:rPr lang="cs-CZ" b="0" dirty="0" err="1" smtClean="0">
                <a:latin typeface="Arial" pitchFamily="34" charset="0"/>
                <a:cs typeface="Arial" pitchFamily="34" charset="0"/>
              </a:rPr>
              <a:t>Németh</a:t>
            </a:r>
            <a:r>
              <a:rPr lang="cs-CZ" b="0" dirty="0" smtClean="0">
                <a:latin typeface="Arial" pitchFamily="34" charset="0"/>
                <a:cs typeface="Arial" pitchFamily="34" charset="0"/>
              </a:rPr>
              <a:t> </a:t>
            </a:r>
            <a:r>
              <a:rPr lang="cs-CZ" dirty="0" smtClean="0">
                <a:latin typeface="Arial" pitchFamily="34" charset="0"/>
                <a:cs typeface="Arial" pitchFamily="34" charset="0"/>
              </a:rPr>
              <a:t>    </a:t>
            </a:r>
          </a:p>
          <a:p>
            <a:r>
              <a:rPr kumimoji="0" lang="cs-CZ" b="0" i="0" u="sng" strike="noStrike" cap="none" normalizeH="0" baseline="0" dirty="0" smtClean="0">
                <a:ln>
                  <a:noFill/>
                </a:ln>
                <a:solidFill>
                  <a:schemeClr val="tx1"/>
                </a:solidFill>
                <a:effectLst/>
                <a:latin typeface="Arial" pitchFamily="34" charset="0"/>
                <a:cs typeface="Arial" pitchFamily="34" charset="0"/>
              </a:rPr>
              <a:t>Rozhodčí: </a:t>
            </a:r>
            <a:r>
              <a:rPr kumimoji="0" lang="cs-CZ" b="0" i="0" u="none" strike="noStrike" cap="none" normalizeH="0" baseline="0" dirty="0" err="1" smtClean="0">
                <a:ln>
                  <a:noFill/>
                </a:ln>
                <a:solidFill>
                  <a:schemeClr val="tx1"/>
                </a:solidFill>
                <a:effectLst/>
                <a:latin typeface="Arial" pitchFamily="34" charset="0"/>
                <a:cs typeface="Arial" pitchFamily="34" charset="0"/>
              </a:rPr>
              <a:t>Valšič</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Tabulka 12"/>
          <p:cNvGraphicFramePr>
            <a:graphicFrameLocks noGrp="1"/>
          </p:cNvGraphicFramePr>
          <p:nvPr/>
        </p:nvGraphicFramePr>
        <p:xfrm>
          <a:off x="390972" y="4699619"/>
          <a:ext cx="4351414" cy="2302000"/>
        </p:xfrm>
        <a:graphic>
          <a:graphicData uri="http://schemas.openxmlformats.org/drawingml/2006/table">
            <a:tbl>
              <a:tblPr/>
              <a:tblGrid>
                <a:gridCol w="395070">
                  <a:extLst>
                    <a:ext uri="{9D8B030D-6E8A-4147-A177-3AD203B41FA5}">
                      <a16:colId xmlns:a16="http://schemas.microsoft.com/office/drawing/2014/main" val="20000"/>
                    </a:ext>
                  </a:extLst>
                </a:gridCol>
                <a:gridCol w="1210607">
                  <a:extLst>
                    <a:ext uri="{9D8B030D-6E8A-4147-A177-3AD203B41FA5}">
                      <a16:colId xmlns:a16="http://schemas.microsoft.com/office/drawing/2014/main" val="20001"/>
                    </a:ext>
                  </a:extLst>
                </a:gridCol>
                <a:gridCol w="282193">
                  <a:extLst>
                    <a:ext uri="{9D8B030D-6E8A-4147-A177-3AD203B41FA5}">
                      <a16:colId xmlns:a16="http://schemas.microsoft.com/office/drawing/2014/main" val="20002"/>
                    </a:ext>
                  </a:extLst>
                </a:gridCol>
                <a:gridCol w="282193">
                  <a:extLst>
                    <a:ext uri="{9D8B030D-6E8A-4147-A177-3AD203B41FA5}">
                      <a16:colId xmlns:a16="http://schemas.microsoft.com/office/drawing/2014/main" val="20003"/>
                    </a:ext>
                  </a:extLst>
                </a:gridCol>
                <a:gridCol w="282193">
                  <a:extLst>
                    <a:ext uri="{9D8B030D-6E8A-4147-A177-3AD203B41FA5}">
                      <a16:colId xmlns:a16="http://schemas.microsoft.com/office/drawing/2014/main" val="20004"/>
                    </a:ext>
                  </a:extLst>
                </a:gridCol>
                <a:gridCol w="282193">
                  <a:extLst>
                    <a:ext uri="{9D8B030D-6E8A-4147-A177-3AD203B41FA5}">
                      <a16:colId xmlns:a16="http://schemas.microsoft.com/office/drawing/2014/main" val="20005"/>
                    </a:ext>
                  </a:extLst>
                </a:gridCol>
                <a:gridCol w="259617">
                  <a:extLst>
                    <a:ext uri="{9D8B030D-6E8A-4147-A177-3AD203B41FA5}">
                      <a16:colId xmlns:a16="http://schemas.microsoft.com/office/drawing/2014/main" val="20006"/>
                    </a:ext>
                  </a:extLst>
                </a:gridCol>
                <a:gridCol w="871976">
                  <a:extLst>
                    <a:ext uri="{9D8B030D-6E8A-4147-A177-3AD203B41FA5}">
                      <a16:colId xmlns:a16="http://schemas.microsoft.com/office/drawing/2014/main" val="20007"/>
                    </a:ext>
                  </a:extLst>
                </a:gridCol>
                <a:gridCol w="485372">
                  <a:extLst>
                    <a:ext uri="{9D8B030D-6E8A-4147-A177-3AD203B41FA5}">
                      <a16:colId xmlns:a16="http://schemas.microsoft.com/office/drawing/2014/main" val="20008"/>
                    </a:ext>
                  </a:extLst>
                </a:gridCol>
              </a:tblGrid>
              <a:tr h="283808">
                <a:tc gridSpan="9">
                  <a:txBody>
                    <a:bodyPr/>
                    <a:lstStyle/>
                    <a:p>
                      <a:pPr algn="ctr" fontAlgn="ctr"/>
                      <a:r>
                        <a:rPr lang="cs-CZ" sz="1200" b="0" i="0" u="none" strike="noStrike" dirty="0">
                          <a:solidFill>
                            <a:srgbClr val="000000"/>
                          </a:solidFill>
                          <a:latin typeface="Arial Black"/>
                        </a:rPr>
                        <a:t>Okresní přebor mladších žáků po 13.kole 2013-14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52274">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Malé Žernoseky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111:18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1"/>
                  </a:ext>
                </a:extLst>
              </a:tr>
              <a:tr h="252274">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Žitenice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88:40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52274">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dirty="0">
                          <a:solidFill>
                            <a:srgbClr val="000000"/>
                          </a:solidFill>
                          <a:latin typeface="Arial Black"/>
                        </a:rPr>
                        <a:t>Litoměřice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70:25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3"/>
                  </a:ext>
                </a:extLst>
              </a:tr>
              <a:tr h="252274">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Podlusky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99:25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2274">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Pokratice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82:32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5"/>
                  </a:ext>
                </a:extLst>
              </a:tr>
              <a:tr h="252274">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Štětí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40:72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r h="252274">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Terezín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35:115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7"/>
                  </a:ext>
                </a:extLst>
              </a:tr>
              <a:tr h="252274">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Zahořany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11:209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pic>
        <p:nvPicPr>
          <p:cNvPr id="18" name="Picture 30"/>
          <p:cNvPicPr>
            <a:picLocks noChangeAspect="1" noChangeArrowheads="1"/>
          </p:cNvPicPr>
          <p:nvPr/>
        </p:nvPicPr>
        <p:blipFill>
          <a:blip r:embed="rId5" cstate="print"/>
          <a:srcRect/>
          <a:stretch>
            <a:fillRect/>
          </a:stretch>
        </p:blipFill>
        <p:spPr bwMode="auto">
          <a:xfrm>
            <a:off x="1687116" y="3403476"/>
            <a:ext cx="1315591" cy="1095375"/>
          </a:xfrm>
          <a:prstGeom prst="rect">
            <a:avLst/>
          </a:prstGeom>
          <a:noFill/>
          <a:ln w="9525">
            <a:noFill/>
            <a:miter lim="800000"/>
            <a:headEnd/>
            <a:tailEnd/>
          </a:ln>
        </p:spPr>
      </p:pic>
      <p:pic>
        <p:nvPicPr>
          <p:cNvPr id="6146" name="Picture 1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199003</TotalTime>
  <Words>7289</Words>
  <Application>Microsoft Office PowerPoint</Application>
  <PresentationFormat>Vlastní</PresentationFormat>
  <Paragraphs>1532</Paragraphs>
  <Slides>22</Slides>
  <Notes>15</Notes>
  <HiddenSlides>0</HiddenSlides>
  <MMClips>0</MMClips>
  <ScaleCrop>false</ScaleCrop>
  <HeadingPairs>
    <vt:vector size="6" baseType="variant">
      <vt:variant>
        <vt:lpstr>Použitá písma</vt:lpstr>
      </vt:variant>
      <vt:variant>
        <vt:i4>49</vt:i4>
      </vt:variant>
      <vt:variant>
        <vt:lpstr>Motiv</vt:lpstr>
      </vt:variant>
      <vt:variant>
        <vt:i4>1</vt:i4>
      </vt:variant>
      <vt:variant>
        <vt:lpstr>Nadpisy snímků</vt:lpstr>
      </vt:variant>
      <vt:variant>
        <vt:i4>22</vt:i4>
      </vt:variant>
    </vt:vector>
  </HeadingPairs>
  <TitlesOfParts>
    <vt:vector size="72" baseType="lpstr">
      <vt:lpstr>Batang</vt:lpstr>
      <vt:lpstr>Dotum</vt:lpstr>
      <vt:lpstr>Gungsuh</vt:lpstr>
      <vt:lpstr>Meiryo UI</vt:lpstr>
      <vt:lpstr>MS Gothic</vt:lpstr>
      <vt:lpstr>MS Mincho</vt:lpstr>
      <vt:lpstr>MS PGothic</vt:lpstr>
      <vt:lpstr>Aharoni</vt:lpstr>
      <vt:lpstr>Albertus MT</vt:lpstr>
      <vt:lpstr>Arabic Typesetting</vt:lpstr>
      <vt:lpstr>Arial</vt:lpstr>
      <vt:lpstr>Arial Black</vt:lpstr>
      <vt:lpstr>Arial Rounded MT Bold</vt:lpstr>
      <vt:lpstr>Baskerville Old Face</vt:lpstr>
      <vt:lpstr>Bell MT</vt:lpstr>
      <vt:lpstr>Bookman Old Style</vt:lpstr>
      <vt:lpstr>Calibri</vt:lpstr>
      <vt:lpstr>Californian FB</vt:lpstr>
      <vt:lpstr>Calisto MT</vt:lpstr>
      <vt:lpstr>Cambria</vt:lpstr>
      <vt:lpstr>Cambria Math</vt:lpstr>
      <vt:lpstr>Centaur</vt:lpstr>
      <vt:lpstr>Century</vt:lpstr>
      <vt:lpstr>Century Gothic</vt:lpstr>
      <vt:lpstr>Century Schoolbook</vt:lpstr>
      <vt:lpstr>Colonna MT</vt:lpstr>
      <vt:lpstr>Complex</vt:lpstr>
      <vt:lpstr>Constantia</vt:lpstr>
      <vt:lpstr>Corbel</vt:lpstr>
      <vt:lpstr>Ebrima</vt:lpstr>
      <vt:lpstr>Eras Demi ITC</vt:lpstr>
      <vt:lpstr>FrankRuehl</vt:lpstr>
      <vt:lpstr>Gill Sans MT</vt:lpstr>
      <vt:lpstr>Gill Sans Ultra Bold</vt:lpstr>
      <vt:lpstr>High Tower Text</vt:lpstr>
      <vt:lpstr>Impact</vt:lpstr>
      <vt:lpstr>Imprint MT Shadow</vt:lpstr>
      <vt:lpstr>ISOCPEUR</vt:lpstr>
      <vt:lpstr>KodchiangUPC</vt:lpstr>
      <vt:lpstr>Lao UI</vt:lpstr>
      <vt:lpstr>Leelawadee</vt:lpstr>
      <vt:lpstr>Maiandra GD</vt:lpstr>
      <vt:lpstr>Mangal</vt:lpstr>
      <vt:lpstr>Segoe UI</vt:lpstr>
      <vt:lpstr>Swis721 BdOul BT</vt:lpstr>
      <vt:lpstr>Tahoma</vt:lpstr>
      <vt:lpstr>Times New Roman</vt:lpstr>
      <vt:lpstr>Trebuchet MS</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11081</cp:revision>
  <cp:lastPrinted>2003-08-14T09:54:30Z</cp:lastPrinted>
  <dcterms:created xsi:type="dcterms:W3CDTF">2001-03-12T13:44:53Z</dcterms:created>
  <dcterms:modified xsi:type="dcterms:W3CDTF">2017-09-08T11:22:12Z</dcterms:modified>
</cp:coreProperties>
</file>