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6"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 id="310" r:id="rId18"/>
    <p:sldId id="311" r:id="rId19"/>
    <p:sldId id="312" r:id="rId20"/>
    <p:sldId id="313" r:id="rId21"/>
    <p:sldId id="314" r:id="rId22"/>
    <p:sldId id="315" r:id="rId23"/>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8000"/>
    <a:srgbClr val="33CC33"/>
    <a:srgbClr val="CC0099"/>
    <a:srgbClr val="FFFF99"/>
    <a:srgbClr val="669900"/>
    <a:srgbClr val="FF66CC"/>
    <a:srgbClr val="990033"/>
    <a:srgbClr val="FFFF66"/>
    <a:srgbClr val="5DC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85660" autoAdjust="0"/>
  </p:normalViewPr>
  <p:slideViewPr>
    <p:cSldViewPr>
      <p:cViewPr varScale="1">
        <p:scale>
          <a:sx n="70" d="100"/>
          <a:sy n="70" d="100"/>
        </p:scale>
        <p:origin x="1560" y="60"/>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503B56-3218-46D1-849E-018129832FD5}" type="slidenum">
              <a:rPr lang="cs-CZ" smtClean="0"/>
              <a:pPr/>
              <a:t>1</a:t>
            </a:fld>
            <a:endParaRPr lang="cs-CZ"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cs-CZ" dirty="0" smtClean="0"/>
              <a:t>SOBOTA</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3" Type="http://schemas.openxmlformats.org/officeDocument/2006/relationships/image" Target="../media/image563.emf"/><Relationship Id="rId18" Type="http://schemas.openxmlformats.org/officeDocument/2006/relationships/image" Target="../media/image568.emf"/><Relationship Id="rId26" Type="http://schemas.openxmlformats.org/officeDocument/2006/relationships/image" Target="../media/image576.emf"/><Relationship Id="rId39" Type="http://schemas.openxmlformats.org/officeDocument/2006/relationships/image" Target="../media/image589.emf"/><Relationship Id="rId21" Type="http://schemas.openxmlformats.org/officeDocument/2006/relationships/image" Target="../media/image571.emf"/><Relationship Id="rId34" Type="http://schemas.openxmlformats.org/officeDocument/2006/relationships/image" Target="../media/image584.emf"/><Relationship Id="rId42" Type="http://schemas.openxmlformats.org/officeDocument/2006/relationships/image" Target="../media/image592.emf"/><Relationship Id="rId47" Type="http://schemas.openxmlformats.org/officeDocument/2006/relationships/image" Target="../media/image597.emf"/><Relationship Id="rId50" Type="http://schemas.openxmlformats.org/officeDocument/2006/relationships/image" Target="../media/image600.emf"/><Relationship Id="rId55" Type="http://schemas.openxmlformats.org/officeDocument/2006/relationships/image" Target="../media/image605.emf"/><Relationship Id="rId63" Type="http://schemas.openxmlformats.org/officeDocument/2006/relationships/image" Target="../media/image613.emf"/><Relationship Id="rId68" Type="http://schemas.openxmlformats.org/officeDocument/2006/relationships/image" Target="../media/image618.emf"/><Relationship Id="rId7" Type="http://schemas.openxmlformats.org/officeDocument/2006/relationships/image" Target="../media/image557.png"/><Relationship Id="rId2" Type="http://schemas.openxmlformats.org/officeDocument/2006/relationships/notesSlide" Target="../notesSlides/notesSlide9.xml"/><Relationship Id="rId16" Type="http://schemas.openxmlformats.org/officeDocument/2006/relationships/image" Target="../media/image566.emf"/><Relationship Id="rId29" Type="http://schemas.openxmlformats.org/officeDocument/2006/relationships/image" Target="../media/image579.emf"/><Relationship Id="rId1" Type="http://schemas.openxmlformats.org/officeDocument/2006/relationships/slideLayout" Target="../slideLayouts/slideLayout7.xml"/><Relationship Id="rId6" Type="http://schemas.openxmlformats.org/officeDocument/2006/relationships/image" Target="../media/image556.png"/><Relationship Id="rId11" Type="http://schemas.openxmlformats.org/officeDocument/2006/relationships/image" Target="../media/image561.emf"/><Relationship Id="rId24" Type="http://schemas.openxmlformats.org/officeDocument/2006/relationships/image" Target="../media/image574.emf"/><Relationship Id="rId32" Type="http://schemas.openxmlformats.org/officeDocument/2006/relationships/image" Target="../media/image582.emf"/><Relationship Id="rId37" Type="http://schemas.openxmlformats.org/officeDocument/2006/relationships/image" Target="../media/image587.emf"/><Relationship Id="rId40" Type="http://schemas.openxmlformats.org/officeDocument/2006/relationships/image" Target="../media/image590.emf"/><Relationship Id="rId45" Type="http://schemas.openxmlformats.org/officeDocument/2006/relationships/image" Target="../media/image595.emf"/><Relationship Id="rId53" Type="http://schemas.openxmlformats.org/officeDocument/2006/relationships/image" Target="../media/image603.emf"/><Relationship Id="rId58" Type="http://schemas.openxmlformats.org/officeDocument/2006/relationships/image" Target="../media/image608.emf"/><Relationship Id="rId66" Type="http://schemas.openxmlformats.org/officeDocument/2006/relationships/image" Target="../media/image616.emf"/><Relationship Id="rId5" Type="http://schemas.openxmlformats.org/officeDocument/2006/relationships/image" Target="../media/image555.jpeg"/><Relationship Id="rId15" Type="http://schemas.openxmlformats.org/officeDocument/2006/relationships/image" Target="../media/image565.emf"/><Relationship Id="rId23" Type="http://schemas.openxmlformats.org/officeDocument/2006/relationships/image" Target="../media/image573.emf"/><Relationship Id="rId28" Type="http://schemas.openxmlformats.org/officeDocument/2006/relationships/image" Target="../media/image578.emf"/><Relationship Id="rId36" Type="http://schemas.openxmlformats.org/officeDocument/2006/relationships/image" Target="../media/image586.emf"/><Relationship Id="rId49" Type="http://schemas.openxmlformats.org/officeDocument/2006/relationships/image" Target="../media/image599.emf"/><Relationship Id="rId57" Type="http://schemas.openxmlformats.org/officeDocument/2006/relationships/image" Target="../media/image607.emf"/><Relationship Id="rId61" Type="http://schemas.openxmlformats.org/officeDocument/2006/relationships/image" Target="../media/image611.emf"/><Relationship Id="rId10" Type="http://schemas.openxmlformats.org/officeDocument/2006/relationships/image" Target="../media/image560.emf"/><Relationship Id="rId19" Type="http://schemas.openxmlformats.org/officeDocument/2006/relationships/image" Target="../media/image569.emf"/><Relationship Id="rId31" Type="http://schemas.openxmlformats.org/officeDocument/2006/relationships/image" Target="../media/image581.emf"/><Relationship Id="rId44" Type="http://schemas.openxmlformats.org/officeDocument/2006/relationships/image" Target="../media/image594.emf"/><Relationship Id="rId52" Type="http://schemas.openxmlformats.org/officeDocument/2006/relationships/image" Target="../media/image602.emf"/><Relationship Id="rId60" Type="http://schemas.openxmlformats.org/officeDocument/2006/relationships/image" Target="../media/image610.emf"/><Relationship Id="rId65" Type="http://schemas.openxmlformats.org/officeDocument/2006/relationships/image" Target="../media/image615.emf"/><Relationship Id="rId4" Type="http://schemas.openxmlformats.org/officeDocument/2006/relationships/image" Target="../media/image554.jpeg"/><Relationship Id="rId9" Type="http://schemas.openxmlformats.org/officeDocument/2006/relationships/image" Target="../media/image559.png"/><Relationship Id="rId14" Type="http://schemas.openxmlformats.org/officeDocument/2006/relationships/image" Target="../media/image564.emf"/><Relationship Id="rId22" Type="http://schemas.openxmlformats.org/officeDocument/2006/relationships/image" Target="../media/image572.emf"/><Relationship Id="rId27" Type="http://schemas.openxmlformats.org/officeDocument/2006/relationships/image" Target="../media/image577.emf"/><Relationship Id="rId30" Type="http://schemas.openxmlformats.org/officeDocument/2006/relationships/image" Target="../media/image580.emf"/><Relationship Id="rId35" Type="http://schemas.openxmlformats.org/officeDocument/2006/relationships/image" Target="../media/image585.emf"/><Relationship Id="rId43" Type="http://schemas.openxmlformats.org/officeDocument/2006/relationships/image" Target="../media/image593.emf"/><Relationship Id="rId48" Type="http://schemas.openxmlformats.org/officeDocument/2006/relationships/image" Target="../media/image598.emf"/><Relationship Id="rId56" Type="http://schemas.openxmlformats.org/officeDocument/2006/relationships/image" Target="../media/image606.emf"/><Relationship Id="rId64" Type="http://schemas.openxmlformats.org/officeDocument/2006/relationships/image" Target="../media/image614.emf"/><Relationship Id="rId69" Type="http://schemas.openxmlformats.org/officeDocument/2006/relationships/image" Target="../media/image619.emf"/><Relationship Id="rId8" Type="http://schemas.openxmlformats.org/officeDocument/2006/relationships/image" Target="../media/image558.png"/><Relationship Id="rId51" Type="http://schemas.openxmlformats.org/officeDocument/2006/relationships/image" Target="../media/image601.emf"/><Relationship Id="rId3" Type="http://schemas.openxmlformats.org/officeDocument/2006/relationships/image" Target="../media/image11.jpeg"/><Relationship Id="rId12" Type="http://schemas.openxmlformats.org/officeDocument/2006/relationships/image" Target="../media/image562.emf"/><Relationship Id="rId17" Type="http://schemas.openxmlformats.org/officeDocument/2006/relationships/image" Target="../media/image567.emf"/><Relationship Id="rId25" Type="http://schemas.openxmlformats.org/officeDocument/2006/relationships/image" Target="../media/image575.emf"/><Relationship Id="rId33" Type="http://schemas.openxmlformats.org/officeDocument/2006/relationships/image" Target="../media/image583.emf"/><Relationship Id="rId38" Type="http://schemas.openxmlformats.org/officeDocument/2006/relationships/image" Target="../media/image588.emf"/><Relationship Id="rId46" Type="http://schemas.openxmlformats.org/officeDocument/2006/relationships/image" Target="../media/image596.emf"/><Relationship Id="rId59" Type="http://schemas.openxmlformats.org/officeDocument/2006/relationships/image" Target="../media/image609.emf"/><Relationship Id="rId67" Type="http://schemas.openxmlformats.org/officeDocument/2006/relationships/image" Target="../media/image617.emf"/><Relationship Id="rId20" Type="http://schemas.openxmlformats.org/officeDocument/2006/relationships/image" Target="../media/image570.emf"/><Relationship Id="rId41" Type="http://schemas.openxmlformats.org/officeDocument/2006/relationships/image" Target="../media/image591.emf"/><Relationship Id="rId54" Type="http://schemas.openxmlformats.org/officeDocument/2006/relationships/image" Target="../media/image604.emf"/><Relationship Id="rId62" Type="http://schemas.openxmlformats.org/officeDocument/2006/relationships/image" Target="../media/image612.emf"/></Relationships>
</file>

<file path=ppt/slides/_rels/slide11.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21.png"/></Relationships>
</file>

<file path=ppt/slides/_rels/slide12.xml.rels><?xml version="1.0" encoding="UTF-8" standalone="yes"?>
<Relationships xmlns="http://schemas.openxmlformats.org/package/2006/relationships"><Relationship Id="rId3" Type="http://schemas.openxmlformats.org/officeDocument/2006/relationships/image" Target="../media/image622.jpeg"/><Relationship Id="rId7" Type="http://schemas.openxmlformats.org/officeDocument/2006/relationships/image" Target="../media/image6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24.png"/><Relationship Id="rId5" Type="http://schemas.openxmlformats.org/officeDocument/2006/relationships/image" Target="../media/image623.jpeg"/><Relationship Id="rId4" Type="http://schemas.openxmlformats.org/officeDocument/2006/relationships/image" Target="../media/image448.png"/></Relationships>
</file>

<file path=ppt/slides/_rels/slide13.xml.rels><?xml version="1.0" encoding="UTF-8" standalone="yes"?>
<Relationships xmlns="http://schemas.openxmlformats.org/package/2006/relationships"><Relationship Id="rId3" Type="http://schemas.openxmlformats.org/officeDocument/2006/relationships/image" Target="../media/image626.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628.png"/><Relationship Id="rId4" Type="http://schemas.openxmlformats.org/officeDocument/2006/relationships/image" Target="../media/image627.jpeg"/></Relationships>
</file>

<file path=ppt/slides/_rels/slide14.xml.rels><?xml version="1.0" encoding="UTF-8" standalone="yes"?>
<Relationships xmlns="http://schemas.openxmlformats.org/package/2006/relationships"><Relationship Id="rId8" Type="http://schemas.openxmlformats.org/officeDocument/2006/relationships/image" Target="../media/image634.emf"/><Relationship Id="rId13" Type="http://schemas.openxmlformats.org/officeDocument/2006/relationships/image" Target="../media/image639.emf"/><Relationship Id="rId18" Type="http://schemas.openxmlformats.org/officeDocument/2006/relationships/image" Target="../media/image644.emf"/><Relationship Id="rId26" Type="http://schemas.openxmlformats.org/officeDocument/2006/relationships/image" Target="../media/image652.emf"/><Relationship Id="rId39" Type="http://schemas.openxmlformats.org/officeDocument/2006/relationships/image" Target="../media/image665.emf"/><Relationship Id="rId3" Type="http://schemas.openxmlformats.org/officeDocument/2006/relationships/image" Target="../media/image629.jpeg"/><Relationship Id="rId21" Type="http://schemas.openxmlformats.org/officeDocument/2006/relationships/image" Target="../media/image647.emf"/><Relationship Id="rId34" Type="http://schemas.openxmlformats.org/officeDocument/2006/relationships/image" Target="../media/image660.emf"/><Relationship Id="rId7" Type="http://schemas.openxmlformats.org/officeDocument/2006/relationships/image" Target="../media/image633.emf"/><Relationship Id="rId12" Type="http://schemas.openxmlformats.org/officeDocument/2006/relationships/image" Target="../media/image638.emf"/><Relationship Id="rId17" Type="http://schemas.openxmlformats.org/officeDocument/2006/relationships/image" Target="../media/image643.emf"/><Relationship Id="rId25" Type="http://schemas.openxmlformats.org/officeDocument/2006/relationships/image" Target="../media/image651.emf"/><Relationship Id="rId33" Type="http://schemas.openxmlformats.org/officeDocument/2006/relationships/image" Target="../media/image659.emf"/><Relationship Id="rId38" Type="http://schemas.openxmlformats.org/officeDocument/2006/relationships/image" Target="../media/image664.emf"/><Relationship Id="rId2" Type="http://schemas.openxmlformats.org/officeDocument/2006/relationships/notesSlide" Target="../notesSlides/notesSlide13.xml"/><Relationship Id="rId16" Type="http://schemas.openxmlformats.org/officeDocument/2006/relationships/image" Target="../media/image642.emf"/><Relationship Id="rId20" Type="http://schemas.openxmlformats.org/officeDocument/2006/relationships/image" Target="../media/image646.emf"/><Relationship Id="rId29" Type="http://schemas.openxmlformats.org/officeDocument/2006/relationships/image" Target="../media/image655.emf"/><Relationship Id="rId41" Type="http://schemas.openxmlformats.org/officeDocument/2006/relationships/image" Target="../media/image667.emf"/><Relationship Id="rId1" Type="http://schemas.openxmlformats.org/officeDocument/2006/relationships/slideLayout" Target="../slideLayouts/slideLayout7.xml"/><Relationship Id="rId6" Type="http://schemas.openxmlformats.org/officeDocument/2006/relationships/image" Target="../media/image632.emf"/><Relationship Id="rId11" Type="http://schemas.openxmlformats.org/officeDocument/2006/relationships/image" Target="../media/image637.emf"/><Relationship Id="rId24" Type="http://schemas.openxmlformats.org/officeDocument/2006/relationships/image" Target="../media/image650.emf"/><Relationship Id="rId32" Type="http://schemas.openxmlformats.org/officeDocument/2006/relationships/image" Target="../media/image658.emf"/><Relationship Id="rId37" Type="http://schemas.openxmlformats.org/officeDocument/2006/relationships/image" Target="../media/image663.emf"/><Relationship Id="rId40" Type="http://schemas.openxmlformats.org/officeDocument/2006/relationships/image" Target="../media/image666.emf"/><Relationship Id="rId5" Type="http://schemas.openxmlformats.org/officeDocument/2006/relationships/image" Target="../media/image631.emf"/><Relationship Id="rId15" Type="http://schemas.openxmlformats.org/officeDocument/2006/relationships/image" Target="../media/image641.emf"/><Relationship Id="rId23" Type="http://schemas.openxmlformats.org/officeDocument/2006/relationships/image" Target="../media/image649.emf"/><Relationship Id="rId28" Type="http://schemas.openxmlformats.org/officeDocument/2006/relationships/image" Target="../media/image654.emf"/><Relationship Id="rId36" Type="http://schemas.openxmlformats.org/officeDocument/2006/relationships/image" Target="../media/image662.emf"/><Relationship Id="rId10" Type="http://schemas.openxmlformats.org/officeDocument/2006/relationships/image" Target="../media/image636.emf"/><Relationship Id="rId19" Type="http://schemas.openxmlformats.org/officeDocument/2006/relationships/image" Target="../media/image645.emf"/><Relationship Id="rId31" Type="http://schemas.openxmlformats.org/officeDocument/2006/relationships/image" Target="../media/image657.emf"/><Relationship Id="rId4" Type="http://schemas.openxmlformats.org/officeDocument/2006/relationships/image" Target="../media/image630.emf"/><Relationship Id="rId9" Type="http://schemas.openxmlformats.org/officeDocument/2006/relationships/image" Target="../media/image635.emf"/><Relationship Id="rId14" Type="http://schemas.openxmlformats.org/officeDocument/2006/relationships/image" Target="../media/image640.emf"/><Relationship Id="rId22" Type="http://schemas.openxmlformats.org/officeDocument/2006/relationships/image" Target="../media/image648.emf"/><Relationship Id="rId27" Type="http://schemas.openxmlformats.org/officeDocument/2006/relationships/image" Target="../media/image653.emf"/><Relationship Id="rId30" Type="http://schemas.openxmlformats.org/officeDocument/2006/relationships/image" Target="../media/image656.emf"/><Relationship Id="rId35" Type="http://schemas.openxmlformats.org/officeDocument/2006/relationships/image" Target="../media/image661.emf"/></Relationships>
</file>

<file path=ppt/slides/_rels/slide15.xml.rels><?xml version="1.0" encoding="UTF-8" standalone="yes"?>
<Relationships xmlns="http://schemas.openxmlformats.org/package/2006/relationships"><Relationship Id="rId3" Type="http://schemas.openxmlformats.org/officeDocument/2006/relationships/image" Target="../media/image668.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69.png"/></Relationships>
</file>

<file path=ppt/slides/_rels/slide16.xml.rels><?xml version="1.0" encoding="UTF-8" standalone="yes"?>
<Relationships xmlns="http://schemas.openxmlformats.org/package/2006/relationships"><Relationship Id="rId8" Type="http://schemas.openxmlformats.org/officeDocument/2006/relationships/image" Target="../media/image675.emf"/><Relationship Id="rId3" Type="http://schemas.openxmlformats.org/officeDocument/2006/relationships/image" Target="../media/image670.emf"/><Relationship Id="rId7" Type="http://schemas.openxmlformats.org/officeDocument/2006/relationships/image" Target="../media/image674.emf"/><Relationship Id="rId12" Type="http://schemas.openxmlformats.org/officeDocument/2006/relationships/image" Target="../media/image679.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73.emf"/><Relationship Id="rId11" Type="http://schemas.openxmlformats.org/officeDocument/2006/relationships/image" Target="../media/image678.emf"/><Relationship Id="rId5" Type="http://schemas.openxmlformats.org/officeDocument/2006/relationships/image" Target="../media/image672.emf"/><Relationship Id="rId10" Type="http://schemas.openxmlformats.org/officeDocument/2006/relationships/image" Target="../media/image677.emf"/><Relationship Id="rId4" Type="http://schemas.openxmlformats.org/officeDocument/2006/relationships/image" Target="../media/image671.emf"/><Relationship Id="rId9" Type="http://schemas.openxmlformats.org/officeDocument/2006/relationships/image" Target="../media/image676.emf"/></Relationships>
</file>

<file path=ppt/slides/_rels/slide17.xml.rels><?xml version="1.0" encoding="UTF-8" standalone="yes"?>
<Relationships xmlns="http://schemas.openxmlformats.org/package/2006/relationships"><Relationship Id="rId3" Type="http://schemas.openxmlformats.org/officeDocument/2006/relationships/image" Target="../media/image681.png"/><Relationship Id="rId2" Type="http://schemas.openxmlformats.org/officeDocument/2006/relationships/image" Target="../media/image680.jpeg"/><Relationship Id="rId1" Type="http://schemas.openxmlformats.org/officeDocument/2006/relationships/slideLayout" Target="../slideLayouts/slideLayout12.xml"/><Relationship Id="rId5" Type="http://schemas.openxmlformats.org/officeDocument/2006/relationships/image" Target="../media/image683.jpeg"/><Relationship Id="rId4" Type="http://schemas.openxmlformats.org/officeDocument/2006/relationships/image" Target="../media/image682.png"/></Relationships>
</file>

<file path=ppt/slides/_rels/slide18.xml.rels><?xml version="1.0" encoding="UTF-8" standalone="yes"?>
<Relationships xmlns="http://schemas.openxmlformats.org/package/2006/relationships"><Relationship Id="rId3" Type="http://schemas.openxmlformats.org/officeDocument/2006/relationships/image" Target="../media/image685.png"/><Relationship Id="rId2" Type="http://schemas.openxmlformats.org/officeDocument/2006/relationships/image" Target="../media/image684.png"/><Relationship Id="rId1" Type="http://schemas.openxmlformats.org/officeDocument/2006/relationships/slideLayout" Target="../slideLayouts/slideLayout12.xml"/><Relationship Id="rId6" Type="http://schemas.openxmlformats.org/officeDocument/2006/relationships/image" Target="../media/image687.png"/><Relationship Id="rId5" Type="http://schemas.openxmlformats.org/officeDocument/2006/relationships/image" Target="../media/image11.jpeg"/><Relationship Id="rId4" Type="http://schemas.openxmlformats.org/officeDocument/2006/relationships/image" Target="../media/image686.jpeg"/></Relationships>
</file>

<file path=ppt/slides/_rels/slide19.xml.rels><?xml version="1.0" encoding="UTF-8" standalone="yes"?>
<Relationships xmlns="http://schemas.openxmlformats.org/package/2006/relationships"><Relationship Id="rId8" Type="http://schemas.openxmlformats.org/officeDocument/2006/relationships/image" Target="../media/image694.png"/><Relationship Id="rId3" Type="http://schemas.openxmlformats.org/officeDocument/2006/relationships/image" Target="../media/image689.png"/><Relationship Id="rId7" Type="http://schemas.openxmlformats.org/officeDocument/2006/relationships/image" Target="../media/image693.png"/><Relationship Id="rId2" Type="http://schemas.openxmlformats.org/officeDocument/2006/relationships/image" Target="../media/image688.png"/><Relationship Id="rId1" Type="http://schemas.openxmlformats.org/officeDocument/2006/relationships/slideLayout" Target="../slideLayouts/slideLayout12.xml"/><Relationship Id="rId6" Type="http://schemas.openxmlformats.org/officeDocument/2006/relationships/image" Target="../media/image692.png"/><Relationship Id="rId5" Type="http://schemas.openxmlformats.org/officeDocument/2006/relationships/image" Target="../media/image691.jpeg"/><Relationship Id="rId4" Type="http://schemas.openxmlformats.org/officeDocument/2006/relationships/image" Target="../media/image690.jpeg"/><Relationship Id="rId9" Type="http://schemas.openxmlformats.org/officeDocument/2006/relationships/image" Target="../media/image695.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izolace-beran.cz/index.php?lg=cz" TargetMode="External"/><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697.png"/><Relationship Id="rId2" Type="http://schemas.openxmlformats.org/officeDocument/2006/relationships/image" Target="../media/image696.png"/><Relationship Id="rId1" Type="http://schemas.openxmlformats.org/officeDocument/2006/relationships/slideLayout" Target="../slideLayouts/slideLayout12.xml"/><Relationship Id="rId6" Type="http://schemas.openxmlformats.org/officeDocument/2006/relationships/image" Target="../media/image700.png"/><Relationship Id="rId5" Type="http://schemas.openxmlformats.org/officeDocument/2006/relationships/image" Target="../media/image699.png"/><Relationship Id="rId4" Type="http://schemas.openxmlformats.org/officeDocument/2006/relationships/image" Target="../media/image698.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01.jpeg"/><Relationship Id="rId1" Type="http://schemas.openxmlformats.org/officeDocument/2006/relationships/slideLayout" Target="../slideLayouts/slideLayout12.xml"/><Relationship Id="rId5" Type="http://schemas.openxmlformats.org/officeDocument/2006/relationships/image" Target="../media/image703.png"/><Relationship Id="rId4" Type="http://schemas.openxmlformats.org/officeDocument/2006/relationships/image" Target="../media/image702.png"/></Relationships>
</file>

<file path=ppt/slides/_rels/slide22.xml.rels><?xml version="1.0" encoding="UTF-8" standalone="yes"?>
<Relationships xmlns="http://schemas.openxmlformats.org/package/2006/relationships"><Relationship Id="rId2" Type="http://schemas.openxmlformats.org/officeDocument/2006/relationships/image" Target="../media/image70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3" Type="http://schemas.openxmlformats.org/officeDocument/2006/relationships/image" Target="../media/image29.emf"/><Relationship Id="rId18" Type="http://schemas.openxmlformats.org/officeDocument/2006/relationships/image" Target="../media/image34.emf"/><Relationship Id="rId26" Type="http://schemas.openxmlformats.org/officeDocument/2006/relationships/image" Target="../media/image42.emf"/><Relationship Id="rId39" Type="http://schemas.openxmlformats.org/officeDocument/2006/relationships/image" Target="../media/image55.emf"/><Relationship Id="rId21" Type="http://schemas.openxmlformats.org/officeDocument/2006/relationships/image" Target="../media/image37.emf"/><Relationship Id="rId34" Type="http://schemas.openxmlformats.org/officeDocument/2006/relationships/image" Target="../media/image50.emf"/><Relationship Id="rId42" Type="http://schemas.openxmlformats.org/officeDocument/2006/relationships/image" Target="../media/image58.emf"/><Relationship Id="rId47" Type="http://schemas.openxmlformats.org/officeDocument/2006/relationships/image" Target="../media/image63.emf"/><Relationship Id="rId50" Type="http://schemas.openxmlformats.org/officeDocument/2006/relationships/image" Target="../media/image66.emf"/><Relationship Id="rId55" Type="http://schemas.openxmlformats.org/officeDocument/2006/relationships/image" Target="../media/image71.emf"/><Relationship Id="rId63" Type="http://schemas.openxmlformats.org/officeDocument/2006/relationships/image" Target="../media/image79.emf"/><Relationship Id="rId68" Type="http://schemas.openxmlformats.org/officeDocument/2006/relationships/image" Target="../media/image84.emf"/><Relationship Id="rId76" Type="http://schemas.openxmlformats.org/officeDocument/2006/relationships/image" Target="../media/image92.emf"/><Relationship Id="rId7" Type="http://schemas.openxmlformats.org/officeDocument/2006/relationships/image" Target="../media/image23.emf"/><Relationship Id="rId71" Type="http://schemas.openxmlformats.org/officeDocument/2006/relationships/image" Target="../media/image87.emf"/><Relationship Id="rId2" Type="http://schemas.openxmlformats.org/officeDocument/2006/relationships/notesSlide" Target="../notesSlides/notesSlide4.xml"/><Relationship Id="rId16" Type="http://schemas.openxmlformats.org/officeDocument/2006/relationships/image" Target="../media/image32.emf"/><Relationship Id="rId29" Type="http://schemas.openxmlformats.org/officeDocument/2006/relationships/image" Target="../media/image45.emf"/><Relationship Id="rId11" Type="http://schemas.openxmlformats.org/officeDocument/2006/relationships/image" Target="../media/image27.emf"/><Relationship Id="rId24" Type="http://schemas.openxmlformats.org/officeDocument/2006/relationships/image" Target="../media/image40.emf"/><Relationship Id="rId32" Type="http://schemas.openxmlformats.org/officeDocument/2006/relationships/image" Target="../media/image48.emf"/><Relationship Id="rId37" Type="http://schemas.openxmlformats.org/officeDocument/2006/relationships/image" Target="../media/image53.emf"/><Relationship Id="rId40" Type="http://schemas.openxmlformats.org/officeDocument/2006/relationships/image" Target="../media/image56.emf"/><Relationship Id="rId45" Type="http://schemas.openxmlformats.org/officeDocument/2006/relationships/image" Target="../media/image61.emf"/><Relationship Id="rId53" Type="http://schemas.openxmlformats.org/officeDocument/2006/relationships/image" Target="../media/image69.emf"/><Relationship Id="rId58" Type="http://schemas.openxmlformats.org/officeDocument/2006/relationships/image" Target="../media/image74.emf"/><Relationship Id="rId66" Type="http://schemas.openxmlformats.org/officeDocument/2006/relationships/image" Target="../media/image82.emf"/><Relationship Id="rId74" Type="http://schemas.openxmlformats.org/officeDocument/2006/relationships/image" Target="../media/image90.emf"/><Relationship Id="rId79" Type="http://schemas.openxmlformats.org/officeDocument/2006/relationships/image" Target="../media/image95.emf"/><Relationship Id="rId5" Type="http://schemas.openxmlformats.org/officeDocument/2006/relationships/image" Target="../media/image21.emf"/><Relationship Id="rId61" Type="http://schemas.openxmlformats.org/officeDocument/2006/relationships/image" Target="../media/image77.emf"/><Relationship Id="rId82" Type="http://schemas.openxmlformats.org/officeDocument/2006/relationships/image" Target="../media/image98.emf"/><Relationship Id="rId10" Type="http://schemas.openxmlformats.org/officeDocument/2006/relationships/image" Target="../media/image26.emf"/><Relationship Id="rId19" Type="http://schemas.openxmlformats.org/officeDocument/2006/relationships/image" Target="../media/image35.emf"/><Relationship Id="rId31" Type="http://schemas.openxmlformats.org/officeDocument/2006/relationships/image" Target="../media/image47.emf"/><Relationship Id="rId44" Type="http://schemas.openxmlformats.org/officeDocument/2006/relationships/image" Target="../media/image60.emf"/><Relationship Id="rId52" Type="http://schemas.openxmlformats.org/officeDocument/2006/relationships/image" Target="../media/image68.emf"/><Relationship Id="rId60" Type="http://schemas.openxmlformats.org/officeDocument/2006/relationships/image" Target="../media/image76.emf"/><Relationship Id="rId65" Type="http://schemas.openxmlformats.org/officeDocument/2006/relationships/image" Target="../media/image81.emf"/><Relationship Id="rId73" Type="http://schemas.openxmlformats.org/officeDocument/2006/relationships/image" Target="../media/image89.emf"/><Relationship Id="rId78" Type="http://schemas.openxmlformats.org/officeDocument/2006/relationships/image" Target="../media/image94.emf"/><Relationship Id="rId81" Type="http://schemas.openxmlformats.org/officeDocument/2006/relationships/image" Target="../media/image97.emf"/><Relationship Id="rId4" Type="http://schemas.openxmlformats.org/officeDocument/2006/relationships/image" Target="../media/image20.jpeg"/><Relationship Id="rId9" Type="http://schemas.openxmlformats.org/officeDocument/2006/relationships/image" Target="../media/image25.emf"/><Relationship Id="rId14" Type="http://schemas.openxmlformats.org/officeDocument/2006/relationships/image" Target="../media/image30.emf"/><Relationship Id="rId22" Type="http://schemas.openxmlformats.org/officeDocument/2006/relationships/image" Target="../media/image38.emf"/><Relationship Id="rId27" Type="http://schemas.openxmlformats.org/officeDocument/2006/relationships/image" Target="../media/image43.emf"/><Relationship Id="rId30" Type="http://schemas.openxmlformats.org/officeDocument/2006/relationships/image" Target="../media/image46.emf"/><Relationship Id="rId35" Type="http://schemas.openxmlformats.org/officeDocument/2006/relationships/image" Target="../media/image51.emf"/><Relationship Id="rId43" Type="http://schemas.openxmlformats.org/officeDocument/2006/relationships/image" Target="../media/image59.emf"/><Relationship Id="rId48" Type="http://schemas.openxmlformats.org/officeDocument/2006/relationships/image" Target="../media/image64.emf"/><Relationship Id="rId56" Type="http://schemas.openxmlformats.org/officeDocument/2006/relationships/image" Target="../media/image72.emf"/><Relationship Id="rId64" Type="http://schemas.openxmlformats.org/officeDocument/2006/relationships/image" Target="../media/image80.emf"/><Relationship Id="rId69" Type="http://schemas.openxmlformats.org/officeDocument/2006/relationships/image" Target="../media/image85.emf"/><Relationship Id="rId77" Type="http://schemas.openxmlformats.org/officeDocument/2006/relationships/image" Target="../media/image93.emf"/><Relationship Id="rId8" Type="http://schemas.openxmlformats.org/officeDocument/2006/relationships/image" Target="../media/image24.emf"/><Relationship Id="rId51" Type="http://schemas.openxmlformats.org/officeDocument/2006/relationships/image" Target="../media/image67.emf"/><Relationship Id="rId72" Type="http://schemas.openxmlformats.org/officeDocument/2006/relationships/image" Target="../media/image88.emf"/><Relationship Id="rId80" Type="http://schemas.openxmlformats.org/officeDocument/2006/relationships/image" Target="../media/image96.emf"/><Relationship Id="rId3" Type="http://schemas.openxmlformats.org/officeDocument/2006/relationships/image" Target="../media/image19.jpeg"/><Relationship Id="rId12" Type="http://schemas.openxmlformats.org/officeDocument/2006/relationships/image" Target="../media/image28.emf"/><Relationship Id="rId17" Type="http://schemas.openxmlformats.org/officeDocument/2006/relationships/image" Target="../media/image33.emf"/><Relationship Id="rId25" Type="http://schemas.openxmlformats.org/officeDocument/2006/relationships/image" Target="../media/image41.emf"/><Relationship Id="rId33" Type="http://schemas.openxmlformats.org/officeDocument/2006/relationships/image" Target="../media/image49.emf"/><Relationship Id="rId38" Type="http://schemas.openxmlformats.org/officeDocument/2006/relationships/image" Target="../media/image54.emf"/><Relationship Id="rId46" Type="http://schemas.openxmlformats.org/officeDocument/2006/relationships/image" Target="../media/image62.emf"/><Relationship Id="rId59" Type="http://schemas.openxmlformats.org/officeDocument/2006/relationships/image" Target="../media/image75.emf"/><Relationship Id="rId67" Type="http://schemas.openxmlformats.org/officeDocument/2006/relationships/image" Target="../media/image83.emf"/><Relationship Id="rId20" Type="http://schemas.openxmlformats.org/officeDocument/2006/relationships/image" Target="../media/image36.emf"/><Relationship Id="rId41" Type="http://schemas.openxmlformats.org/officeDocument/2006/relationships/image" Target="../media/image57.emf"/><Relationship Id="rId54" Type="http://schemas.openxmlformats.org/officeDocument/2006/relationships/image" Target="../media/image70.emf"/><Relationship Id="rId62" Type="http://schemas.openxmlformats.org/officeDocument/2006/relationships/image" Target="../media/image78.emf"/><Relationship Id="rId70" Type="http://schemas.openxmlformats.org/officeDocument/2006/relationships/image" Target="../media/image86.emf"/><Relationship Id="rId75" Type="http://schemas.openxmlformats.org/officeDocument/2006/relationships/image" Target="../media/image91.emf"/><Relationship Id="rId1" Type="http://schemas.openxmlformats.org/officeDocument/2006/relationships/slideLayout" Target="../slideLayouts/slideLayout4.xml"/><Relationship Id="rId6" Type="http://schemas.openxmlformats.org/officeDocument/2006/relationships/image" Target="../media/image22.emf"/><Relationship Id="rId15" Type="http://schemas.openxmlformats.org/officeDocument/2006/relationships/image" Target="../media/image31.emf"/><Relationship Id="rId23" Type="http://schemas.openxmlformats.org/officeDocument/2006/relationships/image" Target="../media/image39.emf"/><Relationship Id="rId28" Type="http://schemas.openxmlformats.org/officeDocument/2006/relationships/image" Target="../media/image44.emf"/><Relationship Id="rId36" Type="http://schemas.openxmlformats.org/officeDocument/2006/relationships/image" Target="../media/image52.emf"/><Relationship Id="rId49" Type="http://schemas.openxmlformats.org/officeDocument/2006/relationships/image" Target="../media/image65.emf"/><Relationship Id="rId57" Type="http://schemas.openxmlformats.org/officeDocument/2006/relationships/image" Target="../media/image73.emf"/></Relationships>
</file>

<file path=ppt/slides/_rels/slide5.xml.rels><?xml version="1.0" encoding="UTF-8" standalone="yes"?>
<Relationships xmlns="http://schemas.openxmlformats.org/package/2006/relationships"><Relationship Id="rId26" Type="http://schemas.openxmlformats.org/officeDocument/2006/relationships/image" Target="../media/image122.emf"/><Relationship Id="rId117" Type="http://schemas.openxmlformats.org/officeDocument/2006/relationships/image" Target="../media/image213.emf"/><Relationship Id="rId21" Type="http://schemas.openxmlformats.org/officeDocument/2006/relationships/image" Target="../media/image117.emf"/><Relationship Id="rId42" Type="http://schemas.openxmlformats.org/officeDocument/2006/relationships/image" Target="../media/image138.emf"/><Relationship Id="rId47" Type="http://schemas.openxmlformats.org/officeDocument/2006/relationships/image" Target="../media/image143.emf"/><Relationship Id="rId63" Type="http://schemas.openxmlformats.org/officeDocument/2006/relationships/image" Target="../media/image159.emf"/><Relationship Id="rId68" Type="http://schemas.openxmlformats.org/officeDocument/2006/relationships/image" Target="../media/image164.emf"/><Relationship Id="rId84" Type="http://schemas.openxmlformats.org/officeDocument/2006/relationships/image" Target="../media/image180.emf"/><Relationship Id="rId89" Type="http://schemas.openxmlformats.org/officeDocument/2006/relationships/image" Target="../media/image185.emf"/><Relationship Id="rId112" Type="http://schemas.openxmlformats.org/officeDocument/2006/relationships/image" Target="../media/image208.emf"/><Relationship Id="rId133" Type="http://schemas.openxmlformats.org/officeDocument/2006/relationships/image" Target="../media/image229.emf"/><Relationship Id="rId138" Type="http://schemas.openxmlformats.org/officeDocument/2006/relationships/image" Target="../media/image234.emf"/><Relationship Id="rId154" Type="http://schemas.openxmlformats.org/officeDocument/2006/relationships/image" Target="../media/image250.emf"/><Relationship Id="rId159" Type="http://schemas.openxmlformats.org/officeDocument/2006/relationships/image" Target="../media/image255.emf"/><Relationship Id="rId16" Type="http://schemas.openxmlformats.org/officeDocument/2006/relationships/image" Target="../media/image112.emf"/><Relationship Id="rId107" Type="http://schemas.openxmlformats.org/officeDocument/2006/relationships/image" Target="../media/image203.emf"/><Relationship Id="rId11" Type="http://schemas.openxmlformats.org/officeDocument/2006/relationships/image" Target="../media/image107.emf"/><Relationship Id="rId32" Type="http://schemas.openxmlformats.org/officeDocument/2006/relationships/image" Target="../media/image128.emf"/><Relationship Id="rId37" Type="http://schemas.openxmlformats.org/officeDocument/2006/relationships/image" Target="../media/image133.emf"/><Relationship Id="rId53" Type="http://schemas.openxmlformats.org/officeDocument/2006/relationships/image" Target="../media/image149.emf"/><Relationship Id="rId58" Type="http://schemas.openxmlformats.org/officeDocument/2006/relationships/image" Target="../media/image154.emf"/><Relationship Id="rId74" Type="http://schemas.openxmlformats.org/officeDocument/2006/relationships/image" Target="../media/image170.emf"/><Relationship Id="rId79" Type="http://schemas.openxmlformats.org/officeDocument/2006/relationships/image" Target="../media/image175.emf"/><Relationship Id="rId102" Type="http://schemas.openxmlformats.org/officeDocument/2006/relationships/image" Target="../media/image198.emf"/><Relationship Id="rId123" Type="http://schemas.openxmlformats.org/officeDocument/2006/relationships/image" Target="../media/image219.emf"/><Relationship Id="rId128" Type="http://schemas.openxmlformats.org/officeDocument/2006/relationships/image" Target="../media/image224.emf"/><Relationship Id="rId144" Type="http://schemas.openxmlformats.org/officeDocument/2006/relationships/image" Target="../media/image240.emf"/><Relationship Id="rId149" Type="http://schemas.openxmlformats.org/officeDocument/2006/relationships/image" Target="../media/image245.emf"/><Relationship Id="rId5" Type="http://schemas.openxmlformats.org/officeDocument/2006/relationships/image" Target="../media/image101.emf"/><Relationship Id="rId90" Type="http://schemas.openxmlformats.org/officeDocument/2006/relationships/image" Target="../media/image186.emf"/><Relationship Id="rId95" Type="http://schemas.openxmlformats.org/officeDocument/2006/relationships/image" Target="../media/image191.emf"/><Relationship Id="rId160" Type="http://schemas.openxmlformats.org/officeDocument/2006/relationships/image" Target="../media/image256.emf"/><Relationship Id="rId22" Type="http://schemas.openxmlformats.org/officeDocument/2006/relationships/image" Target="../media/image118.emf"/><Relationship Id="rId27" Type="http://schemas.openxmlformats.org/officeDocument/2006/relationships/image" Target="../media/image123.emf"/><Relationship Id="rId43" Type="http://schemas.openxmlformats.org/officeDocument/2006/relationships/image" Target="../media/image139.emf"/><Relationship Id="rId48" Type="http://schemas.openxmlformats.org/officeDocument/2006/relationships/image" Target="../media/image144.emf"/><Relationship Id="rId64" Type="http://schemas.openxmlformats.org/officeDocument/2006/relationships/image" Target="../media/image160.emf"/><Relationship Id="rId69" Type="http://schemas.openxmlformats.org/officeDocument/2006/relationships/image" Target="../media/image165.emf"/><Relationship Id="rId113" Type="http://schemas.openxmlformats.org/officeDocument/2006/relationships/image" Target="../media/image209.emf"/><Relationship Id="rId118" Type="http://schemas.openxmlformats.org/officeDocument/2006/relationships/image" Target="../media/image214.emf"/><Relationship Id="rId134" Type="http://schemas.openxmlformats.org/officeDocument/2006/relationships/image" Target="../media/image230.emf"/><Relationship Id="rId139" Type="http://schemas.openxmlformats.org/officeDocument/2006/relationships/image" Target="../media/image235.emf"/><Relationship Id="rId80" Type="http://schemas.openxmlformats.org/officeDocument/2006/relationships/image" Target="../media/image176.emf"/><Relationship Id="rId85" Type="http://schemas.openxmlformats.org/officeDocument/2006/relationships/image" Target="../media/image181.emf"/><Relationship Id="rId150" Type="http://schemas.openxmlformats.org/officeDocument/2006/relationships/image" Target="../media/image246.emf"/><Relationship Id="rId155" Type="http://schemas.openxmlformats.org/officeDocument/2006/relationships/image" Target="../media/image251.emf"/><Relationship Id="rId12" Type="http://schemas.openxmlformats.org/officeDocument/2006/relationships/image" Target="../media/image108.emf"/><Relationship Id="rId17" Type="http://schemas.openxmlformats.org/officeDocument/2006/relationships/image" Target="../media/image113.emf"/><Relationship Id="rId33" Type="http://schemas.openxmlformats.org/officeDocument/2006/relationships/image" Target="../media/image129.emf"/><Relationship Id="rId38" Type="http://schemas.openxmlformats.org/officeDocument/2006/relationships/image" Target="../media/image134.emf"/><Relationship Id="rId59" Type="http://schemas.openxmlformats.org/officeDocument/2006/relationships/image" Target="../media/image155.emf"/><Relationship Id="rId103" Type="http://schemas.openxmlformats.org/officeDocument/2006/relationships/image" Target="../media/image199.emf"/><Relationship Id="rId108" Type="http://schemas.openxmlformats.org/officeDocument/2006/relationships/image" Target="../media/image204.emf"/><Relationship Id="rId124" Type="http://schemas.openxmlformats.org/officeDocument/2006/relationships/image" Target="../media/image220.emf"/><Relationship Id="rId129" Type="http://schemas.openxmlformats.org/officeDocument/2006/relationships/image" Target="../media/image225.emf"/><Relationship Id="rId54" Type="http://schemas.openxmlformats.org/officeDocument/2006/relationships/image" Target="../media/image150.emf"/><Relationship Id="rId70" Type="http://schemas.openxmlformats.org/officeDocument/2006/relationships/image" Target="../media/image166.emf"/><Relationship Id="rId75" Type="http://schemas.openxmlformats.org/officeDocument/2006/relationships/image" Target="../media/image171.emf"/><Relationship Id="rId91" Type="http://schemas.openxmlformats.org/officeDocument/2006/relationships/image" Target="../media/image187.emf"/><Relationship Id="rId96" Type="http://schemas.openxmlformats.org/officeDocument/2006/relationships/image" Target="../media/image192.emf"/><Relationship Id="rId140" Type="http://schemas.openxmlformats.org/officeDocument/2006/relationships/image" Target="../media/image236.emf"/><Relationship Id="rId145" Type="http://schemas.openxmlformats.org/officeDocument/2006/relationships/image" Target="../media/image241.emf"/><Relationship Id="rId161" Type="http://schemas.openxmlformats.org/officeDocument/2006/relationships/image" Target="../media/image257.emf"/><Relationship Id="rId1" Type="http://schemas.openxmlformats.org/officeDocument/2006/relationships/slideLayout" Target="../slideLayouts/slideLayout4.xml"/><Relationship Id="rId6" Type="http://schemas.openxmlformats.org/officeDocument/2006/relationships/image" Target="../media/image102.emf"/><Relationship Id="rId15" Type="http://schemas.openxmlformats.org/officeDocument/2006/relationships/image" Target="../media/image111.emf"/><Relationship Id="rId23" Type="http://schemas.openxmlformats.org/officeDocument/2006/relationships/image" Target="../media/image119.emf"/><Relationship Id="rId28" Type="http://schemas.openxmlformats.org/officeDocument/2006/relationships/image" Target="../media/image124.emf"/><Relationship Id="rId36" Type="http://schemas.openxmlformats.org/officeDocument/2006/relationships/image" Target="../media/image132.emf"/><Relationship Id="rId49" Type="http://schemas.openxmlformats.org/officeDocument/2006/relationships/image" Target="../media/image145.emf"/><Relationship Id="rId57" Type="http://schemas.openxmlformats.org/officeDocument/2006/relationships/image" Target="../media/image153.emf"/><Relationship Id="rId106" Type="http://schemas.openxmlformats.org/officeDocument/2006/relationships/image" Target="../media/image202.emf"/><Relationship Id="rId114" Type="http://schemas.openxmlformats.org/officeDocument/2006/relationships/image" Target="../media/image210.emf"/><Relationship Id="rId119" Type="http://schemas.openxmlformats.org/officeDocument/2006/relationships/image" Target="../media/image215.emf"/><Relationship Id="rId127" Type="http://schemas.openxmlformats.org/officeDocument/2006/relationships/image" Target="../media/image223.emf"/><Relationship Id="rId10" Type="http://schemas.openxmlformats.org/officeDocument/2006/relationships/image" Target="../media/image106.emf"/><Relationship Id="rId31" Type="http://schemas.openxmlformats.org/officeDocument/2006/relationships/image" Target="../media/image127.emf"/><Relationship Id="rId44" Type="http://schemas.openxmlformats.org/officeDocument/2006/relationships/image" Target="../media/image140.emf"/><Relationship Id="rId52" Type="http://schemas.openxmlformats.org/officeDocument/2006/relationships/image" Target="../media/image148.emf"/><Relationship Id="rId60" Type="http://schemas.openxmlformats.org/officeDocument/2006/relationships/image" Target="../media/image156.emf"/><Relationship Id="rId65" Type="http://schemas.openxmlformats.org/officeDocument/2006/relationships/image" Target="../media/image161.emf"/><Relationship Id="rId73" Type="http://schemas.openxmlformats.org/officeDocument/2006/relationships/image" Target="../media/image169.emf"/><Relationship Id="rId78" Type="http://schemas.openxmlformats.org/officeDocument/2006/relationships/image" Target="../media/image174.emf"/><Relationship Id="rId81" Type="http://schemas.openxmlformats.org/officeDocument/2006/relationships/image" Target="../media/image177.emf"/><Relationship Id="rId86" Type="http://schemas.openxmlformats.org/officeDocument/2006/relationships/image" Target="../media/image182.emf"/><Relationship Id="rId94" Type="http://schemas.openxmlformats.org/officeDocument/2006/relationships/image" Target="../media/image190.emf"/><Relationship Id="rId99" Type="http://schemas.openxmlformats.org/officeDocument/2006/relationships/image" Target="../media/image195.emf"/><Relationship Id="rId101" Type="http://schemas.openxmlformats.org/officeDocument/2006/relationships/image" Target="../media/image197.emf"/><Relationship Id="rId122" Type="http://schemas.openxmlformats.org/officeDocument/2006/relationships/image" Target="../media/image218.emf"/><Relationship Id="rId130" Type="http://schemas.openxmlformats.org/officeDocument/2006/relationships/image" Target="../media/image226.emf"/><Relationship Id="rId135" Type="http://schemas.openxmlformats.org/officeDocument/2006/relationships/image" Target="../media/image231.emf"/><Relationship Id="rId143" Type="http://schemas.openxmlformats.org/officeDocument/2006/relationships/image" Target="../media/image239.emf"/><Relationship Id="rId148" Type="http://schemas.openxmlformats.org/officeDocument/2006/relationships/image" Target="../media/image244.emf"/><Relationship Id="rId151" Type="http://schemas.openxmlformats.org/officeDocument/2006/relationships/image" Target="../media/image247.emf"/><Relationship Id="rId156" Type="http://schemas.openxmlformats.org/officeDocument/2006/relationships/image" Target="../media/image252.emf"/><Relationship Id="rId164" Type="http://schemas.openxmlformats.org/officeDocument/2006/relationships/image" Target="../media/image260.emf"/><Relationship Id="rId4" Type="http://schemas.openxmlformats.org/officeDocument/2006/relationships/image" Target="../media/image100.emf"/><Relationship Id="rId9" Type="http://schemas.openxmlformats.org/officeDocument/2006/relationships/image" Target="../media/image105.emf"/><Relationship Id="rId13" Type="http://schemas.openxmlformats.org/officeDocument/2006/relationships/image" Target="../media/image109.emf"/><Relationship Id="rId18" Type="http://schemas.openxmlformats.org/officeDocument/2006/relationships/image" Target="../media/image114.emf"/><Relationship Id="rId39" Type="http://schemas.openxmlformats.org/officeDocument/2006/relationships/image" Target="../media/image135.emf"/><Relationship Id="rId109" Type="http://schemas.openxmlformats.org/officeDocument/2006/relationships/image" Target="../media/image205.emf"/><Relationship Id="rId34" Type="http://schemas.openxmlformats.org/officeDocument/2006/relationships/image" Target="../media/image130.emf"/><Relationship Id="rId50" Type="http://schemas.openxmlformats.org/officeDocument/2006/relationships/image" Target="../media/image146.emf"/><Relationship Id="rId55" Type="http://schemas.openxmlformats.org/officeDocument/2006/relationships/image" Target="../media/image151.emf"/><Relationship Id="rId76" Type="http://schemas.openxmlformats.org/officeDocument/2006/relationships/image" Target="../media/image172.emf"/><Relationship Id="rId97" Type="http://schemas.openxmlformats.org/officeDocument/2006/relationships/image" Target="../media/image193.emf"/><Relationship Id="rId104" Type="http://schemas.openxmlformats.org/officeDocument/2006/relationships/image" Target="../media/image200.emf"/><Relationship Id="rId120" Type="http://schemas.openxmlformats.org/officeDocument/2006/relationships/image" Target="../media/image216.emf"/><Relationship Id="rId125" Type="http://schemas.openxmlformats.org/officeDocument/2006/relationships/image" Target="../media/image221.emf"/><Relationship Id="rId141" Type="http://schemas.openxmlformats.org/officeDocument/2006/relationships/image" Target="../media/image237.emf"/><Relationship Id="rId146" Type="http://schemas.openxmlformats.org/officeDocument/2006/relationships/image" Target="../media/image242.emf"/><Relationship Id="rId7" Type="http://schemas.openxmlformats.org/officeDocument/2006/relationships/image" Target="../media/image103.emf"/><Relationship Id="rId71" Type="http://schemas.openxmlformats.org/officeDocument/2006/relationships/image" Target="../media/image167.emf"/><Relationship Id="rId92" Type="http://schemas.openxmlformats.org/officeDocument/2006/relationships/image" Target="../media/image188.emf"/><Relationship Id="rId162" Type="http://schemas.openxmlformats.org/officeDocument/2006/relationships/image" Target="../media/image258.emf"/><Relationship Id="rId2" Type="http://schemas.openxmlformats.org/officeDocument/2006/relationships/notesSlide" Target="../notesSlides/notesSlide5.xml"/><Relationship Id="rId29" Type="http://schemas.openxmlformats.org/officeDocument/2006/relationships/image" Target="../media/image125.emf"/><Relationship Id="rId24" Type="http://schemas.openxmlformats.org/officeDocument/2006/relationships/image" Target="../media/image120.emf"/><Relationship Id="rId40" Type="http://schemas.openxmlformats.org/officeDocument/2006/relationships/image" Target="../media/image136.emf"/><Relationship Id="rId45" Type="http://schemas.openxmlformats.org/officeDocument/2006/relationships/image" Target="../media/image141.emf"/><Relationship Id="rId66" Type="http://schemas.openxmlformats.org/officeDocument/2006/relationships/image" Target="../media/image162.emf"/><Relationship Id="rId87" Type="http://schemas.openxmlformats.org/officeDocument/2006/relationships/image" Target="../media/image183.emf"/><Relationship Id="rId110" Type="http://schemas.openxmlformats.org/officeDocument/2006/relationships/image" Target="../media/image206.emf"/><Relationship Id="rId115" Type="http://schemas.openxmlformats.org/officeDocument/2006/relationships/image" Target="../media/image211.emf"/><Relationship Id="rId131" Type="http://schemas.openxmlformats.org/officeDocument/2006/relationships/image" Target="../media/image227.emf"/><Relationship Id="rId136" Type="http://schemas.openxmlformats.org/officeDocument/2006/relationships/image" Target="../media/image232.emf"/><Relationship Id="rId157" Type="http://schemas.openxmlformats.org/officeDocument/2006/relationships/image" Target="../media/image253.emf"/><Relationship Id="rId61" Type="http://schemas.openxmlformats.org/officeDocument/2006/relationships/image" Target="../media/image157.emf"/><Relationship Id="rId82" Type="http://schemas.openxmlformats.org/officeDocument/2006/relationships/image" Target="../media/image178.emf"/><Relationship Id="rId152" Type="http://schemas.openxmlformats.org/officeDocument/2006/relationships/image" Target="../media/image248.emf"/><Relationship Id="rId19" Type="http://schemas.openxmlformats.org/officeDocument/2006/relationships/image" Target="../media/image115.emf"/><Relationship Id="rId14" Type="http://schemas.openxmlformats.org/officeDocument/2006/relationships/image" Target="../media/image110.emf"/><Relationship Id="rId30" Type="http://schemas.openxmlformats.org/officeDocument/2006/relationships/image" Target="../media/image126.emf"/><Relationship Id="rId35" Type="http://schemas.openxmlformats.org/officeDocument/2006/relationships/image" Target="../media/image131.emf"/><Relationship Id="rId56" Type="http://schemas.openxmlformats.org/officeDocument/2006/relationships/image" Target="../media/image152.emf"/><Relationship Id="rId77" Type="http://schemas.openxmlformats.org/officeDocument/2006/relationships/image" Target="../media/image173.emf"/><Relationship Id="rId100" Type="http://schemas.openxmlformats.org/officeDocument/2006/relationships/image" Target="../media/image196.emf"/><Relationship Id="rId105" Type="http://schemas.openxmlformats.org/officeDocument/2006/relationships/image" Target="../media/image201.emf"/><Relationship Id="rId126" Type="http://schemas.openxmlformats.org/officeDocument/2006/relationships/image" Target="../media/image222.emf"/><Relationship Id="rId147" Type="http://schemas.openxmlformats.org/officeDocument/2006/relationships/image" Target="../media/image243.emf"/><Relationship Id="rId8" Type="http://schemas.openxmlformats.org/officeDocument/2006/relationships/image" Target="../media/image104.emf"/><Relationship Id="rId51" Type="http://schemas.openxmlformats.org/officeDocument/2006/relationships/image" Target="../media/image147.emf"/><Relationship Id="rId72" Type="http://schemas.openxmlformats.org/officeDocument/2006/relationships/image" Target="../media/image168.emf"/><Relationship Id="rId93" Type="http://schemas.openxmlformats.org/officeDocument/2006/relationships/image" Target="../media/image189.emf"/><Relationship Id="rId98" Type="http://schemas.openxmlformats.org/officeDocument/2006/relationships/image" Target="../media/image194.emf"/><Relationship Id="rId121" Type="http://schemas.openxmlformats.org/officeDocument/2006/relationships/image" Target="../media/image217.emf"/><Relationship Id="rId142" Type="http://schemas.openxmlformats.org/officeDocument/2006/relationships/image" Target="../media/image238.emf"/><Relationship Id="rId163" Type="http://schemas.openxmlformats.org/officeDocument/2006/relationships/image" Target="../media/image259.emf"/><Relationship Id="rId3" Type="http://schemas.openxmlformats.org/officeDocument/2006/relationships/image" Target="../media/image99.emf"/><Relationship Id="rId25" Type="http://schemas.openxmlformats.org/officeDocument/2006/relationships/image" Target="../media/image121.emf"/><Relationship Id="rId46" Type="http://schemas.openxmlformats.org/officeDocument/2006/relationships/image" Target="../media/image142.emf"/><Relationship Id="rId67" Type="http://schemas.openxmlformats.org/officeDocument/2006/relationships/image" Target="../media/image163.emf"/><Relationship Id="rId116" Type="http://schemas.openxmlformats.org/officeDocument/2006/relationships/image" Target="../media/image212.emf"/><Relationship Id="rId137" Type="http://schemas.openxmlformats.org/officeDocument/2006/relationships/image" Target="../media/image233.emf"/><Relationship Id="rId158" Type="http://schemas.openxmlformats.org/officeDocument/2006/relationships/image" Target="../media/image254.emf"/><Relationship Id="rId20" Type="http://schemas.openxmlformats.org/officeDocument/2006/relationships/image" Target="../media/image116.emf"/><Relationship Id="rId41" Type="http://schemas.openxmlformats.org/officeDocument/2006/relationships/image" Target="../media/image137.emf"/><Relationship Id="rId62" Type="http://schemas.openxmlformats.org/officeDocument/2006/relationships/image" Target="../media/image158.emf"/><Relationship Id="rId83" Type="http://schemas.openxmlformats.org/officeDocument/2006/relationships/image" Target="../media/image179.emf"/><Relationship Id="rId88" Type="http://schemas.openxmlformats.org/officeDocument/2006/relationships/image" Target="../media/image184.emf"/><Relationship Id="rId111" Type="http://schemas.openxmlformats.org/officeDocument/2006/relationships/image" Target="../media/image207.emf"/><Relationship Id="rId132" Type="http://schemas.openxmlformats.org/officeDocument/2006/relationships/image" Target="../media/image228.emf"/><Relationship Id="rId153" Type="http://schemas.openxmlformats.org/officeDocument/2006/relationships/image" Target="../media/image249.emf"/></Relationships>
</file>

<file path=ppt/slides/_rels/slide6.xml.rels><?xml version="1.0" encoding="UTF-8" standalone="yes"?>
<Relationships xmlns="http://schemas.openxmlformats.org/package/2006/relationships"><Relationship Id="rId13" Type="http://schemas.openxmlformats.org/officeDocument/2006/relationships/image" Target="../media/image272.emf"/><Relationship Id="rId18" Type="http://schemas.openxmlformats.org/officeDocument/2006/relationships/image" Target="../media/image277.emf"/><Relationship Id="rId26" Type="http://schemas.openxmlformats.org/officeDocument/2006/relationships/image" Target="../media/image285.emf"/><Relationship Id="rId39" Type="http://schemas.openxmlformats.org/officeDocument/2006/relationships/image" Target="../media/image298.emf"/><Relationship Id="rId21" Type="http://schemas.openxmlformats.org/officeDocument/2006/relationships/image" Target="../media/image280.emf"/><Relationship Id="rId34" Type="http://schemas.openxmlformats.org/officeDocument/2006/relationships/image" Target="../media/image293.emf"/><Relationship Id="rId42" Type="http://schemas.openxmlformats.org/officeDocument/2006/relationships/image" Target="../media/image301.emf"/><Relationship Id="rId47" Type="http://schemas.openxmlformats.org/officeDocument/2006/relationships/image" Target="../media/image306.emf"/><Relationship Id="rId50" Type="http://schemas.openxmlformats.org/officeDocument/2006/relationships/image" Target="../media/image309.emf"/><Relationship Id="rId55" Type="http://schemas.openxmlformats.org/officeDocument/2006/relationships/image" Target="../media/image314.emf"/><Relationship Id="rId63" Type="http://schemas.openxmlformats.org/officeDocument/2006/relationships/image" Target="../media/image322.emf"/><Relationship Id="rId68" Type="http://schemas.openxmlformats.org/officeDocument/2006/relationships/image" Target="../media/image327.emf"/><Relationship Id="rId7" Type="http://schemas.openxmlformats.org/officeDocument/2006/relationships/image" Target="../media/image266.emf"/><Relationship Id="rId71" Type="http://schemas.openxmlformats.org/officeDocument/2006/relationships/image" Target="../media/image330.emf"/><Relationship Id="rId2" Type="http://schemas.openxmlformats.org/officeDocument/2006/relationships/image" Target="../media/image261.jpeg"/><Relationship Id="rId16" Type="http://schemas.openxmlformats.org/officeDocument/2006/relationships/image" Target="../media/image275.emf"/><Relationship Id="rId29" Type="http://schemas.openxmlformats.org/officeDocument/2006/relationships/image" Target="../media/image288.emf"/><Relationship Id="rId11" Type="http://schemas.openxmlformats.org/officeDocument/2006/relationships/image" Target="../media/image270.emf"/><Relationship Id="rId24" Type="http://schemas.openxmlformats.org/officeDocument/2006/relationships/image" Target="../media/image283.emf"/><Relationship Id="rId32" Type="http://schemas.openxmlformats.org/officeDocument/2006/relationships/image" Target="../media/image291.emf"/><Relationship Id="rId37" Type="http://schemas.openxmlformats.org/officeDocument/2006/relationships/image" Target="../media/image296.emf"/><Relationship Id="rId40" Type="http://schemas.openxmlformats.org/officeDocument/2006/relationships/image" Target="../media/image299.emf"/><Relationship Id="rId45" Type="http://schemas.openxmlformats.org/officeDocument/2006/relationships/image" Target="../media/image304.emf"/><Relationship Id="rId53" Type="http://schemas.openxmlformats.org/officeDocument/2006/relationships/image" Target="../media/image312.emf"/><Relationship Id="rId58" Type="http://schemas.openxmlformats.org/officeDocument/2006/relationships/image" Target="../media/image317.emf"/><Relationship Id="rId66" Type="http://schemas.openxmlformats.org/officeDocument/2006/relationships/image" Target="../media/image325.emf"/><Relationship Id="rId74" Type="http://schemas.openxmlformats.org/officeDocument/2006/relationships/image" Target="../media/image333.emf"/><Relationship Id="rId5" Type="http://schemas.openxmlformats.org/officeDocument/2006/relationships/image" Target="../media/image264.emf"/><Relationship Id="rId15" Type="http://schemas.openxmlformats.org/officeDocument/2006/relationships/image" Target="../media/image274.emf"/><Relationship Id="rId23" Type="http://schemas.openxmlformats.org/officeDocument/2006/relationships/image" Target="../media/image282.emf"/><Relationship Id="rId28" Type="http://schemas.openxmlformats.org/officeDocument/2006/relationships/image" Target="../media/image287.emf"/><Relationship Id="rId36" Type="http://schemas.openxmlformats.org/officeDocument/2006/relationships/image" Target="../media/image295.emf"/><Relationship Id="rId49" Type="http://schemas.openxmlformats.org/officeDocument/2006/relationships/image" Target="../media/image308.emf"/><Relationship Id="rId57" Type="http://schemas.openxmlformats.org/officeDocument/2006/relationships/image" Target="../media/image316.emf"/><Relationship Id="rId61" Type="http://schemas.openxmlformats.org/officeDocument/2006/relationships/image" Target="../media/image320.emf"/><Relationship Id="rId10" Type="http://schemas.openxmlformats.org/officeDocument/2006/relationships/image" Target="../media/image269.emf"/><Relationship Id="rId19" Type="http://schemas.openxmlformats.org/officeDocument/2006/relationships/image" Target="../media/image278.emf"/><Relationship Id="rId31" Type="http://schemas.openxmlformats.org/officeDocument/2006/relationships/image" Target="../media/image290.emf"/><Relationship Id="rId44" Type="http://schemas.openxmlformats.org/officeDocument/2006/relationships/image" Target="../media/image303.emf"/><Relationship Id="rId52" Type="http://schemas.openxmlformats.org/officeDocument/2006/relationships/image" Target="../media/image311.emf"/><Relationship Id="rId60" Type="http://schemas.openxmlformats.org/officeDocument/2006/relationships/image" Target="../media/image319.emf"/><Relationship Id="rId65" Type="http://schemas.openxmlformats.org/officeDocument/2006/relationships/image" Target="../media/image324.emf"/><Relationship Id="rId73" Type="http://schemas.openxmlformats.org/officeDocument/2006/relationships/image" Target="../media/image332.emf"/><Relationship Id="rId4" Type="http://schemas.openxmlformats.org/officeDocument/2006/relationships/image" Target="../media/image263.emf"/><Relationship Id="rId9" Type="http://schemas.openxmlformats.org/officeDocument/2006/relationships/image" Target="../media/image268.emf"/><Relationship Id="rId14" Type="http://schemas.openxmlformats.org/officeDocument/2006/relationships/image" Target="../media/image273.emf"/><Relationship Id="rId22" Type="http://schemas.openxmlformats.org/officeDocument/2006/relationships/image" Target="../media/image281.emf"/><Relationship Id="rId27" Type="http://schemas.openxmlformats.org/officeDocument/2006/relationships/image" Target="../media/image286.emf"/><Relationship Id="rId30" Type="http://schemas.openxmlformats.org/officeDocument/2006/relationships/image" Target="../media/image289.emf"/><Relationship Id="rId35" Type="http://schemas.openxmlformats.org/officeDocument/2006/relationships/image" Target="../media/image294.emf"/><Relationship Id="rId43" Type="http://schemas.openxmlformats.org/officeDocument/2006/relationships/image" Target="../media/image302.emf"/><Relationship Id="rId48" Type="http://schemas.openxmlformats.org/officeDocument/2006/relationships/image" Target="../media/image307.emf"/><Relationship Id="rId56" Type="http://schemas.openxmlformats.org/officeDocument/2006/relationships/image" Target="../media/image315.emf"/><Relationship Id="rId64" Type="http://schemas.openxmlformats.org/officeDocument/2006/relationships/image" Target="../media/image323.emf"/><Relationship Id="rId69" Type="http://schemas.openxmlformats.org/officeDocument/2006/relationships/image" Target="../media/image328.emf"/><Relationship Id="rId8" Type="http://schemas.openxmlformats.org/officeDocument/2006/relationships/image" Target="../media/image267.emf"/><Relationship Id="rId51" Type="http://schemas.openxmlformats.org/officeDocument/2006/relationships/image" Target="../media/image310.emf"/><Relationship Id="rId72" Type="http://schemas.openxmlformats.org/officeDocument/2006/relationships/image" Target="../media/image331.emf"/><Relationship Id="rId3" Type="http://schemas.openxmlformats.org/officeDocument/2006/relationships/image" Target="../media/image262.png"/><Relationship Id="rId12" Type="http://schemas.openxmlformats.org/officeDocument/2006/relationships/image" Target="../media/image271.emf"/><Relationship Id="rId17" Type="http://schemas.openxmlformats.org/officeDocument/2006/relationships/image" Target="../media/image276.emf"/><Relationship Id="rId25" Type="http://schemas.openxmlformats.org/officeDocument/2006/relationships/image" Target="../media/image284.emf"/><Relationship Id="rId33" Type="http://schemas.openxmlformats.org/officeDocument/2006/relationships/image" Target="../media/image292.emf"/><Relationship Id="rId38" Type="http://schemas.openxmlformats.org/officeDocument/2006/relationships/image" Target="../media/image297.emf"/><Relationship Id="rId46" Type="http://schemas.openxmlformats.org/officeDocument/2006/relationships/image" Target="../media/image305.emf"/><Relationship Id="rId59" Type="http://schemas.openxmlformats.org/officeDocument/2006/relationships/image" Target="../media/image318.emf"/><Relationship Id="rId67" Type="http://schemas.openxmlformats.org/officeDocument/2006/relationships/image" Target="../media/image326.emf"/><Relationship Id="rId20" Type="http://schemas.openxmlformats.org/officeDocument/2006/relationships/image" Target="../media/image279.emf"/><Relationship Id="rId41" Type="http://schemas.openxmlformats.org/officeDocument/2006/relationships/image" Target="../media/image300.emf"/><Relationship Id="rId54" Type="http://schemas.openxmlformats.org/officeDocument/2006/relationships/image" Target="../media/image313.emf"/><Relationship Id="rId62" Type="http://schemas.openxmlformats.org/officeDocument/2006/relationships/image" Target="../media/image321.emf"/><Relationship Id="rId70" Type="http://schemas.openxmlformats.org/officeDocument/2006/relationships/image" Target="../media/image329.emf"/><Relationship Id="rId75" Type="http://schemas.openxmlformats.org/officeDocument/2006/relationships/image" Target="../media/image334.emf"/><Relationship Id="rId1" Type="http://schemas.openxmlformats.org/officeDocument/2006/relationships/slideLayout" Target="../slideLayouts/slideLayout4.xml"/><Relationship Id="rId6" Type="http://schemas.openxmlformats.org/officeDocument/2006/relationships/image" Target="../media/image265.emf"/></Relationships>
</file>

<file path=ppt/slides/_rels/slide7.xml.rels><?xml version="1.0" encoding="UTF-8" standalone="yes"?>
<Relationships xmlns="http://schemas.openxmlformats.org/package/2006/relationships"><Relationship Id="rId26" Type="http://schemas.openxmlformats.org/officeDocument/2006/relationships/image" Target="../media/image358.emf"/><Relationship Id="rId21" Type="http://schemas.openxmlformats.org/officeDocument/2006/relationships/image" Target="../media/image353.emf"/><Relationship Id="rId42" Type="http://schemas.openxmlformats.org/officeDocument/2006/relationships/image" Target="../media/image374.emf"/><Relationship Id="rId47" Type="http://schemas.openxmlformats.org/officeDocument/2006/relationships/image" Target="../media/image379.emf"/><Relationship Id="rId63" Type="http://schemas.openxmlformats.org/officeDocument/2006/relationships/image" Target="../media/image395.emf"/><Relationship Id="rId68" Type="http://schemas.openxmlformats.org/officeDocument/2006/relationships/image" Target="../media/image400.emf"/><Relationship Id="rId84" Type="http://schemas.openxmlformats.org/officeDocument/2006/relationships/image" Target="../media/image416.emf"/><Relationship Id="rId89" Type="http://schemas.openxmlformats.org/officeDocument/2006/relationships/image" Target="../media/image421.emf"/><Relationship Id="rId112" Type="http://schemas.openxmlformats.org/officeDocument/2006/relationships/image" Target="../media/image444.emf"/><Relationship Id="rId2" Type="http://schemas.openxmlformats.org/officeDocument/2006/relationships/notesSlide" Target="../notesSlides/notesSlide6.xml"/><Relationship Id="rId16" Type="http://schemas.openxmlformats.org/officeDocument/2006/relationships/image" Target="../media/image348.emf"/><Relationship Id="rId29" Type="http://schemas.openxmlformats.org/officeDocument/2006/relationships/image" Target="../media/image361.emf"/><Relationship Id="rId107" Type="http://schemas.openxmlformats.org/officeDocument/2006/relationships/image" Target="../media/image439.emf"/><Relationship Id="rId11" Type="http://schemas.openxmlformats.org/officeDocument/2006/relationships/image" Target="../media/image343.emf"/><Relationship Id="rId24" Type="http://schemas.openxmlformats.org/officeDocument/2006/relationships/image" Target="../media/image356.emf"/><Relationship Id="rId32" Type="http://schemas.openxmlformats.org/officeDocument/2006/relationships/image" Target="../media/image364.emf"/><Relationship Id="rId37" Type="http://schemas.openxmlformats.org/officeDocument/2006/relationships/image" Target="../media/image369.emf"/><Relationship Id="rId40" Type="http://schemas.openxmlformats.org/officeDocument/2006/relationships/image" Target="../media/image372.emf"/><Relationship Id="rId45" Type="http://schemas.openxmlformats.org/officeDocument/2006/relationships/image" Target="../media/image377.emf"/><Relationship Id="rId53" Type="http://schemas.openxmlformats.org/officeDocument/2006/relationships/image" Target="../media/image385.emf"/><Relationship Id="rId58" Type="http://schemas.openxmlformats.org/officeDocument/2006/relationships/image" Target="../media/image390.emf"/><Relationship Id="rId66" Type="http://schemas.openxmlformats.org/officeDocument/2006/relationships/image" Target="../media/image398.emf"/><Relationship Id="rId74" Type="http://schemas.openxmlformats.org/officeDocument/2006/relationships/image" Target="../media/image406.emf"/><Relationship Id="rId79" Type="http://schemas.openxmlformats.org/officeDocument/2006/relationships/image" Target="../media/image411.emf"/><Relationship Id="rId87" Type="http://schemas.openxmlformats.org/officeDocument/2006/relationships/image" Target="../media/image419.emf"/><Relationship Id="rId102" Type="http://schemas.openxmlformats.org/officeDocument/2006/relationships/image" Target="../media/image434.emf"/><Relationship Id="rId110" Type="http://schemas.openxmlformats.org/officeDocument/2006/relationships/image" Target="../media/image442.emf"/><Relationship Id="rId5" Type="http://schemas.openxmlformats.org/officeDocument/2006/relationships/image" Target="../media/image337.jpeg"/><Relationship Id="rId61" Type="http://schemas.openxmlformats.org/officeDocument/2006/relationships/image" Target="../media/image393.emf"/><Relationship Id="rId82" Type="http://schemas.openxmlformats.org/officeDocument/2006/relationships/image" Target="../media/image414.emf"/><Relationship Id="rId90" Type="http://schemas.openxmlformats.org/officeDocument/2006/relationships/image" Target="../media/image422.emf"/><Relationship Id="rId95" Type="http://schemas.openxmlformats.org/officeDocument/2006/relationships/image" Target="../media/image427.emf"/><Relationship Id="rId19" Type="http://schemas.openxmlformats.org/officeDocument/2006/relationships/image" Target="../media/image351.emf"/><Relationship Id="rId14" Type="http://schemas.openxmlformats.org/officeDocument/2006/relationships/image" Target="../media/image346.emf"/><Relationship Id="rId22" Type="http://schemas.openxmlformats.org/officeDocument/2006/relationships/image" Target="../media/image354.emf"/><Relationship Id="rId27" Type="http://schemas.openxmlformats.org/officeDocument/2006/relationships/image" Target="../media/image359.emf"/><Relationship Id="rId30" Type="http://schemas.openxmlformats.org/officeDocument/2006/relationships/image" Target="../media/image362.emf"/><Relationship Id="rId35" Type="http://schemas.openxmlformats.org/officeDocument/2006/relationships/image" Target="../media/image367.emf"/><Relationship Id="rId43" Type="http://schemas.openxmlformats.org/officeDocument/2006/relationships/image" Target="../media/image375.emf"/><Relationship Id="rId48" Type="http://schemas.openxmlformats.org/officeDocument/2006/relationships/image" Target="../media/image380.emf"/><Relationship Id="rId56" Type="http://schemas.openxmlformats.org/officeDocument/2006/relationships/image" Target="../media/image388.emf"/><Relationship Id="rId64" Type="http://schemas.openxmlformats.org/officeDocument/2006/relationships/image" Target="../media/image396.emf"/><Relationship Id="rId69" Type="http://schemas.openxmlformats.org/officeDocument/2006/relationships/image" Target="../media/image401.emf"/><Relationship Id="rId77" Type="http://schemas.openxmlformats.org/officeDocument/2006/relationships/image" Target="../media/image409.emf"/><Relationship Id="rId100" Type="http://schemas.openxmlformats.org/officeDocument/2006/relationships/image" Target="../media/image432.emf"/><Relationship Id="rId105" Type="http://schemas.openxmlformats.org/officeDocument/2006/relationships/image" Target="../media/image437.emf"/><Relationship Id="rId113" Type="http://schemas.openxmlformats.org/officeDocument/2006/relationships/image" Target="../media/image445.emf"/><Relationship Id="rId8" Type="http://schemas.openxmlformats.org/officeDocument/2006/relationships/image" Target="../media/image340.emf"/><Relationship Id="rId51" Type="http://schemas.openxmlformats.org/officeDocument/2006/relationships/image" Target="../media/image383.emf"/><Relationship Id="rId72" Type="http://schemas.openxmlformats.org/officeDocument/2006/relationships/image" Target="../media/image404.emf"/><Relationship Id="rId80" Type="http://schemas.openxmlformats.org/officeDocument/2006/relationships/image" Target="../media/image412.emf"/><Relationship Id="rId85" Type="http://schemas.openxmlformats.org/officeDocument/2006/relationships/image" Target="../media/image417.emf"/><Relationship Id="rId93" Type="http://schemas.openxmlformats.org/officeDocument/2006/relationships/image" Target="../media/image425.emf"/><Relationship Id="rId98" Type="http://schemas.openxmlformats.org/officeDocument/2006/relationships/image" Target="../media/image430.emf"/><Relationship Id="rId3" Type="http://schemas.openxmlformats.org/officeDocument/2006/relationships/image" Target="../media/image335.png"/><Relationship Id="rId12" Type="http://schemas.openxmlformats.org/officeDocument/2006/relationships/image" Target="../media/image344.emf"/><Relationship Id="rId17" Type="http://schemas.openxmlformats.org/officeDocument/2006/relationships/image" Target="../media/image349.emf"/><Relationship Id="rId25" Type="http://schemas.openxmlformats.org/officeDocument/2006/relationships/image" Target="../media/image357.emf"/><Relationship Id="rId33" Type="http://schemas.openxmlformats.org/officeDocument/2006/relationships/image" Target="../media/image365.emf"/><Relationship Id="rId38" Type="http://schemas.openxmlformats.org/officeDocument/2006/relationships/image" Target="../media/image370.emf"/><Relationship Id="rId46" Type="http://schemas.openxmlformats.org/officeDocument/2006/relationships/image" Target="../media/image378.emf"/><Relationship Id="rId59" Type="http://schemas.openxmlformats.org/officeDocument/2006/relationships/image" Target="../media/image391.emf"/><Relationship Id="rId67" Type="http://schemas.openxmlformats.org/officeDocument/2006/relationships/image" Target="../media/image399.emf"/><Relationship Id="rId103" Type="http://schemas.openxmlformats.org/officeDocument/2006/relationships/image" Target="../media/image435.emf"/><Relationship Id="rId108" Type="http://schemas.openxmlformats.org/officeDocument/2006/relationships/image" Target="../media/image440.emf"/><Relationship Id="rId20" Type="http://schemas.openxmlformats.org/officeDocument/2006/relationships/image" Target="../media/image352.emf"/><Relationship Id="rId41" Type="http://schemas.openxmlformats.org/officeDocument/2006/relationships/image" Target="../media/image373.emf"/><Relationship Id="rId54" Type="http://schemas.openxmlformats.org/officeDocument/2006/relationships/image" Target="../media/image386.emf"/><Relationship Id="rId62" Type="http://schemas.openxmlformats.org/officeDocument/2006/relationships/image" Target="../media/image394.emf"/><Relationship Id="rId70" Type="http://schemas.openxmlformats.org/officeDocument/2006/relationships/image" Target="../media/image402.emf"/><Relationship Id="rId75" Type="http://schemas.openxmlformats.org/officeDocument/2006/relationships/image" Target="../media/image407.emf"/><Relationship Id="rId83" Type="http://schemas.openxmlformats.org/officeDocument/2006/relationships/image" Target="../media/image415.emf"/><Relationship Id="rId88" Type="http://schemas.openxmlformats.org/officeDocument/2006/relationships/image" Target="../media/image420.emf"/><Relationship Id="rId91" Type="http://schemas.openxmlformats.org/officeDocument/2006/relationships/image" Target="../media/image423.emf"/><Relationship Id="rId96" Type="http://schemas.openxmlformats.org/officeDocument/2006/relationships/image" Target="../media/image428.emf"/><Relationship Id="rId111" Type="http://schemas.openxmlformats.org/officeDocument/2006/relationships/image" Target="../media/image443.emf"/><Relationship Id="rId1" Type="http://schemas.openxmlformats.org/officeDocument/2006/relationships/slideLayout" Target="../slideLayouts/slideLayout4.xml"/><Relationship Id="rId6" Type="http://schemas.openxmlformats.org/officeDocument/2006/relationships/image" Target="../media/image338.png"/><Relationship Id="rId15" Type="http://schemas.openxmlformats.org/officeDocument/2006/relationships/image" Target="../media/image347.emf"/><Relationship Id="rId23" Type="http://schemas.openxmlformats.org/officeDocument/2006/relationships/image" Target="../media/image355.emf"/><Relationship Id="rId28" Type="http://schemas.openxmlformats.org/officeDocument/2006/relationships/image" Target="../media/image360.emf"/><Relationship Id="rId36" Type="http://schemas.openxmlformats.org/officeDocument/2006/relationships/image" Target="../media/image368.emf"/><Relationship Id="rId49" Type="http://schemas.openxmlformats.org/officeDocument/2006/relationships/image" Target="../media/image381.emf"/><Relationship Id="rId57" Type="http://schemas.openxmlformats.org/officeDocument/2006/relationships/image" Target="../media/image389.emf"/><Relationship Id="rId106" Type="http://schemas.openxmlformats.org/officeDocument/2006/relationships/image" Target="../media/image438.emf"/><Relationship Id="rId114" Type="http://schemas.openxmlformats.org/officeDocument/2006/relationships/image" Target="../media/image446.emf"/><Relationship Id="rId10" Type="http://schemas.openxmlformats.org/officeDocument/2006/relationships/image" Target="../media/image342.emf"/><Relationship Id="rId31" Type="http://schemas.openxmlformats.org/officeDocument/2006/relationships/image" Target="../media/image363.emf"/><Relationship Id="rId44" Type="http://schemas.openxmlformats.org/officeDocument/2006/relationships/image" Target="../media/image376.emf"/><Relationship Id="rId52" Type="http://schemas.openxmlformats.org/officeDocument/2006/relationships/image" Target="../media/image384.emf"/><Relationship Id="rId60" Type="http://schemas.openxmlformats.org/officeDocument/2006/relationships/image" Target="../media/image392.emf"/><Relationship Id="rId65" Type="http://schemas.openxmlformats.org/officeDocument/2006/relationships/image" Target="../media/image397.emf"/><Relationship Id="rId73" Type="http://schemas.openxmlformats.org/officeDocument/2006/relationships/image" Target="../media/image405.emf"/><Relationship Id="rId78" Type="http://schemas.openxmlformats.org/officeDocument/2006/relationships/image" Target="../media/image410.emf"/><Relationship Id="rId81" Type="http://schemas.openxmlformats.org/officeDocument/2006/relationships/image" Target="../media/image413.emf"/><Relationship Id="rId86" Type="http://schemas.openxmlformats.org/officeDocument/2006/relationships/image" Target="../media/image418.emf"/><Relationship Id="rId94" Type="http://schemas.openxmlformats.org/officeDocument/2006/relationships/image" Target="../media/image426.emf"/><Relationship Id="rId99" Type="http://schemas.openxmlformats.org/officeDocument/2006/relationships/image" Target="../media/image431.emf"/><Relationship Id="rId101" Type="http://schemas.openxmlformats.org/officeDocument/2006/relationships/image" Target="../media/image433.emf"/><Relationship Id="rId4" Type="http://schemas.openxmlformats.org/officeDocument/2006/relationships/image" Target="../media/image336.jpeg"/><Relationship Id="rId9" Type="http://schemas.openxmlformats.org/officeDocument/2006/relationships/image" Target="../media/image341.emf"/><Relationship Id="rId13" Type="http://schemas.openxmlformats.org/officeDocument/2006/relationships/image" Target="../media/image345.emf"/><Relationship Id="rId18" Type="http://schemas.openxmlformats.org/officeDocument/2006/relationships/image" Target="../media/image350.emf"/><Relationship Id="rId39" Type="http://schemas.openxmlformats.org/officeDocument/2006/relationships/image" Target="../media/image371.emf"/><Relationship Id="rId109" Type="http://schemas.openxmlformats.org/officeDocument/2006/relationships/image" Target="../media/image441.emf"/><Relationship Id="rId34" Type="http://schemas.openxmlformats.org/officeDocument/2006/relationships/image" Target="../media/image366.emf"/><Relationship Id="rId50" Type="http://schemas.openxmlformats.org/officeDocument/2006/relationships/image" Target="../media/image382.emf"/><Relationship Id="rId55" Type="http://schemas.openxmlformats.org/officeDocument/2006/relationships/image" Target="../media/image387.emf"/><Relationship Id="rId76" Type="http://schemas.openxmlformats.org/officeDocument/2006/relationships/image" Target="../media/image408.emf"/><Relationship Id="rId97" Type="http://schemas.openxmlformats.org/officeDocument/2006/relationships/image" Target="../media/image429.emf"/><Relationship Id="rId104" Type="http://schemas.openxmlformats.org/officeDocument/2006/relationships/image" Target="../media/image436.emf"/><Relationship Id="rId7" Type="http://schemas.openxmlformats.org/officeDocument/2006/relationships/image" Target="../media/image339.emf"/><Relationship Id="rId71" Type="http://schemas.openxmlformats.org/officeDocument/2006/relationships/image" Target="../media/image403.emf"/><Relationship Id="rId92" Type="http://schemas.openxmlformats.org/officeDocument/2006/relationships/image" Target="../media/image424.emf"/></Relationships>
</file>

<file path=ppt/slides/_rels/slide8.xml.rels><?xml version="1.0" encoding="UTF-8" standalone="yes"?>
<Relationships xmlns="http://schemas.openxmlformats.org/package/2006/relationships"><Relationship Id="rId8" Type="http://schemas.openxmlformats.org/officeDocument/2006/relationships/image" Target="../media/image452.emf"/><Relationship Id="rId13" Type="http://schemas.openxmlformats.org/officeDocument/2006/relationships/image" Target="../media/image457.emf"/><Relationship Id="rId18" Type="http://schemas.openxmlformats.org/officeDocument/2006/relationships/image" Target="../media/image462.emf"/><Relationship Id="rId26" Type="http://schemas.openxmlformats.org/officeDocument/2006/relationships/image" Target="../media/image470.emf"/><Relationship Id="rId3" Type="http://schemas.openxmlformats.org/officeDocument/2006/relationships/image" Target="../media/image447.jpeg"/><Relationship Id="rId21" Type="http://schemas.openxmlformats.org/officeDocument/2006/relationships/image" Target="../media/image465.emf"/><Relationship Id="rId7" Type="http://schemas.openxmlformats.org/officeDocument/2006/relationships/image" Target="../media/image451.emf"/><Relationship Id="rId12" Type="http://schemas.openxmlformats.org/officeDocument/2006/relationships/image" Target="../media/image456.emf"/><Relationship Id="rId17" Type="http://schemas.openxmlformats.org/officeDocument/2006/relationships/image" Target="../media/image461.emf"/><Relationship Id="rId25" Type="http://schemas.openxmlformats.org/officeDocument/2006/relationships/image" Target="../media/image469.emf"/><Relationship Id="rId33" Type="http://schemas.openxmlformats.org/officeDocument/2006/relationships/image" Target="../media/image477.emf"/><Relationship Id="rId2" Type="http://schemas.openxmlformats.org/officeDocument/2006/relationships/notesSlide" Target="../notesSlides/notesSlide7.xml"/><Relationship Id="rId16" Type="http://schemas.openxmlformats.org/officeDocument/2006/relationships/image" Target="../media/image460.emf"/><Relationship Id="rId20" Type="http://schemas.openxmlformats.org/officeDocument/2006/relationships/image" Target="../media/image464.emf"/><Relationship Id="rId29" Type="http://schemas.openxmlformats.org/officeDocument/2006/relationships/image" Target="../media/image473.emf"/><Relationship Id="rId1" Type="http://schemas.openxmlformats.org/officeDocument/2006/relationships/slideLayout" Target="../slideLayouts/slideLayout4.xml"/><Relationship Id="rId6" Type="http://schemas.openxmlformats.org/officeDocument/2006/relationships/image" Target="../media/image450.emf"/><Relationship Id="rId11" Type="http://schemas.openxmlformats.org/officeDocument/2006/relationships/image" Target="../media/image455.emf"/><Relationship Id="rId24" Type="http://schemas.openxmlformats.org/officeDocument/2006/relationships/image" Target="../media/image468.emf"/><Relationship Id="rId32" Type="http://schemas.openxmlformats.org/officeDocument/2006/relationships/image" Target="../media/image476.emf"/><Relationship Id="rId5" Type="http://schemas.openxmlformats.org/officeDocument/2006/relationships/image" Target="../media/image449.jpeg"/><Relationship Id="rId15" Type="http://schemas.openxmlformats.org/officeDocument/2006/relationships/image" Target="../media/image459.emf"/><Relationship Id="rId23" Type="http://schemas.openxmlformats.org/officeDocument/2006/relationships/image" Target="../media/image467.emf"/><Relationship Id="rId28" Type="http://schemas.openxmlformats.org/officeDocument/2006/relationships/image" Target="../media/image472.emf"/><Relationship Id="rId10" Type="http://schemas.openxmlformats.org/officeDocument/2006/relationships/image" Target="../media/image454.emf"/><Relationship Id="rId19" Type="http://schemas.openxmlformats.org/officeDocument/2006/relationships/image" Target="../media/image463.emf"/><Relationship Id="rId31" Type="http://schemas.openxmlformats.org/officeDocument/2006/relationships/image" Target="../media/image475.emf"/><Relationship Id="rId4" Type="http://schemas.openxmlformats.org/officeDocument/2006/relationships/image" Target="../media/image448.png"/><Relationship Id="rId9" Type="http://schemas.openxmlformats.org/officeDocument/2006/relationships/image" Target="../media/image453.emf"/><Relationship Id="rId14" Type="http://schemas.openxmlformats.org/officeDocument/2006/relationships/image" Target="../media/image458.emf"/><Relationship Id="rId22" Type="http://schemas.openxmlformats.org/officeDocument/2006/relationships/image" Target="../media/image466.emf"/><Relationship Id="rId27" Type="http://schemas.openxmlformats.org/officeDocument/2006/relationships/image" Target="../media/image471.emf"/><Relationship Id="rId30" Type="http://schemas.openxmlformats.org/officeDocument/2006/relationships/image" Target="../media/image474.emf"/></Relationships>
</file>

<file path=ppt/slides/_rels/slide9.xml.rels><?xml version="1.0" encoding="UTF-8" standalone="yes"?>
<Relationships xmlns="http://schemas.openxmlformats.org/package/2006/relationships"><Relationship Id="rId13" Type="http://schemas.openxmlformats.org/officeDocument/2006/relationships/image" Target="../media/image488.emf"/><Relationship Id="rId18" Type="http://schemas.openxmlformats.org/officeDocument/2006/relationships/image" Target="../media/image493.emf"/><Relationship Id="rId26" Type="http://schemas.openxmlformats.org/officeDocument/2006/relationships/image" Target="../media/image501.emf"/><Relationship Id="rId39" Type="http://schemas.openxmlformats.org/officeDocument/2006/relationships/image" Target="../media/image514.emf"/><Relationship Id="rId21" Type="http://schemas.openxmlformats.org/officeDocument/2006/relationships/image" Target="../media/image496.emf"/><Relationship Id="rId34" Type="http://schemas.openxmlformats.org/officeDocument/2006/relationships/image" Target="../media/image509.emf"/><Relationship Id="rId42" Type="http://schemas.openxmlformats.org/officeDocument/2006/relationships/image" Target="../media/image517.emf"/><Relationship Id="rId47" Type="http://schemas.openxmlformats.org/officeDocument/2006/relationships/image" Target="../media/image522.emf"/><Relationship Id="rId50" Type="http://schemas.openxmlformats.org/officeDocument/2006/relationships/image" Target="../media/image525.emf"/><Relationship Id="rId55" Type="http://schemas.openxmlformats.org/officeDocument/2006/relationships/image" Target="../media/image530.emf"/><Relationship Id="rId63" Type="http://schemas.openxmlformats.org/officeDocument/2006/relationships/image" Target="../media/image538.emf"/><Relationship Id="rId68" Type="http://schemas.openxmlformats.org/officeDocument/2006/relationships/image" Target="../media/image543.emf"/><Relationship Id="rId76" Type="http://schemas.openxmlformats.org/officeDocument/2006/relationships/image" Target="../media/image551.emf"/><Relationship Id="rId7" Type="http://schemas.openxmlformats.org/officeDocument/2006/relationships/image" Target="../media/image482.emf"/><Relationship Id="rId71" Type="http://schemas.openxmlformats.org/officeDocument/2006/relationships/image" Target="../media/image546.emf"/><Relationship Id="rId2" Type="http://schemas.openxmlformats.org/officeDocument/2006/relationships/notesSlide" Target="../notesSlides/notesSlide8.xml"/><Relationship Id="rId16" Type="http://schemas.openxmlformats.org/officeDocument/2006/relationships/image" Target="../media/image491.emf"/><Relationship Id="rId29" Type="http://schemas.openxmlformats.org/officeDocument/2006/relationships/image" Target="../media/image504.emf"/><Relationship Id="rId11" Type="http://schemas.openxmlformats.org/officeDocument/2006/relationships/image" Target="../media/image486.emf"/><Relationship Id="rId24" Type="http://schemas.openxmlformats.org/officeDocument/2006/relationships/image" Target="../media/image499.emf"/><Relationship Id="rId32" Type="http://schemas.openxmlformats.org/officeDocument/2006/relationships/image" Target="../media/image507.emf"/><Relationship Id="rId37" Type="http://schemas.openxmlformats.org/officeDocument/2006/relationships/image" Target="../media/image512.emf"/><Relationship Id="rId40" Type="http://schemas.openxmlformats.org/officeDocument/2006/relationships/image" Target="../media/image515.emf"/><Relationship Id="rId45" Type="http://schemas.openxmlformats.org/officeDocument/2006/relationships/image" Target="../media/image520.emf"/><Relationship Id="rId53" Type="http://schemas.openxmlformats.org/officeDocument/2006/relationships/image" Target="../media/image528.emf"/><Relationship Id="rId58" Type="http://schemas.openxmlformats.org/officeDocument/2006/relationships/image" Target="../media/image533.emf"/><Relationship Id="rId66" Type="http://schemas.openxmlformats.org/officeDocument/2006/relationships/image" Target="../media/image541.emf"/><Relationship Id="rId74" Type="http://schemas.openxmlformats.org/officeDocument/2006/relationships/image" Target="../media/image549.emf"/><Relationship Id="rId5" Type="http://schemas.openxmlformats.org/officeDocument/2006/relationships/image" Target="../media/image480.emf"/><Relationship Id="rId15" Type="http://schemas.openxmlformats.org/officeDocument/2006/relationships/image" Target="../media/image490.emf"/><Relationship Id="rId23" Type="http://schemas.openxmlformats.org/officeDocument/2006/relationships/image" Target="../media/image498.emf"/><Relationship Id="rId28" Type="http://schemas.openxmlformats.org/officeDocument/2006/relationships/image" Target="../media/image503.emf"/><Relationship Id="rId36" Type="http://schemas.openxmlformats.org/officeDocument/2006/relationships/image" Target="../media/image511.emf"/><Relationship Id="rId49" Type="http://schemas.openxmlformats.org/officeDocument/2006/relationships/image" Target="../media/image524.emf"/><Relationship Id="rId57" Type="http://schemas.openxmlformats.org/officeDocument/2006/relationships/image" Target="../media/image532.emf"/><Relationship Id="rId61" Type="http://schemas.openxmlformats.org/officeDocument/2006/relationships/image" Target="../media/image536.emf"/><Relationship Id="rId10" Type="http://schemas.openxmlformats.org/officeDocument/2006/relationships/image" Target="../media/image485.emf"/><Relationship Id="rId19" Type="http://schemas.openxmlformats.org/officeDocument/2006/relationships/image" Target="../media/image494.emf"/><Relationship Id="rId31" Type="http://schemas.openxmlformats.org/officeDocument/2006/relationships/image" Target="../media/image506.emf"/><Relationship Id="rId44" Type="http://schemas.openxmlformats.org/officeDocument/2006/relationships/image" Target="../media/image519.emf"/><Relationship Id="rId52" Type="http://schemas.openxmlformats.org/officeDocument/2006/relationships/image" Target="../media/image527.emf"/><Relationship Id="rId60" Type="http://schemas.openxmlformats.org/officeDocument/2006/relationships/image" Target="../media/image535.emf"/><Relationship Id="rId65" Type="http://schemas.openxmlformats.org/officeDocument/2006/relationships/image" Target="../media/image540.emf"/><Relationship Id="rId73" Type="http://schemas.openxmlformats.org/officeDocument/2006/relationships/image" Target="../media/image548.emf"/><Relationship Id="rId78" Type="http://schemas.openxmlformats.org/officeDocument/2006/relationships/image" Target="../media/image553.emf"/><Relationship Id="rId4" Type="http://schemas.openxmlformats.org/officeDocument/2006/relationships/image" Target="../media/image479.jpeg"/><Relationship Id="rId9" Type="http://schemas.openxmlformats.org/officeDocument/2006/relationships/image" Target="../media/image484.emf"/><Relationship Id="rId14" Type="http://schemas.openxmlformats.org/officeDocument/2006/relationships/image" Target="../media/image489.emf"/><Relationship Id="rId22" Type="http://schemas.openxmlformats.org/officeDocument/2006/relationships/image" Target="../media/image497.emf"/><Relationship Id="rId27" Type="http://schemas.openxmlformats.org/officeDocument/2006/relationships/image" Target="../media/image502.emf"/><Relationship Id="rId30" Type="http://schemas.openxmlformats.org/officeDocument/2006/relationships/image" Target="../media/image505.emf"/><Relationship Id="rId35" Type="http://schemas.openxmlformats.org/officeDocument/2006/relationships/image" Target="../media/image510.emf"/><Relationship Id="rId43" Type="http://schemas.openxmlformats.org/officeDocument/2006/relationships/image" Target="../media/image518.emf"/><Relationship Id="rId48" Type="http://schemas.openxmlformats.org/officeDocument/2006/relationships/image" Target="../media/image523.emf"/><Relationship Id="rId56" Type="http://schemas.openxmlformats.org/officeDocument/2006/relationships/image" Target="../media/image531.emf"/><Relationship Id="rId64" Type="http://schemas.openxmlformats.org/officeDocument/2006/relationships/image" Target="../media/image539.emf"/><Relationship Id="rId69" Type="http://schemas.openxmlformats.org/officeDocument/2006/relationships/image" Target="../media/image544.emf"/><Relationship Id="rId77" Type="http://schemas.openxmlformats.org/officeDocument/2006/relationships/image" Target="../media/image552.emf"/><Relationship Id="rId8" Type="http://schemas.openxmlformats.org/officeDocument/2006/relationships/image" Target="../media/image483.emf"/><Relationship Id="rId51" Type="http://schemas.openxmlformats.org/officeDocument/2006/relationships/image" Target="../media/image526.emf"/><Relationship Id="rId72" Type="http://schemas.openxmlformats.org/officeDocument/2006/relationships/image" Target="../media/image547.emf"/><Relationship Id="rId3" Type="http://schemas.openxmlformats.org/officeDocument/2006/relationships/image" Target="../media/image478.png"/><Relationship Id="rId12" Type="http://schemas.openxmlformats.org/officeDocument/2006/relationships/image" Target="../media/image487.emf"/><Relationship Id="rId17" Type="http://schemas.openxmlformats.org/officeDocument/2006/relationships/image" Target="../media/image492.emf"/><Relationship Id="rId25" Type="http://schemas.openxmlformats.org/officeDocument/2006/relationships/image" Target="../media/image500.emf"/><Relationship Id="rId33" Type="http://schemas.openxmlformats.org/officeDocument/2006/relationships/image" Target="../media/image508.emf"/><Relationship Id="rId38" Type="http://schemas.openxmlformats.org/officeDocument/2006/relationships/image" Target="../media/image513.emf"/><Relationship Id="rId46" Type="http://schemas.openxmlformats.org/officeDocument/2006/relationships/image" Target="../media/image521.emf"/><Relationship Id="rId59" Type="http://schemas.openxmlformats.org/officeDocument/2006/relationships/image" Target="../media/image534.emf"/><Relationship Id="rId67" Type="http://schemas.openxmlformats.org/officeDocument/2006/relationships/image" Target="../media/image542.emf"/><Relationship Id="rId20" Type="http://schemas.openxmlformats.org/officeDocument/2006/relationships/image" Target="../media/image495.emf"/><Relationship Id="rId41" Type="http://schemas.openxmlformats.org/officeDocument/2006/relationships/image" Target="../media/image516.emf"/><Relationship Id="rId54" Type="http://schemas.openxmlformats.org/officeDocument/2006/relationships/image" Target="../media/image529.emf"/><Relationship Id="rId62" Type="http://schemas.openxmlformats.org/officeDocument/2006/relationships/image" Target="../media/image537.emf"/><Relationship Id="rId70" Type="http://schemas.openxmlformats.org/officeDocument/2006/relationships/image" Target="../media/image545.emf"/><Relationship Id="rId75" Type="http://schemas.openxmlformats.org/officeDocument/2006/relationships/image" Target="../media/image550.emf"/><Relationship Id="rId1" Type="http://schemas.openxmlformats.org/officeDocument/2006/relationships/slideLayout" Target="../slideLayouts/slideLayout12.xml"/><Relationship Id="rId6" Type="http://schemas.openxmlformats.org/officeDocument/2006/relationships/image" Target="../media/image48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5359524" y="4161249"/>
            <a:ext cx="4752404" cy="2952000"/>
          </a:xfrm>
          <a:prstGeom prst="rect">
            <a:avLst/>
          </a:prstGeom>
          <a:blipFill dpi="0" rotWithShape="1">
            <a:blip r:embed="rId3" cstate="print">
              <a:alphaModFix amt="71000"/>
            </a:blip>
            <a:srcRect/>
            <a:stretch>
              <a:fillRect/>
            </a:stretch>
          </a:blipFill>
          <a:ln w="0" cap="rnd" cmpd="thickThi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miter lim="800000"/>
            <a:headEnd/>
            <a:tailEnd/>
          </a:ln>
        </p:spPr>
        <p:txBody>
          <a:bodyPr wrap="square" lIns="91425" tIns="45713" rIns="91425" bIns="45713">
            <a:spAutoFit/>
          </a:bodyPr>
          <a:lstStyle/>
          <a:p>
            <a:pPr algn="ctr" eaLnBrk="0" hangingPunct="0">
              <a:defRPr/>
            </a:pPr>
            <a:r>
              <a:rPr lang="cs-CZ" sz="6200" dirty="0" smtClean="0">
                <a:ln w="25400" cmpd="tri">
                  <a:solidFill>
                    <a:srgbClr val="FF66CC"/>
                  </a:solidFill>
                </a:ln>
                <a:solidFill>
                  <a:srgbClr val="800000"/>
                </a:solidFill>
                <a:effectLst>
                  <a:outerShdw blurRad="38100" dist="38100" dir="2700000" algn="tl">
                    <a:srgbClr val="000000">
                      <a:alpha val="43137"/>
                    </a:srgbClr>
                  </a:outerShdw>
                </a:effectLst>
                <a:latin typeface="KodchiangUPC" pitchFamily="18" charset="-34"/>
                <a:cs typeface="KodchiangUPC" pitchFamily="18" charset="-34"/>
              </a:rPr>
              <a:t>č.13</a:t>
            </a:r>
            <a:endParaRPr lang="cs-CZ" sz="6200" dirty="0">
              <a:ln w="25400" cmpd="tri">
                <a:solidFill>
                  <a:srgbClr val="FF66CC"/>
                </a:solidFill>
              </a:ln>
              <a:solidFill>
                <a:srgbClr val="800000"/>
              </a:solidFill>
              <a:effectLst>
                <a:outerShdw blurRad="38100" dist="38100" dir="2700000" algn="tl">
                  <a:srgbClr val="000000">
                    <a:alpha val="43137"/>
                  </a:srgbClr>
                </a:outerShdw>
              </a:effectLst>
              <a:latin typeface="KodchiangUPC" pitchFamily="18" charset="-34"/>
              <a:cs typeface="KodchiangUPC" pitchFamily="18" charset="-34"/>
            </a:endParaRPr>
          </a:p>
          <a:p>
            <a:pPr algn="ctr" eaLnBrk="0" hangingPunct="0">
              <a:defRPr/>
            </a:pPr>
            <a:r>
              <a:rPr lang="cs-CZ" sz="6600" dirty="0" smtClean="0">
                <a:ln w="25400" cmpd="tri">
                  <a:solidFill>
                    <a:srgbClr val="FF66CC"/>
                  </a:solidFill>
                </a:ln>
                <a:solidFill>
                  <a:srgbClr val="800000"/>
                </a:solidFill>
                <a:effectLst>
                  <a:outerShdw blurRad="38100" dist="38100" dir="2700000" algn="tl">
                    <a:srgbClr val="000000">
                      <a:alpha val="43137"/>
                    </a:srgbClr>
                  </a:outerShdw>
                </a:effectLst>
                <a:latin typeface="KodchiangUPC" pitchFamily="18" charset="-34"/>
                <a:cs typeface="KodchiangUPC" pitchFamily="18" charset="-34"/>
              </a:rPr>
              <a:t>Sportovní klub </a:t>
            </a:r>
          </a:p>
          <a:p>
            <a:pPr algn="ctr" eaLnBrk="0" hangingPunct="0">
              <a:defRPr/>
            </a:pPr>
            <a:r>
              <a:rPr lang="cs-CZ" sz="6600" dirty="0" smtClean="0">
                <a:ln w="25400" cmpd="tri">
                  <a:solidFill>
                    <a:srgbClr val="FF66CC"/>
                  </a:solidFill>
                </a:ln>
                <a:solidFill>
                  <a:srgbClr val="800000"/>
                </a:solidFill>
                <a:effectLst>
                  <a:outerShdw blurRad="38100" dist="38100" dir="2700000" algn="tl">
                    <a:srgbClr val="000000">
                      <a:alpha val="43137"/>
                    </a:srgbClr>
                  </a:outerShdw>
                </a:effectLst>
                <a:latin typeface="KodchiangUPC" pitchFamily="18" charset="-34"/>
                <a:cs typeface="KodchiangUPC" pitchFamily="18" charset="-34"/>
              </a:rPr>
              <a:t>Úvaly</a:t>
            </a:r>
            <a:endParaRPr lang="cs-CZ" sz="6600" dirty="0">
              <a:ln w="25400" cmpd="tri">
                <a:solidFill>
                  <a:srgbClr val="FF66CC"/>
                </a:solidFill>
              </a:ln>
              <a:solidFill>
                <a:srgbClr val="800000"/>
              </a:solidFill>
              <a:effectLst>
                <a:outerShdw blurRad="38100" dist="38100" dir="2700000" algn="tl">
                  <a:srgbClr val="000000">
                    <a:alpha val="43137"/>
                  </a:srgbClr>
                </a:outerShdw>
              </a:effectLst>
              <a:latin typeface="KodchiangUPC" pitchFamily="18" charset="-34"/>
              <a:cs typeface="KodchiangUPC" pitchFamily="18" charset="-34"/>
            </a:endParaRPr>
          </a:p>
        </p:txBody>
      </p:sp>
      <p:sp>
        <p:nvSpPr>
          <p:cNvPr id="6398" name="Rectangle 1278"/>
          <p:cNvSpPr>
            <a:spLocks noChangeArrowheads="1"/>
          </p:cNvSpPr>
          <p:nvPr/>
        </p:nvSpPr>
        <p:spPr bwMode="auto">
          <a:xfrm>
            <a:off x="174948" y="2466975"/>
            <a:ext cx="4464050" cy="4716000"/>
          </a:xfrm>
          <a:prstGeom prst="rect">
            <a:avLst/>
          </a:prstGeom>
          <a:noFill/>
          <a:ln w="8001">
            <a:solidFill>
              <a:srgbClr val="000000"/>
            </a:solidFill>
            <a:miter lim="800000"/>
            <a:headEnd/>
            <a:tailEnd/>
          </a:ln>
        </p:spPr>
        <p:txBody>
          <a:bodyPr lIns="91425" tIns="45713" rIns="91425" bIns="45713"/>
          <a:lstStyle/>
          <a:p>
            <a:pPr algn="ctr" eaLnBrk="0" hangingPunct="0">
              <a:defRPr/>
            </a:pPr>
            <a:endParaRPr lang="cs-CZ" dirty="0">
              <a:solidFill>
                <a:srgbClr val="003399"/>
              </a:solidFill>
              <a:latin typeface="Albertus MT" pitchFamily="18" charset="0"/>
            </a:endParaRP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Restaurace Klub  ve Štětí</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Kemwater ProChemie s.r.o.</a:t>
            </a:r>
          </a:p>
          <a:p>
            <a:pPr algn="ctr" eaLnBrk="0" hangingPunct="0">
              <a:defRPr/>
            </a:pPr>
            <a:r>
              <a:rPr lang="cs-CZ" sz="1100"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a:t>
            </a: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PCT  s.r.o.</a:t>
            </a:r>
          </a:p>
          <a:p>
            <a:pPr algn="ctr" eaLnBrk="0" hangingPunct="0">
              <a:defRPr/>
            </a:pPr>
            <a:r>
              <a:rPr lang="cs-CZ" sz="1100"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VAM </a:t>
            </a: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rPr>
              <a:t>MBL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 Štětí a.s.</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rPr>
              <a:t>D</a:t>
            </a:r>
            <a:r>
              <a:rPr lang="en-GB" sz="1100"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sz="1100"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AXIS  a.s.</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Václav Poustka</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Tyma CZ, s.r.o.</a:t>
            </a:r>
          </a:p>
          <a:p>
            <a:pPr algn="ctr" eaLnBrk="0" hangingPunct="0">
              <a:defRPr/>
            </a:pPr>
            <a:r>
              <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Technicom, </a:t>
            </a:r>
            <a:r>
              <a:rPr lang="cs-CZ" sz="1100" dirty="0" smtClean="0">
                <a:solidFill>
                  <a:srgbClr val="008000"/>
                </a:solidFill>
                <a:effectLst>
                  <a:outerShdw blurRad="38100" dist="38100" dir="2700000" algn="tl">
                    <a:srgbClr val="000000">
                      <a:alpha val="43137"/>
                    </a:srgbClr>
                  </a:outerShdw>
                </a:effectLst>
                <a:latin typeface="Century Gothic" pitchFamily="34" charset="0"/>
                <a:cs typeface="Arial" pitchFamily="34" charset="0"/>
              </a:rPr>
              <a:t>s.r.o.</a:t>
            </a:r>
            <a:endParaRPr lang="cs-CZ" sz="1100" dirty="0">
              <a:solidFill>
                <a:srgbClr val="0080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05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2014</a:t>
            </a:r>
          </a:p>
        </p:txBody>
      </p:sp>
      <p:sp>
        <p:nvSpPr>
          <p:cNvPr id="205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2014</a:t>
            </a:r>
            <a:endParaRPr lang="cs-CZ" sz="2400" b="0" dirty="0">
              <a:latin typeface="Times New Roman" pitchFamily="18" charset="0"/>
            </a:endParaRPr>
          </a:p>
        </p:txBody>
      </p:sp>
      <p:sp>
        <p:nvSpPr>
          <p:cNvPr id="6459" name="Rectangle 1339"/>
          <p:cNvSpPr>
            <a:spLocks noChangeArrowheads="1"/>
          </p:cNvSpPr>
          <p:nvPr/>
        </p:nvSpPr>
        <p:spPr bwMode="auto">
          <a:xfrm>
            <a:off x="174625" y="644525"/>
            <a:ext cx="4464050" cy="1387475"/>
          </a:xfrm>
          <a:prstGeom prst="rect">
            <a:avLst/>
          </a:prstGeom>
          <a:solidFill>
            <a:srgbClr val="CCFFFF"/>
          </a:solidFill>
          <a:ln w="8001" algn="ctr">
            <a:solidFill>
              <a:schemeClr val="tx1"/>
            </a:solidFill>
            <a:miter lim="800000"/>
            <a:headEnd/>
            <a:tailEnd/>
          </a:ln>
          <a:effectLst/>
        </p:spPr>
        <p:txBody>
          <a:bodyPr lIns="89986" tIns="46792" rIns="89986" bIns="46792" anchor="ctr">
            <a:spAutoFit/>
          </a:bodyPr>
          <a:lstStyle/>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a:p>
            <a:pPr algn="ctr" eaLnBrk="0" hangingPunct="0">
              <a:defRPr/>
            </a:pPr>
            <a:endParaRPr lang="cs-CZ" dirty="0">
              <a:effectLst>
                <a:outerShdw blurRad="38100" dist="38100" dir="2700000" algn="tl">
                  <a:srgbClr val="000000">
                    <a:alpha val="43137"/>
                  </a:srgbClr>
                </a:outerShdw>
              </a:effectLst>
            </a:endParaRPr>
          </a:p>
        </p:txBody>
      </p:sp>
      <p:pic>
        <p:nvPicPr>
          <p:cNvPr id="11271" name="Picture 1341"/>
          <p:cNvPicPr>
            <a:picLocks noChangeAspect="1" noChangeArrowheads="1"/>
          </p:cNvPicPr>
          <p:nvPr/>
        </p:nvPicPr>
        <p:blipFill>
          <a:blip r:embed="rId4" cstate="print"/>
          <a:srcRect/>
          <a:stretch>
            <a:fillRect/>
          </a:stretch>
        </p:blipFill>
        <p:spPr bwMode="auto">
          <a:xfrm>
            <a:off x="1758950" y="811213"/>
            <a:ext cx="1030288" cy="936625"/>
          </a:xfrm>
          <a:prstGeom prst="rect">
            <a:avLst/>
          </a:prstGeom>
          <a:noFill/>
          <a:ln w="9525">
            <a:noFill/>
            <a:miter lim="800000"/>
            <a:headEnd/>
            <a:tailEnd/>
          </a:ln>
        </p:spPr>
      </p:pic>
      <p:sp>
        <p:nvSpPr>
          <p:cNvPr id="13" name="AutoShape 3"/>
          <p:cNvSpPr>
            <a:spLocks noChangeArrowheads="1"/>
          </p:cNvSpPr>
          <p:nvPr/>
        </p:nvSpPr>
        <p:spPr bwMode="auto">
          <a:xfrm>
            <a:off x="5363821" y="74422"/>
            <a:ext cx="4671927" cy="1191800"/>
          </a:xfrm>
          <a:prstGeom prst="flowChartAlternateProcess">
            <a:avLst/>
          </a:prstGeom>
          <a:blipFill>
            <a:blip r:embed="rId5" cstate="print"/>
            <a:stretch>
              <a:fillRect/>
            </a:stretch>
          </a:blipFill>
          <a:ln w="6350" cap="rnd" cmpd="sng">
            <a:solidFill>
              <a:schemeClr val="bg1"/>
            </a:solidFill>
            <a:prstDash val="lgDashDot"/>
            <a:miter lim="800000"/>
            <a:headEnd/>
            <a:tailEnd/>
          </a:ln>
          <a:effectLst>
            <a:innerShdw blurRad="63500" dist="50800" dir="10800000">
              <a:srgbClr val="008000">
                <a:alpha val="50000"/>
              </a:srgbClr>
            </a:innerShdw>
          </a:effectLst>
          <a:scene3d>
            <a:camera prst="orthographicFront"/>
            <a:lightRig rig="threePt" dir="t"/>
          </a:scene3d>
          <a:sp3d extrusionH="76200" contourW="12700" prstMaterial="plastic">
            <a:bevelT w="95250" prst="relaxedInset"/>
            <a:bevelB w="101600" prst="riblet"/>
            <a:extrusionClr>
              <a:srgbClr val="FF3399"/>
            </a:extrusionClr>
            <a:contourClr>
              <a:schemeClr val="bg1"/>
            </a:contourClr>
          </a:sp3d>
        </p:spPr>
        <p:txBody>
          <a:bodyPr wrap="none" lIns="91425" tIns="45713" rIns="91425" bIns="45713" anchor="ctr">
            <a:sp3d contourW="12700">
              <a:extrusionClr>
                <a:schemeClr val="bg1"/>
              </a:extrusionClr>
              <a:contourClr>
                <a:schemeClr val="tx1"/>
              </a:contourClr>
            </a:sp3d>
          </a:bodyPr>
          <a:lstStyle/>
          <a:p>
            <a:pPr algn="ctr" eaLnBrk="0" hangingPunct="0">
              <a:defRPr/>
            </a:pPr>
            <a:r>
              <a:rPr lang="cs-CZ" sz="3200" dirty="0">
                <a:ln w="22225" cap="rnd">
                  <a:solidFill>
                    <a:srgbClr val="FFFF00"/>
                  </a:solidFill>
                  <a:miter lim="800000"/>
                </a:ln>
                <a:gradFill flip="none" rotWithShape="1">
                  <a:gsLst>
                    <a:gs pos="0">
                      <a:schemeClr val="accent2">
                        <a:lumMod val="75000"/>
                      </a:schemeClr>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a:outerShdw blurRad="38100" dist="38100" dir="2700000" algn="tl">
                    <a:srgbClr val="000000">
                      <a:alpha val="43137"/>
                    </a:srgbClr>
                  </a:outerShdw>
                </a:effectLst>
                <a:latin typeface="Gill Sans MT" pitchFamily="34" charset="-18"/>
              </a:rPr>
              <a:t> </a:t>
            </a:r>
            <a:r>
              <a:rPr lang="cs-CZ" sz="3200" dirty="0">
                <a:ln w="22225" cap="rnd">
                  <a:noFill/>
                  <a:miter lim="800000"/>
                </a:ln>
                <a:latin typeface="Lucida Bright" pitchFamily="18" charset="0"/>
              </a:rPr>
              <a:t>Fotbalový zpravodaj</a:t>
            </a:r>
          </a:p>
          <a:p>
            <a:pPr algn="ctr" eaLnBrk="0" hangingPunct="0">
              <a:defRPr/>
            </a:pPr>
            <a:r>
              <a:rPr lang="cs-CZ" sz="3200" dirty="0">
                <a:ln w="22225" cap="rnd">
                  <a:noFill/>
                  <a:miter lim="800000"/>
                </a:ln>
                <a:latin typeface="Lucida Bright" pitchFamily="18" charset="0"/>
              </a:rPr>
              <a:t>SK Štětí</a:t>
            </a:r>
            <a:endParaRPr lang="cs-CZ" sz="2600" dirty="0">
              <a:ln w="22225" cap="rnd">
                <a:noFill/>
                <a:miter lim="800000"/>
              </a:ln>
              <a:latin typeface="Lucida Bright" pitchFamily="18" charset="0"/>
            </a:endParaRPr>
          </a:p>
        </p:txBody>
      </p:sp>
      <p:sp>
        <p:nvSpPr>
          <p:cNvPr id="12" name="TextovéPole 11"/>
          <p:cNvSpPr txBox="1"/>
          <p:nvPr/>
        </p:nvSpPr>
        <p:spPr>
          <a:xfrm>
            <a:off x="5359524" y="1387475"/>
            <a:ext cx="4752850" cy="708025"/>
          </a:xfrm>
          <a:prstGeom prst="rect">
            <a:avLst/>
          </a:prstGeom>
          <a:blipFill>
            <a:blip r:embed="rId6" cstate="print"/>
            <a:stretch>
              <a:fillRect/>
            </a:stretch>
          </a:blipFill>
          <a:ln>
            <a:solidFill>
              <a:schemeClr val="accent6">
                <a:lumMod val="75000"/>
              </a:schemeClr>
            </a:solidFill>
          </a:ln>
          <a:effectLst>
            <a:outerShdw blurRad="50800" dist="38100" dir="8100000" algn="tr" rotWithShape="0">
              <a:srgbClr val="FFFF00">
                <a:alpha val="40000"/>
              </a:srgbClr>
            </a:outerShdw>
          </a:effectLst>
        </p:spPr>
        <p:txBody>
          <a:bodyPr wrap="square">
            <a:spAutoFit/>
          </a:bodyPr>
          <a:lstStyle/>
          <a:p>
            <a:pPr algn="ctr">
              <a:defRPr/>
            </a:pPr>
            <a:r>
              <a:rPr lang="cs-CZ" sz="2000" dirty="0">
                <a:ln w="0">
                  <a:noFill/>
                </a:ln>
                <a:latin typeface="Century" pitchFamily="18" charset="0"/>
                <a:ea typeface="MS Mincho" pitchFamily="49" charset="-128"/>
              </a:rPr>
              <a:t>Sezóna   2013/2014  Divize skupina B Jaro</a:t>
            </a:r>
          </a:p>
        </p:txBody>
      </p:sp>
      <p:sp>
        <p:nvSpPr>
          <p:cNvPr id="11274" name="TextovéPole 13"/>
          <p:cNvSpPr txBox="1">
            <a:spLocks noChangeArrowheads="1"/>
          </p:cNvSpPr>
          <p:nvPr/>
        </p:nvSpPr>
        <p:spPr bwMode="auto">
          <a:xfrm>
            <a:off x="5287516" y="6869113"/>
            <a:ext cx="4606925" cy="369887"/>
          </a:xfrm>
          <a:prstGeom prst="rect">
            <a:avLst/>
          </a:prstGeom>
          <a:noFill/>
          <a:ln w="9525">
            <a:noFill/>
            <a:miter lim="800000"/>
            <a:headEnd/>
            <a:tailEnd/>
          </a:ln>
        </p:spPr>
        <p:txBody>
          <a:bodyPr>
            <a:spAutoFit/>
          </a:bodyPr>
          <a:lstStyle/>
          <a:p>
            <a:pPr algn="ctr"/>
            <a:r>
              <a:rPr lang="cs-CZ" sz="1800" dirty="0"/>
              <a:t>www.stetimondifotbal.cz</a:t>
            </a:r>
          </a:p>
        </p:txBody>
      </p:sp>
      <p:sp>
        <p:nvSpPr>
          <p:cNvPr id="16" name="TextovéPole 15"/>
          <p:cNvSpPr txBox="1"/>
          <p:nvPr/>
        </p:nvSpPr>
        <p:spPr>
          <a:xfrm>
            <a:off x="5359524" y="2251348"/>
            <a:ext cx="4752528" cy="1754326"/>
          </a:xfrm>
          <a:prstGeom prst="rect">
            <a:avLst/>
          </a:prstGeom>
          <a:blipFill dpi="0" rotWithShape="1">
            <a:blip r:embed="rId7" cstate="print">
              <a:alphaModFix amt="77000"/>
            </a:blip>
            <a:srcRect/>
            <a:stretch>
              <a:fillRect/>
            </a:stretch>
          </a:blipFill>
          <a:ln w="12700" cmpd="sng">
            <a:solidFill>
              <a:schemeClr val="tx1"/>
            </a:solidFill>
          </a:ln>
          <a:effectLst/>
          <a:scene3d>
            <a:camera prst="orthographicFront"/>
            <a:lightRig rig="threePt" dir="t"/>
          </a:scene3d>
          <a:sp3d extrusionH="76200" contourW="12700" prstMaterial="plastic">
            <a:extrusionClr>
              <a:schemeClr val="bg1"/>
            </a:extrusionClr>
            <a:contourClr>
              <a:schemeClr val="bg1"/>
            </a:contourClr>
          </a:sp3d>
        </p:spPr>
        <p:txBody>
          <a:bodyPr wrap="square">
            <a:spAutoFit/>
          </a:bodyPr>
          <a:lstStyle/>
          <a:p>
            <a:pPr algn="ctr">
              <a:defRPr/>
            </a:pPr>
            <a:r>
              <a:rPr lang="cs-CZ" sz="3600" dirty="0" smtClean="0">
                <a:ln w="6350">
                  <a:solidFill>
                    <a:srgbClr val="FFFF00"/>
                  </a:solidFill>
                </a:ln>
                <a:solidFill>
                  <a:srgbClr val="006600"/>
                </a:solidFill>
                <a:effectLst>
                  <a:outerShdw blurRad="38100" dist="38100" dir="2700000" algn="tl">
                    <a:srgbClr val="000000">
                      <a:alpha val="43137"/>
                    </a:srgbClr>
                  </a:outerShdw>
                </a:effectLst>
                <a:latin typeface="Ravie" pitchFamily="82" charset="0"/>
                <a:ea typeface="Segoe UI" pitchFamily="34" charset="0"/>
                <a:cs typeface="Segoe UI" pitchFamily="34" charset="0"/>
              </a:rPr>
              <a:t>17.5.2014</a:t>
            </a:r>
            <a:endParaRPr lang="cs-CZ" sz="3600" dirty="0">
              <a:ln w="6350">
                <a:solidFill>
                  <a:srgbClr val="FFFF00"/>
                </a:solidFill>
              </a:ln>
              <a:solidFill>
                <a:srgbClr val="006600"/>
              </a:solidFill>
              <a:effectLst>
                <a:outerShdw blurRad="38100" dist="38100" dir="2700000" algn="tl">
                  <a:srgbClr val="000000">
                    <a:alpha val="43137"/>
                  </a:srgbClr>
                </a:outerShdw>
              </a:effectLst>
              <a:latin typeface="Ravie" pitchFamily="82" charset="0"/>
              <a:ea typeface="Segoe UI" pitchFamily="34" charset="0"/>
              <a:cs typeface="Segoe UI" pitchFamily="34" charset="0"/>
            </a:endParaRPr>
          </a:p>
          <a:p>
            <a:pPr algn="ctr">
              <a:defRPr/>
            </a:pPr>
            <a:r>
              <a:rPr lang="cs-CZ" sz="3600" dirty="0">
                <a:ln w="6350">
                  <a:solidFill>
                    <a:srgbClr val="FFFF00"/>
                  </a:solidFill>
                </a:ln>
                <a:solidFill>
                  <a:srgbClr val="006600"/>
                </a:solidFill>
                <a:effectLst>
                  <a:outerShdw blurRad="38100" dist="38100" dir="2700000" algn="tl">
                    <a:srgbClr val="000000">
                      <a:alpha val="43137"/>
                    </a:srgbClr>
                  </a:outerShdw>
                </a:effectLst>
                <a:latin typeface="Ravie" pitchFamily="82" charset="0"/>
                <a:ea typeface="Segoe UI" pitchFamily="34" charset="0"/>
                <a:cs typeface="Segoe UI" pitchFamily="34" charset="0"/>
              </a:rPr>
              <a:t>Sobota</a:t>
            </a:r>
          </a:p>
          <a:p>
            <a:pPr algn="ctr">
              <a:defRPr/>
            </a:pPr>
            <a:r>
              <a:rPr lang="cs-CZ" sz="3600" dirty="0" smtClean="0">
                <a:ln w="6350">
                  <a:solidFill>
                    <a:srgbClr val="FFFF00"/>
                  </a:solidFill>
                </a:ln>
                <a:solidFill>
                  <a:srgbClr val="006600"/>
                </a:solidFill>
                <a:effectLst>
                  <a:outerShdw blurRad="38100" dist="38100" dir="2700000" algn="tl">
                    <a:srgbClr val="000000">
                      <a:alpha val="43137"/>
                    </a:srgbClr>
                  </a:outerShdw>
                </a:effectLst>
                <a:latin typeface="Ravie" pitchFamily="82" charset="0"/>
                <a:ea typeface="Segoe UI" pitchFamily="34" charset="0"/>
                <a:cs typeface="Segoe UI" pitchFamily="34" charset="0"/>
              </a:rPr>
              <a:t>26.kolo </a:t>
            </a:r>
            <a:r>
              <a:rPr lang="cs-CZ" sz="3600" dirty="0">
                <a:ln w="6350">
                  <a:solidFill>
                    <a:srgbClr val="FFFF00"/>
                  </a:solidFill>
                </a:ln>
                <a:solidFill>
                  <a:srgbClr val="006600"/>
                </a:solidFill>
                <a:effectLst>
                  <a:outerShdw blurRad="38100" dist="38100" dir="2700000" algn="tl">
                    <a:srgbClr val="000000">
                      <a:alpha val="43137"/>
                    </a:srgbClr>
                  </a:outerShdw>
                </a:effectLst>
                <a:latin typeface="Ravie" pitchFamily="82" charset="0"/>
                <a:ea typeface="Segoe UI" pitchFamily="34" charset="0"/>
                <a:cs typeface="Segoe UI" pitchFamily="34" charset="0"/>
              </a:rPr>
              <a:t>– 10:1</a:t>
            </a:r>
            <a:r>
              <a:rPr lang="cs-CZ" sz="3600" dirty="0">
                <a:ln w="6350">
                  <a:solidFill>
                    <a:srgbClr val="FFFF00"/>
                  </a:solidFill>
                </a:ln>
                <a:solidFill>
                  <a:srgbClr val="006600"/>
                </a:solidFill>
                <a:latin typeface="Ravie" pitchFamily="82" charset="0"/>
                <a:cs typeface="Arial" pitchFamily="34" charset="0"/>
              </a:rPr>
              <a:t>5</a:t>
            </a:r>
          </a:p>
        </p:txBody>
      </p:sp>
      <p:pic>
        <p:nvPicPr>
          <p:cNvPr id="14" name="Picture 3"/>
          <p:cNvPicPr>
            <a:picLocks noChangeAspect="1" noChangeArrowheads="1"/>
          </p:cNvPicPr>
          <p:nvPr/>
        </p:nvPicPr>
        <p:blipFill>
          <a:blip r:embed="rId8" cstate="print"/>
          <a:srcRect/>
          <a:stretch>
            <a:fillRect/>
          </a:stretch>
        </p:blipFill>
        <p:spPr bwMode="auto">
          <a:xfrm>
            <a:off x="11480204" y="3259460"/>
            <a:ext cx="1224136" cy="1152128"/>
          </a:xfrm>
          <a:prstGeom prst="rect">
            <a:avLst/>
          </a:prstGeom>
          <a:noFill/>
          <a:ln w="9525">
            <a:noFill/>
            <a:miter lim="800000"/>
            <a:headEnd/>
            <a:tailEnd/>
          </a:ln>
        </p:spPr>
      </p:pic>
      <p:sp>
        <p:nvSpPr>
          <p:cNvPr id="15" name="TextovéPole 12"/>
          <p:cNvSpPr txBox="1">
            <a:spLocks noChangeArrowheads="1"/>
          </p:cNvSpPr>
          <p:nvPr/>
        </p:nvSpPr>
        <p:spPr bwMode="auto">
          <a:xfrm>
            <a:off x="8599611" y="4411588"/>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a:latin typeface="Arial Black" panose="020B0A04020102020204" pitchFamily="34" charset="0"/>
              </a:rPr>
              <a:t> </a:t>
            </a:r>
            <a:r>
              <a:rPr lang="cs-CZ" altLang="cs-CZ" sz="5400" u="none" smtClean="0">
                <a:latin typeface="Arial Black" panose="020B0A04020102020204" pitchFamily="34" charset="0"/>
              </a:rPr>
              <a:t>1:2</a:t>
            </a:r>
            <a:endParaRPr lang="cs-CZ" altLang="cs-CZ" sz="5400" u="none" dirty="0">
              <a:latin typeface="Arial Black" panose="020B0A040201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367463" y="66675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7" name="TextovéPole 6"/>
          <p:cNvSpPr txBox="1"/>
          <p:nvPr/>
        </p:nvSpPr>
        <p:spPr>
          <a:xfrm>
            <a:off x="174948" y="163116"/>
            <a:ext cx="4680520" cy="707886"/>
          </a:xfrm>
          <a:prstGeom prst="rect">
            <a:avLst/>
          </a:prstGeom>
          <a:blipFill dpi="0" rotWithShape="1">
            <a:blip r:embed="rId3" cstate="print">
              <a:alphaModFix amt="24000"/>
            </a:blip>
            <a:srcRect/>
            <a:tile tx="0" ty="0" sx="100000" sy="100000" flip="none" algn="tl"/>
          </a:blipFill>
        </p:spPr>
        <p:txBody>
          <a:bodyPr wrap="square" rtlCol="0">
            <a:spAutoFit/>
          </a:bodyPr>
          <a:lstStyle/>
          <a:p>
            <a:pPr algn="ctr"/>
            <a:r>
              <a:rPr lang="cs-CZ" sz="2000" dirty="0" smtClean="0">
                <a:ln w="3175">
                  <a:noFill/>
                </a:ln>
                <a:solidFill>
                  <a:schemeClr val="tx2"/>
                </a:solidFill>
                <a:latin typeface="Calisto MT" pitchFamily="18" charset="0"/>
              </a:rPr>
              <a:t>Moc příjemně se zápas v Lovosicích nehodnotil-Vladimír Frey-trenér </a:t>
            </a:r>
            <a:r>
              <a:rPr lang="cs-CZ" sz="2000" dirty="0" err="1" smtClean="0">
                <a:ln w="3175">
                  <a:noFill/>
                </a:ln>
                <a:solidFill>
                  <a:schemeClr val="tx2"/>
                </a:solidFill>
                <a:latin typeface="Calisto MT" pitchFamily="18" charset="0"/>
              </a:rPr>
              <a:t>Štětí</a:t>
            </a:r>
            <a:endParaRPr lang="cs-CZ" sz="2400" dirty="0">
              <a:ln w="3175">
                <a:noFill/>
              </a:ln>
              <a:solidFill>
                <a:schemeClr val="tx2"/>
              </a:solidFill>
              <a:latin typeface="Calisto MT" pitchFamily="18" charset="0"/>
            </a:endParaRPr>
          </a:p>
        </p:txBody>
      </p:sp>
      <p:sp>
        <p:nvSpPr>
          <p:cNvPr id="10" name="TextovéPole 9"/>
          <p:cNvSpPr txBox="1"/>
          <p:nvPr/>
        </p:nvSpPr>
        <p:spPr>
          <a:xfrm>
            <a:off x="174948" y="1027212"/>
            <a:ext cx="4680520" cy="2492990"/>
          </a:xfrm>
          <a:prstGeom prst="rect">
            <a:avLst/>
          </a:prstGeom>
          <a:noFill/>
        </p:spPr>
        <p:txBody>
          <a:bodyPr wrap="square" rtlCol="0">
            <a:spAutoFit/>
          </a:bodyPr>
          <a:lstStyle/>
          <a:p>
            <a:r>
              <a:rPr lang="cs-CZ" dirty="0" smtClean="0">
                <a:latin typeface="Bookman Old Style" pitchFamily="18" charset="0"/>
              </a:rPr>
              <a:t>Bez 2 vyloučených hráčů s Chomutovem. Začali jsme opatrně, chtěli jsme vsadit na rychlé brejky a hráli  strašně hlubokou obranu. Byli jsme málo agresivní, domácí až na 2 hlavičky šanci neměli. Důležitý moment neproměněná šance </a:t>
            </a:r>
            <a:r>
              <a:rPr lang="cs-CZ" dirty="0" err="1" smtClean="0">
                <a:latin typeface="Bookman Old Style" pitchFamily="18" charset="0"/>
              </a:rPr>
              <a:t>Rejmana</a:t>
            </a:r>
            <a:r>
              <a:rPr lang="cs-CZ" dirty="0" smtClean="0">
                <a:latin typeface="Bookman Old Style" pitchFamily="18" charset="0"/>
              </a:rPr>
              <a:t> ve 42. minutě. Nedáš, dostaneš, hned z protiútoku domácí 1:0. Do druhé půle jsme chtěli jít aktivně. Povedlo se střídání Kaly a míč jsme si měli více na kopačkách, ale šance měli domácí. Po chybě Šimrala domácí zvýšili na 2:0. Pak po přihrávce Kaly </a:t>
            </a:r>
            <a:r>
              <a:rPr lang="cs-CZ" dirty="0" err="1" smtClean="0">
                <a:latin typeface="Bookman Old Style" pitchFamily="18" charset="0"/>
              </a:rPr>
              <a:t>Kucler</a:t>
            </a:r>
            <a:r>
              <a:rPr lang="cs-CZ" dirty="0" smtClean="0">
                <a:latin typeface="Bookman Old Style" pitchFamily="18" charset="0"/>
              </a:rPr>
              <a:t> snížil na 1:2. Přišel </a:t>
            </a:r>
            <a:r>
              <a:rPr lang="cs-CZ" dirty="0" err="1" smtClean="0">
                <a:latin typeface="Bookman Old Style" pitchFamily="18" charset="0"/>
              </a:rPr>
              <a:t>Gabčo</a:t>
            </a:r>
            <a:r>
              <a:rPr lang="cs-CZ" dirty="0" smtClean="0">
                <a:latin typeface="Bookman Old Style" pitchFamily="18" charset="0"/>
              </a:rPr>
              <a:t> a měl jednu šanci.5 minut před koncem  jsme začali hrát na 3 beky, dostali jsme se do šance ale nakonec byly o ten 1 gól šťastnější Lovosice.    </a:t>
            </a:r>
            <a:endParaRPr lang="cs-CZ" dirty="0">
              <a:latin typeface="Bookman Old Style" pitchFamily="18" charset="0"/>
            </a:endParaRPr>
          </a:p>
        </p:txBody>
      </p:sp>
      <p:sp>
        <p:nvSpPr>
          <p:cNvPr id="12" name="TextovéPole 11"/>
          <p:cNvSpPr txBox="1"/>
          <p:nvPr/>
        </p:nvSpPr>
        <p:spPr>
          <a:xfrm>
            <a:off x="246956" y="3907532"/>
            <a:ext cx="4248472" cy="2923877"/>
          </a:xfrm>
          <a:prstGeom prst="rect">
            <a:avLst/>
          </a:prstGeom>
          <a:noFill/>
        </p:spPr>
        <p:txBody>
          <a:bodyPr wrap="square" rtlCol="0">
            <a:spAutoFit/>
          </a:bodyPr>
          <a:lstStyle/>
          <a:p>
            <a:pPr algn="ctr"/>
            <a:r>
              <a:rPr lang="cs-CZ" sz="1600" u="sng" dirty="0" smtClean="0">
                <a:solidFill>
                  <a:srgbClr val="660033"/>
                </a:solidFill>
                <a:latin typeface="Comic Sans MS" pitchFamily="66" charset="0"/>
              </a:rPr>
              <a:t>Antonín </a:t>
            </a:r>
            <a:r>
              <a:rPr lang="cs-CZ" sz="1600" u="sng" dirty="0" err="1" smtClean="0">
                <a:solidFill>
                  <a:srgbClr val="660033"/>
                </a:solidFill>
                <a:latin typeface="Comic Sans MS" pitchFamily="66" charset="0"/>
              </a:rPr>
              <a:t>Marčaník</a:t>
            </a:r>
            <a:r>
              <a:rPr lang="cs-CZ" sz="1600" u="sng" dirty="0" smtClean="0">
                <a:solidFill>
                  <a:srgbClr val="660033"/>
                </a:solidFill>
                <a:latin typeface="Comic Sans MS" pitchFamily="66" charset="0"/>
              </a:rPr>
              <a:t> trenér Lovosic</a:t>
            </a:r>
          </a:p>
          <a:p>
            <a:r>
              <a:rPr lang="cs-CZ" dirty="0" smtClean="0">
                <a:latin typeface="Bookman Old Style" pitchFamily="18" charset="0"/>
              </a:rPr>
              <a:t>Čekali jsme, že </a:t>
            </a:r>
            <a:r>
              <a:rPr lang="cs-CZ" dirty="0" err="1" smtClean="0">
                <a:latin typeface="Bookman Old Style" pitchFamily="18" charset="0"/>
              </a:rPr>
              <a:t>Štětí</a:t>
            </a:r>
            <a:r>
              <a:rPr lang="cs-CZ" dirty="0" smtClean="0">
                <a:latin typeface="Bookman Old Style" pitchFamily="18" charset="0"/>
              </a:rPr>
              <a:t> bude chtít hrát víc dopředu, ale bylo spíše zalezlé. Měli jsme tlak i šance, ale před koncem poločasu jsme mohli paradoxně inkasovat. Naštěstí pro nás hostující borec, tuším </a:t>
            </a:r>
            <a:r>
              <a:rPr lang="cs-CZ" dirty="0" err="1" smtClean="0">
                <a:latin typeface="Bookman Old Style" pitchFamily="18" charset="0"/>
              </a:rPr>
              <a:t>Rejman</a:t>
            </a:r>
            <a:r>
              <a:rPr lang="cs-CZ" dirty="0" smtClean="0">
                <a:latin typeface="Bookman Old Style" pitchFamily="18" charset="0"/>
              </a:rPr>
              <a:t> se </a:t>
            </a:r>
            <a:r>
              <a:rPr lang="cs-CZ" dirty="0" err="1" smtClean="0">
                <a:latin typeface="Bookman Old Style" pitchFamily="18" charset="0"/>
              </a:rPr>
              <a:t>ukličkoval</a:t>
            </a:r>
            <a:r>
              <a:rPr lang="cs-CZ" dirty="0" smtClean="0">
                <a:latin typeface="Bookman Old Style" pitchFamily="18" charset="0"/>
              </a:rPr>
              <a:t> a Marek pak míč v pohodě lapil. Těsně před koncem poločasu nám vyšel útok a Macháček nás dostal do vedení. Po změně stran Pavlíček navýšil náskok.</a:t>
            </a:r>
          </a:p>
          <a:p>
            <a:r>
              <a:rPr lang="cs-CZ" dirty="0" smtClean="0">
                <a:latin typeface="Bookman Old Style" pitchFamily="18" charset="0"/>
              </a:rPr>
              <a:t> Ovšem místo, abychom </a:t>
            </a:r>
          </a:p>
          <a:p>
            <a:r>
              <a:rPr lang="cs-CZ" dirty="0" smtClean="0">
                <a:latin typeface="Bookman Old Style" pitchFamily="18" charset="0"/>
              </a:rPr>
              <a:t>soupeře dorazili a vyhráli</a:t>
            </a:r>
          </a:p>
          <a:p>
            <a:r>
              <a:rPr lang="cs-CZ" dirty="0" smtClean="0">
                <a:latin typeface="Bookman Old Style" pitchFamily="18" charset="0"/>
              </a:rPr>
              <a:t>třeba 4:0, tak přišel gól</a:t>
            </a:r>
          </a:p>
          <a:p>
            <a:r>
              <a:rPr lang="cs-CZ" dirty="0" smtClean="0">
                <a:latin typeface="Bookman Old Style" pitchFamily="18" charset="0"/>
              </a:rPr>
              <a:t> v naší síti a ještě to bylo</a:t>
            </a:r>
          </a:p>
          <a:p>
            <a:r>
              <a:rPr lang="cs-CZ" dirty="0" smtClean="0">
                <a:latin typeface="Bookman Old Style" pitchFamily="18" charset="0"/>
              </a:rPr>
              <a:t> drama. Nejsem vůbec spokojen</a:t>
            </a:r>
          </a:p>
          <a:p>
            <a:r>
              <a:rPr lang="cs-CZ" dirty="0" smtClean="0">
                <a:latin typeface="Bookman Old Style" pitchFamily="18" charset="0"/>
              </a:rPr>
              <a:t> s naší koncovkou. </a:t>
            </a:r>
          </a:p>
        </p:txBody>
      </p:sp>
      <p:sp>
        <p:nvSpPr>
          <p:cNvPr id="11" name="TextovéPole 10"/>
          <p:cNvSpPr txBox="1"/>
          <p:nvPr/>
        </p:nvSpPr>
        <p:spPr>
          <a:xfrm>
            <a:off x="5462464" y="235124"/>
            <a:ext cx="4752528" cy="923330"/>
          </a:xfrm>
          <a:prstGeom prst="rect">
            <a:avLst/>
          </a:prstGeom>
          <a:blipFill dpi="0" rotWithShape="1">
            <a:blip r:embed="rId4" cstate="print">
              <a:alphaModFix amt="63000"/>
            </a:blip>
            <a:srcRect/>
            <a:stretch>
              <a:fillRect/>
            </a:stretch>
          </a:blipFill>
        </p:spPr>
        <p:txBody>
          <a:bodyPr wrap="square" rtlCol="0">
            <a:spAutoFit/>
          </a:bodyPr>
          <a:lstStyle/>
          <a:p>
            <a:pPr marL="228600" indent="-228600" algn="ctr"/>
            <a:r>
              <a:rPr lang="cs-CZ" sz="1800" dirty="0" smtClean="0">
                <a:solidFill>
                  <a:srgbClr val="CC0066"/>
                </a:solidFill>
                <a:latin typeface="Arial Black" pitchFamily="34" charset="0"/>
              </a:rPr>
              <a:t>Stopkou ve 2.kole Severočeského poháru Starších žáků byl vedoucí celek Ústeckého přeboru </a:t>
            </a:r>
            <a:endParaRPr lang="cs-CZ" sz="1800" dirty="0">
              <a:solidFill>
                <a:srgbClr val="CC0066"/>
              </a:solidFill>
              <a:latin typeface="Arial Black" pitchFamily="34" charset="0"/>
            </a:endParaRPr>
          </a:p>
        </p:txBody>
      </p:sp>
      <p:sp>
        <p:nvSpPr>
          <p:cNvPr id="13" name="Rectangle 1"/>
          <p:cNvSpPr>
            <a:spLocks noChangeArrowheads="1"/>
          </p:cNvSpPr>
          <p:nvPr/>
        </p:nvSpPr>
        <p:spPr bwMode="auto">
          <a:xfrm>
            <a:off x="5359524" y="1243236"/>
            <a:ext cx="468052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0" i="0" u="sng" strike="noStrike" cap="none" normalizeH="0" baseline="0" dirty="0" smtClean="0">
                <a:ln>
                  <a:solidFill>
                    <a:schemeClr val="accent1"/>
                  </a:solidFill>
                </a:ln>
                <a:solidFill>
                  <a:srgbClr val="3333FF"/>
                </a:solidFill>
                <a:effectLst>
                  <a:outerShdw blurRad="50800" dist="38100" dir="8100000" algn="tr" rotWithShape="0">
                    <a:srgbClr val="FFCC00">
                      <a:alpha val="40000"/>
                    </a:srgbClr>
                  </a:outerShdw>
                </a:effectLst>
                <a:latin typeface="Calibri" pitchFamily="34" charset="0"/>
                <a:ea typeface="Calibri" pitchFamily="34" charset="0"/>
                <a:cs typeface="Times New Roman" pitchFamily="18" charset="0"/>
              </a:rPr>
              <a:t>SK Štětí – SK Roudnice n.L</a:t>
            </a:r>
            <a:endParaRPr kumimoji="0" lang="cs-CZ" sz="800" b="0" i="0" u="none" strike="noStrike" cap="none" normalizeH="0" baseline="0" dirty="0" smtClean="0">
              <a:ln>
                <a:solidFill>
                  <a:schemeClr val="accent1"/>
                </a:solidFill>
              </a:ln>
              <a:solidFill>
                <a:srgbClr val="3333FF"/>
              </a:solidFill>
              <a:effectLst>
                <a:outerShdw blurRad="50800" dist="38100" dir="8100000" algn="tr" rotWithShape="0">
                  <a:srgbClr val="FFCC00">
                    <a:alpha val="40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0" i="0" u="sng" strike="noStrike" cap="none" normalizeH="0" baseline="0" dirty="0" smtClean="0">
                <a:ln>
                  <a:solidFill>
                    <a:schemeClr val="accent1"/>
                  </a:solidFill>
                </a:ln>
                <a:solidFill>
                  <a:srgbClr val="3333FF"/>
                </a:solidFill>
                <a:effectLst>
                  <a:outerShdw blurRad="50800" dist="38100" dir="8100000" algn="tr" rotWithShape="0">
                    <a:srgbClr val="FFCC00">
                      <a:alpha val="40000"/>
                    </a:srgbClr>
                  </a:outerShdw>
                </a:effectLst>
                <a:latin typeface="Calibri" pitchFamily="34" charset="0"/>
                <a:ea typeface="Calibri" pitchFamily="34" charset="0"/>
                <a:cs typeface="Times New Roman" pitchFamily="18" charset="0"/>
              </a:rPr>
              <a:t>1:5    7.5.2014 2.kolo</a:t>
            </a:r>
            <a:endParaRPr kumimoji="0" lang="cs-CZ" sz="800" b="0" i="0" u="none" strike="noStrike" cap="none" normalizeH="0" baseline="0" dirty="0" smtClean="0">
              <a:ln>
                <a:solidFill>
                  <a:schemeClr val="accent1"/>
                </a:solidFill>
              </a:ln>
              <a:solidFill>
                <a:srgbClr val="3333FF"/>
              </a:solidFill>
              <a:effectLst>
                <a:outerShdw blurRad="50800" dist="38100" dir="8100000" algn="tr" rotWithShape="0">
                  <a:srgbClr val="FFCC00">
                    <a:alpha val="40000"/>
                  </a:srgbClr>
                </a:outerShdw>
              </a:effectLst>
              <a:latin typeface="Arial" pitchFamily="34" charset="0"/>
              <a:cs typeface="Arial" pitchFamily="34" charset="0"/>
            </a:endParaRPr>
          </a:p>
        </p:txBody>
      </p:sp>
      <p:sp>
        <p:nvSpPr>
          <p:cNvPr id="14" name="Rectangle 1"/>
          <p:cNvSpPr>
            <a:spLocks noChangeArrowheads="1"/>
          </p:cNvSpPr>
          <p:nvPr/>
        </p:nvSpPr>
        <p:spPr bwMode="auto">
          <a:xfrm>
            <a:off x="5359524" y="4339580"/>
            <a:ext cx="4680520" cy="8694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0" i="0" u="sng" strike="noStrike" cap="none" normalizeH="0" baseline="0" dirty="0" smtClean="0">
                <a:ln>
                  <a:noFill/>
                </a:ln>
                <a:gradFill flip="none" rotWithShape="1">
                  <a:gsLst>
                    <a:gs pos="0">
                      <a:srgbClr val="000000"/>
                    </a:gs>
                    <a:gs pos="39999">
                      <a:srgbClr val="0A128C"/>
                    </a:gs>
                    <a:gs pos="70000">
                      <a:srgbClr val="181CC7"/>
                    </a:gs>
                    <a:gs pos="88000">
                      <a:srgbClr val="5DC119"/>
                    </a:gs>
                    <a:gs pos="100000">
                      <a:srgbClr val="8C3D91"/>
                    </a:gs>
                  </a:gsLst>
                  <a:path path="rect">
                    <a:fillToRect l="100000" t="100000"/>
                  </a:path>
                  <a:tileRect r="-100000" b="-100000"/>
                </a:gra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SK Sokol </a:t>
            </a:r>
            <a:r>
              <a:rPr kumimoji="0" lang="cs-CZ" sz="2000" b="0" i="0" u="sng" strike="noStrike" cap="none" normalizeH="0" baseline="0" dirty="0" err="1" smtClean="0">
                <a:ln>
                  <a:noFill/>
                </a:ln>
                <a:gradFill flip="none" rotWithShape="1">
                  <a:gsLst>
                    <a:gs pos="0">
                      <a:srgbClr val="000000"/>
                    </a:gs>
                    <a:gs pos="39999">
                      <a:srgbClr val="0A128C"/>
                    </a:gs>
                    <a:gs pos="70000">
                      <a:srgbClr val="181CC7"/>
                    </a:gs>
                    <a:gs pos="88000">
                      <a:srgbClr val="5DC119"/>
                    </a:gs>
                    <a:gs pos="100000">
                      <a:srgbClr val="8C3D91"/>
                    </a:gs>
                  </a:gsLst>
                  <a:path path="rect">
                    <a:fillToRect l="100000" t="100000"/>
                  </a:path>
                  <a:tileRect r="-100000" b="-100000"/>
                </a:gra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Brozany</a:t>
            </a:r>
            <a:r>
              <a:rPr kumimoji="0" lang="cs-CZ" sz="2000" b="0" i="0" u="sng" strike="noStrike" cap="none" normalizeH="0" baseline="0" dirty="0" smtClean="0">
                <a:ln>
                  <a:noFill/>
                </a:ln>
                <a:gradFill flip="none" rotWithShape="1">
                  <a:gsLst>
                    <a:gs pos="0">
                      <a:srgbClr val="000000"/>
                    </a:gs>
                    <a:gs pos="39999">
                      <a:srgbClr val="0A128C"/>
                    </a:gs>
                    <a:gs pos="70000">
                      <a:srgbClr val="181CC7"/>
                    </a:gs>
                    <a:gs pos="88000">
                      <a:srgbClr val="5DC119"/>
                    </a:gs>
                    <a:gs pos="100000">
                      <a:srgbClr val="8C3D91"/>
                    </a:gs>
                  </a:gsLst>
                  <a:path path="rect">
                    <a:fillToRect l="100000" t="100000"/>
                  </a:path>
                  <a:tileRect r="-100000" b="-100000"/>
                </a:gra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 SK </a:t>
            </a:r>
            <a:r>
              <a:rPr kumimoji="0" lang="cs-CZ" sz="2000" b="0" i="0" u="sng" strike="noStrike" cap="none" normalizeH="0" baseline="0" dirty="0" err="1" smtClean="0">
                <a:ln>
                  <a:noFill/>
                </a:ln>
                <a:gradFill flip="none" rotWithShape="1">
                  <a:gsLst>
                    <a:gs pos="0">
                      <a:srgbClr val="000000"/>
                    </a:gs>
                    <a:gs pos="39999">
                      <a:srgbClr val="0A128C"/>
                    </a:gs>
                    <a:gs pos="70000">
                      <a:srgbClr val="181CC7"/>
                    </a:gs>
                    <a:gs pos="88000">
                      <a:srgbClr val="5DC119"/>
                    </a:gs>
                    <a:gs pos="100000">
                      <a:srgbClr val="8C3D91"/>
                    </a:gs>
                  </a:gsLst>
                  <a:path path="rect">
                    <a:fillToRect l="100000" t="100000"/>
                  </a:path>
                  <a:tileRect r="-100000" b="-100000"/>
                </a:gra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Štětí</a:t>
            </a:r>
            <a:endParaRPr kumimoji="0" lang="cs-CZ" sz="800" b="0" i="0" u="none" strike="noStrike" cap="none" normalizeH="0" baseline="0" dirty="0" smtClean="0">
              <a:ln>
                <a:noFill/>
              </a:ln>
              <a:gradFill flip="none" rotWithShape="1">
                <a:gsLst>
                  <a:gs pos="0">
                    <a:srgbClr val="000000"/>
                  </a:gs>
                  <a:gs pos="39999">
                    <a:srgbClr val="0A128C"/>
                  </a:gs>
                  <a:gs pos="70000">
                    <a:srgbClr val="181CC7"/>
                  </a:gs>
                  <a:gs pos="88000">
                    <a:srgbClr val="5DC119"/>
                  </a:gs>
                  <a:gs pos="100000">
                    <a:srgbClr val="8C3D91"/>
                  </a:gs>
                </a:gsLst>
                <a:path path="rect">
                  <a:fillToRect l="100000" t="100000"/>
                </a:path>
                <a:tileRect r="-100000" b="-100000"/>
              </a:gra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0" i="0" u="sng" strike="noStrike" cap="none" normalizeH="0" baseline="0" dirty="0" smtClean="0">
                <a:ln>
                  <a:noFill/>
                </a:ln>
                <a:gradFill flip="none" rotWithShape="1">
                  <a:gsLst>
                    <a:gs pos="0">
                      <a:srgbClr val="000000"/>
                    </a:gs>
                    <a:gs pos="39999">
                      <a:srgbClr val="0A128C"/>
                    </a:gs>
                    <a:gs pos="70000">
                      <a:srgbClr val="181CC7"/>
                    </a:gs>
                    <a:gs pos="88000">
                      <a:srgbClr val="5DC119"/>
                    </a:gs>
                    <a:gs pos="100000">
                      <a:srgbClr val="8C3D91"/>
                    </a:gs>
                  </a:gsLst>
                  <a:path path="rect">
                    <a:fillToRect l="100000" t="100000"/>
                  </a:path>
                  <a:tileRect r="-100000" b="-100000"/>
                </a:gra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5:0    6.5.2014 1.kolo</a:t>
            </a:r>
            <a:endParaRPr kumimoji="0" lang="cs-CZ" sz="800" b="0" i="0" u="none" strike="noStrike" cap="none" normalizeH="0" baseline="0" dirty="0" smtClean="0">
              <a:ln>
                <a:noFill/>
              </a:ln>
              <a:gradFill flip="none" rotWithShape="1">
                <a:gsLst>
                  <a:gs pos="0">
                    <a:srgbClr val="000000"/>
                  </a:gs>
                  <a:gs pos="39999">
                    <a:srgbClr val="0A128C"/>
                  </a:gs>
                  <a:gs pos="70000">
                    <a:srgbClr val="181CC7"/>
                  </a:gs>
                  <a:gs pos="88000">
                    <a:srgbClr val="5DC119"/>
                  </a:gs>
                  <a:gs pos="100000">
                    <a:srgbClr val="8C3D91"/>
                  </a:gs>
                </a:gsLst>
                <a:path path="rect">
                  <a:fillToRect l="100000" t="100000"/>
                </a:path>
                <a:tileRect r="-100000" b="-100000"/>
              </a:gra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ovéPole 14"/>
          <p:cNvSpPr txBox="1"/>
          <p:nvPr/>
        </p:nvSpPr>
        <p:spPr>
          <a:xfrm>
            <a:off x="5359524" y="3475484"/>
            <a:ext cx="4752528" cy="584775"/>
          </a:xfrm>
          <a:prstGeom prst="rect">
            <a:avLst/>
          </a:prstGeom>
          <a:blipFill dpi="0" rotWithShape="1">
            <a:blip r:embed="rId5" cstate="print">
              <a:alphaModFix amt="52000"/>
            </a:blip>
            <a:srcRect/>
            <a:stretch>
              <a:fillRect/>
            </a:stretch>
          </a:blipFill>
        </p:spPr>
        <p:txBody>
          <a:bodyPr wrap="square" rtlCol="0">
            <a:spAutoFit/>
          </a:bodyPr>
          <a:lstStyle/>
          <a:p>
            <a:pPr marL="228600" indent="-228600" algn="ctr"/>
            <a:r>
              <a:rPr lang="cs-CZ" sz="1600" dirty="0" smtClean="0">
                <a:solidFill>
                  <a:schemeClr val="accent6">
                    <a:lumMod val="75000"/>
                  </a:schemeClr>
                </a:solidFill>
                <a:latin typeface="Arial Black" pitchFamily="34" charset="0"/>
              </a:rPr>
              <a:t>Mladší žáci v Severočeském poháru odehráli jenom jedno kolo</a:t>
            </a:r>
            <a:endParaRPr lang="cs-CZ" sz="1600" dirty="0">
              <a:solidFill>
                <a:schemeClr val="accent6">
                  <a:lumMod val="75000"/>
                </a:schemeClr>
              </a:solidFill>
              <a:latin typeface="Arial Black" pitchFamily="34" charset="0"/>
            </a:endParaRPr>
          </a:p>
        </p:txBody>
      </p:sp>
      <p:pic>
        <p:nvPicPr>
          <p:cNvPr id="2" name="Picture 62"/>
          <p:cNvPicPr>
            <a:picLocks noChangeAspect="1" noChangeArrowheads="1"/>
          </p:cNvPicPr>
          <p:nvPr/>
        </p:nvPicPr>
        <p:blipFill>
          <a:blip r:embed="rId6" cstate="print"/>
          <a:srcRect/>
          <a:stretch>
            <a:fillRect/>
          </a:stretch>
        </p:blipFill>
        <p:spPr bwMode="auto">
          <a:xfrm>
            <a:off x="3127276" y="5491708"/>
            <a:ext cx="1447800" cy="1543050"/>
          </a:xfrm>
          <a:prstGeom prst="rect">
            <a:avLst/>
          </a:prstGeom>
          <a:noFill/>
          <a:ln w="9525">
            <a:noFill/>
            <a:miter lim="800000"/>
            <a:headEnd/>
            <a:tailEnd/>
          </a:ln>
        </p:spPr>
      </p:pic>
      <p:pic>
        <p:nvPicPr>
          <p:cNvPr id="7231" name="Picture 63"/>
          <p:cNvPicPr>
            <a:picLocks noChangeAspect="1" noChangeArrowheads="1"/>
          </p:cNvPicPr>
          <p:nvPr/>
        </p:nvPicPr>
        <p:blipFill>
          <a:blip r:embed="rId7" cstate="print"/>
          <a:srcRect/>
          <a:stretch>
            <a:fillRect/>
          </a:stretch>
        </p:blipFill>
        <p:spPr bwMode="auto">
          <a:xfrm>
            <a:off x="2695228" y="3331468"/>
            <a:ext cx="936104" cy="576064"/>
          </a:xfrm>
          <a:prstGeom prst="rect">
            <a:avLst/>
          </a:prstGeom>
          <a:noFill/>
          <a:ln w="9525">
            <a:noFill/>
            <a:miter lim="800000"/>
            <a:headEnd/>
            <a:tailEnd/>
          </a:ln>
        </p:spPr>
      </p:pic>
      <p:pic>
        <p:nvPicPr>
          <p:cNvPr id="3" name="Picture 62"/>
          <p:cNvPicPr>
            <a:picLocks noChangeAspect="1" noChangeArrowheads="1"/>
          </p:cNvPicPr>
          <p:nvPr/>
        </p:nvPicPr>
        <p:blipFill>
          <a:blip r:embed="rId8" cstate="print"/>
          <a:srcRect/>
          <a:stretch>
            <a:fillRect/>
          </a:stretch>
        </p:blipFill>
        <p:spPr bwMode="auto">
          <a:xfrm>
            <a:off x="6511652" y="5131668"/>
            <a:ext cx="1990725" cy="1885950"/>
          </a:xfrm>
          <a:prstGeom prst="rect">
            <a:avLst/>
          </a:prstGeom>
          <a:noFill/>
          <a:ln w="9525">
            <a:noFill/>
            <a:miter lim="800000"/>
            <a:headEnd/>
            <a:tailEnd/>
          </a:ln>
        </p:spPr>
      </p:pic>
      <p:pic>
        <p:nvPicPr>
          <p:cNvPr id="4" name="Picture 62"/>
          <p:cNvPicPr>
            <a:picLocks noChangeAspect="1" noChangeArrowheads="1"/>
          </p:cNvPicPr>
          <p:nvPr/>
        </p:nvPicPr>
        <p:blipFill>
          <a:blip r:embed="rId9" cstate="print"/>
          <a:srcRect/>
          <a:stretch>
            <a:fillRect/>
          </a:stretch>
        </p:blipFill>
        <p:spPr bwMode="auto">
          <a:xfrm>
            <a:off x="6871692" y="1963316"/>
            <a:ext cx="1800225" cy="1296144"/>
          </a:xfrm>
          <a:prstGeom prst="rect">
            <a:avLst/>
          </a:prstGeom>
          <a:noFill/>
          <a:ln w="9525">
            <a:noFill/>
            <a:miter lim="800000"/>
            <a:headEnd/>
            <a:tailEnd/>
          </a:ln>
        </p:spPr>
      </p:pic>
      <p:pic>
        <p:nvPicPr>
          <p:cNvPr id="7170" name="Picture 9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9" name="Rectangle 271"/>
          <p:cNvSpPr>
            <a:spLocks noChangeArrowheads="1"/>
          </p:cNvSpPr>
          <p:nvPr/>
        </p:nvSpPr>
        <p:spPr bwMode="auto">
          <a:xfrm>
            <a:off x="5051425" y="2143125"/>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7441" name="Rectangle 273"/>
          <p:cNvSpPr>
            <a:spLocks noChangeArrowheads="1"/>
          </p:cNvSpPr>
          <p:nvPr/>
        </p:nvSpPr>
        <p:spPr bwMode="auto">
          <a:xfrm>
            <a:off x="4639444" y="181930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graphicFrame>
        <p:nvGraphicFramePr>
          <p:cNvPr id="7" name="Tabulka 6"/>
          <p:cNvGraphicFramePr>
            <a:graphicFrameLocks noGrp="1"/>
          </p:cNvGraphicFramePr>
          <p:nvPr/>
        </p:nvGraphicFramePr>
        <p:xfrm>
          <a:off x="246956" y="235124"/>
          <a:ext cx="4572001" cy="3077676"/>
        </p:xfrm>
        <a:graphic>
          <a:graphicData uri="http://schemas.openxmlformats.org/drawingml/2006/table">
            <a:tbl>
              <a:tblPr/>
              <a:tblGrid>
                <a:gridCol w="1802149">
                  <a:extLst>
                    <a:ext uri="{9D8B030D-6E8A-4147-A177-3AD203B41FA5}">
                      <a16:colId xmlns:a16="http://schemas.microsoft.com/office/drawing/2014/main" val="20000"/>
                    </a:ext>
                  </a:extLst>
                </a:gridCol>
                <a:gridCol w="1551498">
                  <a:extLst>
                    <a:ext uri="{9D8B030D-6E8A-4147-A177-3AD203B41FA5}">
                      <a16:colId xmlns:a16="http://schemas.microsoft.com/office/drawing/2014/main" val="20001"/>
                    </a:ext>
                  </a:extLst>
                </a:gridCol>
                <a:gridCol w="609177">
                  <a:extLst>
                    <a:ext uri="{9D8B030D-6E8A-4147-A177-3AD203B41FA5}">
                      <a16:colId xmlns:a16="http://schemas.microsoft.com/office/drawing/2014/main" val="20002"/>
                    </a:ext>
                  </a:extLst>
                </a:gridCol>
                <a:gridCol w="609177">
                  <a:extLst>
                    <a:ext uri="{9D8B030D-6E8A-4147-A177-3AD203B41FA5}">
                      <a16:colId xmlns:a16="http://schemas.microsoft.com/office/drawing/2014/main" val="20003"/>
                    </a:ext>
                  </a:extLst>
                </a:gridCol>
              </a:tblGrid>
              <a:tr h="40978">
                <a:tc gridSpan="4">
                  <a:txBody>
                    <a:bodyPr/>
                    <a:lstStyle/>
                    <a:p>
                      <a:pPr algn="ctr" fontAlgn="ctr"/>
                      <a:r>
                        <a:rPr lang="cs-CZ" sz="1800" b="1" i="0" u="none" strike="noStrike" dirty="0">
                          <a:solidFill>
                            <a:srgbClr val="A80000"/>
                          </a:solidFill>
                          <a:latin typeface="ISOCPEUR"/>
                        </a:rPr>
                        <a:t>Výsledkový servis Ústeckého přeboru starších a mladších </a:t>
                      </a:r>
                      <a:r>
                        <a:rPr lang="cs-CZ" sz="1800" b="1" i="0" u="none" strike="noStrike" dirty="0" smtClean="0">
                          <a:solidFill>
                            <a:srgbClr val="A80000"/>
                          </a:solidFill>
                          <a:latin typeface="ISOCPEUR"/>
                        </a:rPr>
                        <a:t>žáků 19.kolo</a:t>
                      </a:r>
                      <a:endParaRPr lang="cs-CZ" sz="1800" b="1" i="0" u="none" strike="noStrike" dirty="0">
                        <a:solidFill>
                          <a:srgbClr val="A80000"/>
                        </a:solidFill>
                        <a:latin typeface="ISOCPEUR"/>
                      </a:endParaRPr>
                    </a:p>
                  </a:txBody>
                  <a:tcPr marL="9525" marR="9525" marT="9525"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8600">
                <a:tc>
                  <a:txBody>
                    <a:bodyPr/>
                    <a:lstStyle/>
                    <a:p>
                      <a:pPr algn="ctr" fontAlgn="ctr"/>
                      <a:r>
                        <a:rPr lang="cs-CZ" sz="1400" b="1" i="0" u="none" strike="noStrike">
                          <a:solidFill>
                            <a:srgbClr val="A80000"/>
                          </a:solidFill>
                          <a:latin typeface="ISOCPEUR"/>
                        </a:rPr>
                        <a:t> </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A80000"/>
                          </a:solidFill>
                          <a:latin typeface="ISOCPEUR"/>
                        </a:rPr>
                        <a:t> </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9900"/>
                          </a:solidFill>
                          <a:latin typeface="Impact"/>
                        </a:rPr>
                        <a:t>Starší</a:t>
                      </a:r>
                    </a:p>
                  </a:txBody>
                  <a:tcPr marL="9525" marR="9525" marT="9525" marB="0" anchor="ctr">
                    <a:lnL>
                      <a:noFill/>
                    </a:lnL>
                    <a:lnR>
                      <a:noFill/>
                    </a:lnR>
                    <a:lnT>
                      <a:noFill/>
                    </a:lnT>
                    <a:lnB>
                      <a:noFill/>
                    </a:lnB>
                    <a:solidFill>
                      <a:srgbClr val="FFFF99"/>
                    </a:solidFill>
                  </a:tcPr>
                </a:tc>
                <a:tc>
                  <a:txBody>
                    <a:bodyPr/>
                    <a:lstStyle/>
                    <a:p>
                      <a:pPr algn="ctr" fontAlgn="ctr"/>
                      <a:r>
                        <a:rPr lang="cs-CZ" sz="1200" b="0" i="0" u="none" strike="noStrike">
                          <a:solidFill>
                            <a:srgbClr val="009900"/>
                          </a:solidFill>
                          <a:latin typeface="Impact"/>
                        </a:rPr>
                        <a:t>Mladší</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1"/>
                  </a:ext>
                </a:extLst>
              </a:tr>
              <a:tr h="234478">
                <a:tc>
                  <a:txBody>
                    <a:bodyPr/>
                    <a:lstStyle/>
                    <a:p>
                      <a:pPr algn="ctr" fontAlgn="ctr"/>
                      <a:r>
                        <a:rPr lang="cs-CZ" sz="1200" b="1" kern="1200" dirty="0" err="1" smtClean="0">
                          <a:solidFill>
                            <a:schemeClr val="tx1"/>
                          </a:solidFill>
                          <a:latin typeface="+mn-lt"/>
                          <a:ea typeface="+mn-ea"/>
                          <a:cs typeface="+mn-cs"/>
                        </a:rPr>
                        <a:t>Ervěnice</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200" b="1" kern="1200" dirty="0" err="1" smtClean="0">
                          <a:solidFill>
                            <a:schemeClr val="tx1"/>
                          </a:solidFill>
                          <a:latin typeface="+mn-lt"/>
                          <a:ea typeface="+mn-ea"/>
                          <a:cs typeface="+mn-cs"/>
                        </a:rPr>
                        <a:t>Brozany</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200" b="1" kern="1200" dirty="0" smtClean="0">
                          <a:solidFill>
                            <a:schemeClr val="tx1"/>
                          </a:solidFill>
                          <a:latin typeface="+mn-lt"/>
                          <a:ea typeface="+mn-ea"/>
                          <a:cs typeface="+mn-cs"/>
                        </a:rPr>
                        <a:t>10:2</a:t>
                      </a: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200" b="1" kern="1200" dirty="0" smtClean="0">
                          <a:solidFill>
                            <a:schemeClr val="tx1"/>
                          </a:solidFill>
                          <a:latin typeface="+mn-lt"/>
                          <a:ea typeface="+mn-ea"/>
                          <a:cs typeface="+mn-cs"/>
                        </a:rPr>
                        <a:t>11:2</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(5:0)</a:t>
                      </a: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2"/>
                  </a:ext>
                </a:extLst>
              </a:tr>
              <a:tr h="328022">
                <a:tc>
                  <a:txBody>
                    <a:bodyPr/>
                    <a:lstStyle/>
                    <a:p>
                      <a:pPr algn="ctr" fontAlgn="ctr"/>
                      <a:r>
                        <a:rPr lang="cs-CZ" sz="1200" b="1" kern="1200" dirty="0" err="1" smtClean="0">
                          <a:solidFill>
                            <a:schemeClr val="tx1"/>
                          </a:solidFill>
                          <a:latin typeface="+mn-lt"/>
                          <a:ea typeface="+mn-ea"/>
                          <a:cs typeface="+mn-cs"/>
                        </a:rPr>
                        <a:t>Jun</a:t>
                      </a:r>
                      <a:r>
                        <a:rPr lang="cs-CZ" sz="1200" b="1" kern="1200" dirty="0" smtClean="0">
                          <a:solidFill>
                            <a:schemeClr val="tx1"/>
                          </a:solidFill>
                          <a:latin typeface="+mn-lt"/>
                          <a:ea typeface="+mn-ea"/>
                          <a:cs typeface="+mn-cs"/>
                        </a:rPr>
                        <a:t>.Děčín</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kern="1200" dirty="0" err="1" smtClean="0">
                          <a:solidFill>
                            <a:schemeClr val="tx1"/>
                          </a:solidFill>
                          <a:latin typeface="+mn-lt"/>
                          <a:ea typeface="+mn-ea"/>
                          <a:cs typeface="+mn-cs"/>
                        </a:rPr>
                        <a:t>Košťany</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kern="1200" dirty="0" smtClean="0">
                          <a:solidFill>
                            <a:schemeClr val="tx1"/>
                          </a:solidFill>
                          <a:latin typeface="+mn-lt"/>
                          <a:ea typeface="+mn-ea"/>
                          <a:cs typeface="+mn-cs"/>
                        </a:rPr>
                        <a:t>9:4</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(6:2)</a:t>
                      </a: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kern="1200" dirty="0" smtClean="0">
                          <a:solidFill>
                            <a:schemeClr val="tx1"/>
                          </a:solidFill>
                          <a:latin typeface="+mn-lt"/>
                          <a:ea typeface="+mn-ea"/>
                          <a:cs typeface="+mn-cs"/>
                        </a:rPr>
                        <a:t>11:2</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(3:2)</a:t>
                      </a: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3"/>
                  </a:ext>
                </a:extLst>
              </a:tr>
              <a:tr h="248771">
                <a:tc>
                  <a:txBody>
                    <a:bodyPr/>
                    <a:lstStyle/>
                    <a:p>
                      <a:pPr algn="ctr" fontAlgn="ctr"/>
                      <a:r>
                        <a:rPr lang="cs-CZ" sz="1200" b="1" kern="1200" dirty="0" smtClean="0">
                          <a:solidFill>
                            <a:schemeClr val="tx1"/>
                          </a:solidFill>
                          <a:latin typeface="+mn-lt"/>
                          <a:ea typeface="+mn-ea"/>
                          <a:cs typeface="+mn-cs"/>
                        </a:rPr>
                        <a:t>Žatec</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200" b="1" kern="1200" dirty="0" smtClean="0">
                          <a:solidFill>
                            <a:schemeClr val="tx1"/>
                          </a:solidFill>
                          <a:latin typeface="+mn-lt"/>
                          <a:ea typeface="+mn-ea"/>
                          <a:cs typeface="+mn-cs"/>
                        </a:rPr>
                        <a:t>Litoměřice</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200" b="1" kern="1200" dirty="0" smtClean="0">
                          <a:solidFill>
                            <a:schemeClr val="tx1"/>
                          </a:solidFill>
                          <a:latin typeface="+mn-lt"/>
                          <a:ea typeface="+mn-ea"/>
                          <a:cs typeface="+mn-cs"/>
                        </a:rPr>
                        <a:t>2:7</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(1:2)</a:t>
                      </a: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200" b="1" kern="1200" dirty="0" smtClean="0">
                          <a:solidFill>
                            <a:schemeClr val="tx1"/>
                          </a:solidFill>
                          <a:latin typeface="+mn-lt"/>
                          <a:ea typeface="+mn-ea"/>
                          <a:cs typeface="+mn-cs"/>
                        </a:rPr>
                        <a:t>0:10</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(0:4)</a:t>
                      </a: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4"/>
                  </a:ext>
                </a:extLst>
              </a:tr>
              <a:tr h="295275">
                <a:tc>
                  <a:txBody>
                    <a:bodyPr/>
                    <a:lstStyle/>
                    <a:p>
                      <a:pPr algn="ctr" fontAlgn="ctr"/>
                      <a:r>
                        <a:rPr lang="cs-CZ" sz="1200" b="1" kern="1200" dirty="0" smtClean="0">
                          <a:solidFill>
                            <a:schemeClr val="tx1"/>
                          </a:solidFill>
                          <a:latin typeface="+mn-lt"/>
                          <a:ea typeface="+mn-ea"/>
                          <a:cs typeface="+mn-cs"/>
                        </a:rPr>
                        <a:t>Souš</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kern="1200" dirty="0" err="1" smtClean="0">
                          <a:solidFill>
                            <a:schemeClr val="tx1"/>
                          </a:solidFill>
                          <a:latin typeface="+mn-lt"/>
                          <a:ea typeface="+mn-ea"/>
                          <a:cs typeface="+mn-cs"/>
                        </a:rPr>
                        <a:t>Štětí</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kern="1200" dirty="0" smtClean="0">
                          <a:solidFill>
                            <a:schemeClr val="tx1"/>
                          </a:solidFill>
                          <a:latin typeface="+mn-lt"/>
                          <a:ea typeface="+mn-ea"/>
                          <a:cs typeface="+mn-cs"/>
                        </a:rPr>
                        <a:t>4:1</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(2:0)</a:t>
                      </a: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kern="1200" dirty="0" smtClean="0">
                          <a:solidFill>
                            <a:schemeClr val="tx1"/>
                          </a:solidFill>
                          <a:latin typeface="+mn-lt"/>
                          <a:ea typeface="+mn-ea"/>
                          <a:cs typeface="+mn-cs"/>
                        </a:rPr>
                        <a:t>3:1</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(2:0)</a:t>
                      </a: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5"/>
                  </a:ext>
                </a:extLst>
              </a:tr>
              <a:tr h="279231">
                <a:tc>
                  <a:txBody>
                    <a:bodyPr/>
                    <a:lstStyle/>
                    <a:p>
                      <a:pPr algn="ctr" fontAlgn="ctr"/>
                      <a:r>
                        <a:rPr lang="cs-CZ" sz="1200" b="1" kern="1200" dirty="0" smtClean="0">
                          <a:solidFill>
                            <a:schemeClr val="tx1"/>
                          </a:solidFill>
                          <a:latin typeface="+mn-lt"/>
                          <a:ea typeface="+mn-ea"/>
                          <a:cs typeface="+mn-cs"/>
                        </a:rPr>
                        <a:t>Bílina</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200" b="1" kern="1200" dirty="0" smtClean="0">
                          <a:solidFill>
                            <a:schemeClr val="tx1"/>
                          </a:solidFill>
                          <a:latin typeface="+mn-lt"/>
                          <a:ea typeface="+mn-ea"/>
                          <a:cs typeface="+mn-cs"/>
                        </a:rPr>
                        <a:t>Louny</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200" b="1" kern="1200" dirty="0" smtClean="0">
                          <a:solidFill>
                            <a:schemeClr val="tx1"/>
                          </a:solidFill>
                          <a:latin typeface="+mn-lt"/>
                          <a:ea typeface="+mn-ea"/>
                          <a:cs typeface="+mn-cs"/>
                        </a:rPr>
                        <a:t>2:5</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(2:0)</a:t>
                      </a: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r>
                        <a:rPr lang="cs-CZ" sz="1200" b="1" kern="1200" dirty="0" smtClean="0">
                          <a:solidFill>
                            <a:schemeClr val="tx1"/>
                          </a:solidFill>
                          <a:latin typeface="+mn-lt"/>
                          <a:ea typeface="+mn-ea"/>
                          <a:cs typeface="+mn-cs"/>
                        </a:rPr>
                        <a:t>4:2</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(2:0)</a:t>
                      </a: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6"/>
                  </a:ext>
                </a:extLst>
              </a:tr>
              <a:tr h="295275">
                <a:tc>
                  <a:txBody>
                    <a:bodyPr/>
                    <a:lstStyle/>
                    <a:p>
                      <a:pPr algn="ctr" fontAlgn="ctr"/>
                      <a:r>
                        <a:rPr lang="cs-CZ" sz="1200" b="1" kern="1200" dirty="0" err="1" smtClean="0">
                          <a:solidFill>
                            <a:schemeClr val="tx1"/>
                          </a:solidFill>
                          <a:latin typeface="+mn-lt"/>
                          <a:ea typeface="+mn-ea"/>
                          <a:cs typeface="+mn-cs"/>
                        </a:rPr>
                        <a:t>Neštěmice</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kern="1200" dirty="0" err="1" smtClean="0">
                          <a:solidFill>
                            <a:schemeClr val="tx1"/>
                          </a:solidFill>
                          <a:latin typeface="+mn-lt"/>
                          <a:ea typeface="+mn-ea"/>
                          <a:cs typeface="+mn-cs"/>
                        </a:rPr>
                        <a:t>T.Kadaň</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kern="1200" dirty="0" smtClean="0">
                          <a:solidFill>
                            <a:schemeClr val="tx1"/>
                          </a:solidFill>
                          <a:latin typeface="+mn-lt"/>
                          <a:ea typeface="+mn-ea"/>
                          <a:cs typeface="+mn-cs"/>
                        </a:rPr>
                        <a:t>7:1</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(3:1)</a:t>
                      </a: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kern="1200" dirty="0" smtClean="0">
                          <a:solidFill>
                            <a:schemeClr val="tx1"/>
                          </a:solidFill>
                          <a:latin typeface="+mn-lt"/>
                          <a:ea typeface="+mn-ea"/>
                          <a:cs typeface="+mn-cs"/>
                        </a:rPr>
                        <a:t>5:0</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(2:0</a:t>
                      </a: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7"/>
                  </a:ext>
                </a:extLst>
              </a:tr>
              <a:tr h="295275">
                <a:tc>
                  <a:txBody>
                    <a:bodyPr/>
                    <a:lstStyle/>
                    <a:p>
                      <a:pPr algn="ctr" fontAlgn="ct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endParaRPr lang="cs-CZ" sz="16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tc>
                  <a:txBody>
                    <a:bodyPr/>
                    <a:lstStyle/>
                    <a:p>
                      <a:pPr algn="ctr" fontAlgn="ctr"/>
                      <a:endParaRPr lang="cs-CZ" sz="14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8"/>
                  </a:ext>
                </a:extLst>
              </a:tr>
            </a:tbl>
          </a:graphicData>
        </a:graphic>
      </p:graphicFrame>
      <p:graphicFrame>
        <p:nvGraphicFramePr>
          <p:cNvPr id="9" name="Tabulka 8"/>
          <p:cNvGraphicFramePr>
            <a:graphicFrameLocks noGrp="1"/>
          </p:cNvGraphicFramePr>
          <p:nvPr/>
        </p:nvGraphicFramePr>
        <p:xfrm>
          <a:off x="246956" y="3619500"/>
          <a:ext cx="4536503" cy="2933700"/>
        </p:xfrm>
        <a:graphic>
          <a:graphicData uri="http://schemas.openxmlformats.org/drawingml/2006/table">
            <a:tbl>
              <a:tblPr/>
              <a:tblGrid>
                <a:gridCol w="408694">
                  <a:extLst>
                    <a:ext uri="{9D8B030D-6E8A-4147-A177-3AD203B41FA5}">
                      <a16:colId xmlns:a16="http://schemas.microsoft.com/office/drawing/2014/main" val="20000"/>
                    </a:ext>
                  </a:extLst>
                </a:gridCol>
                <a:gridCol w="1252356">
                  <a:extLst>
                    <a:ext uri="{9D8B030D-6E8A-4147-A177-3AD203B41FA5}">
                      <a16:colId xmlns:a16="http://schemas.microsoft.com/office/drawing/2014/main" val="20001"/>
                    </a:ext>
                  </a:extLst>
                </a:gridCol>
                <a:gridCol w="291924">
                  <a:extLst>
                    <a:ext uri="{9D8B030D-6E8A-4147-A177-3AD203B41FA5}">
                      <a16:colId xmlns:a16="http://schemas.microsoft.com/office/drawing/2014/main" val="20002"/>
                    </a:ext>
                  </a:extLst>
                </a:gridCol>
                <a:gridCol w="291924">
                  <a:extLst>
                    <a:ext uri="{9D8B030D-6E8A-4147-A177-3AD203B41FA5}">
                      <a16:colId xmlns:a16="http://schemas.microsoft.com/office/drawing/2014/main" val="20003"/>
                    </a:ext>
                  </a:extLst>
                </a:gridCol>
                <a:gridCol w="291924">
                  <a:extLst>
                    <a:ext uri="{9D8B030D-6E8A-4147-A177-3AD203B41FA5}">
                      <a16:colId xmlns:a16="http://schemas.microsoft.com/office/drawing/2014/main" val="20004"/>
                    </a:ext>
                  </a:extLst>
                </a:gridCol>
                <a:gridCol w="291924">
                  <a:extLst>
                    <a:ext uri="{9D8B030D-6E8A-4147-A177-3AD203B41FA5}">
                      <a16:colId xmlns:a16="http://schemas.microsoft.com/office/drawing/2014/main" val="20005"/>
                    </a:ext>
                  </a:extLst>
                </a:gridCol>
                <a:gridCol w="338632">
                  <a:extLst>
                    <a:ext uri="{9D8B030D-6E8A-4147-A177-3AD203B41FA5}">
                      <a16:colId xmlns:a16="http://schemas.microsoft.com/office/drawing/2014/main" val="20006"/>
                    </a:ext>
                  </a:extLst>
                </a:gridCol>
                <a:gridCol w="867015">
                  <a:extLst>
                    <a:ext uri="{9D8B030D-6E8A-4147-A177-3AD203B41FA5}">
                      <a16:colId xmlns:a16="http://schemas.microsoft.com/office/drawing/2014/main" val="20007"/>
                    </a:ext>
                  </a:extLst>
                </a:gridCol>
                <a:gridCol w="502110">
                  <a:extLst>
                    <a:ext uri="{9D8B030D-6E8A-4147-A177-3AD203B41FA5}">
                      <a16:colId xmlns:a16="http://schemas.microsoft.com/office/drawing/2014/main" val="20008"/>
                    </a:ext>
                  </a:extLst>
                </a:gridCol>
              </a:tblGrid>
              <a:tr h="257175">
                <a:tc gridSpan="9">
                  <a:txBody>
                    <a:bodyPr/>
                    <a:lstStyle/>
                    <a:p>
                      <a:pPr algn="ctr" fontAlgn="ctr"/>
                      <a:r>
                        <a:rPr lang="cs-CZ" sz="1200" b="0" i="0" u="none" strike="noStrike">
                          <a:solidFill>
                            <a:srgbClr val="000000"/>
                          </a:solidFill>
                          <a:latin typeface="Arial Black"/>
                        </a:rPr>
                        <a:t>Krajský přebor starších žáků po 21.kole 2013-14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0500">
                <a:tc>
                  <a:txBody>
                    <a:bodyPr/>
                    <a:lstStyle/>
                    <a:p>
                      <a:pPr algn="ctr" fontAlgn="ctr"/>
                      <a:r>
                        <a:rPr lang="cs-CZ" sz="9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SK Roudnice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91:11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1"/>
                  </a:ext>
                </a:extLst>
              </a:tr>
              <a:tr h="190500">
                <a:tc>
                  <a:txBody>
                    <a:bodyPr/>
                    <a:lstStyle/>
                    <a:p>
                      <a:pPr algn="ctr" fontAlgn="ctr"/>
                      <a:r>
                        <a:rPr lang="cs-CZ" sz="9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105:24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51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190500">
                <a:tc>
                  <a:txBody>
                    <a:bodyPr/>
                    <a:lstStyle/>
                    <a:p>
                      <a:pPr algn="ctr" fontAlgn="ctr"/>
                      <a:r>
                        <a:rPr lang="cs-CZ" sz="9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56:17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49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3"/>
                  </a:ext>
                </a:extLst>
              </a:tr>
              <a:tr h="190500">
                <a:tc>
                  <a:txBody>
                    <a:bodyPr/>
                    <a:lstStyle/>
                    <a:p>
                      <a:pPr algn="ctr" fontAlgn="ctr"/>
                      <a:r>
                        <a:rPr lang="cs-CZ" sz="9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60:29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190500">
                <a:tc>
                  <a:txBody>
                    <a:bodyPr/>
                    <a:lstStyle/>
                    <a:p>
                      <a:pPr algn="ctr" fontAlgn="ctr"/>
                      <a:r>
                        <a:rPr lang="cs-CZ" sz="10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57:34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000" b="0" i="0" u="none" strike="noStrike">
                          <a:solidFill>
                            <a:srgbClr val="000000"/>
                          </a:solidFill>
                          <a:latin typeface="Arial Black"/>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5"/>
                  </a:ext>
                </a:extLst>
              </a:tr>
              <a:tr h="190500">
                <a:tc>
                  <a:txBody>
                    <a:bodyPr/>
                    <a:lstStyle/>
                    <a:p>
                      <a:pPr algn="ctr" fontAlgn="ctr"/>
                      <a:r>
                        <a:rPr lang="cs-CZ" sz="10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63:56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latin typeface="Arial Black"/>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190500">
                <a:tc>
                  <a:txBody>
                    <a:bodyPr/>
                    <a:lstStyle/>
                    <a:p>
                      <a:pPr algn="ctr" fontAlgn="ctr"/>
                      <a:r>
                        <a:rPr lang="cs-CZ" sz="9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Jun.Děčín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72:66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7"/>
                  </a:ext>
                </a:extLst>
              </a:tr>
              <a:tr h="190500">
                <a:tc>
                  <a:txBody>
                    <a:bodyPr/>
                    <a:lstStyle/>
                    <a:p>
                      <a:pPr algn="ctr" fontAlgn="ctr"/>
                      <a:r>
                        <a:rPr lang="cs-CZ" sz="9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Souš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46:53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Black"/>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190500">
                <a:tc>
                  <a:txBody>
                    <a:bodyPr/>
                    <a:lstStyle/>
                    <a:p>
                      <a:pPr algn="ctr" fontAlgn="ctr"/>
                      <a:r>
                        <a:rPr lang="cs-CZ" sz="9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42:61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9"/>
                  </a:ext>
                </a:extLst>
              </a:tr>
              <a:tr h="190500">
                <a:tc>
                  <a:txBody>
                    <a:bodyPr/>
                    <a:lstStyle/>
                    <a:p>
                      <a:pPr algn="ctr" fontAlgn="ctr"/>
                      <a:r>
                        <a:rPr lang="cs-CZ" sz="9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Košťany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32:82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r h="190500">
                <a:tc>
                  <a:txBody>
                    <a:bodyPr/>
                    <a:lstStyle/>
                    <a:p>
                      <a:pPr algn="ctr" fontAlgn="ctr"/>
                      <a:r>
                        <a:rPr lang="cs-CZ" sz="9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T.Kadaň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41:95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1"/>
                  </a:ext>
                </a:extLst>
              </a:tr>
              <a:tr h="190500">
                <a:tc>
                  <a:txBody>
                    <a:bodyPr/>
                    <a:lstStyle/>
                    <a:p>
                      <a:pPr algn="ctr" fontAlgn="ctr"/>
                      <a:r>
                        <a:rPr lang="cs-CZ" sz="9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27:58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0" i="0" u="none" strike="noStrike">
                          <a:solidFill>
                            <a:srgbClr val="000000"/>
                          </a:solidFill>
                          <a:latin typeface="Arial Black"/>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2"/>
                  </a:ext>
                </a:extLst>
              </a:tr>
              <a:tr h="190500">
                <a:tc>
                  <a:txBody>
                    <a:bodyPr/>
                    <a:lstStyle/>
                    <a:p>
                      <a:pPr algn="ctr" fontAlgn="ctr"/>
                      <a:r>
                        <a:rPr lang="cs-CZ" sz="9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Ervěnice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41:87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900" b="0"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3"/>
                  </a:ext>
                </a:extLst>
              </a:tr>
              <a:tr h="200025">
                <a:tc>
                  <a:txBody>
                    <a:bodyPr/>
                    <a:lstStyle/>
                    <a:p>
                      <a:pPr algn="ctr" fontAlgn="ctr"/>
                      <a:r>
                        <a:rPr lang="cs-CZ" sz="9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a:solidFill>
                            <a:srgbClr val="000000"/>
                          </a:solidFill>
                          <a:latin typeface="Arial Black"/>
                        </a:rPr>
                        <a:t>33:93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0" i="0" u="none" strike="noStrike" dirty="0">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bl>
          </a:graphicData>
        </a:graphic>
      </p:graphicFrame>
      <p:sp>
        <p:nvSpPr>
          <p:cNvPr id="8" name="TextovéPole 7"/>
          <p:cNvSpPr txBox="1"/>
          <p:nvPr/>
        </p:nvSpPr>
        <p:spPr>
          <a:xfrm>
            <a:off x="6151612" y="6643836"/>
            <a:ext cx="2880320" cy="307777"/>
          </a:xfrm>
          <a:prstGeom prst="rect">
            <a:avLst/>
          </a:prstGeom>
          <a:solidFill>
            <a:srgbClr val="FFFF66"/>
          </a:solidFill>
        </p:spPr>
        <p:txBody>
          <a:bodyPr wrap="square" rtlCol="0">
            <a:spAutoFit/>
          </a:bodyPr>
          <a:lstStyle/>
          <a:p>
            <a:r>
              <a:rPr lang="cs-CZ" sz="1400" dirty="0" smtClean="0">
                <a:latin typeface="Andalus" pitchFamily="18" charset="-78"/>
                <a:cs typeface="Andalus" pitchFamily="18" charset="-78"/>
              </a:rPr>
              <a:t>ASK Lovosice – SK </a:t>
            </a:r>
            <a:r>
              <a:rPr lang="cs-CZ" sz="1400" dirty="0" err="1" smtClean="0">
                <a:latin typeface="Andalus" pitchFamily="18" charset="-78"/>
                <a:cs typeface="Andalus" pitchFamily="18" charset="-78"/>
              </a:rPr>
              <a:t>Štětí</a:t>
            </a:r>
            <a:r>
              <a:rPr lang="cs-CZ" sz="1400" dirty="0" smtClean="0">
                <a:latin typeface="Andalus" pitchFamily="18" charset="-78"/>
                <a:cs typeface="Andalus" pitchFamily="18" charset="-78"/>
              </a:rPr>
              <a:t> 10.5.2014 </a:t>
            </a:r>
            <a:endParaRPr lang="cs-CZ" sz="1400" dirty="0">
              <a:latin typeface="Andalus" pitchFamily="18" charset="-78"/>
              <a:cs typeface="Andalus" pitchFamily="18" charset="-78"/>
            </a:endParaRPr>
          </a:p>
        </p:txBody>
      </p:sp>
      <p:pic>
        <p:nvPicPr>
          <p:cNvPr id="39937" name="Picture 1"/>
          <p:cNvPicPr>
            <a:picLocks noChangeAspect="1" noChangeArrowheads="1"/>
          </p:cNvPicPr>
          <p:nvPr/>
        </p:nvPicPr>
        <p:blipFill>
          <a:blip r:embed="rId3" cstate="print"/>
          <a:srcRect/>
          <a:stretch>
            <a:fillRect/>
          </a:stretch>
        </p:blipFill>
        <p:spPr bwMode="auto">
          <a:xfrm>
            <a:off x="5935588" y="163116"/>
            <a:ext cx="4119414" cy="3024336"/>
          </a:xfrm>
          <a:prstGeom prst="rect">
            <a:avLst/>
          </a:prstGeom>
          <a:noFill/>
          <a:ln w="9525">
            <a:noFill/>
            <a:miter lim="800000"/>
            <a:headEnd/>
            <a:tailEnd/>
          </a:ln>
        </p:spPr>
      </p:pic>
      <p:pic>
        <p:nvPicPr>
          <p:cNvPr id="39938" name="Picture 2"/>
          <p:cNvPicPr>
            <a:picLocks noChangeAspect="1" noChangeArrowheads="1"/>
          </p:cNvPicPr>
          <p:nvPr/>
        </p:nvPicPr>
        <p:blipFill>
          <a:blip r:embed="rId4" cstate="print"/>
          <a:srcRect/>
          <a:stretch>
            <a:fillRect/>
          </a:stretch>
        </p:blipFill>
        <p:spPr bwMode="auto">
          <a:xfrm>
            <a:off x="5935588" y="3547492"/>
            <a:ext cx="4104456" cy="2904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12" name="TextovéPole 11"/>
          <p:cNvSpPr txBox="1">
            <a:spLocks noChangeArrowheads="1"/>
          </p:cNvSpPr>
          <p:nvPr/>
        </p:nvSpPr>
        <p:spPr bwMode="auto">
          <a:xfrm>
            <a:off x="174948" y="163116"/>
            <a:ext cx="4465960" cy="400110"/>
          </a:xfrm>
          <a:prstGeom prst="rect">
            <a:avLst/>
          </a:prstGeom>
          <a:blipFill dpi="0" rotWithShape="1">
            <a:blip r:embed="rId3" cstate="print">
              <a:alphaModFix amt="25000"/>
            </a:blip>
            <a:srcRect/>
            <a:stretch>
              <a:fillRect t="-1000"/>
            </a:stretch>
          </a:blipFill>
          <a:ln w="9525">
            <a:noFill/>
            <a:miter lim="800000"/>
            <a:headEnd/>
            <a:tailEnd/>
          </a:ln>
        </p:spPr>
        <p:txBody>
          <a:bodyPr>
            <a:spAutoFit/>
          </a:bodyPr>
          <a:lstStyle/>
          <a:p>
            <a:pPr algn="ctr">
              <a:defRPr/>
            </a:pPr>
            <a:r>
              <a:rPr lang="cs-CZ" sz="2000" dirty="0" smtClean="0">
                <a:latin typeface="Arial Black" pitchFamily="34" charset="0"/>
              </a:rPr>
              <a:t>25. kolo divize 10.-11.5.2014</a:t>
            </a:r>
            <a:endParaRPr lang="cs-CZ" sz="2000" dirty="0">
              <a:latin typeface="Arial Black" pitchFamily="34" charset="0"/>
            </a:endParaRPr>
          </a:p>
        </p:txBody>
      </p:sp>
      <p:sp>
        <p:nvSpPr>
          <p:cNvPr id="13" name="TextovéPole 12"/>
          <p:cNvSpPr txBox="1">
            <a:spLocks noChangeArrowheads="1"/>
          </p:cNvSpPr>
          <p:nvPr/>
        </p:nvSpPr>
        <p:spPr bwMode="auto">
          <a:xfrm>
            <a:off x="72008" y="714137"/>
            <a:ext cx="4639444" cy="6294031"/>
          </a:xfrm>
          <a:prstGeom prst="rect">
            <a:avLst/>
          </a:prstGeom>
          <a:noFill/>
          <a:ln w="9525">
            <a:noFill/>
            <a:miter lim="800000"/>
            <a:headEnd/>
            <a:tailEnd/>
          </a:ln>
        </p:spPr>
        <p:txBody>
          <a:bodyPr wrap="square">
            <a:spAutoFit/>
          </a:bodyPr>
          <a:lstStyle/>
          <a:p>
            <a:pPr>
              <a:defRPr/>
            </a:pPr>
            <a:r>
              <a:rPr lang="cs-CZ" sz="1600" dirty="0" smtClean="0">
                <a:effectLst>
                  <a:outerShdw blurRad="38100" dist="38100" dir="2700000" algn="tl">
                    <a:srgbClr val="000000">
                      <a:alpha val="43137"/>
                    </a:srgbClr>
                  </a:outerShdw>
                </a:effectLst>
                <a:latin typeface="Cambria" pitchFamily="18" charset="0"/>
              </a:rPr>
              <a:t>Vyšehrad - </a:t>
            </a:r>
            <a:r>
              <a:rPr lang="cs-CZ" sz="1600" dirty="0" err="1" smtClean="0">
                <a:effectLst>
                  <a:outerShdw blurRad="38100" dist="38100" dir="2700000" algn="tl">
                    <a:srgbClr val="000000">
                      <a:alpha val="43137"/>
                    </a:srgbClr>
                  </a:outerShdw>
                </a:effectLst>
                <a:latin typeface="Cambria" pitchFamily="18" charset="0"/>
              </a:rPr>
              <a:t>Aritma</a:t>
            </a:r>
            <a:r>
              <a:rPr lang="cs-CZ" sz="1600" dirty="0" smtClean="0">
                <a:effectLst>
                  <a:outerShdw blurRad="38100" dist="38100" dir="2700000" algn="tl">
                    <a:srgbClr val="000000">
                      <a:alpha val="43137"/>
                    </a:srgbClr>
                  </a:outerShdw>
                </a:effectLst>
                <a:latin typeface="Cambria" pitchFamily="18" charset="0"/>
              </a:rPr>
              <a:t> </a:t>
            </a:r>
            <a:r>
              <a:rPr lang="cs-CZ" sz="1600" dirty="0">
                <a:effectLst>
                  <a:outerShdw blurRad="38100" dist="38100" dir="2700000" algn="tl">
                    <a:srgbClr val="000000">
                      <a:alpha val="43137"/>
                    </a:srgbClr>
                  </a:outerShdw>
                </a:effectLst>
                <a:latin typeface="Cambria" pitchFamily="18" charset="0"/>
              </a:rPr>
              <a:t>Praha </a:t>
            </a:r>
            <a:r>
              <a:rPr lang="cs-CZ" sz="1600" dirty="0" smtClean="0">
                <a:effectLst>
                  <a:outerShdw blurRad="38100" dist="38100" dir="2700000" algn="tl">
                    <a:srgbClr val="000000">
                      <a:alpha val="43137"/>
                    </a:srgbClr>
                  </a:outerShdw>
                </a:effectLst>
                <a:latin typeface="Cambria" pitchFamily="18" charset="0"/>
              </a:rPr>
              <a:t>     4:0(0:0)</a:t>
            </a:r>
            <a:endParaRPr lang="cs-CZ" sz="1600" dirty="0">
              <a:effectLst>
                <a:outerShdw blurRad="38100" dist="38100" dir="2700000" algn="tl">
                  <a:srgbClr val="000000">
                    <a:alpha val="43137"/>
                  </a:srgbClr>
                </a:outerShdw>
              </a:effectLst>
              <a:latin typeface="Cambria" pitchFamily="18" charset="0"/>
            </a:endParaRPr>
          </a:p>
          <a:p>
            <a:pPr>
              <a:defRPr/>
            </a:pPr>
            <a:r>
              <a:rPr lang="cs-CZ" sz="1100" dirty="0" smtClean="0">
                <a:solidFill>
                  <a:srgbClr val="33CC33"/>
                </a:solidFill>
                <a:latin typeface="Arial" charset="0"/>
                <a:cs typeface="Arial" charset="0"/>
              </a:rPr>
              <a:t>všechny góly padly až ve druhém poločase, kopaly se také 2 penalty , domácí proměnili, hosté ne, jinak i přes výsledek 4:0 to bylo vyrovnané utkání</a:t>
            </a:r>
          </a:p>
          <a:p>
            <a:pPr>
              <a:defRPr/>
            </a:pPr>
            <a:r>
              <a:rPr lang="cs-CZ" sz="1600" dirty="0" smtClean="0">
                <a:effectLst>
                  <a:outerShdw blurRad="38100" dist="38100" dir="2700000" algn="tl">
                    <a:srgbClr val="000000">
                      <a:alpha val="43137"/>
                    </a:srgbClr>
                  </a:outerShdw>
                </a:effectLst>
                <a:latin typeface="Cambria" pitchFamily="18" charset="0"/>
              </a:rPr>
              <a:t>Motorlet </a:t>
            </a:r>
            <a:r>
              <a:rPr lang="cs-CZ" sz="1600" dirty="0">
                <a:effectLst>
                  <a:outerShdw blurRad="38100" dist="38100" dir="2700000" algn="tl">
                    <a:srgbClr val="000000">
                      <a:alpha val="43137"/>
                    </a:srgbClr>
                  </a:outerShdw>
                </a:effectLst>
                <a:latin typeface="Cambria" pitchFamily="18" charset="0"/>
              </a:rPr>
              <a:t>– </a:t>
            </a:r>
            <a:r>
              <a:rPr lang="cs-CZ" sz="1600" dirty="0" err="1" smtClean="0">
                <a:effectLst>
                  <a:outerShdw blurRad="38100" dist="38100" dir="2700000" algn="tl">
                    <a:srgbClr val="000000">
                      <a:alpha val="43137"/>
                    </a:srgbClr>
                  </a:outerShdw>
                </a:effectLst>
                <a:latin typeface="Cambria" pitchFamily="18" charset="0"/>
              </a:rPr>
              <a:t>Louňovice</a:t>
            </a:r>
            <a:r>
              <a:rPr lang="cs-CZ" sz="1600" dirty="0" smtClean="0">
                <a:effectLst>
                  <a:outerShdw blurRad="38100" dist="38100" dir="2700000" algn="tl">
                    <a:srgbClr val="000000">
                      <a:alpha val="43137"/>
                    </a:srgbClr>
                  </a:outerShdw>
                </a:effectLst>
                <a:latin typeface="Cambria" pitchFamily="18" charset="0"/>
              </a:rPr>
              <a:t> 0:2(0:1)</a:t>
            </a:r>
            <a:endParaRPr lang="cs-CZ" sz="1600" dirty="0">
              <a:effectLst>
                <a:outerShdw blurRad="38100" dist="38100" dir="2700000" algn="tl">
                  <a:srgbClr val="000000">
                    <a:alpha val="43137"/>
                  </a:srgbClr>
                </a:outerShdw>
              </a:effectLst>
              <a:latin typeface="Cambria" pitchFamily="18" charset="0"/>
            </a:endParaRPr>
          </a:p>
          <a:p>
            <a:pPr>
              <a:defRPr/>
            </a:pPr>
            <a:r>
              <a:rPr lang="cs-CZ" sz="1100" dirty="0" smtClean="0">
                <a:solidFill>
                  <a:srgbClr val="33CC33"/>
                </a:solidFill>
                <a:latin typeface="Arial" charset="0"/>
                <a:cs typeface="Arial" charset="0"/>
              </a:rPr>
              <a:t>Hosté ani v tomto utkání body neodevzdali a drží se na čele tabulky</a:t>
            </a:r>
          </a:p>
          <a:p>
            <a:pPr>
              <a:defRPr/>
            </a:pPr>
            <a:r>
              <a:rPr lang="cs-CZ" sz="1600" dirty="0" smtClean="0">
                <a:effectLst>
                  <a:outerShdw blurRad="38100" dist="38100" dir="2700000" algn="tl">
                    <a:srgbClr val="000000">
                      <a:alpha val="43137"/>
                    </a:srgbClr>
                  </a:outerShdw>
                </a:effectLst>
                <a:latin typeface="Cambria" pitchFamily="18" charset="0"/>
              </a:rPr>
              <a:t>Český Brod  </a:t>
            </a:r>
            <a:r>
              <a:rPr lang="cs-CZ" sz="1600" dirty="0">
                <a:effectLst>
                  <a:outerShdw blurRad="38100" dist="38100" dir="2700000" algn="tl">
                    <a:srgbClr val="000000">
                      <a:alpha val="43137"/>
                    </a:srgbClr>
                  </a:outerShdw>
                </a:effectLst>
                <a:latin typeface="Cambria" pitchFamily="18" charset="0"/>
              </a:rPr>
              <a:t>- </a:t>
            </a:r>
            <a:r>
              <a:rPr lang="cs-CZ" sz="1600" dirty="0" smtClean="0">
                <a:effectLst>
                  <a:outerShdw blurRad="38100" dist="38100" dir="2700000" algn="tl">
                    <a:srgbClr val="000000">
                      <a:alpha val="43137"/>
                    </a:srgbClr>
                  </a:outerShdw>
                </a:effectLst>
                <a:latin typeface="Cambria" pitchFamily="18" charset="0"/>
              </a:rPr>
              <a:t>Nový Bor  2:1(1:0)</a:t>
            </a:r>
            <a:endParaRPr lang="cs-CZ" sz="1600" dirty="0">
              <a:effectLst>
                <a:outerShdw blurRad="38100" dist="38100" dir="2700000" algn="tl">
                  <a:srgbClr val="000000">
                    <a:alpha val="43137"/>
                  </a:srgbClr>
                </a:outerShdw>
              </a:effectLst>
              <a:latin typeface="Cambria" pitchFamily="18" charset="0"/>
              <a:cs typeface="Arial" charset="0"/>
            </a:endParaRPr>
          </a:p>
          <a:p>
            <a:pPr>
              <a:defRPr/>
            </a:pPr>
            <a:r>
              <a:rPr lang="cs-CZ" sz="1100" dirty="0" smtClean="0">
                <a:solidFill>
                  <a:srgbClr val="33CC33"/>
                </a:solidFill>
                <a:latin typeface="Arial" charset="0"/>
                <a:cs typeface="Arial" charset="0"/>
              </a:rPr>
              <a:t>vydřené vítězství domácích, tak hodnotil utkání domácí trenér Křen, hosté ve 2. poločase z penalty vyrovnali, ale domácí </a:t>
            </a:r>
            <a:r>
              <a:rPr lang="cs-CZ" sz="1100" dirty="0" err="1" smtClean="0">
                <a:solidFill>
                  <a:srgbClr val="33CC33"/>
                </a:solidFill>
                <a:latin typeface="Arial" charset="0"/>
                <a:cs typeface="Arial" charset="0"/>
              </a:rPr>
              <a:t>Marčík</a:t>
            </a:r>
            <a:r>
              <a:rPr lang="cs-CZ" sz="1100" dirty="0" smtClean="0">
                <a:solidFill>
                  <a:srgbClr val="33CC33"/>
                </a:solidFill>
                <a:latin typeface="Arial" charset="0"/>
                <a:cs typeface="Arial" charset="0"/>
              </a:rPr>
              <a:t> odpověděl vítěznou trefou</a:t>
            </a:r>
          </a:p>
          <a:p>
            <a:pPr>
              <a:defRPr/>
            </a:pPr>
            <a:r>
              <a:rPr lang="cs-CZ" sz="1600" dirty="0" smtClean="0">
                <a:effectLst>
                  <a:outerShdw blurRad="38100" dist="38100" dir="2700000" algn="tl">
                    <a:srgbClr val="000000">
                      <a:alpha val="43137"/>
                    </a:srgbClr>
                  </a:outerShdw>
                </a:effectLst>
                <a:latin typeface="Cambria" pitchFamily="18" charset="0"/>
              </a:rPr>
              <a:t>Úvaly  </a:t>
            </a:r>
            <a:r>
              <a:rPr lang="cs-CZ" sz="1600" dirty="0">
                <a:effectLst>
                  <a:outerShdw blurRad="38100" dist="38100" dir="2700000" algn="tl">
                    <a:srgbClr val="000000">
                      <a:alpha val="43137"/>
                    </a:srgbClr>
                  </a:outerShdw>
                </a:effectLst>
                <a:latin typeface="Cambria" pitchFamily="18" charset="0"/>
              </a:rPr>
              <a:t>- </a:t>
            </a:r>
            <a:r>
              <a:rPr lang="cs-CZ" sz="1600" dirty="0" err="1" smtClean="0">
                <a:effectLst>
                  <a:outerShdw blurRad="38100" dist="38100" dir="2700000" algn="tl">
                    <a:srgbClr val="000000">
                      <a:alpha val="43137"/>
                    </a:srgbClr>
                  </a:outerShdw>
                </a:effectLst>
                <a:latin typeface="Cambria" pitchFamily="18" charset="0"/>
              </a:rPr>
              <a:t>Litol</a:t>
            </a:r>
            <a:r>
              <a:rPr lang="cs-CZ" sz="1600" dirty="0" smtClean="0">
                <a:effectLst>
                  <a:outerShdw blurRad="38100" dist="38100" dir="2700000" algn="tl">
                    <a:srgbClr val="000000">
                      <a:alpha val="43137"/>
                    </a:srgbClr>
                  </a:outerShdw>
                </a:effectLst>
                <a:latin typeface="Cambria" pitchFamily="18" charset="0"/>
              </a:rPr>
              <a:t> 2:0(1:0)</a:t>
            </a:r>
          </a:p>
          <a:p>
            <a:pPr>
              <a:defRPr/>
            </a:pPr>
            <a:r>
              <a:rPr lang="cs-CZ" sz="1100" dirty="0" smtClean="0">
                <a:solidFill>
                  <a:srgbClr val="33CC33"/>
                </a:solidFill>
                <a:latin typeface="Arial" pitchFamily="34" charset="0"/>
                <a:cs typeface="Arial" pitchFamily="34" charset="0"/>
              </a:rPr>
              <a:t>sousední derby v boji o záchranu lépe zvládli domácí , po prvním gólu se sice hosté rozčilovali, že byl před tím faul na </a:t>
            </a:r>
            <a:r>
              <a:rPr lang="cs-CZ" sz="1100" dirty="0" err="1" smtClean="0">
                <a:solidFill>
                  <a:srgbClr val="33CC33"/>
                </a:solidFill>
                <a:latin typeface="Arial" pitchFamily="34" charset="0"/>
                <a:cs typeface="Arial" pitchFamily="34" charset="0"/>
              </a:rPr>
              <a:t>Jindráčka</a:t>
            </a:r>
            <a:r>
              <a:rPr lang="cs-CZ" sz="1100" dirty="0" smtClean="0">
                <a:solidFill>
                  <a:srgbClr val="33CC33"/>
                </a:solidFill>
                <a:latin typeface="Arial" pitchFamily="34" charset="0"/>
                <a:cs typeface="Arial" pitchFamily="34" charset="0"/>
              </a:rPr>
              <a:t>, ale nebylo jim to nic platné,  Marek z velké dálky přidal po změně stran další branku a bylo hotovo</a:t>
            </a:r>
          </a:p>
          <a:p>
            <a:pPr>
              <a:defRPr/>
            </a:pPr>
            <a:r>
              <a:rPr lang="cs-CZ" sz="1600" dirty="0" smtClean="0">
                <a:effectLst>
                  <a:outerShdw blurRad="38100" dist="38100" dir="2700000" algn="tl">
                    <a:srgbClr val="000000">
                      <a:alpha val="43137"/>
                    </a:srgbClr>
                  </a:outerShdw>
                </a:effectLst>
                <a:latin typeface="Cambria" pitchFamily="18" charset="0"/>
              </a:rPr>
              <a:t>AFK Chomutov </a:t>
            </a:r>
            <a:r>
              <a:rPr lang="cs-CZ" sz="1600" dirty="0">
                <a:effectLst>
                  <a:outerShdw blurRad="38100" dist="38100" dir="2700000" algn="tl">
                    <a:srgbClr val="000000">
                      <a:alpha val="43137"/>
                    </a:srgbClr>
                  </a:outerShdw>
                </a:effectLst>
                <a:latin typeface="Cambria" pitchFamily="18" charset="0"/>
              </a:rPr>
              <a:t>- </a:t>
            </a:r>
            <a:r>
              <a:rPr lang="cs-CZ" sz="1600" dirty="0" smtClean="0">
                <a:effectLst>
                  <a:outerShdw blurRad="38100" dist="38100" dir="2700000" algn="tl">
                    <a:srgbClr val="000000">
                      <a:alpha val="43137"/>
                    </a:srgbClr>
                  </a:outerShdw>
                </a:effectLst>
                <a:latin typeface="Cambria" pitchFamily="18" charset="0"/>
              </a:rPr>
              <a:t>Kladno 5:2(1:1)</a:t>
            </a:r>
            <a:endParaRPr lang="cs-CZ" sz="1600" dirty="0">
              <a:effectLst>
                <a:outerShdw blurRad="38100" dist="38100" dir="2700000" algn="tl">
                  <a:srgbClr val="000000">
                    <a:alpha val="43137"/>
                  </a:srgbClr>
                </a:outerShdw>
              </a:effectLst>
              <a:latin typeface="Cambria" pitchFamily="18" charset="0"/>
              <a:cs typeface="Arial" charset="0"/>
            </a:endParaRPr>
          </a:p>
          <a:p>
            <a:pPr>
              <a:defRPr/>
            </a:pPr>
            <a:r>
              <a:rPr lang="cs-CZ" sz="1100" dirty="0" smtClean="0">
                <a:solidFill>
                  <a:srgbClr val="33CC33"/>
                </a:solidFill>
                <a:latin typeface="Arial" charset="0"/>
                <a:cs typeface="Arial" charset="0"/>
              </a:rPr>
              <a:t>domácí sice prohrávali 1:0,ale do poločasu vyrovnali a ve druhém dějství si 4 brankami zajistili odpoutání z posledního místa, 3 góly vstřelil Daniel Veselý </a:t>
            </a:r>
          </a:p>
          <a:p>
            <a:pPr>
              <a:defRPr/>
            </a:pPr>
            <a:r>
              <a:rPr lang="cs-CZ" sz="1600" dirty="0" smtClean="0">
                <a:effectLst>
                  <a:outerShdw blurRad="38100" dist="38100" dir="2700000" algn="tl">
                    <a:srgbClr val="000000">
                      <a:alpha val="43137"/>
                    </a:srgbClr>
                  </a:outerShdw>
                </a:effectLst>
                <a:latin typeface="Cambria" pitchFamily="18" charset="0"/>
              </a:rPr>
              <a:t>Neratovice– Žatec 1:0(0:0)</a:t>
            </a:r>
            <a:endParaRPr lang="cs-CZ" sz="1600" dirty="0">
              <a:effectLst>
                <a:outerShdw blurRad="38100" dist="38100" dir="2700000" algn="tl">
                  <a:srgbClr val="000000">
                    <a:alpha val="43137"/>
                  </a:srgbClr>
                </a:outerShdw>
              </a:effectLst>
              <a:latin typeface="Cambria" pitchFamily="18" charset="0"/>
            </a:endParaRPr>
          </a:p>
          <a:p>
            <a:pPr>
              <a:defRPr/>
            </a:pPr>
            <a:r>
              <a:rPr lang="cs-CZ" sz="1100" dirty="0" smtClean="0">
                <a:solidFill>
                  <a:srgbClr val="33CC33"/>
                </a:solidFill>
                <a:latin typeface="Arial" charset="0"/>
                <a:cs typeface="Arial" charset="0"/>
              </a:rPr>
              <a:t>domácí toužili odčinit potupnou porážku se </a:t>
            </a:r>
            <a:r>
              <a:rPr lang="cs-CZ" sz="1100" dirty="0" err="1" smtClean="0">
                <a:solidFill>
                  <a:srgbClr val="33CC33"/>
                </a:solidFill>
                <a:latin typeface="Arial" charset="0"/>
                <a:cs typeface="Arial" charset="0"/>
              </a:rPr>
              <a:t>Štětím</a:t>
            </a:r>
            <a:r>
              <a:rPr lang="cs-CZ" sz="1100" dirty="0" smtClean="0">
                <a:solidFill>
                  <a:srgbClr val="33CC33"/>
                </a:solidFill>
                <a:latin typeface="Arial" charset="0"/>
                <a:cs typeface="Arial" charset="0"/>
              </a:rPr>
              <a:t> a do soupeře se zakousli, ten však nezůstával pouze v obraně a také vyrážel dopředu, nakonec rozhodla hezká branka Kozáka v 66. minutě</a:t>
            </a:r>
          </a:p>
          <a:p>
            <a:pPr>
              <a:defRPr/>
            </a:pPr>
            <a:r>
              <a:rPr lang="cs-CZ" sz="1600" dirty="0" err="1" smtClean="0">
                <a:effectLst>
                  <a:outerShdw blurRad="38100" dist="38100" dir="2700000" algn="tl">
                    <a:srgbClr val="000000">
                      <a:alpha val="43137"/>
                    </a:srgbClr>
                  </a:outerShdw>
                </a:effectLst>
                <a:latin typeface="Cambria" pitchFamily="18" charset="0"/>
              </a:rPr>
              <a:t>Brozany</a:t>
            </a:r>
            <a:r>
              <a:rPr lang="cs-CZ" sz="1600" dirty="0" smtClean="0">
                <a:effectLst>
                  <a:outerShdw blurRad="38100" dist="38100" dir="2700000" algn="tl">
                    <a:srgbClr val="000000">
                      <a:alpha val="43137"/>
                    </a:srgbClr>
                  </a:outerShdw>
                </a:effectLst>
                <a:latin typeface="Cambria" pitchFamily="18" charset="0"/>
              </a:rPr>
              <a:t> –Souš  1:0(0:0)</a:t>
            </a:r>
          </a:p>
          <a:p>
            <a:pPr>
              <a:defRPr/>
            </a:pPr>
            <a:r>
              <a:rPr lang="cs-CZ" sz="1100" dirty="0" smtClean="0">
                <a:solidFill>
                  <a:srgbClr val="33CC33"/>
                </a:solidFill>
                <a:latin typeface="Arial" charset="0"/>
                <a:cs typeface="Arial" charset="0"/>
              </a:rPr>
              <a:t>domácí opět zvítězili , na jaře vyhrávají a jedině , kde nechali body bylo před týdnem v Žatci</a:t>
            </a:r>
          </a:p>
          <a:p>
            <a:pPr>
              <a:defRPr/>
            </a:pPr>
            <a:endParaRPr lang="cs-CZ" sz="1100" dirty="0" smtClean="0">
              <a:solidFill>
                <a:srgbClr val="0000FF"/>
              </a:solidFill>
              <a:latin typeface="Arial" charset="0"/>
              <a:cs typeface="Arial" charset="0"/>
            </a:endParaRPr>
          </a:p>
          <a:p>
            <a:pPr>
              <a:defRPr/>
            </a:pPr>
            <a:r>
              <a:rPr lang="cs-CZ" sz="1600" dirty="0" smtClean="0">
                <a:effectLst>
                  <a:outerShdw blurRad="38100" dist="38100" dir="2700000" algn="tl">
                    <a:srgbClr val="000000">
                      <a:alpha val="43137"/>
                    </a:srgbClr>
                  </a:outerShdw>
                </a:effectLst>
                <a:latin typeface="Cambria" pitchFamily="18" charset="0"/>
              </a:rPr>
              <a:t>Lovosice –</a:t>
            </a:r>
            <a:r>
              <a:rPr lang="cs-CZ" sz="1600" dirty="0" err="1" smtClean="0">
                <a:effectLst>
                  <a:outerShdw blurRad="38100" dist="38100" dir="2700000" algn="tl">
                    <a:srgbClr val="000000">
                      <a:alpha val="43137"/>
                    </a:srgbClr>
                  </a:outerShdw>
                </a:effectLst>
                <a:latin typeface="Cambria" pitchFamily="18" charset="0"/>
              </a:rPr>
              <a:t>Štětí</a:t>
            </a:r>
            <a:r>
              <a:rPr lang="cs-CZ" sz="1600" dirty="0" smtClean="0">
                <a:effectLst>
                  <a:outerShdw blurRad="38100" dist="38100" dir="2700000" algn="tl">
                    <a:srgbClr val="000000">
                      <a:alpha val="43137"/>
                    </a:srgbClr>
                  </a:outerShdw>
                </a:effectLst>
                <a:latin typeface="Cambria" pitchFamily="18" charset="0"/>
              </a:rPr>
              <a:t>  2:1(1:0)</a:t>
            </a:r>
          </a:p>
          <a:p>
            <a:pPr>
              <a:defRPr/>
            </a:pPr>
            <a:r>
              <a:rPr lang="cs-CZ" sz="1100" dirty="0" smtClean="0">
                <a:solidFill>
                  <a:srgbClr val="33CC33"/>
                </a:solidFill>
                <a:latin typeface="Arial" charset="0"/>
                <a:cs typeface="Arial" charset="0"/>
              </a:rPr>
              <a:t>okresní derby, ve které byli domácí přeci jenom o něco aktivnější  a v závěru inkasovali  na 1:2 a strachovali se o výsledek až do konce</a:t>
            </a:r>
          </a:p>
        </p:txBody>
      </p:sp>
      <p:pic>
        <p:nvPicPr>
          <p:cNvPr id="14" name="Picture 2"/>
          <p:cNvPicPr>
            <a:picLocks noChangeAspect="1" noChangeArrowheads="1"/>
          </p:cNvPicPr>
          <p:nvPr/>
        </p:nvPicPr>
        <p:blipFill>
          <a:blip r:embed="rId4" cstate="print"/>
          <a:srcRect/>
          <a:stretch>
            <a:fillRect/>
          </a:stretch>
        </p:blipFill>
        <p:spPr bwMode="auto">
          <a:xfrm>
            <a:off x="2623220" y="6571828"/>
            <a:ext cx="733592" cy="451148"/>
          </a:xfrm>
          <a:prstGeom prst="rect">
            <a:avLst/>
          </a:prstGeom>
          <a:noFill/>
          <a:ln w="9525">
            <a:noFill/>
            <a:miter lim="800000"/>
            <a:headEnd/>
            <a:tailEnd/>
          </a:ln>
        </p:spPr>
      </p:pic>
      <p:sp>
        <p:nvSpPr>
          <p:cNvPr id="10" name="TextovéPole 9"/>
          <p:cNvSpPr txBox="1"/>
          <p:nvPr/>
        </p:nvSpPr>
        <p:spPr>
          <a:xfrm>
            <a:off x="5503540" y="235124"/>
            <a:ext cx="4608512" cy="1061829"/>
          </a:xfrm>
          <a:prstGeom prst="rect">
            <a:avLst/>
          </a:prstGeom>
          <a:blipFill dpi="0" rotWithShape="1">
            <a:blip r:embed="rId5" cstate="print">
              <a:alphaModFix amt="34000"/>
            </a:blip>
            <a:srcRect/>
            <a:stretch>
              <a:fillRect/>
            </a:stretch>
          </a:blipFill>
        </p:spPr>
        <p:txBody>
          <a:bodyPr wrap="square" rtlCol="0">
            <a:spAutoFit/>
          </a:bodyPr>
          <a:lstStyle/>
          <a:p>
            <a:pPr algn="ctr"/>
            <a:r>
              <a:rPr lang="cs-CZ" sz="2100" dirty="0" smtClean="0">
                <a:latin typeface="Century Gothic" pitchFamily="34" charset="0"/>
              </a:rPr>
              <a:t>Starší žáci vyfasovali v 1.poločase šestku, že to jde i lépe zjistili až ve druhém poločase</a:t>
            </a:r>
            <a:endParaRPr lang="cs-CZ" sz="2100" dirty="0">
              <a:latin typeface="Century Gothic" pitchFamily="34" charset="0"/>
            </a:endParaRPr>
          </a:p>
        </p:txBody>
      </p:sp>
      <p:sp>
        <p:nvSpPr>
          <p:cNvPr id="11" name="Rectangle 1"/>
          <p:cNvSpPr>
            <a:spLocks noChangeArrowheads="1"/>
          </p:cNvSpPr>
          <p:nvPr/>
        </p:nvSpPr>
        <p:spPr bwMode="auto">
          <a:xfrm>
            <a:off x="5431532" y="1557109"/>
            <a:ext cx="4577580" cy="5139869"/>
          </a:xfrm>
          <a:prstGeom prst="rect">
            <a:avLst/>
          </a:prstGeom>
          <a:solidFill>
            <a:schemeClr val="bg1"/>
          </a:solidFill>
          <a:ln w="9525">
            <a:solidFill>
              <a:srgbClr val="FFFF00"/>
            </a:solidFill>
            <a:miter lim="800000"/>
            <a:headEnd/>
            <a:tailEnd/>
          </a:ln>
          <a:effectLst>
            <a:innerShdw blurRad="63500" dist="50800" dir="16200000">
              <a:prstClr val="black">
                <a:alpha val="50000"/>
              </a:prstClr>
            </a:innerShdw>
          </a:effectLst>
        </p:spPr>
        <p:txBody>
          <a:bodyPr vert="horz" wrap="square" lIns="91440" tIns="45720" rIns="91440" bIns="45720" numCol="1" spcCol="25200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3333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SK </a:t>
            </a:r>
            <a:r>
              <a:rPr kumimoji="0" lang="cs-CZ" sz="2000" i="0" u="sng" strike="noStrike" cap="none" normalizeH="0" baseline="0" dirty="0" err="1" smtClean="0">
                <a:ln>
                  <a:noFill/>
                </a:ln>
                <a:solidFill>
                  <a:srgbClr val="3333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r>
              <a:rPr kumimoji="0" lang="cs-CZ" sz="2000" i="0" u="sng" strike="noStrike" cap="none" normalizeH="0" baseline="0" dirty="0" smtClean="0">
                <a:ln>
                  <a:noFill/>
                </a:ln>
                <a:solidFill>
                  <a:srgbClr val="3333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TJ Krupka</a:t>
            </a:r>
            <a:endParaRPr kumimoji="0" lang="cs-CZ" sz="800" i="0" u="none" strike="noStrike" cap="none" normalizeH="0" baseline="0" dirty="0" smtClean="0">
              <a:ln>
                <a:noFill/>
              </a:ln>
              <a:solidFill>
                <a:srgbClr val="3333CC"/>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3333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1:7(0:6) 4</a:t>
            </a:r>
            <a:r>
              <a:rPr kumimoji="0" lang="cs-CZ" sz="1600" i="0" u="sng" strike="noStrike" cap="none" normalizeH="0" baseline="0" dirty="0" smtClean="0">
                <a:ln>
                  <a:noFill/>
                </a:ln>
                <a:solidFill>
                  <a:srgbClr val="3333CC"/>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.5.2014  20.kolo starší žáci</a:t>
            </a:r>
            <a:endParaRPr kumimoji="0" lang="cs-CZ" sz="800" i="0" u="none" strike="noStrike" cap="none" normalizeH="0" baseline="0" dirty="0" smtClean="0">
              <a:ln>
                <a:noFill/>
              </a:ln>
              <a:solidFill>
                <a:srgbClr val="3333CC"/>
              </a:solidFill>
              <a:effectLst>
                <a:outerShdw blurRad="38100" dist="38100" dir="2700000" algn="tl">
                  <a:srgbClr val="000000">
                    <a:alpha val="43137"/>
                  </a:srgbClr>
                </a:outerShdw>
              </a:effectLst>
              <a:latin typeface="Arial" pitchFamily="34" charset="0"/>
              <a:cs typeface="Arial" pitchFamily="34" charset="0"/>
            </a:endParaRPr>
          </a:p>
          <a:p>
            <a:r>
              <a:rPr lang="cs-CZ" b="0" dirty="0" smtClean="0">
                <a:latin typeface="Arial" pitchFamily="34" charset="0"/>
                <a:cs typeface="Arial" pitchFamily="34" charset="0"/>
              </a:rPr>
              <a:t>Společně s hráči soupeře přijela i početná divácká návštěva z Krupky. Již před zápasem bylo cítit, že letos jsou starší žáci Krupky hodně sebevědomí a bojují o jednu z nejvyšších příček v Ústeckém přeboru. Na Roudnici na čele už to asi stačit nebude, ale stačilo to na to, aby v prvním poločase zdemolovali naši obranu. Čisté konto jsme drželi asi 10 minut a od těchto chvil byla vládcem na hřišti krupka. Naše obrana byla často pouze přihlížejícím prvkem a chudák Matěj Svoboda v brance. Skóre utěšeně narůstalo a bylo jen otázkou kolik. Velmi jsme si oddechli, když rozhodčí Barva ukončil první poločas. Ve druhém poločase už se </a:t>
            </a:r>
            <a:r>
              <a:rPr lang="cs-CZ" b="0" dirty="0" err="1" smtClean="0">
                <a:latin typeface="Arial" pitchFamily="34" charset="0"/>
                <a:cs typeface="Arial" pitchFamily="34" charset="0"/>
              </a:rPr>
              <a:t>brankostroj</a:t>
            </a:r>
            <a:r>
              <a:rPr lang="cs-CZ" b="0" dirty="0" smtClean="0">
                <a:latin typeface="Arial" pitchFamily="34" charset="0"/>
                <a:cs typeface="Arial" pitchFamily="34" charset="0"/>
              </a:rPr>
              <a:t> v naší síti zastavil a byli jsme minimálně vyrovnaným soupeřem. Podstavec z volného přímého kopu dokonce snížil na 1:6. Branka už potom padla pouze jeden a zasloužila se o to Krupka, která upravila na konečných 7:1. Díky slabounkému výkonu v první pětatřicetiminutovce jsme utrpěli vysoký debakl. Teď ve středu 7.5.2014 nás v 17:00 čeká ještě těžší úkol. Ke svému pohárovému zápasu přijede do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vedoucí celek Ústeckého přeboru SK Roudnice </a:t>
            </a:r>
            <a:r>
              <a:rPr lang="cs-CZ" b="0" dirty="0" err="1" smtClean="0">
                <a:latin typeface="Arial" pitchFamily="34" charset="0"/>
                <a:cs typeface="Arial" pitchFamily="34" charset="0"/>
              </a:rPr>
              <a:t>n.L.</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Podstavec 1</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.Svoboda-</a:t>
            </a:r>
            <a:r>
              <a:rPr lang="cs-CZ" b="0" dirty="0" err="1" smtClean="0">
                <a:latin typeface="Arial" pitchFamily="34" charset="0"/>
                <a:cs typeface="Arial" pitchFamily="34" charset="0"/>
              </a:rPr>
              <a:t>Pabiška</a:t>
            </a:r>
            <a:r>
              <a:rPr lang="cs-CZ" b="0" dirty="0" smtClean="0">
                <a:latin typeface="Arial" pitchFamily="34" charset="0"/>
                <a:cs typeface="Arial" pitchFamily="34" charset="0"/>
              </a:rPr>
              <a:t>, </a:t>
            </a:r>
            <a:r>
              <a:rPr lang="cs-CZ" b="0" dirty="0" err="1" smtClean="0">
                <a:latin typeface="Arial" pitchFamily="34" charset="0"/>
                <a:cs typeface="Arial" pitchFamily="34" charset="0"/>
              </a:rPr>
              <a:t>Sviták</a:t>
            </a:r>
            <a:r>
              <a:rPr lang="cs-CZ" b="0" dirty="0" smtClean="0">
                <a:latin typeface="Arial" pitchFamily="34" charset="0"/>
                <a:cs typeface="Arial" pitchFamily="34" charset="0"/>
              </a:rPr>
              <a:t>, Podstavec, </a:t>
            </a:r>
            <a:r>
              <a:rPr lang="cs-CZ" b="0" dirty="0" err="1" smtClean="0">
                <a:latin typeface="Arial" pitchFamily="34" charset="0"/>
                <a:cs typeface="Arial" pitchFamily="34" charset="0"/>
              </a:rPr>
              <a:t>Vámoši</a:t>
            </a:r>
            <a:r>
              <a:rPr lang="cs-CZ" b="0" dirty="0" smtClean="0">
                <a:latin typeface="Arial" pitchFamily="34" charset="0"/>
                <a:cs typeface="Arial" pitchFamily="34" charset="0"/>
              </a:rPr>
              <a:t>, Jakl, </a:t>
            </a:r>
          </a:p>
          <a:p>
            <a:r>
              <a:rPr lang="cs-CZ" b="0" dirty="0" smtClean="0">
                <a:latin typeface="Arial" pitchFamily="34" charset="0"/>
                <a:cs typeface="Arial" pitchFamily="34" charset="0"/>
              </a:rPr>
              <a:t>                Vála, Podhorský,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Beruška</a:t>
            </a:r>
          </a:p>
          <a:p>
            <a:r>
              <a:rPr lang="cs-CZ" b="0" u="sng" dirty="0" smtClean="0">
                <a:latin typeface="Arial" pitchFamily="34" charset="0"/>
                <a:cs typeface="Arial" pitchFamily="34" charset="0"/>
              </a:rPr>
              <a:t>Střídající:</a:t>
            </a:r>
            <a:r>
              <a:rPr lang="cs-CZ" b="0" dirty="0" smtClean="0">
                <a:latin typeface="Arial" pitchFamily="34" charset="0"/>
                <a:cs typeface="Arial" pitchFamily="34" charset="0"/>
              </a:rPr>
              <a:t> </a:t>
            </a:r>
            <a:r>
              <a:rPr lang="cs-CZ" b="0" dirty="0" err="1" smtClean="0">
                <a:latin typeface="Arial" pitchFamily="34" charset="0"/>
                <a:cs typeface="Arial" pitchFamily="34" charset="0"/>
              </a:rPr>
              <a:t>Neméth</a:t>
            </a:r>
            <a:r>
              <a:rPr lang="cs-CZ" b="0" dirty="0" smtClean="0">
                <a:latin typeface="Arial" pitchFamily="34" charset="0"/>
                <a:cs typeface="Arial" pitchFamily="34" charset="0"/>
              </a:rPr>
              <a:t>, </a:t>
            </a:r>
            <a:r>
              <a:rPr lang="cs-CZ" b="0" dirty="0" err="1" smtClean="0">
                <a:latin typeface="Arial" pitchFamily="34" charset="0"/>
                <a:cs typeface="Arial" pitchFamily="34" charset="0"/>
              </a:rPr>
              <a:t>Dopater</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Trenér:</a:t>
            </a:r>
            <a:r>
              <a:rPr lang="cs-CZ" b="0" dirty="0" err="1" smtClean="0">
                <a:latin typeface="Arial" pitchFamily="34" charset="0"/>
                <a:cs typeface="Arial" pitchFamily="34" charset="0"/>
              </a:rPr>
              <a:t>Z</a:t>
            </a:r>
            <a:r>
              <a:rPr lang="cs-CZ" b="0" dirty="0" smtClean="0">
                <a:latin typeface="Arial" pitchFamily="34" charset="0"/>
                <a:cs typeface="Arial" pitchFamily="34" charset="0"/>
              </a:rPr>
              <a:t>.</a:t>
            </a:r>
            <a:r>
              <a:rPr lang="cs-CZ" b="0" dirty="0" err="1" smtClean="0">
                <a:latin typeface="Arial" pitchFamily="34" charset="0"/>
                <a:cs typeface="Arial" pitchFamily="34" charset="0"/>
              </a:rPr>
              <a:t>Németh</a:t>
            </a:r>
            <a:r>
              <a:rPr lang="cs-CZ" b="0" dirty="0" smtClean="0">
                <a:latin typeface="Arial" pitchFamily="34" charset="0"/>
                <a:cs typeface="Arial" pitchFamily="34" charset="0"/>
              </a:rPr>
              <a:t>, </a:t>
            </a:r>
            <a:r>
              <a:rPr lang="cs-CZ" b="0" dirty="0" err="1" smtClean="0">
                <a:latin typeface="Arial" pitchFamily="34" charset="0"/>
                <a:cs typeface="Arial" pitchFamily="34" charset="0"/>
              </a:rPr>
              <a:t>R.Švejdar</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Barva - dobrý výkon</a:t>
            </a:r>
            <a:endParaRPr lang="cs-CZ" sz="1100" b="0" dirty="0">
              <a:latin typeface="Arial" pitchFamily="34" charset="0"/>
              <a:cs typeface="Arial" pitchFamily="34" charset="0"/>
            </a:endParaRPr>
          </a:p>
        </p:txBody>
      </p:sp>
      <p:pic>
        <p:nvPicPr>
          <p:cNvPr id="37889" name="Picture 1"/>
          <p:cNvPicPr>
            <a:picLocks noChangeAspect="1" noChangeArrowheads="1"/>
          </p:cNvPicPr>
          <p:nvPr/>
        </p:nvPicPr>
        <p:blipFill>
          <a:blip r:embed="rId6" cstate="print"/>
          <a:srcRect/>
          <a:stretch>
            <a:fillRect/>
          </a:stretch>
        </p:blipFill>
        <p:spPr bwMode="auto">
          <a:xfrm>
            <a:off x="9031932" y="6067772"/>
            <a:ext cx="962025" cy="995561"/>
          </a:xfrm>
          <a:prstGeom prst="rect">
            <a:avLst/>
          </a:prstGeom>
          <a:noFill/>
          <a:ln w="9525">
            <a:noFill/>
            <a:miter lim="800000"/>
            <a:headEnd/>
            <a:tailEnd/>
          </a:ln>
        </p:spPr>
      </p:pic>
      <p:pic>
        <p:nvPicPr>
          <p:cNvPr id="37890" name="Picture 2"/>
          <p:cNvPicPr>
            <a:picLocks noChangeAspect="1" noChangeArrowheads="1"/>
          </p:cNvPicPr>
          <p:nvPr/>
        </p:nvPicPr>
        <p:blipFill>
          <a:blip r:embed="rId7" cstate="print"/>
          <a:srcRect/>
          <a:stretch>
            <a:fillRect/>
          </a:stretch>
        </p:blipFill>
        <p:spPr bwMode="auto">
          <a:xfrm>
            <a:off x="7807796" y="6211788"/>
            <a:ext cx="1036712" cy="70752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8"/>
          <p:cNvSpPr txBox="1">
            <a:spLocks noChangeArrowheads="1"/>
          </p:cNvSpPr>
          <p:nvPr/>
        </p:nvSpPr>
        <p:spPr bwMode="auto">
          <a:xfrm>
            <a:off x="5575548" y="163116"/>
            <a:ext cx="4536504" cy="369332"/>
          </a:xfrm>
          <a:prstGeom prst="rect">
            <a:avLst/>
          </a:prstGeom>
          <a:blipFill dpi="0" rotWithShape="1">
            <a:blip r:embed="rId3" cstate="print">
              <a:alphaModFix amt="63000"/>
            </a:blip>
            <a:srcRect/>
            <a:stretch>
              <a:fillRect/>
            </a:stretch>
          </a:blipFill>
          <a:ln w="9525">
            <a:noFill/>
            <a:miter lim="800000"/>
            <a:headEnd/>
            <a:tailEnd/>
          </a:ln>
        </p:spPr>
        <p:txBody>
          <a:bodyPr wrap="square">
            <a:spAutoFit/>
          </a:bodyPr>
          <a:lstStyle/>
          <a:p>
            <a:pPr algn="ctr"/>
            <a:r>
              <a:rPr lang="cs-CZ" sz="1800" dirty="0" smtClean="0">
                <a:effectLst>
                  <a:outerShdw blurRad="38100" dist="38100" dir="2700000" algn="tl">
                    <a:srgbClr val="000000">
                      <a:alpha val="43137"/>
                    </a:srgbClr>
                  </a:outerShdw>
                </a:effectLst>
                <a:latin typeface="Arial" pitchFamily="34" charset="0"/>
                <a:cs typeface="Arial" pitchFamily="34" charset="0"/>
              </a:rPr>
              <a:t>Nejbližší program fotbalové divize</a:t>
            </a:r>
            <a:endParaRPr lang="cs-CZ" sz="1800"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0" name="Tabulka 9"/>
          <p:cNvGraphicFramePr>
            <a:graphicFrameLocks noGrp="1"/>
          </p:cNvGraphicFramePr>
          <p:nvPr/>
        </p:nvGraphicFramePr>
        <p:xfrm>
          <a:off x="5575548" y="667172"/>
          <a:ext cx="4536504" cy="3492060"/>
        </p:xfrm>
        <a:graphic>
          <a:graphicData uri="http://schemas.openxmlformats.org/drawingml/2006/table">
            <a:tbl>
              <a:tblPr/>
              <a:tblGrid>
                <a:gridCol w="1542216">
                  <a:extLst>
                    <a:ext uri="{9D8B030D-6E8A-4147-A177-3AD203B41FA5}">
                      <a16:colId xmlns:a16="http://schemas.microsoft.com/office/drawing/2014/main" val="20000"/>
                    </a:ext>
                  </a:extLst>
                </a:gridCol>
                <a:gridCol w="1396036">
                  <a:extLst>
                    <a:ext uri="{9D8B030D-6E8A-4147-A177-3AD203B41FA5}">
                      <a16:colId xmlns:a16="http://schemas.microsoft.com/office/drawing/2014/main" val="20001"/>
                    </a:ext>
                  </a:extLst>
                </a:gridCol>
                <a:gridCol w="1071998">
                  <a:extLst>
                    <a:ext uri="{9D8B030D-6E8A-4147-A177-3AD203B41FA5}">
                      <a16:colId xmlns:a16="http://schemas.microsoft.com/office/drawing/2014/main" val="20002"/>
                    </a:ext>
                  </a:extLst>
                </a:gridCol>
                <a:gridCol w="526254">
                  <a:extLst>
                    <a:ext uri="{9D8B030D-6E8A-4147-A177-3AD203B41FA5}">
                      <a16:colId xmlns:a16="http://schemas.microsoft.com/office/drawing/2014/main" val="20003"/>
                    </a:ext>
                  </a:extLst>
                </a:gridCol>
              </a:tblGrid>
              <a:tr h="259648">
                <a:tc gridSpan="4">
                  <a:txBody>
                    <a:bodyPr/>
                    <a:lstStyle/>
                    <a:p>
                      <a:pPr algn="ctr" rtl="0" fontAlgn="ctr"/>
                      <a:r>
                        <a:rPr lang="cs-CZ" sz="1800" b="1" i="0" u="none" strike="noStrike" dirty="0" smtClean="0">
                          <a:solidFill>
                            <a:srgbClr val="660066"/>
                          </a:solidFill>
                          <a:latin typeface="Arial"/>
                        </a:rPr>
                        <a:t>26. </a:t>
                      </a:r>
                      <a:r>
                        <a:rPr lang="cs-CZ" sz="1800" b="1" i="0" u="none" strike="noStrike" dirty="0">
                          <a:solidFill>
                            <a:srgbClr val="660066"/>
                          </a:solidFill>
                          <a:latin typeface="Arial"/>
                        </a:rPr>
                        <a:t>kolo divize hrané o tomto víkendu</a:t>
                      </a:r>
                    </a:p>
                  </a:txBody>
                  <a:tcPr marL="8670" marR="8670" marT="8670"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62552">
                <a:tc>
                  <a:txBody>
                    <a:bodyPr/>
                    <a:lstStyle/>
                    <a:p>
                      <a:pPr algn="ctr" fontAlgn="b"/>
                      <a:r>
                        <a:rPr lang="cs-CZ" sz="1100" b="1" i="0" u="none" strike="noStrike" dirty="0" err="1">
                          <a:solidFill>
                            <a:srgbClr val="000000"/>
                          </a:solidFill>
                          <a:latin typeface="Arial"/>
                        </a:rPr>
                        <a:t>Aritma</a:t>
                      </a:r>
                      <a:r>
                        <a:rPr lang="cs-CZ" sz="1100" b="1" i="0" u="none" strike="noStrike" dirty="0">
                          <a:solidFill>
                            <a:srgbClr val="000000"/>
                          </a:solidFill>
                          <a:latin typeface="Arial"/>
                        </a:rPr>
                        <a:t> Praha</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latin typeface="Arial"/>
                        </a:rPr>
                        <a:t>Brozany</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latin typeface="Arial"/>
                        </a:rPr>
                        <a:t>17.05. 10:15</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latin typeface="Arial"/>
                        </a:rPr>
                        <a:t>SO</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162552">
                <a:tc>
                  <a:txBody>
                    <a:bodyPr/>
                    <a:lstStyle/>
                    <a:p>
                      <a:pPr algn="ctr" fontAlgn="b"/>
                      <a:r>
                        <a:rPr lang="cs-CZ" sz="1100" b="1" i="0" u="none" strike="noStrike">
                          <a:solidFill>
                            <a:srgbClr val="000000"/>
                          </a:solidFill>
                          <a:latin typeface="Arial"/>
                        </a:rPr>
                        <a:t>Souš</a:t>
                      </a:r>
                    </a:p>
                  </a:txBody>
                  <a:tcPr marL="9525" marR="9525" marT="9525" marB="0" anchor="b">
                    <a:lnL>
                      <a:noFill/>
                    </a:lnL>
                    <a:lnR>
                      <a:noFill/>
                    </a:lnR>
                    <a:lnT>
                      <a:noFill/>
                    </a:lnT>
                    <a:lnB>
                      <a:noFill/>
                    </a:lnB>
                    <a:solidFill>
                      <a:srgbClr val="99FF66"/>
                    </a:solidFill>
                  </a:tcPr>
                </a:tc>
                <a:tc>
                  <a:txBody>
                    <a:bodyPr/>
                    <a:lstStyle/>
                    <a:p>
                      <a:pPr algn="ctr" fontAlgn="b"/>
                      <a:r>
                        <a:rPr lang="cs-CZ" sz="1100" b="1" i="0" u="none" strike="noStrike" dirty="0" smtClean="0">
                          <a:solidFill>
                            <a:srgbClr val="000000"/>
                          </a:solidFill>
                          <a:latin typeface="Arial"/>
                        </a:rPr>
                        <a:t>Neratovice</a:t>
                      </a:r>
                      <a:endParaRPr lang="cs-CZ" sz="1100" b="1" i="0" u="none" strike="noStrike" dirty="0">
                        <a:solidFill>
                          <a:srgbClr val="000000"/>
                        </a:solidFill>
                        <a:latin typeface="Arial"/>
                      </a:endParaRPr>
                    </a:p>
                  </a:txBody>
                  <a:tcPr marL="9525" marR="9525" marT="9525" marB="0" anchor="b">
                    <a:lnL>
                      <a:noFill/>
                    </a:lnL>
                    <a:lnR>
                      <a:noFill/>
                    </a:lnR>
                    <a:lnT>
                      <a:noFill/>
                    </a:lnT>
                    <a:lnB>
                      <a:noFill/>
                    </a:lnB>
                    <a:solidFill>
                      <a:srgbClr val="99FF66"/>
                    </a:solidFill>
                  </a:tcPr>
                </a:tc>
                <a:tc>
                  <a:txBody>
                    <a:bodyPr/>
                    <a:lstStyle/>
                    <a:p>
                      <a:pPr algn="ctr" fontAlgn="b"/>
                      <a:r>
                        <a:rPr lang="cs-CZ" sz="1100" b="1" i="0" u="none" strike="noStrike">
                          <a:solidFill>
                            <a:srgbClr val="000000"/>
                          </a:solidFill>
                          <a:latin typeface="Arial"/>
                        </a:rPr>
                        <a:t>17.05. 17:00</a:t>
                      </a:r>
                    </a:p>
                  </a:txBody>
                  <a:tcPr marL="9525" marR="9525" marT="9525" marB="0" anchor="b">
                    <a:lnL>
                      <a:noFill/>
                    </a:lnL>
                    <a:lnR>
                      <a:noFill/>
                    </a:lnR>
                    <a:lnT>
                      <a:noFill/>
                    </a:lnT>
                    <a:lnB>
                      <a:noFill/>
                    </a:lnB>
                    <a:solidFill>
                      <a:srgbClr val="99FF66"/>
                    </a:solidFill>
                  </a:tcPr>
                </a:tc>
                <a:tc>
                  <a:txBody>
                    <a:bodyPr/>
                    <a:lstStyle/>
                    <a:p>
                      <a:pPr algn="ctr" fontAlgn="b"/>
                      <a:r>
                        <a:rPr lang="cs-CZ" sz="1100" b="1" i="0" u="none" strike="noStrike">
                          <a:solidFill>
                            <a:srgbClr val="000000"/>
                          </a:solidFill>
                          <a:latin typeface="Arial"/>
                        </a:rPr>
                        <a:t>SO</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2"/>
                  </a:ext>
                </a:extLst>
              </a:tr>
              <a:tr h="162552">
                <a:tc>
                  <a:txBody>
                    <a:bodyPr/>
                    <a:lstStyle/>
                    <a:p>
                      <a:pPr algn="ctr" fontAlgn="b"/>
                      <a:r>
                        <a:rPr lang="cs-CZ" sz="1100" b="1" i="0" u="none" strike="noStrike">
                          <a:solidFill>
                            <a:srgbClr val="000000"/>
                          </a:solidFill>
                          <a:latin typeface="Arial"/>
                        </a:rPr>
                        <a:t>Žatec</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latin typeface="Arial"/>
                        </a:rPr>
                        <a:t>LoKo Chomutov</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latin typeface="Arial"/>
                        </a:rPr>
                        <a:t>18.05. 17:00</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latin typeface="Arial"/>
                        </a:rPr>
                        <a:t>NE</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162552">
                <a:tc>
                  <a:txBody>
                    <a:bodyPr/>
                    <a:lstStyle/>
                    <a:p>
                      <a:pPr algn="ctr" fontAlgn="b"/>
                      <a:r>
                        <a:rPr lang="cs-CZ" sz="1100" b="1" i="0" u="none" strike="noStrike">
                          <a:solidFill>
                            <a:srgbClr val="000000"/>
                          </a:solidFill>
                          <a:latin typeface="Arial"/>
                        </a:rPr>
                        <a:t>Kladno</a:t>
                      </a:r>
                    </a:p>
                  </a:txBody>
                  <a:tcPr marL="9525" marR="9525" marT="9525" marB="0" anchor="b">
                    <a:lnL>
                      <a:noFill/>
                    </a:lnL>
                    <a:lnR>
                      <a:noFill/>
                    </a:lnR>
                    <a:lnT>
                      <a:noFill/>
                    </a:lnT>
                    <a:lnB>
                      <a:noFill/>
                    </a:lnB>
                    <a:solidFill>
                      <a:srgbClr val="99FF66"/>
                    </a:solidFill>
                  </a:tcPr>
                </a:tc>
                <a:tc>
                  <a:txBody>
                    <a:bodyPr/>
                    <a:lstStyle/>
                    <a:p>
                      <a:pPr algn="ctr" fontAlgn="b"/>
                      <a:r>
                        <a:rPr lang="cs-CZ" sz="1100" b="1" i="0" u="none" strike="noStrike">
                          <a:solidFill>
                            <a:srgbClr val="000000"/>
                          </a:solidFill>
                          <a:latin typeface="Arial"/>
                        </a:rPr>
                        <a:t>Lovosice</a:t>
                      </a:r>
                    </a:p>
                  </a:txBody>
                  <a:tcPr marL="9525" marR="9525" marT="9525" marB="0" anchor="b">
                    <a:lnL>
                      <a:noFill/>
                    </a:lnL>
                    <a:lnR>
                      <a:noFill/>
                    </a:lnR>
                    <a:lnT>
                      <a:noFill/>
                    </a:lnT>
                    <a:lnB>
                      <a:noFill/>
                    </a:lnB>
                    <a:solidFill>
                      <a:srgbClr val="99FF66"/>
                    </a:solidFill>
                  </a:tcPr>
                </a:tc>
                <a:tc>
                  <a:txBody>
                    <a:bodyPr/>
                    <a:lstStyle/>
                    <a:p>
                      <a:pPr algn="ctr" fontAlgn="b"/>
                      <a:r>
                        <a:rPr lang="cs-CZ" sz="1100" b="1" i="0" u="none" strike="noStrike">
                          <a:solidFill>
                            <a:srgbClr val="000000"/>
                          </a:solidFill>
                          <a:latin typeface="Arial"/>
                        </a:rPr>
                        <a:t>17.05. 10:15</a:t>
                      </a:r>
                    </a:p>
                  </a:txBody>
                  <a:tcPr marL="9525" marR="9525" marT="9525" marB="0" anchor="b">
                    <a:lnL>
                      <a:noFill/>
                    </a:lnL>
                    <a:lnR>
                      <a:noFill/>
                    </a:lnR>
                    <a:lnT>
                      <a:noFill/>
                    </a:lnT>
                    <a:lnB>
                      <a:noFill/>
                    </a:lnB>
                    <a:solidFill>
                      <a:srgbClr val="99FF66"/>
                    </a:solidFill>
                  </a:tcPr>
                </a:tc>
                <a:tc>
                  <a:txBody>
                    <a:bodyPr/>
                    <a:lstStyle/>
                    <a:p>
                      <a:pPr algn="ctr" fontAlgn="b"/>
                      <a:r>
                        <a:rPr lang="cs-CZ" sz="1100" b="1" i="0" u="none" strike="noStrike">
                          <a:solidFill>
                            <a:srgbClr val="000000"/>
                          </a:solidFill>
                          <a:latin typeface="Arial"/>
                        </a:rPr>
                        <a:t>SO</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4"/>
                  </a:ext>
                </a:extLst>
              </a:tr>
              <a:tr h="162552">
                <a:tc>
                  <a:txBody>
                    <a:bodyPr/>
                    <a:lstStyle/>
                    <a:p>
                      <a:pPr algn="ctr" fontAlgn="b"/>
                      <a:r>
                        <a:rPr lang="cs-CZ" sz="1100" b="1" i="0" u="none" strike="noStrike">
                          <a:solidFill>
                            <a:srgbClr val="000000"/>
                          </a:solidFill>
                          <a:latin typeface="Arial"/>
                        </a:rPr>
                        <a:t>Štětí</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dirty="0">
                          <a:solidFill>
                            <a:srgbClr val="000000"/>
                          </a:solidFill>
                          <a:latin typeface="Arial"/>
                        </a:rPr>
                        <a:t>Úvaly</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latin typeface="Arial"/>
                        </a:rPr>
                        <a:t>17.05. 10:15</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latin typeface="Arial"/>
                        </a:rPr>
                        <a:t>SO</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62552">
                <a:tc>
                  <a:txBody>
                    <a:bodyPr/>
                    <a:lstStyle/>
                    <a:p>
                      <a:pPr algn="ctr" fontAlgn="b"/>
                      <a:r>
                        <a:rPr lang="cs-CZ" sz="1100" b="1" i="0" u="none" strike="noStrike">
                          <a:solidFill>
                            <a:srgbClr val="000000"/>
                          </a:solidFill>
                          <a:latin typeface="Arial"/>
                        </a:rPr>
                        <a:t>Litol</a:t>
                      </a:r>
                    </a:p>
                  </a:txBody>
                  <a:tcPr marL="9525" marR="9525" marT="9525" marB="0" anchor="b">
                    <a:lnL>
                      <a:noFill/>
                    </a:lnL>
                    <a:lnR>
                      <a:noFill/>
                    </a:lnR>
                    <a:lnT>
                      <a:noFill/>
                    </a:lnT>
                    <a:lnB>
                      <a:noFill/>
                    </a:lnB>
                    <a:solidFill>
                      <a:srgbClr val="99FF66"/>
                    </a:solidFill>
                  </a:tcPr>
                </a:tc>
                <a:tc>
                  <a:txBody>
                    <a:bodyPr/>
                    <a:lstStyle/>
                    <a:p>
                      <a:pPr algn="ctr" fontAlgn="b"/>
                      <a:r>
                        <a:rPr lang="cs-CZ" sz="1100" b="1" i="0" u="none" strike="noStrike">
                          <a:solidFill>
                            <a:srgbClr val="000000"/>
                          </a:solidFill>
                          <a:latin typeface="Arial"/>
                        </a:rPr>
                        <a:t>Český Brod</a:t>
                      </a:r>
                    </a:p>
                  </a:txBody>
                  <a:tcPr marL="9525" marR="9525" marT="9525" marB="0" anchor="b">
                    <a:lnL>
                      <a:noFill/>
                    </a:lnL>
                    <a:lnR>
                      <a:noFill/>
                    </a:lnR>
                    <a:lnT>
                      <a:noFill/>
                    </a:lnT>
                    <a:lnB>
                      <a:noFill/>
                    </a:lnB>
                    <a:solidFill>
                      <a:srgbClr val="99FF66"/>
                    </a:solidFill>
                  </a:tcPr>
                </a:tc>
                <a:tc>
                  <a:txBody>
                    <a:bodyPr/>
                    <a:lstStyle/>
                    <a:p>
                      <a:pPr algn="ctr" fontAlgn="b"/>
                      <a:r>
                        <a:rPr lang="cs-CZ" sz="1100" b="1" i="0" u="none" strike="noStrike">
                          <a:solidFill>
                            <a:srgbClr val="000000"/>
                          </a:solidFill>
                          <a:latin typeface="Arial"/>
                        </a:rPr>
                        <a:t>17.05. 17:00</a:t>
                      </a:r>
                    </a:p>
                  </a:txBody>
                  <a:tcPr marL="9525" marR="9525" marT="9525" marB="0" anchor="b">
                    <a:lnL>
                      <a:noFill/>
                    </a:lnL>
                    <a:lnR>
                      <a:noFill/>
                    </a:lnR>
                    <a:lnT>
                      <a:noFill/>
                    </a:lnT>
                    <a:lnB>
                      <a:noFill/>
                    </a:lnB>
                    <a:solidFill>
                      <a:srgbClr val="99FF66"/>
                    </a:solidFill>
                  </a:tcPr>
                </a:tc>
                <a:tc>
                  <a:txBody>
                    <a:bodyPr/>
                    <a:lstStyle/>
                    <a:p>
                      <a:pPr algn="ctr" fontAlgn="b"/>
                      <a:r>
                        <a:rPr lang="cs-CZ" sz="1100" b="1" i="0" u="none" strike="noStrike">
                          <a:solidFill>
                            <a:srgbClr val="000000"/>
                          </a:solidFill>
                          <a:latin typeface="Arial"/>
                        </a:rPr>
                        <a:t>SO</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6"/>
                  </a:ext>
                </a:extLst>
              </a:tr>
              <a:tr h="162552">
                <a:tc>
                  <a:txBody>
                    <a:bodyPr/>
                    <a:lstStyle/>
                    <a:p>
                      <a:pPr algn="ctr" fontAlgn="b"/>
                      <a:r>
                        <a:rPr lang="cs-CZ" sz="1100" b="1" i="0" u="none" strike="noStrike">
                          <a:solidFill>
                            <a:srgbClr val="000000"/>
                          </a:solidFill>
                          <a:latin typeface="Arial"/>
                        </a:rPr>
                        <a:t>Nový Bor</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latin typeface="Arial"/>
                        </a:rPr>
                        <a:t>Motorlet Praha</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latin typeface="Arial"/>
                        </a:rPr>
                        <a:t>17.05. 17:00</a:t>
                      </a:r>
                    </a:p>
                  </a:txBody>
                  <a:tcPr marL="9525" marR="9525" marT="9525" marB="0" anchor="b">
                    <a:lnL>
                      <a:noFill/>
                    </a:lnL>
                    <a:lnR>
                      <a:noFill/>
                    </a:lnR>
                    <a:lnT>
                      <a:noFill/>
                    </a:lnT>
                    <a:lnB>
                      <a:noFill/>
                    </a:lnB>
                    <a:solidFill>
                      <a:srgbClr val="FFFF00"/>
                    </a:solidFill>
                  </a:tcPr>
                </a:tc>
                <a:tc>
                  <a:txBody>
                    <a:bodyPr/>
                    <a:lstStyle/>
                    <a:p>
                      <a:pPr algn="ctr" fontAlgn="b"/>
                      <a:r>
                        <a:rPr lang="cs-CZ" sz="1100" b="1" i="0" u="none" strike="noStrike">
                          <a:solidFill>
                            <a:srgbClr val="000000"/>
                          </a:solidFill>
                          <a:latin typeface="Arial"/>
                        </a:rPr>
                        <a:t>SO</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62552">
                <a:tc>
                  <a:txBody>
                    <a:bodyPr/>
                    <a:lstStyle/>
                    <a:p>
                      <a:pPr algn="ctr" fontAlgn="b"/>
                      <a:r>
                        <a:rPr lang="cs-CZ" sz="1100" b="1" i="0" u="none" strike="noStrike">
                          <a:solidFill>
                            <a:srgbClr val="000000"/>
                          </a:solidFill>
                          <a:latin typeface="Arial"/>
                        </a:rPr>
                        <a:t>Louňovice</a:t>
                      </a:r>
                    </a:p>
                  </a:txBody>
                  <a:tcPr marL="9525" marR="9525" marT="9525" marB="0" anchor="b">
                    <a:lnL>
                      <a:noFill/>
                    </a:lnL>
                    <a:lnR>
                      <a:noFill/>
                    </a:lnR>
                    <a:lnT>
                      <a:noFill/>
                    </a:lnT>
                    <a:lnB>
                      <a:noFill/>
                    </a:lnB>
                    <a:solidFill>
                      <a:srgbClr val="99FF66"/>
                    </a:solidFill>
                  </a:tcPr>
                </a:tc>
                <a:tc>
                  <a:txBody>
                    <a:bodyPr/>
                    <a:lstStyle/>
                    <a:p>
                      <a:pPr algn="ctr" fontAlgn="b"/>
                      <a:r>
                        <a:rPr lang="cs-CZ" sz="1100" b="1" i="0" u="none" strike="noStrike">
                          <a:solidFill>
                            <a:srgbClr val="000000"/>
                          </a:solidFill>
                          <a:latin typeface="Arial"/>
                        </a:rPr>
                        <a:t>Vyšehrad</a:t>
                      </a:r>
                    </a:p>
                  </a:txBody>
                  <a:tcPr marL="9525" marR="9525" marT="9525" marB="0" anchor="b">
                    <a:lnL>
                      <a:noFill/>
                    </a:lnL>
                    <a:lnR>
                      <a:noFill/>
                    </a:lnR>
                    <a:lnT>
                      <a:noFill/>
                    </a:lnT>
                    <a:lnB>
                      <a:noFill/>
                    </a:lnB>
                    <a:solidFill>
                      <a:srgbClr val="99FF66"/>
                    </a:solidFill>
                  </a:tcPr>
                </a:tc>
                <a:tc>
                  <a:txBody>
                    <a:bodyPr/>
                    <a:lstStyle/>
                    <a:p>
                      <a:pPr algn="ctr" fontAlgn="b"/>
                      <a:r>
                        <a:rPr lang="cs-CZ" sz="1100" b="1" i="0" u="none" strike="noStrike">
                          <a:solidFill>
                            <a:srgbClr val="000000"/>
                          </a:solidFill>
                          <a:latin typeface="Arial"/>
                        </a:rPr>
                        <a:t>18.05. 17:00</a:t>
                      </a:r>
                    </a:p>
                  </a:txBody>
                  <a:tcPr marL="9525" marR="9525" marT="9525" marB="0" anchor="b">
                    <a:lnL>
                      <a:noFill/>
                    </a:lnL>
                    <a:lnR>
                      <a:noFill/>
                    </a:lnR>
                    <a:lnT>
                      <a:noFill/>
                    </a:lnT>
                    <a:lnB>
                      <a:noFill/>
                    </a:lnB>
                    <a:solidFill>
                      <a:srgbClr val="99FF66"/>
                    </a:solidFill>
                  </a:tcPr>
                </a:tc>
                <a:tc>
                  <a:txBody>
                    <a:bodyPr/>
                    <a:lstStyle/>
                    <a:p>
                      <a:pPr algn="ctr" fontAlgn="b"/>
                      <a:r>
                        <a:rPr lang="cs-CZ" sz="1100" b="1" i="0" u="none" strike="noStrike" dirty="0">
                          <a:solidFill>
                            <a:srgbClr val="000000"/>
                          </a:solidFill>
                          <a:latin typeface="Arial"/>
                        </a:rPr>
                        <a:t>NE</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8"/>
                  </a:ext>
                </a:extLst>
              </a:tr>
              <a:tr h="231682">
                <a:tc gridSpan="4">
                  <a:txBody>
                    <a:bodyPr/>
                    <a:lstStyle/>
                    <a:p>
                      <a:pPr algn="ctr" rtl="0" fontAlgn="ctr"/>
                      <a:r>
                        <a:rPr lang="cs-CZ" sz="1600" b="1" i="0" u="sng" strike="noStrike" dirty="0" smtClean="0">
                          <a:solidFill>
                            <a:srgbClr val="660066"/>
                          </a:solidFill>
                          <a:latin typeface="Arial"/>
                        </a:rPr>
                        <a:t>27. </a:t>
                      </a:r>
                      <a:r>
                        <a:rPr lang="cs-CZ" sz="1600" b="1" i="0" u="sng" strike="noStrike" dirty="0">
                          <a:solidFill>
                            <a:srgbClr val="660066"/>
                          </a:solidFill>
                          <a:latin typeface="Arial"/>
                        </a:rPr>
                        <a:t>kolo </a:t>
                      </a:r>
                      <a:r>
                        <a:rPr lang="cs-CZ" sz="1600" b="1" i="0" u="sng" strike="noStrike" dirty="0" smtClean="0">
                          <a:solidFill>
                            <a:srgbClr val="660066"/>
                          </a:solidFill>
                          <a:latin typeface="Arial"/>
                        </a:rPr>
                        <a:t>24.05.-25.5.2014</a:t>
                      </a:r>
                      <a:endParaRPr lang="cs-CZ" sz="1600" b="1" i="0" u="sng" strike="noStrike" dirty="0">
                        <a:solidFill>
                          <a:srgbClr val="660066"/>
                        </a:solidFill>
                        <a:latin typeface="Arial"/>
                      </a:endParaRPr>
                    </a:p>
                  </a:txBody>
                  <a:tcPr marL="8670" marR="8670" marT="8670" marB="0" anchor="ctr">
                    <a:lnL>
                      <a:noFill/>
                    </a:lnL>
                    <a:lnR>
                      <a:noFill/>
                    </a:lnR>
                    <a:lnT>
                      <a:noFill/>
                    </a:lnT>
                    <a:lnB>
                      <a:noFill/>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176535">
                <a:tc>
                  <a:txBody>
                    <a:bodyPr/>
                    <a:lstStyle/>
                    <a:p>
                      <a:pPr algn="ctr" fontAlgn="b"/>
                      <a:r>
                        <a:rPr lang="cs-CZ" sz="1200" b="1" i="0" u="none" strike="noStrike" dirty="0" err="1">
                          <a:solidFill>
                            <a:srgbClr val="000000"/>
                          </a:solidFill>
                          <a:latin typeface="Arial"/>
                        </a:rPr>
                        <a:t>Louňovice</a:t>
                      </a:r>
                      <a:endParaRPr lang="cs-CZ" sz="1200" b="1" i="0" u="none" strike="noStrike" dirty="0">
                        <a:solidFill>
                          <a:srgbClr val="000000"/>
                        </a:solidFill>
                        <a:latin typeface="Arial"/>
                      </a:endParaRPr>
                    </a:p>
                  </a:txBody>
                  <a:tcPr marL="9525" marR="9525" marT="9525" marB="0" anchor="b">
                    <a:lnL>
                      <a:noFill/>
                    </a:lnL>
                    <a:lnR>
                      <a:noFill/>
                    </a:lnR>
                    <a:lnT>
                      <a:noFill/>
                    </a:lnT>
                    <a:lnB>
                      <a:noFill/>
                    </a:lnB>
                    <a:solidFill>
                      <a:srgbClr val="99FF66"/>
                    </a:solidFill>
                  </a:tcPr>
                </a:tc>
                <a:tc>
                  <a:txBody>
                    <a:bodyPr/>
                    <a:lstStyle/>
                    <a:p>
                      <a:pPr algn="ctr" fontAlgn="b"/>
                      <a:r>
                        <a:rPr lang="cs-CZ" sz="1200" b="1" i="0" u="none" strike="noStrike" dirty="0" err="1">
                          <a:solidFill>
                            <a:srgbClr val="000000"/>
                          </a:solidFill>
                          <a:latin typeface="Arial"/>
                        </a:rPr>
                        <a:t>Aritma</a:t>
                      </a:r>
                      <a:r>
                        <a:rPr lang="cs-CZ" sz="1200" b="1" i="0" u="none" strike="noStrike" dirty="0">
                          <a:solidFill>
                            <a:srgbClr val="000000"/>
                          </a:solidFill>
                          <a:latin typeface="Arial"/>
                        </a:rPr>
                        <a:t> Praha</a:t>
                      </a:r>
                    </a:p>
                  </a:txBody>
                  <a:tcPr marL="9525" marR="9525" marT="9525" marB="0" anchor="b">
                    <a:lnL>
                      <a:noFill/>
                    </a:lnL>
                    <a:lnR>
                      <a:noFill/>
                    </a:lnR>
                    <a:lnT>
                      <a:noFill/>
                    </a:lnT>
                    <a:lnB>
                      <a:noFill/>
                    </a:lnB>
                    <a:solidFill>
                      <a:srgbClr val="99FF66"/>
                    </a:solidFill>
                  </a:tcPr>
                </a:tc>
                <a:tc>
                  <a:txBody>
                    <a:bodyPr/>
                    <a:lstStyle/>
                    <a:p>
                      <a:pPr algn="ctr" fontAlgn="b"/>
                      <a:r>
                        <a:rPr lang="cs-CZ" sz="1200" b="1" i="0" u="none" strike="noStrike">
                          <a:solidFill>
                            <a:srgbClr val="000000"/>
                          </a:solidFill>
                          <a:latin typeface="Arial"/>
                        </a:rPr>
                        <a:t>25.05. 17:00</a:t>
                      </a:r>
                    </a:p>
                  </a:txBody>
                  <a:tcPr marL="9525" marR="9525" marT="9525" marB="0" anchor="b">
                    <a:lnL>
                      <a:noFill/>
                    </a:lnL>
                    <a:lnR>
                      <a:noFill/>
                    </a:lnR>
                    <a:lnT>
                      <a:noFill/>
                    </a:lnT>
                    <a:lnB>
                      <a:noFill/>
                    </a:lnB>
                    <a:solidFill>
                      <a:srgbClr val="99FF66"/>
                    </a:solidFill>
                  </a:tcPr>
                </a:tc>
                <a:tc>
                  <a:txBody>
                    <a:bodyPr/>
                    <a:lstStyle/>
                    <a:p>
                      <a:pPr algn="ctr" fontAlgn="b"/>
                      <a:r>
                        <a:rPr lang="cs-CZ" sz="1200" b="1" i="0" u="none" strike="noStrike">
                          <a:solidFill>
                            <a:srgbClr val="000000"/>
                          </a:solidFill>
                          <a:latin typeface="Arial"/>
                        </a:rPr>
                        <a:t>NE</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10"/>
                  </a:ext>
                </a:extLst>
              </a:tr>
              <a:tr h="176535">
                <a:tc>
                  <a:txBody>
                    <a:bodyPr/>
                    <a:lstStyle/>
                    <a:p>
                      <a:pPr algn="ctr" fontAlgn="b"/>
                      <a:r>
                        <a:rPr lang="cs-CZ" sz="1200" b="1" i="0" u="none" strike="noStrike">
                          <a:solidFill>
                            <a:srgbClr val="000000"/>
                          </a:solidFill>
                          <a:latin typeface="Arial"/>
                        </a:rPr>
                        <a:t>Vyšehrad</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latin typeface="Arial"/>
                        </a:rPr>
                        <a:t>Nový Bor</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latin typeface="Arial"/>
                        </a:rPr>
                        <a:t>25.05. 10:15</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latin typeface="Arial"/>
                        </a:rPr>
                        <a:t>NE</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176535">
                <a:tc>
                  <a:txBody>
                    <a:bodyPr/>
                    <a:lstStyle/>
                    <a:p>
                      <a:pPr algn="ctr" fontAlgn="b"/>
                      <a:r>
                        <a:rPr lang="cs-CZ" sz="1200" b="1" i="0" u="none" strike="noStrike">
                          <a:solidFill>
                            <a:srgbClr val="000000"/>
                          </a:solidFill>
                          <a:latin typeface="Arial"/>
                        </a:rPr>
                        <a:t>Motorlet Praha</a:t>
                      </a:r>
                    </a:p>
                  </a:txBody>
                  <a:tcPr marL="9525" marR="9525" marT="9525" marB="0" anchor="b">
                    <a:lnL>
                      <a:noFill/>
                    </a:lnL>
                    <a:lnR>
                      <a:noFill/>
                    </a:lnR>
                    <a:lnT>
                      <a:noFill/>
                    </a:lnT>
                    <a:lnB>
                      <a:noFill/>
                    </a:lnB>
                    <a:solidFill>
                      <a:srgbClr val="99FF66"/>
                    </a:solidFill>
                  </a:tcPr>
                </a:tc>
                <a:tc>
                  <a:txBody>
                    <a:bodyPr/>
                    <a:lstStyle/>
                    <a:p>
                      <a:pPr algn="ctr" fontAlgn="b"/>
                      <a:r>
                        <a:rPr lang="cs-CZ" sz="1200" b="1" i="0" u="none" strike="noStrike">
                          <a:solidFill>
                            <a:srgbClr val="000000"/>
                          </a:solidFill>
                          <a:latin typeface="Arial"/>
                        </a:rPr>
                        <a:t>Litol</a:t>
                      </a:r>
                    </a:p>
                  </a:txBody>
                  <a:tcPr marL="9525" marR="9525" marT="9525" marB="0" anchor="b">
                    <a:lnL>
                      <a:noFill/>
                    </a:lnL>
                    <a:lnR>
                      <a:noFill/>
                    </a:lnR>
                    <a:lnT>
                      <a:noFill/>
                    </a:lnT>
                    <a:lnB>
                      <a:noFill/>
                    </a:lnB>
                    <a:solidFill>
                      <a:srgbClr val="99FF66"/>
                    </a:solidFill>
                  </a:tcPr>
                </a:tc>
                <a:tc>
                  <a:txBody>
                    <a:bodyPr/>
                    <a:lstStyle/>
                    <a:p>
                      <a:pPr algn="ctr" fontAlgn="b"/>
                      <a:r>
                        <a:rPr lang="cs-CZ" sz="1200" b="1" i="0" u="none" strike="noStrike">
                          <a:solidFill>
                            <a:srgbClr val="000000"/>
                          </a:solidFill>
                          <a:latin typeface="Arial"/>
                        </a:rPr>
                        <a:t>24.05. 10:15</a:t>
                      </a:r>
                    </a:p>
                  </a:txBody>
                  <a:tcPr marL="9525" marR="9525" marT="9525" marB="0" anchor="b">
                    <a:lnL>
                      <a:noFill/>
                    </a:lnL>
                    <a:lnR>
                      <a:noFill/>
                    </a:lnR>
                    <a:lnT>
                      <a:noFill/>
                    </a:lnT>
                    <a:lnB>
                      <a:noFill/>
                    </a:lnB>
                    <a:solidFill>
                      <a:srgbClr val="99FF66"/>
                    </a:solidFill>
                  </a:tcPr>
                </a:tc>
                <a:tc>
                  <a:txBody>
                    <a:bodyPr/>
                    <a:lstStyle/>
                    <a:p>
                      <a:pPr algn="ctr" fontAlgn="b"/>
                      <a:r>
                        <a:rPr lang="cs-CZ" sz="1200" b="1" i="0" u="none" strike="noStrike">
                          <a:solidFill>
                            <a:srgbClr val="000000"/>
                          </a:solidFill>
                          <a:latin typeface="Arial"/>
                        </a:rPr>
                        <a:t>SO</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12"/>
                  </a:ext>
                </a:extLst>
              </a:tr>
              <a:tr h="176535">
                <a:tc>
                  <a:txBody>
                    <a:bodyPr/>
                    <a:lstStyle/>
                    <a:p>
                      <a:pPr algn="ctr" fontAlgn="b"/>
                      <a:r>
                        <a:rPr lang="cs-CZ" sz="1200" b="1" i="0" u="none" strike="noStrike">
                          <a:solidFill>
                            <a:srgbClr val="000000"/>
                          </a:solidFill>
                          <a:latin typeface="Arial"/>
                        </a:rPr>
                        <a:t>Český Brod</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latin typeface="Arial"/>
                        </a:rPr>
                        <a:t>Štětí</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latin typeface="Arial"/>
                        </a:rPr>
                        <a:t>24.05. 17:00</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latin typeface="Arial"/>
                        </a:rPr>
                        <a:t>SO</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176535">
                <a:tc>
                  <a:txBody>
                    <a:bodyPr/>
                    <a:lstStyle/>
                    <a:p>
                      <a:pPr algn="ctr" fontAlgn="b"/>
                      <a:r>
                        <a:rPr lang="cs-CZ" sz="1200" b="1" i="0" u="none" strike="noStrike">
                          <a:solidFill>
                            <a:srgbClr val="000000"/>
                          </a:solidFill>
                          <a:latin typeface="Arial"/>
                        </a:rPr>
                        <a:t>Úvaly</a:t>
                      </a:r>
                    </a:p>
                  </a:txBody>
                  <a:tcPr marL="9525" marR="9525" marT="9525" marB="0" anchor="b">
                    <a:lnL>
                      <a:noFill/>
                    </a:lnL>
                    <a:lnR>
                      <a:noFill/>
                    </a:lnR>
                    <a:lnT>
                      <a:noFill/>
                    </a:lnT>
                    <a:lnB>
                      <a:noFill/>
                    </a:lnB>
                    <a:solidFill>
                      <a:srgbClr val="99FF66"/>
                    </a:solidFill>
                  </a:tcPr>
                </a:tc>
                <a:tc>
                  <a:txBody>
                    <a:bodyPr/>
                    <a:lstStyle/>
                    <a:p>
                      <a:pPr algn="ctr" fontAlgn="b"/>
                      <a:r>
                        <a:rPr lang="cs-CZ" sz="1200" b="1" i="0" u="none" strike="noStrike" dirty="0">
                          <a:solidFill>
                            <a:srgbClr val="000000"/>
                          </a:solidFill>
                          <a:latin typeface="Arial"/>
                        </a:rPr>
                        <a:t>Kladno</a:t>
                      </a:r>
                    </a:p>
                  </a:txBody>
                  <a:tcPr marL="9525" marR="9525" marT="9525" marB="0" anchor="b">
                    <a:lnL>
                      <a:noFill/>
                    </a:lnL>
                    <a:lnR>
                      <a:noFill/>
                    </a:lnR>
                    <a:lnT>
                      <a:noFill/>
                    </a:lnT>
                    <a:lnB>
                      <a:noFill/>
                    </a:lnB>
                    <a:solidFill>
                      <a:srgbClr val="99FF66"/>
                    </a:solidFill>
                  </a:tcPr>
                </a:tc>
                <a:tc>
                  <a:txBody>
                    <a:bodyPr/>
                    <a:lstStyle/>
                    <a:p>
                      <a:pPr algn="ctr" fontAlgn="b"/>
                      <a:r>
                        <a:rPr lang="cs-CZ" sz="1200" b="1" i="0" u="none" strike="noStrike">
                          <a:solidFill>
                            <a:srgbClr val="000000"/>
                          </a:solidFill>
                          <a:latin typeface="Arial"/>
                        </a:rPr>
                        <a:t>25.05. 17:00</a:t>
                      </a:r>
                    </a:p>
                  </a:txBody>
                  <a:tcPr marL="9525" marR="9525" marT="9525" marB="0" anchor="b">
                    <a:lnL>
                      <a:noFill/>
                    </a:lnL>
                    <a:lnR>
                      <a:noFill/>
                    </a:lnR>
                    <a:lnT>
                      <a:noFill/>
                    </a:lnT>
                    <a:lnB>
                      <a:noFill/>
                    </a:lnB>
                    <a:solidFill>
                      <a:srgbClr val="99FF66"/>
                    </a:solidFill>
                  </a:tcPr>
                </a:tc>
                <a:tc>
                  <a:txBody>
                    <a:bodyPr/>
                    <a:lstStyle/>
                    <a:p>
                      <a:pPr algn="ctr" fontAlgn="b"/>
                      <a:r>
                        <a:rPr lang="cs-CZ" sz="1200" b="1" i="0" u="none" strike="noStrike">
                          <a:solidFill>
                            <a:srgbClr val="000000"/>
                          </a:solidFill>
                          <a:latin typeface="Arial"/>
                        </a:rPr>
                        <a:t>NE</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14"/>
                  </a:ext>
                </a:extLst>
              </a:tr>
              <a:tr h="176535">
                <a:tc>
                  <a:txBody>
                    <a:bodyPr/>
                    <a:lstStyle/>
                    <a:p>
                      <a:pPr algn="ctr" fontAlgn="b"/>
                      <a:r>
                        <a:rPr lang="cs-CZ" sz="1200" b="1" i="0" u="none" strike="noStrike">
                          <a:solidFill>
                            <a:srgbClr val="000000"/>
                          </a:solidFill>
                          <a:latin typeface="Arial"/>
                        </a:rPr>
                        <a:t>Lovosice</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latin typeface="Arial"/>
                        </a:rPr>
                        <a:t>Žatec</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latin typeface="Arial"/>
                        </a:rPr>
                        <a:t>24.05. 10:15</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latin typeface="Arial"/>
                        </a:rPr>
                        <a:t>SO</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5"/>
                  </a:ext>
                </a:extLst>
              </a:tr>
              <a:tr h="176535">
                <a:tc>
                  <a:txBody>
                    <a:bodyPr/>
                    <a:lstStyle/>
                    <a:p>
                      <a:pPr algn="ctr" fontAlgn="b"/>
                      <a:r>
                        <a:rPr lang="cs-CZ" sz="1200" b="1" i="0" u="none" strike="noStrike">
                          <a:solidFill>
                            <a:srgbClr val="000000"/>
                          </a:solidFill>
                          <a:latin typeface="Arial"/>
                        </a:rPr>
                        <a:t>LoKo Chomutov</a:t>
                      </a:r>
                    </a:p>
                  </a:txBody>
                  <a:tcPr marL="9525" marR="9525" marT="9525" marB="0" anchor="b">
                    <a:lnL>
                      <a:noFill/>
                    </a:lnL>
                    <a:lnR>
                      <a:noFill/>
                    </a:lnR>
                    <a:lnT>
                      <a:noFill/>
                    </a:lnT>
                    <a:lnB>
                      <a:noFill/>
                    </a:lnB>
                    <a:solidFill>
                      <a:srgbClr val="99FF66"/>
                    </a:solidFill>
                  </a:tcPr>
                </a:tc>
                <a:tc>
                  <a:txBody>
                    <a:bodyPr/>
                    <a:lstStyle/>
                    <a:p>
                      <a:pPr algn="ctr" fontAlgn="b"/>
                      <a:r>
                        <a:rPr lang="cs-CZ" sz="1200" b="1" i="0" u="none" strike="noStrike">
                          <a:solidFill>
                            <a:srgbClr val="000000"/>
                          </a:solidFill>
                          <a:latin typeface="Arial"/>
                        </a:rPr>
                        <a:t>Souš</a:t>
                      </a:r>
                    </a:p>
                  </a:txBody>
                  <a:tcPr marL="9525" marR="9525" marT="9525" marB="0" anchor="b">
                    <a:lnL>
                      <a:noFill/>
                    </a:lnL>
                    <a:lnR>
                      <a:noFill/>
                    </a:lnR>
                    <a:lnT>
                      <a:noFill/>
                    </a:lnT>
                    <a:lnB>
                      <a:noFill/>
                    </a:lnB>
                    <a:solidFill>
                      <a:srgbClr val="99FF66"/>
                    </a:solidFill>
                  </a:tcPr>
                </a:tc>
                <a:tc>
                  <a:txBody>
                    <a:bodyPr/>
                    <a:lstStyle/>
                    <a:p>
                      <a:pPr algn="ctr" fontAlgn="b"/>
                      <a:r>
                        <a:rPr lang="cs-CZ" sz="1200" b="1" i="0" u="none" strike="noStrike">
                          <a:solidFill>
                            <a:srgbClr val="000000"/>
                          </a:solidFill>
                          <a:latin typeface="Arial"/>
                        </a:rPr>
                        <a:t>24.05. 10:30</a:t>
                      </a:r>
                    </a:p>
                  </a:txBody>
                  <a:tcPr marL="9525" marR="9525" marT="9525" marB="0" anchor="b">
                    <a:lnL>
                      <a:noFill/>
                    </a:lnL>
                    <a:lnR>
                      <a:noFill/>
                    </a:lnR>
                    <a:lnT>
                      <a:noFill/>
                    </a:lnT>
                    <a:lnB>
                      <a:noFill/>
                    </a:lnB>
                    <a:solidFill>
                      <a:srgbClr val="99FF66"/>
                    </a:solidFill>
                  </a:tcPr>
                </a:tc>
                <a:tc>
                  <a:txBody>
                    <a:bodyPr/>
                    <a:lstStyle/>
                    <a:p>
                      <a:pPr algn="ctr" fontAlgn="b"/>
                      <a:r>
                        <a:rPr lang="cs-CZ" sz="1200" b="1" i="0" u="none" strike="noStrike" dirty="0">
                          <a:solidFill>
                            <a:srgbClr val="000000"/>
                          </a:solidFill>
                          <a:latin typeface="Arial"/>
                        </a:rPr>
                        <a:t>SO</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16"/>
                  </a:ext>
                </a:extLst>
              </a:tr>
              <a:tr h="176535">
                <a:tc>
                  <a:txBody>
                    <a:bodyPr/>
                    <a:lstStyle/>
                    <a:p>
                      <a:pPr algn="ctr" fontAlgn="b"/>
                      <a:r>
                        <a:rPr lang="cs-CZ" sz="1200" b="1" i="0" u="none" strike="noStrike">
                          <a:solidFill>
                            <a:srgbClr val="000000"/>
                          </a:solidFill>
                          <a:latin typeface="Arial"/>
                        </a:rPr>
                        <a:t>Neratovice</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latin typeface="Arial"/>
                        </a:rPr>
                        <a:t>Brozany</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a:solidFill>
                            <a:srgbClr val="000000"/>
                          </a:solidFill>
                          <a:latin typeface="Arial"/>
                        </a:rPr>
                        <a:t>25.05. 17:00</a:t>
                      </a:r>
                    </a:p>
                  </a:txBody>
                  <a:tcPr marL="9525" marR="9525" marT="9525" marB="0" anchor="b">
                    <a:lnL>
                      <a:noFill/>
                    </a:lnL>
                    <a:lnR>
                      <a:noFill/>
                    </a:lnR>
                    <a:lnT>
                      <a:noFill/>
                    </a:lnT>
                    <a:lnB>
                      <a:noFill/>
                    </a:lnB>
                    <a:solidFill>
                      <a:srgbClr val="FFFF00"/>
                    </a:solidFill>
                  </a:tcPr>
                </a:tc>
                <a:tc>
                  <a:txBody>
                    <a:bodyPr/>
                    <a:lstStyle/>
                    <a:p>
                      <a:pPr algn="ctr" fontAlgn="b"/>
                      <a:r>
                        <a:rPr lang="cs-CZ" sz="1200" b="1" i="0" u="none" strike="noStrike" dirty="0">
                          <a:solidFill>
                            <a:srgbClr val="000000"/>
                          </a:solidFill>
                          <a:latin typeface="Arial"/>
                        </a:rPr>
                        <a:t>NE</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7"/>
                  </a:ext>
                </a:extLst>
              </a:tr>
            </a:tbl>
          </a:graphicData>
        </a:graphic>
      </p:graphicFrame>
      <p:sp>
        <p:nvSpPr>
          <p:cNvPr id="6" name="TextovéPole 5"/>
          <p:cNvSpPr txBox="1"/>
          <p:nvPr/>
        </p:nvSpPr>
        <p:spPr>
          <a:xfrm>
            <a:off x="174948" y="163116"/>
            <a:ext cx="4752528" cy="1692771"/>
          </a:xfrm>
          <a:prstGeom prst="rect">
            <a:avLst/>
          </a:prstGeom>
          <a:blipFill dpi="0" rotWithShape="1">
            <a:blip r:embed="rId4" cstate="print">
              <a:alphaModFix amt="27000"/>
            </a:blip>
            <a:srcRect/>
            <a:stretch>
              <a:fillRect/>
            </a:stretch>
          </a:blipFill>
        </p:spPr>
        <p:txBody>
          <a:bodyPr wrap="square" rtlCol="0">
            <a:spAutoFit/>
          </a:bodyPr>
          <a:lstStyle/>
          <a:p>
            <a:pPr algn="ctr"/>
            <a:r>
              <a:rPr lang="cs-CZ" sz="2600" b="0" dirty="0" smtClean="0">
                <a:solidFill>
                  <a:srgbClr val="009900"/>
                </a:solidFill>
                <a:effectLst>
                  <a:outerShdw blurRad="38100" dist="38100" dir="2700000" algn="tl">
                    <a:srgbClr val="000000">
                      <a:alpha val="43137"/>
                    </a:srgbClr>
                  </a:outerShdw>
                </a:effectLst>
                <a:latin typeface="Aharoni" pitchFamily="2" charset="-79"/>
                <a:cs typeface="Aharoni" pitchFamily="2" charset="-79"/>
              </a:rPr>
              <a:t>Starší žáci mají od vydání posledního zpravodaje za sebou 3 zápasy a všechny prohráli. </a:t>
            </a:r>
            <a:endParaRPr lang="cs-CZ" sz="2600" b="0" dirty="0">
              <a:solidFill>
                <a:srgbClr val="0099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Rectangle 1"/>
          <p:cNvSpPr>
            <a:spLocks noChangeArrowheads="1"/>
          </p:cNvSpPr>
          <p:nvPr/>
        </p:nvSpPr>
        <p:spPr bwMode="auto">
          <a:xfrm>
            <a:off x="174948" y="1870983"/>
            <a:ext cx="460851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FK </a:t>
            </a:r>
            <a:r>
              <a:rPr kumimoji="0" lang="cs-CZ" sz="18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Baník</a:t>
            </a:r>
            <a:r>
              <a:rPr kumimoji="0" lang="cs-CZ" sz="1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Souš – SK </a:t>
            </a:r>
            <a:r>
              <a:rPr kumimoji="0" lang="cs-CZ" sz="1800" b="1"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Štětí</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4:1(2:0)   11.5.2014  21.kolo</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Dva klíčoví hráči našeho mužstva zůstali z důvodu zdravotních problémů doma a k důležitému zápasu nemohli nastoupit. V úvodu jsme se soupeřem drželi krok a inkasovali jsme až ve 21. minutě po školácké chybě obrany. Pak jsme sice vyrovnali, ale zase ti rozhodčí. Místo ukázání na střed hřiště nepochopitelně ukázal na roh.  Těsně před přestávkou jsme inkasovali podruhé. Vyhlídky na dobrý výsledek nám na začátku druhého poločasu dala branka Roberta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Feka</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na 1:2. Radost trvala ale malou chvilku, protože ve 48. minutě už to bylo zase o 2 branky 3:1. Se zápasem jsme se ještě pokusili něco udělat a domácí jsme tlačili až do poslední minuty, kdy jsme kopali roh a do soupeřova vápna si vyběhl i náš brankář, který se nestačil vrátit a domácí útočník měl lehkou práci do prázdné branky upravit na konečných 4:1. Soupeř byl určitě hratelný, ale při tak úzkém kádru, kdy ze sestavy vypadnou 2 hráči, se naděje na dobrý výsledek ztrácí. Teď nás doma čeká Roudnice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n.L</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 kterou jsme nedávno v poháru doma prohráli a tak se ji v krátké době pokusíme podruhé odolávat.</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Branky:</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Feko</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1</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Sestava:</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.Svoboda-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Pabiška</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Podstavec, Schneiderová, </a:t>
            </a:r>
          </a:p>
          <a:p>
            <a:pPr marL="0" marR="0" lvl="0" indent="0" algn="l" defTabSz="914400" rtl="0" eaLnBrk="0" fontAlgn="base" latinLnBrk="0" hangingPunct="0">
              <a:lnSpc>
                <a:spcPct val="100000"/>
              </a:lnSpc>
              <a:spcBef>
                <a:spcPct val="0"/>
              </a:spcBef>
              <a:spcAft>
                <a:spcPct val="0"/>
              </a:spcAft>
              <a:buClrTx/>
              <a:buSzTx/>
              <a:buFontTx/>
              <a:buNone/>
              <a:tabLst/>
            </a:pPr>
            <a:r>
              <a:rPr lang="cs-CZ" b="0" dirty="0" smtClean="0">
                <a:latin typeface="Arial" pitchFamily="34" charset="0"/>
                <a:ea typeface="Calibri" pitchFamily="34" charset="0"/>
                <a:cs typeface="Arial" pitchFamily="34" charset="0"/>
              </a:rPr>
              <a:t>                </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Beruška, Vála, Podhorský,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Feko</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Votrubva</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cs-CZ" b="0" dirty="0" smtClean="0">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Lukáč</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Macháček</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Střídající:</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Šedivý, Ladič,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Dopater</a:t>
            </a:r>
            <a:endParaRPr kumimoji="0" lang="cs-CZ"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b="0" i="0" u="sng" strike="noStrike" cap="none" normalizeH="0" baseline="0" dirty="0" smtClean="0">
                <a:ln>
                  <a:noFill/>
                </a:ln>
                <a:solidFill>
                  <a:schemeClr val="tx1"/>
                </a:solidFill>
                <a:effectLst/>
                <a:latin typeface="Arial" pitchFamily="34" charset="0"/>
                <a:ea typeface="Calibri" pitchFamily="34" charset="0"/>
                <a:cs typeface="Arial" pitchFamily="34" charset="0"/>
              </a:rPr>
              <a:t>Trenér:</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.Podhorský, </a:t>
            </a:r>
            <a:r>
              <a:rPr kumimoji="0" lang="cs-CZ"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R.Švejdar</a:t>
            </a:r>
            <a:r>
              <a:rPr kumimoji="0" lang="cs-CZ"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Tabulka 8"/>
          <p:cNvGraphicFramePr>
            <a:graphicFrameLocks noGrp="1"/>
          </p:cNvGraphicFramePr>
          <p:nvPr/>
        </p:nvGraphicFramePr>
        <p:xfrm>
          <a:off x="5575549" y="4267572"/>
          <a:ext cx="4546847" cy="2813685"/>
        </p:xfrm>
        <a:graphic>
          <a:graphicData uri="http://schemas.openxmlformats.org/drawingml/2006/table">
            <a:tbl>
              <a:tblPr/>
              <a:tblGrid>
                <a:gridCol w="1529649">
                  <a:extLst>
                    <a:ext uri="{9D8B030D-6E8A-4147-A177-3AD203B41FA5}">
                      <a16:colId xmlns:a16="http://schemas.microsoft.com/office/drawing/2014/main" val="20000"/>
                    </a:ext>
                  </a:extLst>
                </a:gridCol>
                <a:gridCol w="673607">
                  <a:extLst>
                    <a:ext uri="{9D8B030D-6E8A-4147-A177-3AD203B41FA5}">
                      <a16:colId xmlns:a16="http://schemas.microsoft.com/office/drawing/2014/main" val="20001"/>
                    </a:ext>
                  </a:extLst>
                </a:gridCol>
                <a:gridCol w="1080578">
                  <a:extLst>
                    <a:ext uri="{9D8B030D-6E8A-4147-A177-3AD203B41FA5}">
                      <a16:colId xmlns:a16="http://schemas.microsoft.com/office/drawing/2014/main" val="20002"/>
                    </a:ext>
                  </a:extLst>
                </a:gridCol>
                <a:gridCol w="1263013">
                  <a:extLst>
                    <a:ext uri="{9D8B030D-6E8A-4147-A177-3AD203B41FA5}">
                      <a16:colId xmlns:a16="http://schemas.microsoft.com/office/drawing/2014/main" val="20003"/>
                    </a:ext>
                  </a:extLst>
                </a:gridCol>
              </a:tblGrid>
              <a:tr h="335674">
                <a:tc gridSpan="4">
                  <a:txBody>
                    <a:bodyPr/>
                    <a:lstStyle/>
                    <a:p>
                      <a:pPr algn="ctr" fontAlgn="ctr"/>
                      <a:r>
                        <a:rPr lang="cs-CZ" sz="1400" b="1" i="0" u="none" strike="noStrike">
                          <a:solidFill>
                            <a:srgbClr val="CC0066"/>
                          </a:solidFill>
                          <a:latin typeface="Castellar"/>
                        </a:rPr>
                        <a:t>V divácké návštěvnosti jsme na tom lépe než v celkové tabulce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12869">
                <a:tc>
                  <a:txBody>
                    <a:bodyPr/>
                    <a:lstStyle/>
                    <a:p>
                      <a:pPr algn="ctr" fontAlgn="ctr"/>
                      <a:r>
                        <a:rPr lang="cs-CZ" sz="900" b="1" i="0" u="none" strike="noStrike">
                          <a:solidFill>
                            <a:srgbClr val="000000"/>
                          </a:solidFill>
                          <a:latin typeface="Calibri"/>
                        </a:rPr>
                        <a:t>Litol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2679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1793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4472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1"/>
                  </a:ext>
                </a:extLst>
              </a:tr>
              <a:tr h="112869">
                <a:tc>
                  <a:txBody>
                    <a:bodyPr/>
                    <a:lstStyle/>
                    <a:p>
                      <a:pPr algn="ctr" fontAlgn="ctr"/>
                      <a:r>
                        <a:rPr lang="cs-CZ" sz="900" b="1" i="0" u="none" strike="noStrike">
                          <a:solidFill>
                            <a:srgbClr val="000000"/>
                          </a:solidFill>
                          <a:latin typeface="Calibri"/>
                        </a:rPr>
                        <a:t>Úvaly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2307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2139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4446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136322">
                <a:tc>
                  <a:txBody>
                    <a:bodyPr/>
                    <a:lstStyle/>
                    <a:p>
                      <a:pPr algn="ctr" fontAlgn="ctr"/>
                      <a:r>
                        <a:rPr lang="cs-CZ" sz="1100" b="1" i="0" u="none" strike="noStrike">
                          <a:solidFill>
                            <a:srgbClr val="000000"/>
                          </a:solidFill>
                          <a:latin typeface="Calibri"/>
                        </a:rPr>
                        <a:t>Štětí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latin typeface="Calibri"/>
                        </a:rPr>
                        <a:t>2220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latin typeface="Calibri"/>
                        </a:rPr>
                        <a:t>2210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latin typeface="Calibri"/>
                        </a:rPr>
                        <a:t>4430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r h="112869">
                <a:tc>
                  <a:txBody>
                    <a:bodyPr/>
                    <a:lstStyle/>
                    <a:p>
                      <a:pPr algn="ctr" fontAlgn="ctr"/>
                      <a:r>
                        <a:rPr lang="cs-CZ" sz="900" b="1" i="0" u="none" strike="noStrike">
                          <a:solidFill>
                            <a:srgbClr val="000000"/>
                          </a:solidFill>
                          <a:latin typeface="Calibri"/>
                        </a:rPr>
                        <a:t>Kladno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2518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1898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4416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112869">
                <a:tc>
                  <a:txBody>
                    <a:bodyPr/>
                    <a:lstStyle/>
                    <a:p>
                      <a:pPr algn="ctr" fontAlgn="ctr"/>
                      <a:r>
                        <a:rPr lang="cs-CZ" sz="900" b="1" i="0" u="none" strike="noStrike">
                          <a:solidFill>
                            <a:srgbClr val="000000"/>
                          </a:solidFill>
                          <a:latin typeface="Calibri"/>
                        </a:rPr>
                        <a:t>Louňovice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2245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2161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4406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5"/>
                  </a:ext>
                </a:extLst>
              </a:tr>
              <a:tr h="112869">
                <a:tc>
                  <a:txBody>
                    <a:bodyPr/>
                    <a:lstStyle/>
                    <a:p>
                      <a:pPr algn="ctr" fontAlgn="ctr"/>
                      <a:r>
                        <a:rPr lang="cs-CZ" sz="900" b="1" i="0" u="none" strike="noStrike">
                          <a:solidFill>
                            <a:srgbClr val="000000"/>
                          </a:solidFill>
                          <a:latin typeface="Calibri"/>
                        </a:rPr>
                        <a:t>Vyšehrad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2186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1943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4129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112869">
                <a:tc>
                  <a:txBody>
                    <a:bodyPr/>
                    <a:lstStyle/>
                    <a:p>
                      <a:pPr algn="ctr" fontAlgn="ctr"/>
                      <a:r>
                        <a:rPr lang="cs-CZ" sz="900" b="1" i="0" u="none" strike="noStrike">
                          <a:solidFill>
                            <a:srgbClr val="000000"/>
                          </a:solidFill>
                          <a:latin typeface="Calibri"/>
                        </a:rPr>
                        <a:t>Žatec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2150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1967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4117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7"/>
                  </a:ext>
                </a:extLst>
              </a:tr>
              <a:tr h="112869">
                <a:tc>
                  <a:txBody>
                    <a:bodyPr/>
                    <a:lstStyle/>
                    <a:p>
                      <a:pPr algn="ctr" fontAlgn="ctr"/>
                      <a:r>
                        <a:rPr lang="cs-CZ" sz="900" b="1" i="0" u="none" strike="noStrike">
                          <a:solidFill>
                            <a:srgbClr val="000000"/>
                          </a:solidFill>
                          <a:latin typeface="Calibri"/>
                        </a:rPr>
                        <a:t>Brozany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2275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1811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4086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112869">
                <a:tc>
                  <a:txBody>
                    <a:bodyPr/>
                    <a:lstStyle/>
                    <a:p>
                      <a:pPr algn="ctr" fontAlgn="ctr"/>
                      <a:r>
                        <a:rPr lang="cs-CZ" sz="900" b="1" i="0" u="none" strike="noStrike">
                          <a:solidFill>
                            <a:srgbClr val="000000"/>
                          </a:solidFill>
                          <a:latin typeface="Calibri"/>
                        </a:rPr>
                        <a:t>Český Brod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1769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2210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3979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9"/>
                  </a:ext>
                </a:extLst>
              </a:tr>
              <a:tr h="112869">
                <a:tc>
                  <a:txBody>
                    <a:bodyPr/>
                    <a:lstStyle/>
                    <a:p>
                      <a:pPr algn="ctr" fontAlgn="ctr"/>
                      <a:r>
                        <a:rPr lang="cs-CZ" sz="900" b="1" i="0" u="none" strike="noStrike">
                          <a:solidFill>
                            <a:srgbClr val="000000"/>
                          </a:solidFill>
                          <a:latin typeface="Calibri"/>
                        </a:rPr>
                        <a:t>LoKo Chomutov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1960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3973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0"/>
                  </a:ext>
                </a:extLst>
              </a:tr>
              <a:tr h="112869">
                <a:tc>
                  <a:txBody>
                    <a:bodyPr/>
                    <a:lstStyle/>
                    <a:p>
                      <a:pPr algn="ctr" fontAlgn="ctr"/>
                      <a:r>
                        <a:rPr lang="cs-CZ" sz="900" b="1" i="0" u="none" strike="noStrike">
                          <a:solidFill>
                            <a:srgbClr val="000000"/>
                          </a:solidFill>
                          <a:latin typeface="Calibri"/>
                        </a:rPr>
                        <a:t>Neratovice-Byškovice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1793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2117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3910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1"/>
                  </a:ext>
                </a:extLst>
              </a:tr>
              <a:tr h="112869">
                <a:tc>
                  <a:txBody>
                    <a:bodyPr/>
                    <a:lstStyle/>
                    <a:p>
                      <a:pPr algn="ctr" fontAlgn="ctr"/>
                      <a:r>
                        <a:rPr lang="cs-CZ" sz="900" b="1" i="0" u="none" strike="noStrike">
                          <a:solidFill>
                            <a:srgbClr val="000000"/>
                          </a:solidFill>
                          <a:latin typeface="Calibri"/>
                        </a:rPr>
                        <a:t>Lovosice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1578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2047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3625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2"/>
                  </a:ext>
                </a:extLst>
              </a:tr>
              <a:tr h="112869">
                <a:tc>
                  <a:txBody>
                    <a:bodyPr/>
                    <a:lstStyle/>
                    <a:p>
                      <a:pPr algn="ctr" fontAlgn="ctr"/>
                      <a:r>
                        <a:rPr lang="cs-CZ" sz="900" b="1" i="0" u="none" strike="noStrike">
                          <a:solidFill>
                            <a:srgbClr val="000000"/>
                          </a:solidFill>
                          <a:latin typeface="Calibri"/>
                        </a:rPr>
                        <a:t>Nový Bor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1715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1840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3555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3"/>
                  </a:ext>
                </a:extLst>
              </a:tr>
              <a:tr h="112869">
                <a:tc>
                  <a:txBody>
                    <a:bodyPr/>
                    <a:lstStyle/>
                    <a:p>
                      <a:pPr algn="ctr" fontAlgn="ctr"/>
                      <a:r>
                        <a:rPr lang="cs-CZ" sz="900" b="1" i="0" u="none" strike="noStrike">
                          <a:solidFill>
                            <a:srgbClr val="000000"/>
                          </a:solidFill>
                          <a:latin typeface="Calibri"/>
                        </a:rPr>
                        <a:t>Souš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1675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1703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3378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4"/>
                  </a:ext>
                </a:extLst>
              </a:tr>
              <a:tr h="112869">
                <a:tc>
                  <a:txBody>
                    <a:bodyPr/>
                    <a:lstStyle/>
                    <a:p>
                      <a:pPr algn="ctr" fontAlgn="ctr"/>
                      <a:r>
                        <a:rPr lang="cs-CZ" sz="900" b="1" i="0" u="none" strike="noStrike">
                          <a:solidFill>
                            <a:srgbClr val="000000"/>
                          </a:solidFill>
                          <a:latin typeface="Calibri"/>
                        </a:rPr>
                        <a:t>Motorlet Praha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1308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1868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900" b="1" i="0" u="none" strike="noStrike">
                          <a:solidFill>
                            <a:srgbClr val="000000"/>
                          </a:solidFill>
                          <a:latin typeface="Calibri"/>
                        </a:rPr>
                        <a:t>3176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5"/>
                  </a:ext>
                </a:extLst>
              </a:tr>
              <a:tr h="112869">
                <a:tc>
                  <a:txBody>
                    <a:bodyPr/>
                    <a:lstStyle/>
                    <a:p>
                      <a:pPr algn="ctr" fontAlgn="ctr"/>
                      <a:r>
                        <a:rPr lang="cs-CZ" sz="900" b="1" i="0" u="none" strike="noStrike">
                          <a:solidFill>
                            <a:srgbClr val="000000"/>
                          </a:solidFill>
                          <a:latin typeface="Calibri"/>
                        </a:rPr>
                        <a:t>Aritma Praha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1150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Calibri"/>
                        </a:rPr>
                        <a:t>1808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Calibri"/>
                        </a:rPr>
                        <a:t>2958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6"/>
                  </a:ext>
                </a:extLst>
              </a:tr>
            </a:tbl>
          </a:graphicData>
        </a:graphic>
      </p:graphicFrame>
      <p:pic>
        <p:nvPicPr>
          <p:cNvPr id="35841" name="Picture 1"/>
          <p:cNvPicPr>
            <a:picLocks noChangeAspect="1" noChangeArrowheads="1"/>
          </p:cNvPicPr>
          <p:nvPr/>
        </p:nvPicPr>
        <p:blipFill>
          <a:blip r:embed="rId5" cstate="print"/>
          <a:srcRect/>
          <a:stretch>
            <a:fillRect/>
          </a:stretch>
        </p:blipFill>
        <p:spPr bwMode="auto">
          <a:xfrm>
            <a:off x="2839244" y="6499820"/>
            <a:ext cx="754385"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63775" y="1747838"/>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74948" y="4843636"/>
            <a:ext cx="4824536" cy="2139047"/>
          </a:xfrm>
          <a:prstGeom prst="rect">
            <a:avLst/>
          </a:prstGeom>
          <a:blipFill>
            <a:blip r:embed="rId3" cstate="print"/>
            <a:stretch>
              <a:fillRect/>
            </a:stretch>
          </a:blipFill>
        </p:spPr>
        <p:txBody>
          <a:bodyPr wrap="square" rtlCol="0">
            <a:spAutoFit/>
          </a:bodyPr>
          <a:lstStyle/>
          <a:p>
            <a:pPr algn="ctr"/>
            <a:r>
              <a:rPr lang="cs-CZ" sz="1900" dirty="0" smtClean="0">
                <a:latin typeface="Bookman Old Style" pitchFamily="18" charset="0"/>
              </a:rPr>
              <a:t>Dole se tabulka zamotává. Jak se tak proslýchá, tak s této skupiny budou sestupovat 4 týmy a tak od toho 8 místa tam může spadnout každý. Na čele je to jasnější. Tam hodně napoví víkendový zápas </a:t>
            </a:r>
            <a:r>
              <a:rPr lang="cs-CZ" sz="1900" dirty="0" err="1" smtClean="0">
                <a:latin typeface="Bookman Old Style" pitchFamily="18" charset="0"/>
              </a:rPr>
              <a:t>Louňovice</a:t>
            </a:r>
            <a:r>
              <a:rPr lang="cs-CZ" sz="1900" dirty="0" smtClean="0">
                <a:latin typeface="Bookman Old Style" pitchFamily="18" charset="0"/>
              </a:rPr>
              <a:t>-Vyšehrad</a:t>
            </a:r>
            <a:endParaRPr lang="cs-CZ" sz="1900" dirty="0">
              <a:latin typeface="Bookman Old Style" pitchFamily="18" charset="0"/>
            </a:endParaRPr>
          </a:p>
        </p:txBody>
      </p:sp>
      <p:graphicFrame>
        <p:nvGraphicFramePr>
          <p:cNvPr id="14" name="Tabulka 13"/>
          <p:cNvGraphicFramePr>
            <a:graphicFrameLocks noGrp="1"/>
          </p:cNvGraphicFramePr>
          <p:nvPr/>
        </p:nvGraphicFramePr>
        <p:xfrm>
          <a:off x="174948" y="307132"/>
          <a:ext cx="4824534" cy="4259815"/>
        </p:xfrm>
        <a:graphic>
          <a:graphicData uri="http://schemas.openxmlformats.org/drawingml/2006/table">
            <a:tbl>
              <a:tblPr/>
              <a:tblGrid>
                <a:gridCol w="413616">
                  <a:extLst>
                    <a:ext uri="{9D8B030D-6E8A-4147-A177-3AD203B41FA5}">
                      <a16:colId xmlns:a16="http://schemas.microsoft.com/office/drawing/2014/main" val="20000"/>
                    </a:ext>
                  </a:extLst>
                </a:gridCol>
                <a:gridCol w="1666281">
                  <a:extLst>
                    <a:ext uri="{9D8B030D-6E8A-4147-A177-3AD203B41FA5}">
                      <a16:colId xmlns:a16="http://schemas.microsoft.com/office/drawing/2014/main" val="20001"/>
                    </a:ext>
                  </a:extLst>
                </a:gridCol>
                <a:gridCol w="295440">
                  <a:extLst>
                    <a:ext uri="{9D8B030D-6E8A-4147-A177-3AD203B41FA5}">
                      <a16:colId xmlns:a16="http://schemas.microsoft.com/office/drawing/2014/main" val="20002"/>
                    </a:ext>
                  </a:extLst>
                </a:gridCol>
                <a:gridCol w="295440">
                  <a:extLst>
                    <a:ext uri="{9D8B030D-6E8A-4147-A177-3AD203B41FA5}">
                      <a16:colId xmlns:a16="http://schemas.microsoft.com/office/drawing/2014/main" val="20003"/>
                    </a:ext>
                  </a:extLst>
                </a:gridCol>
                <a:gridCol w="295440">
                  <a:extLst>
                    <a:ext uri="{9D8B030D-6E8A-4147-A177-3AD203B41FA5}">
                      <a16:colId xmlns:a16="http://schemas.microsoft.com/office/drawing/2014/main" val="20004"/>
                    </a:ext>
                  </a:extLst>
                </a:gridCol>
                <a:gridCol w="295440">
                  <a:extLst>
                    <a:ext uri="{9D8B030D-6E8A-4147-A177-3AD203B41FA5}">
                      <a16:colId xmlns:a16="http://schemas.microsoft.com/office/drawing/2014/main" val="20005"/>
                    </a:ext>
                  </a:extLst>
                </a:gridCol>
                <a:gridCol w="898137">
                  <a:extLst>
                    <a:ext uri="{9D8B030D-6E8A-4147-A177-3AD203B41FA5}">
                      <a16:colId xmlns:a16="http://schemas.microsoft.com/office/drawing/2014/main" val="20006"/>
                    </a:ext>
                  </a:extLst>
                </a:gridCol>
                <a:gridCol w="664740">
                  <a:extLst>
                    <a:ext uri="{9D8B030D-6E8A-4147-A177-3AD203B41FA5}">
                      <a16:colId xmlns:a16="http://schemas.microsoft.com/office/drawing/2014/main" val="20007"/>
                    </a:ext>
                  </a:extLst>
                </a:gridCol>
              </a:tblGrid>
              <a:tr h="607977">
                <a:tc gridSpan="8">
                  <a:txBody>
                    <a:bodyPr/>
                    <a:lstStyle/>
                    <a:p>
                      <a:pPr algn="ctr" fontAlgn="ctr"/>
                      <a:r>
                        <a:rPr lang="pl-PL" sz="1400" b="0" i="0" u="none" strike="noStrike">
                          <a:solidFill>
                            <a:srgbClr val="000000"/>
                          </a:solidFill>
                          <a:latin typeface="Arial Black"/>
                        </a:rPr>
                        <a:t>Divize skupina B Dospělých 2013-14                                         po 25.kole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11871">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Louňovice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63:19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0" i="0" u="none" strike="noStrike">
                          <a:solidFill>
                            <a:srgbClr val="000000"/>
                          </a:solidFill>
                          <a:latin typeface="Arial Black"/>
                        </a:rPr>
                        <a:t>59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221083">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Vyšehrad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63:24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21083">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Souš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333466">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Neratovice-Byškovice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21083">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39:26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221083">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Motorlet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21083">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Nový 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221083">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Kladno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21083">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Český Brod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221083">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Úvaly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21083">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221083">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21083">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Litol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r h="221083">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Aritma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221083">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LoKo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5"/>
                  </a:ext>
                </a:extLst>
              </a:tr>
              <a:tr h="221083">
                <a:tc>
                  <a:txBody>
                    <a:bodyPr/>
                    <a:lstStyle/>
                    <a:p>
                      <a:pPr algn="ctr" fontAlgn="ctr"/>
                      <a:r>
                        <a:rPr lang="cs-CZ" sz="11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a:solidFill>
                            <a:srgbClr val="000000"/>
                          </a:solidFill>
                          <a:latin typeface="Arial Black"/>
                        </a:rPr>
                        <a:t>43:58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0" i="0" u="none" strike="noStrike" dirty="0">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6"/>
                  </a:ext>
                </a:extLst>
              </a:tr>
            </a:tbl>
          </a:graphicData>
        </a:graphic>
      </p:graphicFrame>
      <p:sp>
        <p:nvSpPr>
          <p:cNvPr id="17" name="Rectangle 1"/>
          <p:cNvSpPr>
            <a:spLocks noChangeArrowheads="1"/>
          </p:cNvSpPr>
          <p:nvPr/>
        </p:nvSpPr>
        <p:spPr bwMode="auto">
          <a:xfrm>
            <a:off x="5863580" y="1114246"/>
            <a:ext cx="424847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TJ </a:t>
            </a:r>
            <a:r>
              <a:rPr kumimoji="0" lang="cs-CZ" sz="2000" b="1" i="0" u="sng" strike="noStrike" cap="none" normalizeH="0" baseline="0" dirty="0" err="1" smtClean="0">
                <a:ln>
                  <a:noFill/>
                </a:ln>
                <a:solidFill>
                  <a:schemeClr val="tx1"/>
                </a:solidFill>
                <a:effectLst/>
                <a:latin typeface="Arial" pitchFamily="34" charset="0"/>
                <a:ea typeface="Calibri" pitchFamily="34" charset="0"/>
                <a:cs typeface="Arial" pitchFamily="34" charset="0"/>
              </a:rPr>
              <a:t>Proboštov</a:t>
            </a:r>
            <a:r>
              <a:rPr kumimoji="0" lang="cs-CZ"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 SK </a:t>
            </a:r>
            <a:r>
              <a:rPr kumimoji="0" lang="cs-CZ" sz="2000" b="1" i="0" u="sng"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9:2(5:2)  4.5.20104   18.kolo</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Další ze zápasů I.A třídy odehráli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štětší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dorostenci v Proboštově a zápas pro ně skončil debaklem. I když úvodní minuty konečnému výsledku moc nenapovídaly.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šlo dokonce po pěti minutách hry do vedení. Centr Františka Šplíchala uklidil do sítě Jakub Marek. Z vedení se hosté radovali pouze minutu. Domácí okamžitě po rozehrání vyrovnali a začali ukazovat svou kvalitu. Při několika vyložených gólových šancí Proboštova podržel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štětský</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gólman Matěj Svoboda. Ale tlak domácích sílil a defenziva celého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štětského</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celku nestíhala čelit rychlým kombinačním akcím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proboštovských</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hráčů. Bylo jen otázkou času, kdy se začne skóre měnit. Branky na 2:1 a 3:1 padly v rychlém sledu na konci první dvacetiminutovky. Jako labutí píseň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štětského</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celku pak přišla ještě branka Jana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Grepla</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na 3:2. To však bylo poslední co hosté ze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 ofenzívě předvedli. Poté už na hřišti existoval pouze domácí celek. Poločasové skóre se zastavilo na výsledku 5:2. Ani po přestávce nepřišel od hostujících hráčů budíček a domácí jasně dominovali. Po devadesáti minutách tak skončil zápas rozdílem dvou tříd. Na hřišti se ukázal jasný rozdíl výkonnosti mezi vedoucími celky této soutěže mezi které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Proboštov</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patří a týmy ze středu tabulky, které pro změnu patří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štětskému</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dorostu. Příští kolo hostí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štětští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mladíci lídra soutěže z Libochovic a nezbývá nic jiného než si vzít ponaučení z chyb zápasu v Proboštově. Nakonec určitě patří poděkování třem hráčům starších žáků, jmenovitě Matěji Svobodovi, Dominiku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Beruškovi</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Aleši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Svitákovi</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za pomoc při početné marodce dorosteneckého týmu.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Branky:</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Marek 1, Jan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Grepl</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.Svoboda –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Grepl</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Jak.,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Koráň</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Balaštík</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Vaněk, Bidlo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Calibri" pitchFamily="34"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Danč</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Horáček,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Grepl</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Jan – Marek, Šplíchal</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Střídající:</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Beruška,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Sviták</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Calibri" pitchFamily="34"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Hoznédl</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.Smrček, </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Pengl</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ovéPole 17"/>
          <p:cNvSpPr txBox="1"/>
          <p:nvPr/>
        </p:nvSpPr>
        <p:spPr>
          <a:xfrm>
            <a:off x="5863580" y="235124"/>
            <a:ext cx="4176464" cy="830997"/>
          </a:xfrm>
          <a:prstGeom prst="rect">
            <a:avLst/>
          </a:prstGeom>
          <a:noFill/>
        </p:spPr>
        <p:txBody>
          <a:bodyPr wrap="square" rtlCol="0">
            <a:spAutoFit/>
          </a:bodyPr>
          <a:lstStyle/>
          <a:p>
            <a:pPr algn="ctr"/>
            <a:r>
              <a:rPr lang="cs-CZ" sz="2400" dirty="0" smtClean="0">
                <a:gradFill>
                  <a:gsLst>
                    <a:gs pos="0">
                      <a:srgbClr val="000082"/>
                    </a:gs>
                    <a:gs pos="30000">
                      <a:srgbClr val="66008F"/>
                    </a:gs>
                    <a:gs pos="64999">
                      <a:srgbClr val="BA0066"/>
                    </a:gs>
                    <a:gs pos="89999">
                      <a:srgbClr val="FF0000"/>
                    </a:gs>
                    <a:gs pos="100000">
                      <a:srgbClr val="FF8200"/>
                    </a:gs>
                  </a:gsLst>
                  <a:lin ang="5400000" scaled="0"/>
                </a:gradFill>
                <a:latin typeface="Jokerman" pitchFamily="82" charset="0"/>
              </a:rPr>
              <a:t>Dorost vyfasoval nejvyšší letošní nejvyšší porážku</a:t>
            </a:r>
            <a:endParaRPr lang="cs-CZ" sz="2400" dirty="0">
              <a:gradFill>
                <a:gsLst>
                  <a:gs pos="0">
                    <a:srgbClr val="000082"/>
                  </a:gs>
                  <a:gs pos="30000">
                    <a:srgbClr val="66008F"/>
                  </a:gs>
                  <a:gs pos="64999">
                    <a:srgbClr val="BA0066"/>
                  </a:gs>
                  <a:gs pos="89999">
                    <a:srgbClr val="FF0000"/>
                  </a:gs>
                  <a:gs pos="100000">
                    <a:srgbClr val="FF8200"/>
                  </a:gs>
                </a:gsLst>
                <a:lin ang="5400000" scaled="0"/>
              </a:gradFill>
              <a:latin typeface="Jokerman" pitchFamily="82" charset="0"/>
            </a:endParaRPr>
          </a:p>
        </p:txBody>
      </p:sp>
      <p:pic>
        <p:nvPicPr>
          <p:cNvPr id="8194" name="Picture 52"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5647556" y="163116"/>
            <a:ext cx="4392488" cy="1569660"/>
          </a:xfrm>
          <a:prstGeom prst="rect">
            <a:avLst/>
          </a:prstGeom>
          <a:blipFill>
            <a:blip r:embed="rId3" cstate="print"/>
            <a:stretch>
              <a:fillRect/>
            </a:stretch>
          </a:blipFill>
          <a:scene3d>
            <a:camera prst="orthographicFront"/>
            <a:lightRig rig="threePt" dir="t"/>
          </a:scene3d>
          <a:sp3d extrusionH="76200" contourW="12700">
            <a:extrusionClr>
              <a:schemeClr val="bg1"/>
            </a:extrusionClr>
            <a:contourClr>
              <a:schemeClr val="tx1"/>
            </a:contourClr>
          </a:sp3d>
        </p:spPr>
        <p:txBody>
          <a:bodyPr wrap="square" rtlCol="0">
            <a:spAutoFit/>
          </a:bodyPr>
          <a:lstStyle/>
          <a:p>
            <a:pPr algn="ctr"/>
            <a:r>
              <a:rPr lang="cs-CZ" sz="2400" dirty="0" smtClean="0">
                <a:solidFill>
                  <a:srgbClr val="CC0066"/>
                </a:solidFill>
                <a:latin typeface="Cambria Math" pitchFamily="18" charset="0"/>
                <a:ea typeface="Cambria Math" pitchFamily="18" charset="0"/>
              </a:rPr>
              <a:t>Zápas  plný emocí,  zvratů ve vývoji v utkání, 2 vyloučených a nepřesných rozhodčích, který pro nás nakonec skončil smutně</a:t>
            </a:r>
          </a:p>
        </p:txBody>
      </p:sp>
      <p:sp>
        <p:nvSpPr>
          <p:cNvPr id="14" name="TextovéPole 13"/>
          <p:cNvSpPr txBox="1"/>
          <p:nvPr/>
        </p:nvSpPr>
        <p:spPr>
          <a:xfrm>
            <a:off x="5575548" y="1891308"/>
            <a:ext cx="4536504" cy="707886"/>
          </a:xfrm>
          <a:prstGeom prst="rect">
            <a:avLst/>
          </a:prstGeom>
          <a:noFill/>
        </p:spPr>
        <p:txBody>
          <a:bodyPr wrap="square" rtlCol="0">
            <a:spAutoFit/>
          </a:bodyPr>
          <a:lstStyle/>
          <a:p>
            <a:pPr algn="ctr"/>
            <a:r>
              <a:rPr lang="cs-CZ" sz="2000" u="sng" dirty="0" smtClean="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rPr>
              <a:t>SK </a:t>
            </a:r>
            <a:r>
              <a:rPr lang="cs-CZ" sz="2000" u="sng" dirty="0" err="1" smtClean="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rPr>
              <a:t>Štětí</a:t>
            </a:r>
            <a:r>
              <a:rPr lang="cs-CZ" sz="2000" u="sng" dirty="0" smtClean="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rPr>
              <a:t> – AFK </a:t>
            </a:r>
            <a:r>
              <a:rPr lang="cs-CZ" sz="2000" u="sng" dirty="0" err="1" smtClean="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rPr>
              <a:t>LoKo</a:t>
            </a:r>
            <a:r>
              <a:rPr lang="cs-CZ" sz="2000" u="sng" dirty="0" smtClean="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rPr>
              <a:t> Chomutov</a:t>
            </a:r>
            <a:endParaRPr lang="cs-CZ" sz="2000" dirty="0" smtClean="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endParaRPr>
          </a:p>
          <a:p>
            <a:pPr algn="ctr"/>
            <a:r>
              <a:rPr lang="cs-CZ" sz="2000" u="sng" dirty="0" smtClean="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rPr>
              <a:t>3:3(3:1) 24.kolo 3.5.2014</a:t>
            </a:r>
            <a:endParaRPr lang="cs-CZ" sz="2000" dirty="0">
              <a:ln>
                <a:gradFill flip="none" rotWithShape="1">
                  <a:gsLst>
                    <a:gs pos="0">
                      <a:srgbClr val="660033"/>
                    </a:gs>
                    <a:gs pos="39999">
                      <a:srgbClr val="0A128C"/>
                    </a:gs>
                    <a:gs pos="70000">
                      <a:srgbClr val="181CC7"/>
                    </a:gs>
                    <a:gs pos="88000">
                      <a:srgbClr val="7005D4"/>
                    </a:gs>
                    <a:gs pos="100000">
                      <a:srgbClr val="8C3D91"/>
                    </a:gs>
                  </a:gsLst>
                  <a:path path="circle">
                    <a:fillToRect l="100000" t="100000"/>
                  </a:path>
                  <a:tileRect r="-100000" b="-100000"/>
                </a:gradFill>
              </a:ln>
            </a:endParaRPr>
          </a:p>
        </p:txBody>
      </p:sp>
      <p:sp>
        <p:nvSpPr>
          <p:cNvPr id="15" name="Rectangle 40"/>
          <p:cNvSpPr>
            <a:spLocks noChangeArrowheads="1"/>
          </p:cNvSpPr>
          <p:nvPr/>
        </p:nvSpPr>
        <p:spPr bwMode="auto">
          <a:xfrm>
            <a:off x="5503540" y="2683396"/>
            <a:ext cx="460851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cs-CZ" sz="1100" b="0" dirty="0" smtClean="0">
                <a:latin typeface="Arial" pitchFamily="34" charset="0"/>
                <a:cs typeface="Arial" pitchFamily="34" charset="0"/>
              </a:rPr>
              <a:t>V loňské roce jsme s Chomutovem bojovali o postup do divize a letos se zase střetáváme v boji o záchranu. Počasí až tak početnou diváckou návštěvu jako proti </a:t>
            </a:r>
            <a:r>
              <a:rPr lang="cs-CZ" sz="1100" b="0" dirty="0" err="1" smtClean="0">
                <a:latin typeface="Arial" pitchFamily="34" charset="0"/>
                <a:cs typeface="Arial" pitchFamily="34" charset="0"/>
              </a:rPr>
              <a:t>Brozanům</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nepřílákalo</a:t>
            </a:r>
            <a:r>
              <a:rPr lang="cs-CZ" sz="1100" b="0" dirty="0" smtClean="0">
                <a:latin typeface="Arial" pitchFamily="34" charset="0"/>
                <a:cs typeface="Arial" pitchFamily="34" charset="0"/>
              </a:rPr>
              <a:t>, ale více jak stovka ze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a okolí, jeden byl určitě z </a:t>
            </a:r>
            <a:r>
              <a:rPr lang="cs-CZ" sz="1100" b="0" dirty="0" err="1" smtClean="0">
                <a:latin typeface="Arial" pitchFamily="34" charset="0"/>
                <a:cs typeface="Arial" pitchFamily="34" charset="0"/>
              </a:rPr>
              <a:t>Brozan</a:t>
            </a:r>
            <a:r>
              <a:rPr lang="cs-CZ" sz="1100" b="0" dirty="0" smtClean="0">
                <a:latin typeface="Arial" pitchFamily="34" charset="0"/>
                <a:cs typeface="Arial" pitchFamily="34" charset="0"/>
              </a:rPr>
              <a:t>, přišla. Zápas byl na stupnici důležitosti hodně vysoko a v jeho úvodu bylo k vidění nepřeberné množství zajímavých situací. Blízko gólu se po chybě brankáře ocitl Tichý a i dorážka Kaly vypadala nadějně. V 6. min. už na naší lavičce vypukla radost. Nepovedená a slabá střela </a:t>
            </a:r>
            <a:r>
              <a:rPr lang="cs-CZ" sz="1100" b="0" dirty="0" err="1" smtClean="0">
                <a:latin typeface="Arial" pitchFamily="34" charset="0"/>
                <a:cs typeface="Arial" pitchFamily="34" charset="0"/>
              </a:rPr>
              <a:t>Beláka</a:t>
            </a:r>
            <a:r>
              <a:rPr lang="cs-CZ" sz="1100" b="0" dirty="0" smtClean="0">
                <a:latin typeface="Arial" pitchFamily="34" charset="0"/>
                <a:cs typeface="Arial" pitchFamily="34" charset="0"/>
              </a:rPr>
              <a:t> doskákala pravé tyči. Střelec naší vedoucí branky se ale v 10. min musel poroučet ze hřiště, i když se mu moc nechtěl. Nechal se slovně vyprovokovat a oplácení ohodnotil rozhodčí červenou kartou. I v 10 jsme i nadále ovládali dění na hřišti.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poslal z rohu ve14. min. míč na hlavu </a:t>
            </a:r>
            <a:r>
              <a:rPr lang="cs-CZ" sz="1100" b="0" dirty="0" err="1" smtClean="0">
                <a:latin typeface="Arial" pitchFamily="34" charset="0"/>
                <a:cs typeface="Arial" pitchFamily="34" charset="0"/>
              </a:rPr>
              <a:t>Šmidrkala</a:t>
            </a:r>
            <a:r>
              <a:rPr lang="cs-CZ" sz="1100" b="0" dirty="0" smtClean="0">
                <a:latin typeface="Arial" pitchFamily="34" charset="0"/>
                <a:cs typeface="Arial" pitchFamily="34" charset="0"/>
              </a:rPr>
              <a:t> a ten ukázal, že branky, i když s tečí obránce střílet nezapomněl. Radostné chvilky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ale ještě nekončily. Na přihrávku zprava v 17. min. nejrychleji zareagoval Tichý a vedení 3:0 nás, i když na začátku, přiblížilo k vítězství. To hosté nečekali, ale on vlastně nikdo, že tak rychle povedeme 3:0 . Postupně ale převaha jednoho muže v poli začínala být znát a Chomutov byl několikrát v dobré šanci, ale žádnou tutovku si nevypracoval.Dopředu jsme se moc nedostávali a v době , kdy už jsme přemýšleli, že musíme udržet čisté konto do poločasu, se do míče opřel Lukáš </a:t>
            </a:r>
            <a:r>
              <a:rPr lang="cs-CZ" sz="1100" b="0" dirty="0" err="1" smtClean="0">
                <a:latin typeface="Arial" pitchFamily="34" charset="0"/>
                <a:cs typeface="Arial" pitchFamily="34" charset="0"/>
              </a:rPr>
              <a:t>Gabčo</a:t>
            </a:r>
            <a:r>
              <a:rPr lang="cs-CZ" sz="1100" b="0" dirty="0" smtClean="0">
                <a:latin typeface="Arial" pitchFamily="34" charset="0"/>
                <a:cs typeface="Arial" pitchFamily="34" charset="0"/>
              </a:rPr>
              <a:t> a snížil na 1:3. Odpověděli jsme stejnou mincí, ale střela z velké dálky přesná nebyla. Ještě v úplném konci poločasu jsme vystavěli hradbu těl před </a:t>
            </a:r>
            <a:r>
              <a:rPr lang="cs-CZ" sz="1100" b="0" dirty="0" err="1" smtClean="0">
                <a:latin typeface="Arial" pitchFamily="34" charset="0"/>
                <a:cs typeface="Arial" pitchFamily="34" charset="0"/>
              </a:rPr>
              <a:t>Michovským</a:t>
            </a:r>
            <a:r>
              <a:rPr lang="cs-CZ" sz="1100" b="0" dirty="0" smtClean="0">
                <a:latin typeface="Arial" pitchFamily="34" charset="0"/>
                <a:cs typeface="Arial" pitchFamily="34" charset="0"/>
              </a:rPr>
              <a:t> a střelci z Chomutova ať pálili, jak pálili, tak míč do branky nedostali. </a:t>
            </a:r>
            <a:endParaRPr lang="cs-CZ" sz="1100" b="0" dirty="0">
              <a:latin typeface="Arial" pitchFamily="34" charset="0"/>
              <a:cs typeface="Arial" pitchFamily="34" charset="0"/>
            </a:endParaRPr>
          </a:p>
        </p:txBody>
      </p:sp>
      <p:cxnSp>
        <p:nvCxnSpPr>
          <p:cNvPr id="16" name="Přímá spojovací šipka 15"/>
          <p:cNvCxnSpPr/>
          <p:nvPr/>
        </p:nvCxnSpPr>
        <p:spPr bwMode="auto">
          <a:xfrm>
            <a:off x="8414792" y="6931868"/>
            <a:ext cx="1872208" cy="72008"/>
          </a:xfrm>
          <a:prstGeom prst="straightConnector1">
            <a:avLst/>
          </a:prstGeom>
          <a:noFill/>
          <a:ln w="15875" cap="flat" cmpd="sng" algn="ctr">
            <a:solidFill>
              <a:schemeClr val="tx1"/>
            </a:solidFill>
            <a:prstDash val="solid"/>
            <a:round/>
            <a:headEnd type="none" w="med" len="med"/>
            <a:tailEnd type="arrow"/>
          </a:ln>
          <a:effectLst>
            <a:outerShdw dist="45791" dir="2021404" algn="ctr" rotWithShape="0">
              <a:srgbClr val="9999FF"/>
            </a:outerShdw>
          </a:effectLst>
        </p:spPr>
      </p:cxnSp>
      <p:graphicFrame>
        <p:nvGraphicFramePr>
          <p:cNvPr id="17" name="Tabulka 16"/>
          <p:cNvGraphicFramePr>
            <a:graphicFrameLocks noGrp="1"/>
          </p:cNvGraphicFramePr>
          <p:nvPr/>
        </p:nvGraphicFramePr>
        <p:xfrm>
          <a:off x="318964" y="307132"/>
          <a:ext cx="4320480" cy="2060575"/>
        </p:xfrm>
        <a:graphic>
          <a:graphicData uri="http://schemas.openxmlformats.org/drawingml/2006/table">
            <a:tbl>
              <a:tblPr/>
              <a:tblGrid>
                <a:gridCol w="1363814">
                  <a:extLst>
                    <a:ext uri="{9D8B030D-6E8A-4147-A177-3AD203B41FA5}">
                      <a16:colId xmlns:a16="http://schemas.microsoft.com/office/drawing/2014/main" val="20000"/>
                    </a:ext>
                  </a:extLst>
                </a:gridCol>
                <a:gridCol w="1429749">
                  <a:extLst>
                    <a:ext uri="{9D8B030D-6E8A-4147-A177-3AD203B41FA5}">
                      <a16:colId xmlns:a16="http://schemas.microsoft.com/office/drawing/2014/main" val="20001"/>
                    </a:ext>
                  </a:extLst>
                </a:gridCol>
                <a:gridCol w="1526917">
                  <a:extLst>
                    <a:ext uri="{9D8B030D-6E8A-4147-A177-3AD203B41FA5}">
                      <a16:colId xmlns:a16="http://schemas.microsoft.com/office/drawing/2014/main" val="20002"/>
                    </a:ext>
                  </a:extLst>
                </a:gridCol>
              </a:tblGrid>
              <a:tr h="666750">
                <a:tc gridSpan="3">
                  <a:txBody>
                    <a:bodyPr/>
                    <a:lstStyle/>
                    <a:p>
                      <a:pPr algn="ctr" fontAlgn="ctr"/>
                      <a:r>
                        <a:rPr lang="pl-PL" sz="2000" b="1" i="0" u="none" strike="noStrike" dirty="0">
                          <a:solidFill>
                            <a:srgbClr val="000000"/>
                          </a:solidFill>
                          <a:latin typeface="Calibri"/>
                        </a:rPr>
                        <a:t>Výsledky </a:t>
                      </a:r>
                      <a:r>
                        <a:rPr lang="pl-PL" sz="2000" b="1" i="0" u="none" strike="noStrike" dirty="0" smtClean="0">
                          <a:solidFill>
                            <a:srgbClr val="000000"/>
                          </a:solidFill>
                          <a:latin typeface="Calibri"/>
                        </a:rPr>
                        <a:t>19.kola </a:t>
                      </a:r>
                      <a:r>
                        <a:rPr lang="pl-PL" sz="2000" b="1" i="0" u="none" strike="noStrike" dirty="0">
                          <a:solidFill>
                            <a:srgbClr val="000000"/>
                          </a:solidFill>
                          <a:latin typeface="Calibri"/>
                        </a:rPr>
                        <a:t>I. A  třídy dorostu</a:t>
                      </a:r>
                    </a:p>
                  </a:txBody>
                  <a:tcPr marL="9525" marR="9525" marT="9525" marB="0" anchor="ctr">
                    <a:lnL>
                      <a:noFill/>
                    </a:lnL>
                    <a:lnR>
                      <a:noFill/>
                    </a:lnR>
                    <a:lnT>
                      <a:noFill/>
                    </a:lnT>
                    <a:lnB>
                      <a:noFill/>
                    </a:lnB>
                    <a:solidFill>
                      <a:srgbClr val="FDEADB"/>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78765">
                <a:tc>
                  <a:txBody>
                    <a:bodyPr/>
                    <a:lstStyle/>
                    <a:p>
                      <a:pPr algn="ctr" fontAlgn="ctr"/>
                      <a:r>
                        <a:rPr lang="cs-CZ" sz="1600" b="1" kern="1200" dirty="0" err="1" smtClean="0">
                          <a:solidFill>
                            <a:schemeClr val="tx1"/>
                          </a:solidFill>
                          <a:latin typeface="+mj-lt"/>
                          <a:ea typeface="+mn-ea"/>
                          <a:cs typeface="+mn-cs"/>
                        </a:rPr>
                        <a:t>Velemín</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tc>
                  <a:txBody>
                    <a:bodyPr/>
                    <a:lstStyle/>
                    <a:p>
                      <a:pPr algn="ctr" fontAlgn="ctr"/>
                      <a:r>
                        <a:rPr lang="cs-CZ" sz="1600" b="1" kern="1200" dirty="0" smtClean="0">
                          <a:solidFill>
                            <a:schemeClr val="tx1"/>
                          </a:solidFill>
                          <a:latin typeface="+mj-lt"/>
                          <a:ea typeface="+mn-ea"/>
                          <a:cs typeface="+mn-cs"/>
                        </a:rPr>
                        <a:t>Osek</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tc>
                  <a:txBody>
                    <a:bodyPr/>
                    <a:lstStyle/>
                    <a:p>
                      <a:pPr algn="ctr" fontAlgn="ctr"/>
                      <a:r>
                        <a:rPr lang="cs-CZ" sz="1600" b="1" kern="1200" dirty="0" smtClean="0">
                          <a:solidFill>
                            <a:schemeClr val="tx1"/>
                          </a:solidFill>
                          <a:latin typeface="+mj-lt"/>
                          <a:ea typeface="+mn-ea"/>
                          <a:cs typeface="+mn-cs"/>
                        </a:rPr>
                        <a:t>2:1</a:t>
                      </a:r>
                      <a:r>
                        <a:rPr lang="cs-CZ" sz="1600" kern="1200" dirty="0" smtClean="0">
                          <a:solidFill>
                            <a:schemeClr val="tx1"/>
                          </a:solidFill>
                          <a:latin typeface="+mj-lt"/>
                          <a:ea typeface="+mn-ea"/>
                          <a:cs typeface="+mn-cs"/>
                        </a:rPr>
                        <a:t> </a:t>
                      </a:r>
                      <a:r>
                        <a:rPr lang="cs-CZ" sz="1600" b="1" kern="1200" dirty="0" smtClean="0">
                          <a:solidFill>
                            <a:schemeClr val="tx1"/>
                          </a:solidFill>
                          <a:latin typeface="+mj-lt"/>
                          <a:ea typeface="+mn-ea"/>
                          <a:cs typeface="+mn-cs"/>
                        </a:rPr>
                        <a:t>(0:0)</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1"/>
                  </a:ext>
                </a:extLst>
              </a:tr>
              <a:tr h="278765">
                <a:tc>
                  <a:txBody>
                    <a:bodyPr/>
                    <a:lstStyle/>
                    <a:p>
                      <a:pPr algn="ctr" fontAlgn="ctr"/>
                      <a:r>
                        <a:rPr lang="cs-CZ" sz="1600" b="1" kern="1200" dirty="0" smtClean="0">
                          <a:solidFill>
                            <a:schemeClr val="tx1"/>
                          </a:solidFill>
                          <a:latin typeface="+mj-lt"/>
                          <a:ea typeface="+mn-ea"/>
                          <a:cs typeface="+mn-cs"/>
                        </a:rPr>
                        <a:t>Lovosice</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FFCCFF"/>
                    </a:solidFill>
                  </a:tcPr>
                </a:tc>
                <a:tc>
                  <a:txBody>
                    <a:bodyPr/>
                    <a:lstStyle/>
                    <a:p>
                      <a:pPr algn="ctr" fontAlgn="ctr"/>
                      <a:r>
                        <a:rPr lang="cs-CZ" sz="1600" b="1" kern="1200" dirty="0" smtClean="0">
                          <a:solidFill>
                            <a:schemeClr val="tx1"/>
                          </a:solidFill>
                          <a:latin typeface="+mj-lt"/>
                          <a:ea typeface="+mn-ea"/>
                          <a:cs typeface="+mn-cs"/>
                        </a:rPr>
                        <a:t>Dubí</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FFCCFF"/>
                    </a:solidFill>
                  </a:tcPr>
                </a:tc>
                <a:tc>
                  <a:txBody>
                    <a:bodyPr/>
                    <a:lstStyle/>
                    <a:p>
                      <a:pPr algn="ctr" fontAlgn="ctr"/>
                      <a:r>
                        <a:rPr lang="cs-CZ" sz="1600" b="1" kern="1200" dirty="0" smtClean="0">
                          <a:solidFill>
                            <a:schemeClr val="tx1"/>
                          </a:solidFill>
                          <a:latin typeface="+mj-lt"/>
                          <a:ea typeface="+mn-ea"/>
                          <a:cs typeface="+mn-cs"/>
                        </a:rPr>
                        <a:t>0:5</a:t>
                      </a:r>
                      <a:r>
                        <a:rPr lang="cs-CZ" sz="1600" kern="1200" dirty="0" smtClean="0">
                          <a:solidFill>
                            <a:schemeClr val="tx1"/>
                          </a:solidFill>
                          <a:latin typeface="+mj-lt"/>
                          <a:ea typeface="+mn-ea"/>
                          <a:cs typeface="+mn-cs"/>
                        </a:rPr>
                        <a:t> </a:t>
                      </a:r>
                      <a:r>
                        <a:rPr lang="cs-CZ" sz="1600" b="1" kern="1200" dirty="0" smtClean="0">
                          <a:solidFill>
                            <a:schemeClr val="tx1"/>
                          </a:solidFill>
                          <a:latin typeface="+mj-lt"/>
                          <a:ea typeface="+mn-ea"/>
                          <a:cs typeface="+mn-cs"/>
                        </a:rPr>
                        <a:t>(0:4)</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2"/>
                  </a:ext>
                </a:extLst>
              </a:tr>
              <a:tr h="278765">
                <a:tc>
                  <a:txBody>
                    <a:bodyPr/>
                    <a:lstStyle/>
                    <a:p>
                      <a:pPr algn="ctr" fontAlgn="ctr"/>
                      <a:r>
                        <a:rPr lang="cs-CZ" sz="1600" b="1" kern="1200" dirty="0" err="1" smtClean="0">
                          <a:solidFill>
                            <a:schemeClr val="tx1"/>
                          </a:solidFill>
                          <a:latin typeface="+mj-lt"/>
                          <a:ea typeface="+mn-ea"/>
                          <a:cs typeface="+mn-cs"/>
                        </a:rPr>
                        <a:t>Pokratice</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tc>
                  <a:txBody>
                    <a:bodyPr/>
                    <a:lstStyle/>
                    <a:p>
                      <a:pPr algn="ctr" fontAlgn="ctr"/>
                      <a:r>
                        <a:rPr lang="cs-CZ" sz="1600" b="1" kern="1200" dirty="0" err="1" smtClean="0">
                          <a:solidFill>
                            <a:schemeClr val="tx1"/>
                          </a:solidFill>
                          <a:latin typeface="+mj-lt"/>
                          <a:ea typeface="+mn-ea"/>
                          <a:cs typeface="+mn-cs"/>
                        </a:rPr>
                        <a:t>Brozany</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tc>
                  <a:txBody>
                    <a:bodyPr/>
                    <a:lstStyle/>
                    <a:p>
                      <a:pPr algn="ctr" fontAlgn="ctr"/>
                      <a:r>
                        <a:rPr lang="cs-CZ" sz="1600" b="1" kern="1200" dirty="0" smtClean="0">
                          <a:solidFill>
                            <a:schemeClr val="tx1"/>
                          </a:solidFill>
                          <a:latin typeface="+mj-lt"/>
                          <a:ea typeface="+mn-ea"/>
                          <a:cs typeface="+mn-cs"/>
                        </a:rPr>
                        <a:t>1:2</a:t>
                      </a:r>
                      <a:r>
                        <a:rPr lang="cs-CZ" sz="1600" kern="1200" dirty="0" smtClean="0">
                          <a:solidFill>
                            <a:schemeClr val="tx1"/>
                          </a:solidFill>
                          <a:latin typeface="+mj-lt"/>
                          <a:ea typeface="+mn-ea"/>
                          <a:cs typeface="+mn-cs"/>
                        </a:rPr>
                        <a:t> </a:t>
                      </a:r>
                      <a:r>
                        <a:rPr lang="cs-CZ" sz="1600" b="1" kern="1200" dirty="0" smtClean="0">
                          <a:solidFill>
                            <a:schemeClr val="tx1"/>
                          </a:solidFill>
                          <a:latin typeface="+mj-lt"/>
                          <a:ea typeface="+mn-ea"/>
                          <a:cs typeface="+mn-cs"/>
                        </a:rPr>
                        <a:t>(1:1)</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3"/>
                  </a:ext>
                </a:extLst>
              </a:tr>
              <a:tr h="278765">
                <a:tc>
                  <a:txBody>
                    <a:bodyPr/>
                    <a:lstStyle/>
                    <a:p>
                      <a:pPr algn="ctr" fontAlgn="ctr"/>
                      <a:r>
                        <a:rPr lang="cs-CZ" sz="1600" b="1" kern="1200" dirty="0" err="1" smtClean="0">
                          <a:solidFill>
                            <a:schemeClr val="tx1"/>
                          </a:solidFill>
                          <a:latin typeface="+mj-lt"/>
                          <a:ea typeface="+mn-ea"/>
                          <a:cs typeface="+mn-cs"/>
                        </a:rPr>
                        <a:t>Lukavec</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FFCCFF"/>
                    </a:solidFill>
                  </a:tcPr>
                </a:tc>
                <a:tc>
                  <a:txBody>
                    <a:bodyPr/>
                    <a:lstStyle/>
                    <a:p>
                      <a:pPr algn="ctr" fontAlgn="ctr"/>
                      <a:r>
                        <a:rPr lang="cs-CZ" sz="1600" b="1" kern="1200" dirty="0" err="1" smtClean="0">
                          <a:solidFill>
                            <a:schemeClr val="tx1"/>
                          </a:solidFill>
                          <a:latin typeface="+mj-lt"/>
                          <a:ea typeface="+mn-ea"/>
                          <a:cs typeface="+mn-cs"/>
                        </a:rPr>
                        <a:t>Trnovany</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FFCCFF"/>
                    </a:solidFill>
                  </a:tcPr>
                </a:tc>
                <a:tc>
                  <a:txBody>
                    <a:bodyPr/>
                    <a:lstStyle/>
                    <a:p>
                      <a:pPr algn="ctr" fontAlgn="ctr"/>
                      <a:r>
                        <a:rPr lang="cs-CZ" sz="1600" b="1" kern="1200" dirty="0" smtClean="0">
                          <a:solidFill>
                            <a:schemeClr val="tx1"/>
                          </a:solidFill>
                          <a:latin typeface="+mj-lt"/>
                          <a:ea typeface="+mn-ea"/>
                          <a:cs typeface="+mn-cs"/>
                        </a:rPr>
                        <a:t>7:1</a:t>
                      </a:r>
                      <a:r>
                        <a:rPr lang="cs-CZ" sz="1600" kern="1200" dirty="0" smtClean="0">
                          <a:solidFill>
                            <a:schemeClr val="tx1"/>
                          </a:solidFill>
                          <a:latin typeface="+mj-lt"/>
                          <a:ea typeface="+mn-ea"/>
                          <a:cs typeface="+mn-cs"/>
                        </a:rPr>
                        <a:t> </a:t>
                      </a:r>
                      <a:r>
                        <a:rPr lang="cs-CZ" sz="1600" b="1" kern="1200" dirty="0" smtClean="0">
                          <a:solidFill>
                            <a:schemeClr val="tx1"/>
                          </a:solidFill>
                          <a:latin typeface="+mj-lt"/>
                          <a:ea typeface="+mn-ea"/>
                          <a:cs typeface="+mn-cs"/>
                        </a:rPr>
                        <a:t>(3:1)</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4"/>
                  </a:ext>
                </a:extLst>
              </a:tr>
              <a:tr h="278765">
                <a:tc>
                  <a:txBody>
                    <a:bodyPr/>
                    <a:lstStyle/>
                    <a:p>
                      <a:pPr algn="ctr" fontAlgn="ctr"/>
                      <a:r>
                        <a:rPr lang="cs-CZ" sz="1600" b="1" i="0" u="none" strike="noStrike" dirty="0" err="1" smtClean="0">
                          <a:solidFill>
                            <a:srgbClr val="000000"/>
                          </a:solidFill>
                          <a:latin typeface="+mj-lt"/>
                        </a:rPr>
                        <a:t>Štětí</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tc>
                  <a:txBody>
                    <a:bodyPr/>
                    <a:lstStyle/>
                    <a:p>
                      <a:pPr algn="ctr" fontAlgn="ctr"/>
                      <a:r>
                        <a:rPr lang="cs-CZ" sz="1600" b="1" i="0" u="none" strike="noStrike" dirty="0" smtClean="0">
                          <a:solidFill>
                            <a:srgbClr val="000000"/>
                          </a:solidFill>
                          <a:latin typeface="+mj-lt"/>
                        </a:rPr>
                        <a:t>Libochovice</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tc>
                  <a:txBody>
                    <a:bodyPr/>
                    <a:lstStyle/>
                    <a:p>
                      <a:pPr algn="ctr" fontAlgn="ctr"/>
                      <a:r>
                        <a:rPr lang="cs-CZ" sz="1600" b="1" i="0" u="none" strike="noStrike" dirty="0" smtClean="0">
                          <a:solidFill>
                            <a:srgbClr val="000000"/>
                          </a:solidFill>
                          <a:latin typeface="+mj-lt"/>
                        </a:rPr>
                        <a:t>0:6(0:4)</a:t>
                      </a:r>
                      <a:endParaRPr lang="cs-CZ" sz="1600" b="1" i="0" u="none" strike="noStrike" dirty="0">
                        <a:solidFill>
                          <a:srgbClr val="000000"/>
                        </a:solidFill>
                        <a:latin typeface="+mj-lt"/>
                      </a:endParaRPr>
                    </a:p>
                  </a:txBody>
                  <a:tcPr marL="9525" marR="9525" marT="9525" marB="0" anchor="ctr">
                    <a:lnL>
                      <a:noFill/>
                    </a:lnL>
                    <a:lnR>
                      <a:noFill/>
                    </a:lnR>
                    <a:lnT>
                      <a:noFill/>
                    </a:lnT>
                    <a:lnB>
                      <a:noFill/>
                    </a:lnB>
                    <a:solidFill>
                      <a:srgbClr val="CCFF99"/>
                    </a:solidFill>
                  </a:tcPr>
                </a:tc>
                <a:extLst>
                  <a:ext uri="{0D108BD9-81ED-4DB2-BD59-A6C34878D82A}">
                    <a16:rowId xmlns:a16="http://schemas.microsoft.com/office/drawing/2014/main" val="10005"/>
                  </a:ext>
                </a:extLst>
              </a:tr>
            </a:tbl>
          </a:graphicData>
        </a:graphic>
      </p:graphicFrame>
      <p:pic>
        <p:nvPicPr>
          <p:cNvPr id="10" name="Picture 12"/>
          <p:cNvPicPr>
            <a:picLocks noChangeAspect="1" noChangeArrowheads="1"/>
          </p:cNvPicPr>
          <p:nvPr/>
        </p:nvPicPr>
        <p:blipFill>
          <a:blip r:embed="rId4" cstate="print"/>
          <a:srcRect/>
          <a:stretch>
            <a:fillRect/>
          </a:stretch>
        </p:blipFill>
        <p:spPr bwMode="auto">
          <a:xfrm>
            <a:off x="246956" y="2611388"/>
            <a:ext cx="4536504" cy="3456384"/>
          </a:xfrm>
          <a:prstGeom prst="rect">
            <a:avLst/>
          </a:prstGeom>
          <a:noFill/>
          <a:ln w="9525">
            <a:noFill/>
            <a:miter lim="800000"/>
            <a:headEnd/>
            <a:tailEnd/>
          </a:ln>
        </p:spPr>
      </p:pic>
      <p:sp>
        <p:nvSpPr>
          <p:cNvPr id="12" name="TextovéPole 11"/>
          <p:cNvSpPr txBox="1"/>
          <p:nvPr/>
        </p:nvSpPr>
        <p:spPr>
          <a:xfrm>
            <a:off x="606996" y="6355804"/>
            <a:ext cx="3600400" cy="738664"/>
          </a:xfrm>
          <a:prstGeom prst="rect">
            <a:avLst/>
          </a:prstGeom>
          <a:solidFill>
            <a:schemeClr val="bg1">
              <a:lumMod val="85000"/>
            </a:schemeClr>
          </a:solidFill>
        </p:spPr>
        <p:txBody>
          <a:bodyPr wrap="square" rtlCol="0">
            <a:spAutoFit/>
          </a:bodyPr>
          <a:lstStyle/>
          <a:p>
            <a:pPr algn="ctr"/>
            <a:r>
              <a:rPr lang="cs-CZ" sz="1400" dirty="0" err="1" smtClean="0">
                <a:latin typeface="Arial Black" pitchFamily="34" charset="0"/>
              </a:rPr>
              <a:t>Štětí</a:t>
            </a:r>
            <a:r>
              <a:rPr lang="cs-CZ" sz="1400" dirty="0" smtClean="0">
                <a:latin typeface="Arial Black" pitchFamily="34" charset="0"/>
              </a:rPr>
              <a:t> – Libochovice</a:t>
            </a:r>
          </a:p>
          <a:p>
            <a:pPr algn="ctr"/>
            <a:r>
              <a:rPr lang="cs-CZ" sz="1400" dirty="0" smtClean="0">
                <a:latin typeface="Arial Black" pitchFamily="34" charset="0"/>
              </a:rPr>
              <a:t>10.5.2014  dorost</a:t>
            </a:r>
          </a:p>
          <a:p>
            <a:pPr algn="ctr"/>
            <a:r>
              <a:rPr lang="cs-CZ" sz="1400" dirty="0" err="1" smtClean="0">
                <a:latin typeface="Arial Black" pitchFamily="34" charset="0"/>
              </a:rPr>
              <a:t>Štětí</a:t>
            </a:r>
            <a:r>
              <a:rPr lang="cs-CZ" sz="1400" dirty="0" smtClean="0">
                <a:latin typeface="Arial Black" pitchFamily="34" charset="0"/>
              </a:rPr>
              <a:t> oranžové barvy(světlé)</a:t>
            </a:r>
            <a:endParaRPr lang="cs-CZ" sz="1400" dirty="0">
              <a:latin typeface="Arial Black" pitchFamily="34"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Rectangle 1"/>
          <p:cNvSpPr>
            <a:spLocks noChangeArrowheads="1"/>
          </p:cNvSpPr>
          <p:nvPr/>
        </p:nvSpPr>
        <p:spPr bwMode="auto">
          <a:xfrm>
            <a:off x="174948" y="523156"/>
            <a:ext cx="4536504"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cs-CZ" sz="1100" b="0" dirty="0" smtClean="0">
                <a:latin typeface="Arial" pitchFamily="34" charset="0"/>
                <a:cs typeface="Arial" pitchFamily="34" charset="0"/>
              </a:rPr>
              <a:t>. Na začátku druhé půle jsme přežili hlavičku střídajícího </a:t>
            </a:r>
            <a:r>
              <a:rPr lang="cs-CZ" sz="1100" b="0" dirty="0" err="1" smtClean="0">
                <a:latin typeface="Arial" pitchFamily="34" charset="0"/>
                <a:cs typeface="Arial" pitchFamily="34" charset="0"/>
              </a:rPr>
              <a:t>Šmoka</a:t>
            </a:r>
            <a:r>
              <a:rPr lang="cs-CZ" sz="1100" b="0" dirty="0" smtClean="0">
                <a:latin typeface="Arial" pitchFamily="34" charset="0"/>
                <a:cs typeface="Arial" pitchFamily="34" charset="0"/>
              </a:rPr>
              <a:t>, jehož pokus na brankové čáře likvidoval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Neuhlídal ale roh a hlavičku Jana Procházky na 2:3. K udržení náskoku před námi stála </a:t>
            </a:r>
            <a:r>
              <a:rPr lang="cs-CZ" sz="1100" b="0" dirty="0" err="1" smtClean="0">
                <a:latin typeface="Arial" pitchFamily="34" charset="0"/>
                <a:cs typeface="Arial" pitchFamily="34" charset="0"/>
              </a:rPr>
              <a:t>dlouhatánská</a:t>
            </a:r>
            <a:r>
              <a:rPr lang="cs-CZ" sz="1100" b="0" dirty="0" smtClean="0">
                <a:latin typeface="Arial" pitchFamily="34" charset="0"/>
                <a:cs typeface="Arial" pitchFamily="34" charset="0"/>
              </a:rPr>
              <a:t> doba, Soupeř nás přitlačil na vlastní polovinu. V 63. min. míč těsně před naším brankářem odskočil, sice ho ještě vyrazil a dobíhající hráč vysoko přestřelil. Za 2 minuty už ale báječně zasahoval proti přízemní střele. Hosté byli také několikrát puštění do postavení mimo hru. Jak by také ne, když pomezní rozhodčí Jedlička  nehorázně diskutoval s diváky místo sledování dění na hřišti. To už se ale začínal lámat chleba tohoto zápasu a už jsme se ani tolik nebránili.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 si </a:t>
            </a:r>
            <a:r>
              <a:rPr lang="cs-CZ" sz="1100" b="0" dirty="0" err="1" smtClean="0">
                <a:latin typeface="Arial" pitchFamily="34" charset="0"/>
                <a:cs typeface="Arial" pitchFamily="34" charset="0"/>
              </a:rPr>
              <a:t>předkopl</a:t>
            </a:r>
            <a:r>
              <a:rPr lang="cs-CZ" sz="1100" b="0" dirty="0" smtClean="0">
                <a:latin typeface="Arial" pitchFamily="34" charset="0"/>
                <a:cs typeface="Arial" pitchFamily="34" charset="0"/>
              </a:rPr>
              <a:t> míč a chystal se postupovat sám na brankáře. Byl sražen a všichni čekali, že do kabin půjde předčasně i hráč Chomutov. Rozhodčí Šimáček ale k překvapení všech vytáhl po očním kontaktu s asistentem </a:t>
            </a:r>
            <a:r>
              <a:rPr lang="cs-CZ" sz="1100" b="0" dirty="0" err="1" smtClean="0">
                <a:latin typeface="Arial" pitchFamily="34" charset="0"/>
                <a:cs typeface="Arial" pitchFamily="34" charset="0"/>
              </a:rPr>
              <a:t>Vitnerem</a:t>
            </a:r>
            <a:r>
              <a:rPr lang="cs-CZ" sz="1100" b="0" dirty="0" smtClean="0">
                <a:latin typeface="Arial" pitchFamily="34" charset="0"/>
                <a:cs typeface="Arial" pitchFamily="34" charset="0"/>
              </a:rPr>
              <a:t> pouze žlutou. V 78.min. se parádně uvolnil </a:t>
            </a:r>
            <a:r>
              <a:rPr lang="cs-CZ" sz="1100" b="0" dirty="0" err="1" smtClean="0">
                <a:latin typeface="Arial" pitchFamily="34" charset="0"/>
                <a:cs typeface="Arial" pitchFamily="34" charset="0"/>
              </a:rPr>
              <a:t>Slanička</a:t>
            </a:r>
            <a:r>
              <a:rPr lang="cs-CZ" sz="1100" b="0" dirty="0" smtClean="0">
                <a:latin typeface="Arial" pitchFamily="34" charset="0"/>
                <a:cs typeface="Arial" pitchFamily="34" charset="0"/>
              </a:rPr>
              <a:t>, ale by sražen. Celé hlediště vidělo faul, akorát postranní Miloš </a:t>
            </a:r>
            <a:r>
              <a:rPr lang="cs-CZ" sz="1100" b="0" dirty="0" err="1" smtClean="0">
                <a:latin typeface="Arial" pitchFamily="34" charset="0"/>
                <a:cs typeface="Arial" pitchFamily="34" charset="0"/>
              </a:rPr>
              <a:t>Vitner</a:t>
            </a:r>
            <a:r>
              <a:rPr lang="cs-CZ" sz="1100" b="0" dirty="0" smtClean="0">
                <a:latin typeface="Arial" pitchFamily="34" charset="0"/>
                <a:cs typeface="Arial" pitchFamily="34" charset="0"/>
              </a:rPr>
              <a:t> ne. Za to ale slyšel nevhodná slova z úst </a:t>
            </a:r>
            <a:r>
              <a:rPr lang="cs-CZ" sz="1100" b="0" dirty="0" err="1" smtClean="0">
                <a:latin typeface="Arial" pitchFamily="34" charset="0"/>
                <a:cs typeface="Arial" pitchFamily="34" charset="0"/>
              </a:rPr>
              <a:t>Slaničky</a:t>
            </a:r>
            <a:r>
              <a:rPr lang="cs-CZ" sz="1100" b="0" dirty="0" smtClean="0">
                <a:latin typeface="Arial" pitchFamily="34" charset="0"/>
                <a:cs typeface="Arial" pitchFamily="34" charset="0"/>
              </a:rPr>
              <a:t> a ten cestoval ze hřiště do kabin také. Nedisciplinované chování našeho hráče mužstvo poslalo do devíti. Momenty, které výrazně ovlivnily výsledek zápasu. Chomutov také 10 minut před koncem vyrovnal na 3:3. Nezbylo nám nic jiného než držet aspoň nerozhodný výsledek, ale nakonec jsme měli ještě v 90. minutě šanci skórovat, ale Mencl se střelou malinko zaváhal a byl zablokován. Pak ještě v několikáté minutě nastavení rozhodčí proti nám nařídil volný přím kop, se kterým jsme si poradili ale rychlý brejk už nám dopřán nebyl. I když jsme skoro celý zápas hráli oslabeni, tak je škoda, že jsme vedení 3:0 neudrželi. Chování našich hráčů i přesto, že tomu hodně pomáhali rozhodčí, mužstvu nepomohlo. Na jaře rozhodčí naše zápasy doposud řídil dobře a </a:t>
            </a:r>
            <a:r>
              <a:rPr lang="cs-CZ" sz="1100" b="0" dirty="0" err="1" smtClean="0">
                <a:latin typeface="Arial" pitchFamily="34" charset="0"/>
                <a:cs typeface="Arial" pitchFamily="34" charset="0"/>
              </a:rPr>
              <a:t>fér</a:t>
            </a:r>
            <a:r>
              <a:rPr lang="cs-CZ" sz="1100" b="0" dirty="0" smtClean="0">
                <a:latin typeface="Arial" pitchFamily="34" charset="0"/>
                <a:cs typeface="Arial" pitchFamily="34" charset="0"/>
              </a:rPr>
              <a:t> play. Tentokrát však výkon nezvládli a v rozhodujících okamžicích utkání ukázali svou pravou tvář. Obě mužstva zůstávají na konci tabulky a remíza moc nepomohla jednomu ani druhému. Radují se jinde</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Belák</a:t>
            </a:r>
            <a:r>
              <a:rPr lang="cs-CZ" sz="1100" b="0" dirty="0" smtClean="0">
                <a:latin typeface="Arial" pitchFamily="34" charset="0"/>
                <a:cs typeface="Arial" pitchFamily="34" charset="0"/>
              </a:rPr>
              <a:t> 1, </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 1, Tichý 1</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Michovský</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Belák</a:t>
            </a:r>
            <a:r>
              <a:rPr lang="cs-CZ" sz="1100" b="0" dirty="0" smtClean="0">
                <a:latin typeface="Arial" pitchFamily="34" charset="0"/>
                <a:cs typeface="Arial" pitchFamily="34" charset="0"/>
              </a:rPr>
              <a:t>, Tůma, </a:t>
            </a:r>
            <a:r>
              <a:rPr lang="cs-CZ" sz="1100" b="0" dirty="0" err="1" smtClean="0">
                <a:latin typeface="Arial" pitchFamily="34" charset="0"/>
                <a:cs typeface="Arial" pitchFamily="34" charset="0"/>
              </a:rPr>
              <a:t>Šmidrkal</a:t>
            </a:r>
            <a:r>
              <a:rPr lang="cs-CZ" sz="1100" b="0" dirty="0" smtClean="0">
                <a:latin typeface="Arial" pitchFamily="34" charset="0"/>
                <a:cs typeface="Arial" pitchFamily="34" charset="0"/>
              </a:rPr>
              <a:t>, Mencl-Kala,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Malák</a:t>
            </a:r>
            <a:r>
              <a:rPr lang="cs-CZ" sz="1100" b="0" dirty="0" smtClean="0">
                <a:latin typeface="Arial" pitchFamily="34" charset="0"/>
                <a:cs typeface="Arial" pitchFamily="34" charset="0"/>
              </a:rPr>
              <a:t>(75.Stejskal), </a:t>
            </a:r>
            <a:r>
              <a:rPr lang="cs-CZ" sz="1100" b="0" dirty="0" err="1" smtClean="0">
                <a:latin typeface="Arial" pitchFamily="34" charset="0"/>
                <a:cs typeface="Arial" pitchFamily="34" charset="0"/>
              </a:rPr>
              <a:t>Kucler</a:t>
            </a:r>
            <a:r>
              <a:rPr lang="cs-CZ" sz="1100" b="0" dirty="0" smtClean="0">
                <a:latin typeface="Arial" pitchFamily="34" charset="0"/>
                <a:cs typeface="Arial" pitchFamily="34" charset="0"/>
              </a:rPr>
              <a:t>(90.Peterka), </a:t>
            </a:r>
            <a:r>
              <a:rPr lang="cs-CZ" sz="1100" b="0" dirty="0" err="1" smtClean="0">
                <a:latin typeface="Arial" pitchFamily="34" charset="0"/>
                <a:cs typeface="Arial" pitchFamily="34" charset="0"/>
              </a:rPr>
              <a:t>Slanička</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Rejman</a:t>
            </a:r>
            <a:r>
              <a:rPr lang="cs-CZ" sz="1100" b="0" dirty="0" smtClean="0">
                <a:latin typeface="Arial" pitchFamily="34" charset="0"/>
                <a:cs typeface="Arial" pitchFamily="34" charset="0"/>
              </a:rPr>
              <a:t>(76.Šimral)-Tichý</a:t>
            </a:r>
          </a:p>
          <a:p>
            <a:r>
              <a:rPr lang="cs-CZ" sz="1100" b="0" u="sng" dirty="0" smtClean="0">
                <a:latin typeface="Arial" pitchFamily="34" charset="0"/>
                <a:cs typeface="Arial" pitchFamily="34" charset="0"/>
              </a:rPr>
              <a:t>Připraveni</a:t>
            </a:r>
            <a:r>
              <a:rPr lang="cs-CZ" sz="1100" b="0" dirty="0" smtClean="0">
                <a:latin typeface="Arial" pitchFamily="34" charset="0"/>
                <a:cs typeface="Arial" pitchFamily="34" charset="0"/>
              </a:rPr>
              <a:t>:Doležal</a:t>
            </a: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.Frey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T.Duník</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Masér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J.Nedomlel</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Šimeček</a:t>
            </a:r>
            <a:r>
              <a:rPr lang="cs-CZ" sz="1100" b="0" dirty="0" smtClean="0">
                <a:latin typeface="Arial" pitchFamily="34" charset="0"/>
                <a:cs typeface="Arial" pitchFamily="34" charset="0"/>
              </a:rPr>
              <a:t>-Jedlička,</a:t>
            </a:r>
            <a:r>
              <a:rPr lang="cs-CZ" sz="1100" b="0" dirty="0" err="1" smtClean="0">
                <a:latin typeface="Arial" pitchFamily="34" charset="0"/>
                <a:cs typeface="Arial" pitchFamily="34" charset="0"/>
              </a:rPr>
              <a:t>Vitner</a:t>
            </a:r>
            <a:r>
              <a:rPr lang="cs-CZ" sz="1100" b="0" dirty="0" smtClean="0">
                <a:solidFill>
                  <a:srgbClr val="333333"/>
                </a:solidFill>
                <a:latin typeface="Arial" pitchFamily="34" charset="0"/>
                <a:ea typeface="Times New Roman" pitchFamily="18" charset="0"/>
                <a:cs typeface="Arial" pitchFamily="34" charset="0"/>
              </a:rPr>
              <a:t>.</a:t>
            </a:r>
            <a:endParaRPr lang="cs-CZ" sz="1100" b="0" dirty="0" smtClean="0">
              <a:latin typeface="Arial" pitchFamily="34" charset="0"/>
              <a:cs typeface="Arial" pitchFamily="34" charset="0"/>
            </a:endParaRPr>
          </a:p>
        </p:txBody>
      </p:sp>
      <p:sp>
        <p:nvSpPr>
          <p:cNvPr id="9" name="TextovéPole 8"/>
          <p:cNvSpPr txBox="1"/>
          <p:nvPr/>
        </p:nvSpPr>
        <p:spPr>
          <a:xfrm>
            <a:off x="174948" y="163116"/>
            <a:ext cx="4464496" cy="276999"/>
          </a:xfrm>
          <a:prstGeom prst="rect">
            <a:avLst/>
          </a:prstGeom>
          <a:solidFill>
            <a:srgbClr val="FFFF00"/>
          </a:solidFill>
        </p:spPr>
        <p:txBody>
          <a:bodyPr wrap="square" rtlCol="0">
            <a:spAutoFit/>
          </a:bodyPr>
          <a:lstStyle/>
          <a:p>
            <a:pPr algn="ctr"/>
            <a:r>
              <a:rPr lang="cs-CZ" dirty="0" smtClean="0">
                <a:solidFill>
                  <a:srgbClr val="000099"/>
                </a:solidFill>
                <a:latin typeface="Century" pitchFamily="18" charset="0"/>
              </a:rPr>
              <a:t>Pokračování zápasu s AFK </a:t>
            </a:r>
            <a:r>
              <a:rPr lang="cs-CZ" dirty="0" err="1" smtClean="0">
                <a:solidFill>
                  <a:srgbClr val="000099"/>
                </a:solidFill>
                <a:latin typeface="Century" pitchFamily="18" charset="0"/>
              </a:rPr>
              <a:t>LoKo</a:t>
            </a:r>
            <a:r>
              <a:rPr lang="cs-CZ" dirty="0" smtClean="0">
                <a:solidFill>
                  <a:srgbClr val="000099"/>
                </a:solidFill>
                <a:latin typeface="Century" pitchFamily="18" charset="0"/>
              </a:rPr>
              <a:t> Chomutov</a:t>
            </a:r>
            <a:endParaRPr lang="cs-CZ" dirty="0">
              <a:solidFill>
                <a:srgbClr val="000099"/>
              </a:solidFill>
              <a:latin typeface="Century" pitchFamily="18" charset="0"/>
            </a:endParaRPr>
          </a:p>
        </p:txBody>
      </p:sp>
      <p:sp>
        <p:nvSpPr>
          <p:cNvPr id="5" name="TextovéPole 4"/>
          <p:cNvSpPr txBox="1"/>
          <p:nvPr/>
        </p:nvSpPr>
        <p:spPr>
          <a:xfrm>
            <a:off x="5647556" y="163116"/>
            <a:ext cx="4369631" cy="707886"/>
          </a:xfrm>
          <a:prstGeom prst="rect">
            <a:avLst/>
          </a:prstGeom>
          <a:solidFill>
            <a:schemeClr val="accent5">
              <a:lumMod val="40000"/>
              <a:lumOff val="60000"/>
            </a:schemeClr>
          </a:solidFill>
        </p:spPr>
        <p:txBody>
          <a:bodyPr wrap="square" rtlCol="0">
            <a:spAutoFit/>
          </a:bodyPr>
          <a:lstStyle/>
          <a:p>
            <a:pPr algn="ctr"/>
            <a:r>
              <a:rPr lang="cs-CZ" sz="2000" u="sng" dirty="0" smtClean="0">
                <a:ln w="6350">
                  <a:solidFill>
                    <a:srgbClr val="FF3399"/>
                  </a:solidFill>
                </a:ln>
                <a:solidFill>
                  <a:srgbClr val="006666"/>
                </a:solidFill>
              </a:rPr>
              <a:t>SK </a:t>
            </a:r>
            <a:r>
              <a:rPr lang="cs-CZ" sz="2000" u="sng" dirty="0" err="1" smtClean="0">
                <a:ln w="6350">
                  <a:solidFill>
                    <a:srgbClr val="FF3399"/>
                  </a:solidFill>
                </a:ln>
                <a:solidFill>
                  <a:srgbClr val="006666"/>
                </a:solidFill>
              </a:rPr>
              <a:t>Štětí</a:t>
            </a:r>
            <a:r>
              <a:rPr lang="cs-CZ" sz="2000" u="sng" dirty="0" smtClean="0">
                <a:ln w="6350">
                  <a:solidFill>
                    <a:srgbClr val="FF3399"/>
                  </a:solidFill>
                </a:ln>
                <a:solidFill>
                  <a:srgbClr val="006666"/>
                </a:solidFill>
              </a:rPr>
              <a:t> – FK Libochovice</a:t>
            </a:r>
            <a:endParaRPr lang="cs-CZ" sz="2000" dirty="0" smtClean="0">
              <a:ln w="6350">
                <a:solidFill>
                  <a:srgbClr val="FF3399"/>
                </a:solidFill>
              </a:ln>
              <a:solidFill>
                <a:srgbClr val="006666"/>
              </a:solidFill>
            </a:endParaRPr>
          </a:p>
          <a:p>
            <a:pPr algn="ctr"/>
            <a:r>
              <a:rPr lang="cs-CZ" sz="2000" u="sng" dirty="0" smtClean="0">
                <a:ln w="6350">
                  <a:solidFill>
                    <a:srgbClr val="FF3399"/>
                  </a:solidFill>
                </a:ln>
                <a:solidFill>
                  <a:srgbClr val="006666"/>
                </a:solidFill>
              </a:rPr>
              <a:t>0:6(0:2)    11</a:t>
            </a:r>
            <a:r>
              <a:rPr lang="cs-CZ" sz="1800" u="sng" dirty="0" smtClean="0">
                <a:ln w="6350">
                  <a:solidFill>
                    <a:srgbClr val="FF3399"/>
                  </a:solidFill>
                </a:ln>
                <a:solidFill>
                  <a:srgbClr val="006666"/>
                </a:solidFill>
              </a:rPr>
              <a:t>.5.2014   19.kolo dorost</a:t>
            </a:r>
            <a:endParaRPr lang="cs-CZ" sz="2000" dirty="0">
              <a:ln w="6350">
                <a:solidFill>
                  <a:srgbClr val="FF3399"/>
                </a:solidFill>
              </a:ln>
              <a:solidFill>
                <a:srgbClr val="006666"/>
              </a:solidFill>
            </a:endParaRPr>
          </a:p>
        </p:txBody>
      </p:sp>
      <p:sp>
        <p:nvSpPr>
          <p:cNvPr id="6" name="Obdélník 5"/>
          <p:cNvSpPr/>
          <p:nvPr/>
        </p:nvSpPr>
        <p:spPr>
          <a:xfrm>
            <a:off x="5647556" y="1099220"/>
            <a:ext cx="4361556" cy="5816977"/>
          </a:xfrm>
          <a:prstGeom prst="rect">
            <a:avLst/>
          </a:prstGeom>
        </p:spPr>
        <p:txBody>
          <a:bodyPr wrap="square">
            <a:spAutoFit/>
          </a:bodyPr>
          <a:lstStyle/>
          <a:p>
            <a:r>
              <a:rPr lang="cs-CZ" b="0" dirty="0" smtClean="0">
                <a:latin typeface="Arial" pitchFamily="34" charset="0"/>
                <a:cs typeface="Arial" pitchFamily="34" charset="0"/>
              </a:rPr>
              <a:t>Dorostenci hostili v předposledním domácím zápase I.A třídy lídra své skupiny z Libochovic. Hosté v soutěžním ročníku nepoznali ani jednou pocit porážky a byli tak jasným favoritem. První šanci však měli domácí, Tomáš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v 5. minutě orazítkoval střelou z velkého vápna tyč. Poté už se hrálo podle očekávaného scénáře. Hlavní nebezpečí, záložní řada libochovického celku, předváděla, proč míří hosté za postupem do Oblastního přeboru. První branka padla již v desáté minutě. Rychlá útočná akce a zakončení bylo ukázkové. I nadále byli hosté nebezpečnější a domácí se dostávali do ohrožení soupeřovo branky jen sporadicky. Hosté přehrávali domácí hlavně v individuálních schopnostech. Ve dvacáté minutě bylo prakticky rozhodnuto, když hosté zvyšovali již na 3:0. Poločasové skóre ukazovalo stav 0:4. Začátek druhé půle patřil domácím, ale střely končily buď mimo, nebo v rukou libochovického brankáře. Hosté v druhém poločase vystřídali opory, které čekal odpoledne zápas za libochovický A tým a hra se tak během vyrovnávala. Domácí však byli v ofenzivě bezzubí, hosté se trefili ještě dvakrát a tak konečný výsledek se zastavil na skóre 0:6. I když se většině </a:t>
            </a:r>
            <a:r>
              <a:rPr lang="cs-CZ" b="0" dirty="0" err="1" smtClean="0">
                <a:latin typeface="Arial" pitchFamily="34" charset="0"/>
                <a:cs typeface="Arial" pitchFamily="34" charset="0"/>
              </a:rPr>
              <a:t>štětských</a:t>
            </a:r>
            <a:r>
              <a:rPr lang="cs-CZ" b="0" dirty="0" smtClean="0">
                <a:latin typeface="Arial" pitchFamily="34" charset="0"/>
                <a:cs typeface="Arial" pitchFamily="34" charset="0"/>
              </a:rPr>
              <a:t> hráčů nedá upřít snaha a bojovnost, rozdíl ve skóre odpovídal reálnému postavení obou celků. </a:t>
            </a:r>
            <a:r>
              <a:rPr lang="cs-CZ" b="0" dirty="0" err="1" smtClean="0">
                <a:latin typeface="Arial" pitchFamily="34" charset="0"/>
                <a:cs typeface="Arial" pitchFamily="34" charset="0"/>
              </a:rPr>
              <a:t>Štětskému</a:t>
            </a:r>
            <a:r>
              <a:rPr lang="cs-CZ" b="0" dirty="0" smtClean="0">
                <a:latin typeface="Arial" pitchFamily="34" charset="0"/>
                <a:cs typeface="Arial" pitchFamily="34" charset="0"/>
              </a:rPr>
              <a:t> dorostu tak nezbývá nic jiného, než vrhnout síly do posledních třech zápasů se soupeři ze spodních pater tabulky a pokusit se "urvat" zbylých devět bodů.</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Vaněk – </a:t>
            </a:r>
            <a:r>
              <a:rPr lang="cs-CZ" b="0" dirty="0" err="1" smtClean="0">
                <a:latin typeface="Arial" pitchFamily="34" charset="0"/>
                <a:cs typeface="Arial" pitchFamily="34" charset="0"/>
              </a:rPr>
              <a:t>Chvalina</a:t>
            </a:r>
            <a:r>
              <a:rPr lang="cs-CZ" b="0" dirty="0" smtClean="0">
                <a:latin typeface="Arial" pitchFamily="34" charset="0"/>
                <a:cs typeface="Arial" pitchFamily="34" charset="0"/>
              </a:rPr>
              <a:t>, Kober, </a:t>
            </a:r>
            <a:r>
              <a:rPr lang="cs-CZ" b="0" dirty="0" err="1" smtClean="0">
                <a:latin typeface="Arial" pitchFamily="34" charset="0"/>
                <a:cs typeface="Arial" pitchFamily="34" charset="0"/>
              </a:rPr>
              <a:t>Balaštík</a:t>
            </a:r>
            <a:r>
              <a:rPr lang="cs-CZ" b="0" dirty="0" smtClean="0">
                <a:latin typeface="Arial" pitchFamily="34" charset="0"/>
                <a:cs typeface="Arial" pitchFamily="34" charset="0"/>
              </a:rPr>
              <a:t>, </a:t>
            </a:r>
            <a:r>
              <a:rPr lang="cs-CZ" b="0" dirty="0" err="1" smtClean="0">
                <a:latin typeface="Arial" pitchFamily="34" charset="0"/>
                <a:cs typeface="Arial" pitchFamily="34" charset="0"/>
              </a:rPr>
              <a:t>Grepl</a:t>
            </a:r>
            <a:r>
              <a:rPr lang="cs-CZ" b="0" dirty="0" smtClean="0">
                <a:latin typeface="Arial" pitchFamily="34" charset="0"/>
                <a:cs typeface="Arial" pitchFamily="34" charset="0"/>
              </a:rPr>
              <a:t> Jak. – </a:t>
            </a:r>
          </a:p>
          <a:p>
            <a:r>
              <a:rPr lang="cs-CZ" b="0" dirty="0" smtClean="0">
                <a:latin typeface="Arial" pitchFamily="34" charset="0"/>
                <a:cs typeface="Arial" pitchFamily="34" charset="0"/>
              </a:rPr>
              <a:t>                Bidlo,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 Horáček, Šplíchal, </a:t>
            </a:r>
            <a:r>
              <a:rPr lang="cs-CZ" b="0" dirty="0" err="1" smtClean="0">
                <a:latin typeface="Arial" pitchFamily="34" charset="0"/>
                <a:cs typeface="Arial" pitchFamily="34" charset="0"/>
              </a:rPr>
              <a:t>Grepl</a:t>
            </a:r>
            <a:r>
              <a:rPr lang="cs-CZ" b="0" dirty="0" smtClean="0">
                <a:latin typeface="Arial" pitchFamily="34" charset="0"/>
                <a:cs typeface="Arial" pitchFamily="34" charset="0"/>
              </a:rPr>
              <a:t> Jan –   </a:t>
            </a:r>
          </a:p>
          <a:p>
            <a:r>
              <a:rPr lang="cs-CZ" b="0" dirty="0" smtClean="0">
                <a:latin typeface="Arial" pitchFamily="34" charset="0"/>
                <a:cs typeface="Arial" pitchFamily="34" charset="0"/>
              </a:rPr>
              <a:t>                Marek</a:t>
            </a:r>
          </a:p>
          <a:p>
            <a:r>
              <a:rPr lang="cs-CZ" b="0" u="sng" dirty="0" smtClean="0">
                <a:latin typeface="Arial" pitchFamily="34" charset="0"/>
                <a:cs typeface="Arial" pitchFamily="34" charset="0"/>
              </a:rPr>
              <a:t>Střídající</a:t>
            </a:r>
            <a:r>
              <a:rPr lang="cs-CZ" b="0" dirty="0" smtClean="0">
                <a:latin typeface="Arial" pitchFamily="34" charset="0"/>
                <a:cs typeface="Arial" pitchFamily="34" charset="0"/>
              </a:rPr>
              <a:t>: Beruška</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P.Hoznédl</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a:t>
            </a:r>
            <a:r>
              <a:rPr lang="cs-CZ" b="0" dirty="0" err="1" smtClean="0">
                <a:latin typeface="Arial" pitchFamily="34" charset="0"/>
                <a:cs typeface="Arial" pitchFamily="34" charset="0"/>
              </a:rPr>
              <a:t>Pengl</a:t>
            </a:r>
            <a:r>
              <a:rPr lang="cs-CZ" b="0" dirty="0" smtClean="0">
                <a:latin typeface="Arial" pitchFamily="34" charset="0"/>
                <a:cs typeface="Arial" pitchFamily="34" charset="0"/>
              </a:rPr>
              <a:t>  </a:t>
            </a: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.Hamšík</a:t>
            </a:r>
            <a:endParaRPr lang="cs-CZ" b="0" dirty="0">
              <a:latin typeface="Arial" pitchFamily="34" charset="0"/>
              <a:cs typeface="Arial" pitchFamily="34" charset="0"/>
            </a:endParaRPr>
          </a:p>
        </p:txBody>
      </p:sp>
      <p:pic>
        <p:nvPicPr>
          <p:cNvPr id="9218" name="Picture 10"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5647556" y="163116"/>
            <a:ext cx="4464496" cy="923330"/>
          </a:xfrm>
          <a:prstGeom prst="rect">
            <a:avLst/>
          </a:prstGeom>
          <a:blipFill>
            <a:blip r:embed="rId2" cstate="print"/>
            <a:tile tx="0" ty="0" sx="100000" sy="100000" flip="none" algn="tl"/>
          </a:blipFill>
        </p:spPr>
        <p:txBody>
          <a:bodyPr wrap="square" rtlCol="0">
            <a:spAutoFit/>
          </a:bodyPr>
          <a:lstStyle/>
          <a:p>
            <a:pPr algn="ctr"/>
            <a:r>
              <a:rPr lang="cs-CZ" sz="1800" u="sng" dirty="0" smtClean="0">
                <a:solidFill>
                  <a:srgbClr val="990033"/>
                </a:solidFill>
                <a:latin typeface="Eras Bold ITC" pitchFamily="34" charset="0"/>
              </a:rPr>
              <a:t>Zastupujícímu trenérovi </a:t>
            </a:r>
            <a:r>
              <a:rPr lang="cs-CZ" sz="1800" u="sng" dirty="0" err="1" smtClean="0">
                <a:solidFill>
                  <a:srgbClr val="990033"/>
                </a:solidFill>
                <a:latin typeface="Eras Bold ITC" pitchFamily="34" charset="0"/>
              </a:rPr>
              <a:t>Štětí</a:t>
            </a:r>
            <a:r>
              <a:rPr lang="cs-CZ" sz="1800" u="sng" dirty="0" smtClean="0">
                <a:solidFill>
                  <a:srgbClr val="990033"/>
                </a:solidFill>
                <a:latin typeface="Eras Bold ITC" pitchFamily="34" charset="0"/>
              </a:rPr>
              <a:t> Vladimíru </a:t>
            </a:r>
            <a:r>
              <a:rPr lang="cs-CZ" sz="1800" u="sng" dirty="0" err="1" smtClean="0">
                <a:solidFill>
                  <a:srgbClr val="990033"/>
                </a:solidFill>
                <a:latin typeface="Eras Bold ITC" pitchFamily="34" charset="0"/>
              </a:rPr>
              <a:t>Freyovi</a:t>
            </a:r>
            <a:r>
              <a:rPr lang="cs-CZ" sz="1800" u="sng" dirty="0" smtClean="0">
                <a:solidFill>
                  <a:srgbClr val="990033"/>
                </a:solidFill>
                <a:latin typeface="Eras Bold ITC" pitchFamily="34" charset="0"/>
              </a:rPr>
              <a:t> se zápase s AFK Chomutov hodně zlobil</a:t>
            </a:r>
            <a:endParaRPr lang="cs-CZ" sz="1800" u="sng" dirty="0">
              <a:solidFill>
                <a:srgbClr val="990033"/>
              </a:solidFill>
              <a:latin typeface="Eras Bold ITC" pitchFamily="34" charset="0"/>
            </a:endParaRPr>
          </a:p>
        </p:txBody>
      </p:sp>
      <p:sp>
        <p:nvSpPr>
          <p:cNvPr id="9" name="TextovéPole 8"/>
          <p:cNvSpPr txBox="1"/>
          <p:nvPr/>
        </p:nvSpPr>
        <p:spPr>
          <a:xfrm>
            <a:off x="5575548" y="1171228"/>
            <a:ext cx="4392488" cy="1169551"/>
          </a:xfrm>
          <a:prstGeom prst="rect">
            <a:avLst/>
          </a:prstGeom>
          <a:noFill/>
        </p:spPr>
        <p:txBody>
          <a:bodyPr wrap="square" rtlCol="0">
            <a:spAutoFit/>
          </a:bodyPr>
          <a:lstStyle/>
          <a:p>
            <a:r>
              <a:rPr lang="cs-CZ" sz="1400" dirty="0" smtClean="0">
                <a:latin typeface="Bookman Old Style" pitchFamily="18" charset="0"/>
              </a:rPr>
              <a:t>Rozehráli jsme zápas dobře, bohužel naší nedisciplinovaností , kdy byli vyloučeni 2 hráči jsme přišli o 3 body a to už nás skoro vylučuje z boje o záchranu. Výkon rozhodčích nekomentuji. </a:t>
            </a:r>
            <a:endParaRPr lang="cs-CZ" sz="1400" dirty="0">
              <a:latin typeface="Bookman Old Style" pitchFamily="18" charset="0"/>
            </a:endParaRPr>
          </a:p>
        </p:txBody>
      </p:sp>
      <p:sp>
        <p:nvSpPr>
          <p:cNvPr id="12" name="TextovéPole 11"/>
          <p:cNvSpPr txBox="1"/>
          <p:nvPr/>
        </p:nvSpPr>
        <p:spPr>
          <a:xfrm>
            <a:off x="5575548" y="2827412"/>
            <a:ext cx="4392488" cy="1969770"/>
          </a:xfrm>
          <a:prstGeom prst="rect">
            <a:avLst/>
          </a:prstGeom>
          <a:noFill/>
        </p:spPr>
        <p:txBody>
          <a:bodyPr wrap="square" rtlCol="0">
            <a:spAutoFit/>
          </a:bodyPr>
          <a:lstStyle/>
          <a:p>
            <a:pPr algn="ctr"/>
            <a:r>
              <a:rPr lang="cs-CZ" sz="1400" u="sng" dirty="0" smtClean="0">
                <a:solidFill>
                  <a:srgbClr val="800080"/>
                </a:solidFill>
                <a:effectLst>
                  <a:outerShdw blurRad="38100" dist="38100" dir="2700000" algn="tl">
                    <a:srgbClr val="000000">
                      <a:alpha val="43137"/>
                    </a:srgbClr>
                  </a:outerShdw>
                </a:effectLst>
                <a:latin typeface="Bookman Old Style" pitchFamily="18" charset="0"/>
              </a:rPr>
              <a:t>Petr Tichý vedoucí AFK </a:t>
            </a:r>
            <a:r>
              <a:rPr lang="cs-CZ" sz="1400" u="sng" dirty="0" err="1" smtClean="0">
                <a:solidFill>
                  <a:srgbClr val="800080"/>
                </a:solidFill>
                <a:effectLst>
                  <a:outerShdw blurRad="38100" dist="38100" dir="2700000" algn="tl">
                    <a:srgbClr val="000000">
                      <a:alpha val="43137"/>
                    </a:srgbClr>
                  </a:outerShdw>
                </a:effectLst>
                <a:latin typeface="Bookman Old Style" pitchFamily="18" charset="0"/>
              </a:rPr>
              <a:t>Loko</a:t>
            </a:r>
            <a:r>
              <a:rPr lang="cs-CZ" sz="1400" u="sng" dirty="0" smtClean="0">
                <a:solidFill>
                  <a:srgbClr val="800080"/>
                </a:solidFill>
                <a:effectLst>
                  <a:outerShdw blurRad="38100" dist="38100" dir="2700000" algn="tl">
                    <a:srgbClr val="000000">
                      <a:alpha val="43137"/>
                    </a:srgbClr>
                  </a:outerShdw>
                </a:effectLst>
                <a:latin typeface="Bookman Old Style" pitchFamily="18" charset="0"/>
              </a:rPr>
              <a:t> Chomutov</a:t>
            </a:r>
          </a:p>
          <a:p>
            <a:r>
              <a:rPr lang="cs-CZ" u="sng" dirty="0" smtClean="0">
                <a:latin typeface="Arial" pitchFamily="34" charset="0"/>
                <a:cs typeface="Arial" pitchFamily="34" charset="0"/>
              </a:rPr>
              <a:t>Trenér hostů Přemysl </a:t>
            </a:r>
            <a:r>
              <a:rPr lang="cs-CZ" u="sng" dirty="0" err="1" smtClean="0">
                <a:latin typeface="Arial" pitchFamily="34" charset="0"/>
                <a:cs typeface="Arial" pitchFamily="34" charset="0"/>
              </a:rPr>
              <a:t>Bičovský</a:t>
            </a:r>
            <a:r>
              <a:rPr lang="cs-CZ" u="sng" dirty="0" smtClean="0">
                <a:latin typeface="Arial" pitchFamily="34" charset="0"/>
                <a:cs typeface="Arial" pitchFamily="34" charset="0"/>
              </a:rPr>
              <a:t> do </a:t>
            </a:r>
            <a:r>
              <a:rPr lang="cs-CZ" u="sng" dirty="0" err="1" smtClean="0">
                <a:latin typeface="Arial" pitchFamily="34" charset="0"/>
                <a:cs typeface="Arial" pitchFamily="34" charset="0"/>
              </a:rPr>
              <a:t>Štětí</a:t>
            </a:r>
            <a:r>
              <a:rPr lang="cs-CZ" u="sng" dirty="0" smtClean="0">
                <a:latin typeface="Arial" pitchFamily="34" charset="0"/>
                <a:cs typeface="Arial" pitchFamily="34" charset="0"/>
              </a:rPr>
              <a:t> z důvodu dovolené nepřijel, a tak zápas zhodnotil vedoucí mužstva.</a:t>
            </a:r>
          </a:p>
          <a:p>
            <a:r>
              <a:rPr lang="cs-CZ" dirty="0" smtClean="0">
                <a:latin typeface="Arial" pitchFamily="34" charset="0"/>
                <a:cs typeface="Arial" pitchFamily="34" charset="0"/>
              </a:rPr>
              <a:t>Začali jsme velmi špatně, navíc to bylo v době , kdy domácí hráli o jednoho muže v poli méně a my prohrávali 3:0, podařilo se nám snížit až v závěru poločasu, do druhého poločasu jsme nastoupili aktivně a pak závěru z  toho mohly být klidně 3 body, domácí mě mile překvapili, navíc myslím, že neudrželi emoce a zbytečně byli vyloučeni, nakonec remíza nikomu nic moc nepřinesla.</a:t>
            </a:r>
          </a:p>
        </p:txBody>
      </p:sp>
      <p:pic>
        <p:nvPicPr>
          <p:cNvPr id="53249" name="Picture 1"/>
          <p:cNvPicPr>
            <a:picLocks noChangeAspect="1" noChangeArrowheads="1"/>
          </p:cNvPicPr>
          <p:nvPr/>
        </p:nvPicPr>
        <p:blipFill>
          <a:blip r:embed="rId3" cstate="print"/>
          <a:srcRect/>
          <a:stretch>
            <a:fillRect/>
          </a:stretch>
        </p:blipFill>
        <p:spPr bwMode="auto">
          <a:xfrm>
            <a:off x="8455868" y="2107332"/>
            <a:ext cx="858019" cy="648072"/>
          </a:xfrm>
          <a:prstGeom prst="rect">
            <a:avLst/>
          </a:prstGeom>
          <a:noFill/>
          <a:ln w="9525">
            <a:noFill/>
            <a:miter lim="800000"/>
            <a:headEnd/>
            <a:tailEnd/>
          </a:ln>
        </p:spPr>
      </p:pic>
      <p:pic>
        <p:nvPicPr>
          <p:cNvPr id="53250" name="Picture 2"/>
          <p:cNvPicPr>
            <a:picLocks noChangeAspect="1" noChangeArrowheads="1"/>
          </p:cNvPicPr>
          <p:nvPr/>
        </p:nvPicPr>
        <p:blipFill>
          <a:blip r:embed="rId4" cstate="print"/>
          <a:srcRect/>
          <a:stretch>
            <a:fillRect/>
          </a:stretch>
        </p:blipFill>
        <p:spPr bwMode="auto">
          <a:xfrm>
            <a:off x="6223620" y="5059660"/>
            <a:ext cx="2683768" cy="1800200"/>
          </a:xfrm>
          <a:prstGeom prst="rect">
            <a:avLst/>
          </a:prstGeom>
          <a:noFill/>
          <a:ln w="9525">
            <a:noFill/>
            <a:miter lim="800000"/>
            <a:headEnd/>
            <a:tailEnd/>
          </a:ln>
        </p:spPr>
      </p:pic>
      <p:sp>
        <p:nvSpPr>
          <p:cNvPr id="7" name="TextovéPole 6"/>
          <p:cNvSpPr txBox="1"/>
          <p:nvPr/>
        </p:nvSpPr>
        <p:spPr>
          <a:xfrm>
            <a:off x="246956" y="235124"/>
            <a:ext cx="4680520" cy="2954655"/>
          </a:xfrm>
          <a:prstGeom prst="rect">
            <a:avLst/>
          </a:prstGeom>
          <a:blipFill dpi="0" rotWithShape="1">
            <a:blip r:embed="rId5" cstate="print">
              <a:alphaModFix amt="37000"/>
            </a:blip>
            <a:srcRect/>
            <a:stretch>
              <a:fillRect/>
            </a:stretch>
          </a:blipFill>
        </p:spPr>
        <p:txBody>
          <a:bodyPr wrap="square" rtlCol="0">
            <a:spAutoFit/>
          </a:bodyPr>
          <a:lstStyle/>
          <a:p>
            <a:pPr algn="ctr"/>
            <a:r>
              <a:rPr lang="cs-CZ" sz="2200" dirty="0" smtClean="0">
                <a:effectLst>
                  <a:outerShdw blurRad="38100" dist="38100" dir="2700000" algn="tl">
                    <a:srgbClr val="000000">
                      <a:alpha val="43137"/>
                    </a:srgbClr>
                  </a:outerShdw>
                </a:effectLst>
              </a:rPr>
              <a:t>Skóre z posledních 2 zápasů je pro </a:t>
            </a:r>
            <a:r>
              <a:rPr lang="cs-CZ" sz="3200" dirty="0" smtClean="0">
                <a:effectLst>
                  <a:outerShdw blurRad="38100" dist="38100" dir="2700000" algn="tl">
                    <a:srgbClr val="000000">
                      <a:alpha val="43137"/>
                    </a:srgbClr>
                  </a:outerShdw>
                </a:effectLst>
              </a:rPr>
              <a:t>dorostence </a:t>
            </a:r>
            <a:r>
              <a:rPr lang="cs-CZ" sz="2200" dirty="0" smtClean="0">
                <a:effectLst>
                  <a:outerShdw blurRad="38100" dist="38100" dir="2700000" algn="tl">
                    <a:srgbClr val="000000">
                      <a:alpha val="43137"/>
                    </a:srgbClr>
                  </a:outerShdw>
                </a:effectLst>
              </a:rPr>
              <a:t> hrozivé. 2:15. Od Libochovic, které vedou I.A třídu  inkasovali  6 branek  a propadák to byl i 2:9 v Proboštově. Jak říká trenér Pavel </a:t>
            </a:r>
            <a:r>
              <a:rPr lang="cs-CZ" sz="2200" dirty="0" err="1" smtClean="0">
                <a:effectLst>
                  <a:outerShdw blurRad="38100" dist="38100" dir="2700000" algn="tl">
                    <a:srgbClr val="000000">
                      <a:alpha val="43137"/>
                    </a:srgbClr>
                  </a:outerShdw>
                </a:effectLst>
              </a:rPr>
              <a:t>Hoznédl</a:t>
            </a:r>
            <a:r>
              <a:rPr lang="cs-CZ" sz="2200" dirty="0" smtClean="0">
                <a:effectLst>
                  <a:outerShdw blurRad="38100" dist="38100" dir="2700000" algn="tl">
                    <a:srgbClr val="000000">
                      <a:alpha val="43137"/>
                    </a:srgbClr>
                  </a:outerShdw>
                </a:effectLst>
              </a:rPr>
              <a:t> nezbývá nic jiného než vyhrát v posledních 3 kolech</a:t>
            </a:r>
            <a:endParaRPr lang="cs-CZ" sz="2200" dirty="0">
              <a:effectLst>
                <a:outerShdw blurRad="38100" dist="38100" dir="2700000" algn="tl">
                  <a:srgbClr val="000000">
                    <a:alpha val="43137"/>
                  </a:srgbClr>
                </a:outerShdw>
              </a:effectLst>
            </a:endParaRPr>
          </a:p>
        </p:txBody>
      </p:sp>
      <p:graphicFrame>
        <p:nvGraphicFramePr>
          <p:cNvPr id="11" name="Tabulka 10"/>
          <p:cNvGraphicFramePr>
            <a:graphicFrameLocks noGrp="1"/>
          </p:cNvGraphicFramePr>
          <p:nvPr/>
        </p:nvGraphicFramePr>
        <p:xfrm>
          <a:off x="174948" y="3547492"/>
          <a:ext cx="4752528" cy="3312368"/>
        </p:xfrm>
        <a:graphic>
          <a:graphicData uri="http://schemas.openxmlformats.org/drawingml/2006/table">
            <a:tbl>
              <a:tblPr/>
              <a:tblGrid>
                <a:gridCol w="428156">
                  <a:extLst>
                    <a:ext uri="{9D8B030D-6E8A-4147-A177-3AD203B41FA5}">
                      <a16:colId xmlns:a16="http://schemas.microsoft.com/office/drawing/2014/main" val="20000"/>
                    </a:ext>
                  </a:extLst>
                </a:gridCol>
                <a:gridCol w="1311992">
                  <a:extLst>
                    <a:ext uri="{9D8B030D-6E8A-4147-A177-3AD203B41FA5}">
                      <a16:colId xmlns:a16="http://schemas.microsoft.com/office/drawing/2014/main" val="20001"/>
                    </a:ext>
                  </a:extLst>
                </a:gridCol>
                <a:gridCol w="305825">
                  <a:extLst>
                    <a:ext uri="{9D8B030D-6E8A-4147-A177-3AD203B41FA5}">
                      <a16:colId xmlns:a16="http://schemas.microsoft.com/office/drawing/2014/main" val="20002"/>
                    </a:ext>
                  </a:extLst>
                </a:gridCol>
                <a:gridCol w="305825">
                  <a:extLst>
                    <a:ext uri="{9D8B030D-6E8A-4147-A177-3AD203B41FA5}">
                      <a16:colId xmlns:a16="http://schemas.microsoft.com/office/drawing/2014/main" val="20003"/>
                    </a:ext>
                  </a:extLst>
                </a:gridCol>
                <a:gridCol w="305825">
                  <a:extLst>
                    <a:ext uri="{9D8B030D-6E8A-4147-A177-3AD203B41FA5}">
                      <a16:colId xmlns:a16="http://schemas.microsoft.com/office/drawing/2014/main" val="20004"/>
                    </a:ext>
                  </a:extLst>
                </a:gridCol>
                <a:gridCol w="305825">
                  <a:extLst>
                    <a:ext uri="{9D8B030D-6E8A-4147-A177-3AD203B41FA5}">
                      <a16:colId xmlns:a16="http://schemas.microsoft.com/office/drawing/2014/main" val="20005"/>
                    </a:ext>
                  </a:extLst>
                </a:gridCol>
                <a:gridCol w="354758">
                  <a:extLst>
                    <a:ext uri="{9D8B030D-6E8A-4147-A177-3AD203B41FA5}">
                      <a16:colId xmlns:a16="http://schemas.microsoft.com/office/drawing/2014/main" val="20006"/>
                    </a:ext>
                  </a:extLst>
                </a:gridCol>
                <a:gridCol w="908302">
                  <a:extLst>
                    <a:ext uri="{9D8B030D-6E8A-4147-A177-3AD203B41FA5}">
                      <a16:colId xmlns:a16="http://schemas.microsoft.com/office/drawing/2014/main" val="20007"/>
                    </a:ext>
                  </a:extLst>
                </a:gridCol>
                <a:gridCol w="526020">
                  <a:extLst>
                    <a:ext uri="{9D8B030D-6E8A-4147-A177-3AD203B41FA5}">
                      <a16:colId xmlns:a16="http://schemas.microsoft.com/office/drawing/2014/main" val="20008"/>
                    </a:ext>
                  </a:extLst>
                </a:gridCol>
              </a:tblGrid>
              <a:tr h="307333">
                <a:tc gridSpan="9">
                  <a:txBody>
                    <a:bodyPr/>
                    <a:lstStyle/>
                    <a:p>
                      <a:pPr algn="ctr" fontAlgn="ctr"/>
                      <a:r>
                        <a:rPr lang="pl-PL" sz="1200" b="0" i="0" u="none" strike="noStrike" dirty="0">
                          <a:solidFill>
                            <a:srgbClr val="000000"/>
                          </a:solidFill>
                          <a:latin typeface="Arial Black"/>
                        </a:rPr>
                        <a:t>I.A třída staršího dorostu po 19.kole 2013-14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73185">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Libochovice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120:21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0" i="0" u="none" strike="noStrike">
                          <a:solidFill>
                            <a:srgbClr val="000000"/>
                          </a:solidFill>
                          <a:latin typeface="Arial Black"/>
                        </a:rPr>
                        <a:t>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1"/>
                  </a:ext>
                </a:extLst>
              </a:tr>
              <a:tr h="273185">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dirty="0" err="1">
                          <a:solidFill>
                            <a:srgbClr val="000000"/>
                          </a:solidFill>
                          <a:latin typeface="Arial Black"/>
                        </a:rPr>
                        <a:t>Pokratice</a:t>
                      </a:r>
                      <a:endParaRPr lang="cs-CZ" sz="1100" b="0"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61:16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3185">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Proboštov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81:37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3"/>
                  </a:ext>
                </a:extLst>
              </a:tr>
              <a:tr h="273185">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Brozany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87:38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73185">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Dubí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58:58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5"/>
                  </a:ext>
                </a:extLst>
              </a:tr>
              <a:tr h="273185">
                <a:tc>
                  <a:txBody>
                    <a:bodyPr/>
                    <a:lstStyle/>
                    <a:p>
                      <a:pPr algn="ctr" fontAlgn="ctr"/>
                      <a:r>
                        <a:rPr lang="cs-CZ" sz="1100" b="0" i="0" u="none" strike="noStrike">
                          <a:solidFill>
                            <a:srgbClr val="993366"/>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51:47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993366"/>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73185">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Lukavec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40:58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7"/>
                  </a:ext>
                </a:extLst>
              </a:tr>
              <a:tr h="273185">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Trnovany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34:76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73185">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Lovosice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27:73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9"/>
                  </a:ext>
                </a:extLst>
              </a:tr>
              <a:tr h="273185">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Velemín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18:69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73185">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Velemín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25:60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dirty="0">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74948" y="235124"/>
            <a:ext cx="4608512" cy="3096344"/>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246956" y="3403476"/>
            <a:ext cx="4551610" cy="3299842"/>
          </a:xfrm>
          <a:prstGeom prst="rect">
            <a:avLst/>
          </a:prstGeom>
          <a:noFill/>
          <a:ln w="9525">
            <a:noFill/>
            <a:miter lim="800000"/>
            <a:headEnd/>
            <a:tailEnd/>
          </a:ln>
        </p:spPr>
      </p:pic>
      <p:sp>
        <p:nvSpPr>
          <p:cNvPr id="11" name="TextovéPole 10"/>
          <p:cNvSpPr txBox="1"/>
          <p:nvPr/>
        </p:nvSpPr>
        <p:spPr>
          <a:xfrm>
            <a:off x="462980" y="6859860"/>
            <a:ext cx="4032448" cy="276999"/>
          </a:xfrm>
          <a:prstGeom prst="rect">
            <a:avLst/>
          </a:prstGeom>
          <a:solidFill>
            <a:srgbClr val="CCFF33"/>
          </a:solidFill>
        </p:spPr>
        <p:txBody>
          <a:bodyPr wrap="square" rtlCol="0">
            <a:spAutoFit/>
          </a:bodyPr>
          <a:lstStyle/>
          <a:p>
            <a:pPr algn="ctr"/>
            <a:r>
              <a:rPr lang="cs-CZ" dirty="0" smtClean="0">
                <a:latin typeface="Arial" pitchFamily="34" charset="0"/>
                <a:cs typeface="Arial" pitchFamily="34" charset="0"/>
              </a:rPr>
              <a:t>SK </a:t>
            </a:r>
            <a:r>
              <a:rPr lang="cs-CZ" dirty="0" err="1" smtClean="0">
                <a:latin typeface="Arial" pitchFamily="34" charset="0"/>
                <a:cs typeface="Arial" pitchFamily="34" charset="0"/>
              </a:rPr>
              <a:t>Štětí</a:t>
            </a:r>
            <a:r>
              <a:rPr lang="cs-CZ" dirty="0" smtClean="0">
                <a:latin typeface="Arial" pitchFamily="34" charset="0"/>
                <a:cs typeface="Arial" pitchFamily="34" charset="0"/>
              </a:rPr>
              <a:t>-AFK </a:t>
            </a:r>
            <a:r>
              <a:rPr lang="cs-CZ" dirty="0" err="1" smtClean="0">
                <a:latin typeface="Arial" pitchFamily="34" charset="0"/>
                <a:cs typeface="Arial" pitchFamily="34" charset="0"/>
              </a:rPr>
              <a:t>LoKo</a:t>
            </a:r>
            <a:r>
              <a:rPr lang="cs-CZ" dirty="0" smtClean="0">
                <a:latin typeface="Arial" pitchFamily="34" charset="0"/>
                <a:cs typeface="Arial" pitchFamily="34" charset="0"/>
              </a:rPr>
              <a:t> Chomutov  3.5.2014</a:t>
            </a:r>
            <a:endParaRPr lang="cs-CZ" dirty="0">
              <a:latin typeface="Arial" pitchFamily="34" charset="0"/>
              <a:cs typeface="Arial" pitchFamily="34" charset="0"/>
            </a:endParaRPr>
          </a:p>
        </p:txBody>
      </p:sp>
      <p:sp>
        <p:nvSpPr>
          <p:cNvPr id="5" name="TextovéPole 4"/>
          <p:cNvSpPr txBox="1"/>
          <p:nvPr/>
        </p:nvSpPr>
        <p:spPr>
          <a:xfrm>
            <a:off x="5575548" y="379140"/>
            <a:ext cx="4392488" cy="3724096"/>
          </a:xfrm>
          <a:prstGeom prst="rect">
            <a:avLst/>
          </a:prstGeom>
          <a:blipFill>
            <a:blip r:embed="rId4" cstate="print"/>
            <a:stretch>
              <a:fillRect/>
            </a:stretch>
          </a:blipFill>
        </p:spPr>
        <p:txBody>
          <a:bodyPr wrap="square" rtlCol="0">
            <a:spAutoFit/>
          </a:bodyPr>
          <a:lstStyle/>
          <a:p>
            <a:pPr algn="ctr"/>
            <a:r>
              <a:rPr lang="cs-CZ" sz="2800" dirty="0" smtClean="0">
                <a:blipFill>
                  <a:blip r:embed="rId5"/>
                  <a:tile tx="0" ty="0" sx="100000" sy="100000" flip="none" algn="tl"/>
                </a:blipFill>
                <a:latin typeface="Aharoni" pitchFamily="2" charset="-79"/>
                <a:ea typeface="DFKai-SB" pitchFamily="65" charset="-120"/>
                <a:cs typeface="Aharoni" pitchFamily="2" charset="-79"/>
              </a:rPr>
              <a:t>Dnes hraje B mužstvo v o 1. místo v okresním přeboru. Na podzim jsme doma prohráli.</a:t>
            </a:r>
          </a:p>
          <a:p>
            <a:pPr algn="ctr"/>
            <a:r>
              <a:rPr lang="cs-CZ" sz="4000" dirty="0" smtClean="0">
                <a:solidFill>
                  <a:srgbClr val="990000"/>
                </a:solidFill>
                <a:effectLst>
                  <a:outerShdw blurRad="38100" dist="38100" dir="2700000" algn="tl">
                    <a:srgbClr val="000000">
                      <a:alpha val="43137"/>
                    </a:srgbClr>
                  </a:outerShdw>
                </a:effectLst>
                <a:latin typeface="Bauhaus 93" pitchFamily="82" charset="0"/>
                <a:ea typeface="DFKai-SB" pitchFamily="65" charset="-120"/>
              </a:rPr>
              <a:t>FK Libochovice  - SK </a:t>
            </a:r>
            <a:r>
              <a:rPr lang="cs-CZ" sz="4000" dirty="0" err="1" smtClean="0">
                <a:solidFill>
                  <a:srgbClr val="990000"/>
                </a:solidFill>
                <a:effectLst>
                  <a:outerShdw blurRad="38100" dist="38100" dir="2700000" algn="tl">
                    <a:srgbClr val="000000">
                      <a:alpha val="43137"/>
                    </a:srgbClr>
                  </a:outerShdw>
                </a:effectLst>
                <a:latin typeface="Bauhaus 93" pitchFamily="82" charset="0"/>
                <a:ea typeface="DFKai-SB" pitchFamily="65" charset="-120"/>
              </a:rPr>
              <a:t>Štětí</a:t>
            </a:r>
            <a:r>
              <a:rPr lang="cs-CZ" sz="4000" dirty="0" smtClean="0">
                <a:solidFill>
                  <a:srgbClr val="990000"/>
                </a:solidFill>
                <a:effectLst>
                  <a:outerShdw blurRad="38100" dist="38100" dir="2700000" algn="tl">
                    <a:srgbClr val="000000">
                      <a:alpha val="43137"/>
                    </a:srgbClr>
                  </a:outerShdw>
                </a:effectLst>
                <a:latin typeface="Bauhaus 93" pitchFamily="82" charset="0"/>
                <a:ea typeface="DFKai-SB" pitchFamily="65" charset="-120"/>
              </a:rPr>
              <a:t> B</a:t>
            </a:r>
            <a:endParaRPr lang="cs-CZ" sz="2000" dirty="0" smtClean="0">
              <a:solidFill>
                <a:srgbClr val="990000"/>
              </a:solidFill>
              <a:effectLst>
                <a:outerShdw blurRad="38100" dist="38100" dir="2700000" algn="tl">
                  <a:srgbClr val="000000">
                    <a:alpha val="43137"/>
                  </a:srgbClr>
                </a:outerShdw>
              </a:effectLst>
              <a:latin typeface="Bauhaus 93" pitchFamily="82" charset="0"/>
              <a:ea typeface="DFKai-SB" pitchFamily="65" charset="-120"/>
            </a:endParaRPr>
          </a:p>
          <a:p>
            <a:pPr algn="ctr"/>
            <a:r>
              <a:rPr lang="cs-CZ" sz="2400" dirty="0" smtClean="0">
                <a:latin typeface="DFKai-SB" pitchFamily="65" charset="-120"/>
                <a:ea typeface="DFKai-SB" pitchFamily="65" charset="-120"/>
              </a:rPr>
              <a:t>Sobota 17.5.2014 17:00  </a:t>
            </a:r>
            <a:r>
              <a:rPr lang="cs-CZ" sz="2000" dirty="0" smtClean="0">
                <a:latin typeface="DFKai-SB" pitchFamily="65" charset="-120"/>
                <a:ea typeface="DFKai-SB" pitchFamily="65" charset="-120"/>
              </a:rPr>
              <a:t>22.kolo</a:t>
            </a:r>
            <a:endParaRPr lang="cs-CZ" sz="2000" dirty="0">
              <a:latin typeface="DFKai-SB" pitchFamily="65" charset="-120"/>
              <a:ea typeface="DFKai-SB" pitchFamily="65" charset="-120"/>
            </a:endParaRPr>
          </a:p>
        </p:txBody>
      </p:sp>
      <p:sp>
        <p:nvSpPr>
          <p:cNvPr id="6" name="Obdélník 5"/>
          <p:cNvSpPr/>
          <p:nvPr/>
        </p:nvSpPr>
        <p:spPr>
          <a:xfrm>
            <a:off x="5647556" y="4267572"/>
            <a:ext cx="4320480" cy="1938992"/>
          </a:xfrm>
          <a:prstGeom prst="rect">
            <a:avLst/>
          </a:prstGeom>
        </p:spPr>
        <p:txBody>
          <a:bodyPr wrap="square">
            <a:spAutoFit/>
          </a:bodyPr>
          <a:lstStyle/>
          <a:p>
            <a:pPr algn="ctr">
              <a:defRPr/>
            </a:pPr>
            <a:r>
              <a:rPr lang="cs-CZ" sz="1800" u="sng" dirty="0" smtClean="0">
                <a:gradFill flip="none" rotWithShape="1">
                  <a:gsLst>
                    <a:gs pos="0">
                      <a:srgbClr val="000000"/>
                    </a:gs>
                    <a:gs pos="39999">
                      <a:srgbClr val="0A128C"/>
                    </a:gs>
                    <a:gs pos="70000">
                      <a:srgbClr val="181CC7"/>
                    </a:gs>
                    <a:gs pos="88000">
                      <a:srgbClr val="7005D4"/>
                    </a:gs>
                    <a:gs pos="100000">
                      <a:srgbClr val="8C3D91"/>
                    </a:gs>
                  </a:gsLst>
                  <a:path path="circle">
                    <a:fillToRect l="100000" t="100000"/>
                  </a:path>
                  <a:tileRect r="-100000" b="-100000"/>
                </a:gradFill>
                <a:effectLst>
                  <a:outerShdw blurRad="38100" dist="38100" dir="2700000" algn="tl">
                    <a:srgbClr val="000000">
                      <a:alpha val="43137"/>
                    </a:srgbClr>
                  </a:outerShdw>
                </a:effectLst>
              </a:rPr>
              <a:t>SK Mondi </a:t>
            </a:r>
            <a:r>
              <a:rPr lang="cs-CZ" sz="1800" u="sng" dirty="0" err="1" smtClean="0">
                <a:gradFill flip="none" rotWithShape="1">
                  <a:gsLst>
                    <a:gs pos="0">
                      <a:srgbClr val="000000"/>
                    </a:gs>
                    <a:gs pos="39999">
                      <a:srgbClr val="0A128C"/>
                    </a:gs>
                    <a:gs pos="70000">
                      <a:srgbClr val="181CC7"/>
                    </a:gs>
                    <a:gs pos="88000">
                      <a:srgbClr val="7005D4"/>
                    </a:gs>
                    <a:gs pos="100000">
                      <a:srgbClr val="8C3D91"/>
                    </a:gs>
                  </a:gsLst>
                  <a:path path="circle">
                    <a:fillToRect l="100000" t="100000"/>
                  </a:path>
                  <a:tileRect r="-100000" b="-100000"/>
                </a:gradFill>
                <a:effectLst>
                  <a:outerShdw blurRad="38100" dist="38100" dir="2700000" algn="tl">
                    <a:srgbClr val="000000">
                      <a:alpha val="43137"/>
                    </a:srgbClr>
                  </a:outerShdw>
                </a:effectLst>
              </a:rPr>
              <a:t>Štětí</a:t>
            </a:r>
            <a:r>
              <a:rPr lang="cs-CZ" sz="1800" u="sng" dirty="0" smtClean="0">
                <a:gradFill flip="none" rotWithShape="1">
                  <a:gsLst>
                    <a:gs pos="0">
                      <a:srgbClr val="000000"/>
                    </a:gs>
                    <a:gs pos="39999">
                      <a:srgbClr val="0A128C"/>
                    </a:gs>
                    <a:gs pos="70000">
                      <a:srgbClr val="181CC7"/>
                    </a:gs>
                    <a:gs pos="88000">
                      <a:srgbClr val="7005D4"/>
                    </a:gs>
                    <a:gs pos="100000">
                      <a:srgbClr val="8C3D91"/>
                    </a:gs>
                  </a:gsLst>
                  <a:path path="circle">
                    <a:fillToRect l="100000" t="100000"/>
                  </a:path>
                  <a:tileRect r="-100000" b="-100000"/>
                </a:gradFill>
                <a:effectLst>
                  <a:outerShdw blurRad="38100" dist="38100" dir="2700000" algn="tl">
                    <a:srgbClr val="000000">
                      <a:alpha val="43137"/>
                    </a:srgbClr>
                  </a:outerShdw>
                </a:effectLst>
              </a:rPr>
              <a:t> B – FK Libochovice</a:t>
            </a:r>
          </a:p>
          <a:p>
            <a:pPr algn="ctr">
              <a:defRPr/>
            </a:pPr>
            <a:r>
              <a:rPr lang="cs-CZ" sz="1800" u="sng" dirty="0" smtClean="0">
                <a:gradFill flip="none" rotWithShape="1">
                  <a:gsLst>
                    <a:gs pos="0">
                      <a:srgbClr val="000000"/>
                    </a:gs>
                    <a:gs pos="39999">
                      <a:srgbClr val="0A128C"/>
                    </a:gs>
                    <a:gs pos="70000">
                      <a:srgbClr val="181CC7"/>
                    </a:gs>
                    <a:gs pos="88000">
                      <a:srgbClr val="7005D4"/>
                    </a:gs>
                    <a:gs pos="100000">
                      <a:srgbClr val="8C3D91"/>
                    </a:gs>
                  </a:gsLst>
                  <a:path path="circle">
                    <a:fillToRect l="100000" t="100000"/>
                  </a:path>
                  <a:tileRect r="-100000" b="-100000"/>
                </a:gradFill>
                <a:effectLst>
                  <a:outerShdw blurRad="38100" dist="38100" dir="2700000" algn="tl">
                    <a:srgbClr val="000000">
                      <a:alpha val="43137"/>
                    </a:srgbClr>
                  </a:outerShdw>
                </a:effectLst>
              </a:rPr>
              <a:t>1:3(0:0)    19.10.2013  9.kolo</a:t>
            </a:r>
            <a:endParaRPr lang="cs-CZ" u="sng" dirty="0" smtClean="0">
              <a:gradFill flip="none" rotWithShape="1">
                <a:gsLst>
                  <a:gs pos="0">
                    <a:srgbClr val="000000"/>
                  </a:gs>
                  <a:gs pos="39999">
                    <a:srgbClr val="0A128C"/>
                  </a:gs>
                  <a:gs pos="70000">
                    <a:srgbClr val="181CC7"/>
                  </a:gs>
                  <a:gs pos="88000">
                    <a:srgbClr val="7005D4"/>
                  </a:gs>
                  <a:gs pos="100000">
                    <a:srgbClr val="8C3D91"/>
                  </a:gs>
                </a:gsLst>
                <a:path path="circle">
                  <a:fillToRect l="100000" t="100000"/>
                </a:path>
                <a:tileRect r="-100000" b="-100000"/>
              </a:gradFill>
              <a:effectLst>
                <a:outerShdw blurRad="38100" dist="38100" dir="2700000" algn="tl">
                  <a:srgbClr val="000000">
                    <a:alpha val="43137"/>
                  </a:srgbClr>
                </a:outerShdw>
              </a:effectLst>
            </a:endParaRP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Peterka 1</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Bánovčin</a:t>
            </a:r>
            <a:r>
              <a:rPr lang="cs-CZ" b="0" dirty="0" smtClean="0">
                <a:latin typeface="Arial" pitchFamily="34" charset="0"/>
                <a:cs typeface="Arial" pitchFamily="34" charset="0"/>
              </a:rPr>
              <a:t>-</a:t>
            </a:r>
            <a:r>
              <a:rPr lang="cs-CZ" b="0" dirty="0" err="1" smtClean="0">
                <a:latin typeface="Arial" pitchFamily="34" charset="0"/>
                <a:cs typeface="Arial" pitchFamily="34" charset="0"/>
              </a:rPr>
              <a:t>Poráč</a:t>
            </a:r>
            <a:r>
              <a:rPr lang="cs-CZ" b="0" dirty="0" smtClean="0">
                <a:latin typeface="Arial" pitchFamily="34" charset="0"/>
                <a:cs typeface="Arial" pitchFamily="34" charset="0"/>
              </a:rPr>
              <a:t>, Toman, Slavík(71. Vodička), </a:t>
            </a:r>
          </a:p>
          <a:p>
            <a:r>
              <a:rPr lang="cs-CZ" b="0" dirty="0" smtClean="0">
                <a:latin typeface="Arial" pitchFamily="34" charset="0"/>
                <a:cs typeface="Arial" pitchFamily="34" charset="0"/>
              </a:rPr>
              <a:t>               Weber- Peterka, Matoušek, Malý, Mencl-</a:t>
            </a:r>
          </a:p>
          <a:p>
            <a:r>
              <a:rPr lang="cs-CZ" b="0" dirty="0" smtClean="0">
                <a:latin typeface="Arial" pitchFamily="34" charset="0"/>
                <a:cs typeface="Arial" pitchFamily="34" charset="0"/>
              </a:rPr>
              <a:t>              Pilař(45. </a:t>
            </a:r>
            <a:r>
              <a:rPr lang="cs-CZ" b="0" dirty="0" err="1" smtClean="0">
                <a:latin typeface="Arial" pitchFamily="34" charset="0"/>
                <a:cs typeface="Arial" pitchFamily="34" charset="0"/>
              </a:rPr>
              <a:t>P.Vaněk</a:t>
            </a:r>
            <a:r>
              <a:rPr lang="cs-CZ" b="0" dirty="0" smtClean="0">
                <a:latin typeface="Arial" pitchFamily="34" charset="0"/>
                <a:cs typeface="Arial" pitchFamily="34" charset="0"/>
              </a:rPr>
              <a:t>), Jansa  </a:t>
            </a:r>
          </a:p>
          <a:p>
            <a:r>
              <a:rPr lang="cs-CZ" b="0" u="sng" dirty="0" smtClean="0">
                <a:latin typeface="Arial" pitchFamily="34" charset="0"/>
                <a:cs typeface="Arial" pitchFamily="34" charset="0"/>
              </a:rPr>
              <a:t>Připraveni:</a:t>
            </a:r>
            <a:r>
              <a:rPr lang="cs-CZ" b="0" dirty="0" smtClean="0">
                <a:latin typeface="Arial" pitchFamily="34" charset="0"/>
                <a:cs typeface="Arial" pitchFamily="34" charset="0"/>
              </a:rPr>
              <a:t> </a:t>
            </a:r>
            <a:r>
              <a:rPr lang="cs-CZ" b="0" dirty="0" err="1" smtClean="0">
                <a:latin typeface="Arial" pitchFamily="34" charset="0"/>
                <a:cs typeface="Arial" pitchFamily="34" charset="0"/>
              </a:rPr>
              <a:t>Németh</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.Šíma, Černý, </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J.Ransdorf</a:t>
            </a:r>
            <a:r>
              <a:rPr lang="cs-CZ" b="0" dirty="0" smtClean="0">
                <a:latin typeface="Arial" pitchFamily="34" charset="0"/>
                <a:cs typeface="Arial" pitchFamily="34" charset="0"/>
              </a:rPr>
              <a:t> </a:t>
            </a:r>
            <a:r>
              <a:rPr lang="cs-CZ" b="0" u="sng" dirty="0" smtClean="0">
                <a:latin typeface="Arial" pitchFamily="34" charset="0"/>
                <a:cs typeface="Arial" pitchFamily="34" charset="0"/>
              </a:rPr>
              <a:t>Vedoucí:</a:t>
            </a:r>
            <a:r>
              <a:rPr lang="cs-CZ" b="0" dirty="0" smtClean="0">
                <a:latin typeface="Arial" pitchFamily="34" charset="0"/>
                <a:cs typeface="Arial" pitchFamily="34" charset="0"/>
              </a:rPr>
              <a:t> </a:t>
            </a:r>
            <a:r>
              <a:rPr lang="cs-CZ" b="0" dirty="0" err="1" smtClean="0">
                <a:latin typeface="Arial" pitchFamily="34" charset="0"/>
                <a:cs typeface="Arial" pitchFamily="34" charset="0"/>
              </a:rPr>
              <a:t>V</a:t>
            </a:r>
            <a:r>
              <a:rPr lang="cs-CZ" b="0" dirty="0" smtClean="0">
                <a:latin typeface="Arial" pitchFamily="34" charset="0"/>
                <a:cs typeface="Arial" pitchFamily="34" charset="0"/>
              </a:rPr>
              <a:t>.</a:t>
            </a:r>
            <a:r>
              <a:rPr lang="cs-CZ" b="0" dirty="0" err="1" smtClean="0">
                <a:latin typeface="Arial" pitchFamily="34" charset="0"/>
                <a:cs typeface="Arial" pitchFamily="34" charset="0"/>
              </a:rPr>
              <a:t>Minárik</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Barva-</a:t>
            </a:r>
            <a:r>
              <a:rPr lang="cs-CZ" b="0" dirty="0" err="1" smtClean="0">
                <a:latin typeface="Arial" pitchFamily="34" charset="0"/>
                <a:cs typeface="Arial" pitchFamily="34" charset="0"/>
              </a:rPr>
              <a:t>Mecera</a:t>
            </a:r>
            <a:r>
              <a:rPr lang="cs-CZ" b="0" dirty="0" smtClean="0">
                <a:latin typeface="Arial" pitchFamily="34" charset="0"/>
                <a:cs typeface="Arial" pitchFamily="34" charset="0"/>
              </a:rPr>
              <a:t>, </a:t>
            </a:r>
            <a:r>
              <a:rPr lang="cs-CZ" b="0" dirty="0" err="1" smtClean="0">
                <a:latin typeface="Arial" pitchFamily="34" charset="0"/>
                <a:cs typeface="Arial" pitchFamily="34" charset="0"/>
              </a:rPr>
              <a:t>Vlašič</a:t>
            </a:r>
            <a:r>
              <a:rPr lang="cs-CZ" b="0" dirty="0" smtClean="0">
                <a:latin typeface="Arial" pitchFamily="34" charset="0"/>
                <a:cs typeface="Arial" pitchFamily="34" charset="0"/>
              </a:rPr>
              <a:t> st.</a:t>
            </a:r>
            <a:endParaRPr lang="cs-CZ" u="sng" dirty="0">
              <a:effectLst>
                <a:outerShdw blurRad="38100" dist="38100" dir="2700000" algn="tl">
                  <a:srgbClr val="000000">
                    <a:alpha val="43137"/>
                  </a:srgbClr>
                </a:outerShdw>
              </a:effectLst>
            </a:endParaRPr>
          </a:p>
        </p:txBody>
      </p:sp>
      <p:pic>
        <p:nvPicPr>
          <p:cNvPr id="52225" name="Picture 1"/>
          <p:cNvPicPr>
            <a:picLocks noChangeAspect="1" noChangeArrowheads="1"/>
          </p:cNvPicPr>
          <p:nvPr/>
        </p:nvPicPr>
        <p:blipFill>
          <a:blip r:embed="rId6" cstate="print"/>
          <a:srcRect/>
          <a:stretch>
            <a:fillRect/>
          </a:stretch>
        </p:blipFill>
        <p:spPr bwMode="auto">
          <a:xfrm>
            <a:off x="8455868" y="5635724"/>
            <a:ext cx="1335782" cy="11970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74948" y="6643836"/>
            <a:ext cx="4536504" cy="307777"/>
          </a:xfrm>
          <a:prstGeom prst="rect">
            <a:avLst/>
          </a:prstGeom>
          <a:solidFill>
            <a:srgbClr val="FFFF00"/>
          </a:solidFill>
        </p:spPr>
        <p:txBody>
          <a:bodyPr wrap="square" rtlCol="0">
            <a:spAutoFit/>
          </a:bodyPr>
          <a:lstStyle/>
          <a:p>
            <a:pPr algn="ctr"/>
            <a:r>
              <a:rPr lang="cs-CZ" sz="1400" dirty="0" smtClean="0">
                <a:latin typeface="Tahoma" pitchFamily="34" charset="0"/>
                <a:ea typeface="Tahoma" pitchFamily="34" charset="0"/>
                <a:cs typeface="Tahoma" pitchFamily="34" charset="0"/>
              </a:rPr>
              <a:t>SK </a:t>
            </a:r>
            <a:r>
              <a:rPr lang="cs-CZ" sz="1400" dirty="0" err="1" smtClean="0">
                <a:latin typeface="Tahoma" pitchFamily="34" charset="0"/>
                <a:ea typeface="Tahoma" pitchFamily="34" charset="0"/>
                <a:cs typeface="Tahoma" pitchFamily="34" charset="0"/>
              </a:rPr>
              <a:t>Lukavec</a:t>
            </a:r>
            <a:r>
              <a:rPr lang="cs-CZ" sz="1400" dirty="0" smtClean="0">
                <a:latin typeface="Tahoma" pitchFamily="34" charset="0"/>
                <a:ea typeface="Tahoma" pitchFamily="34" charset="0"/>
                <a:cs typeface="Tahoma" pitchFamily="34" charset="0"/>
              </a:rPr>
              <a:t> – SK </a:t>
            </a:r>
            <a:r>
              <a:rPr lang="cs-CZ" sz="1400" dirty="0" err="1" smtClean="0">
                <a:latin typeface="Tahoma" pitchFamily="34" charset="0"/>
                <a:ea typeface="Tahoma" pitchFamily="34" charset="0"/>
                <a:cs typeface="Tahoma" pitchFamily="34" charset="0"/>
              </a:rPr>
              <a:t>Štětí</a:t>
            </a:r>
            <a:r>
              <a:rPr lang="cs-CZ" sz="1400" dirty="0" smtClean="0">
                <a:latin typeface="Tahoma" pitchFamily="34" charset="0"/>
                <a:ea typeface="Tahoma" pitchFamily="34" charset="0"/>
                <a:cs typeface="Tahoma" pitchFamily="34" charset="0"/>
              </a:rPr>
              <a:t> B 3.5.2014 </a:t>
            </a:r>
            <a:endParaRPr lang="cs-CZ" sz="1400" dirty="0">
              <a:latin typeface="Tahoma" pitchFamily="34" charset="0"/>
              <a:ea typeface="Tahoma" pitchFamily="34" charset="0"/>
              <a:cs typeface="Tahoma" pitchFamily="34" charset="0"/>
            </a:endParaRPr>
          </a:p>
        </p:txBody>
      </p:sp>
      <p:pic>
        <p:nvPicPr>
          <p:cNvPr id="48130" name="Picture 2"/>
          <p:cNvPicPr>
            <a:picLocks noChangeAspect="1" noChangeArrowheads="1"/>
          </p:cNvPicPr>
          <p:nvPr/>
        </p:nvPicPr>
        <p:blipFill>
          <a:blip r:embed="rId2" cstate="print"/>
          <a:srcRect/>
          <a:stretch>
            <a:fillRect/>
          </a:stretch>
        </p:blipFill>
        <p:spPr bwMode="auto">
          <a:xfrm>
            <a:off x="174948" y="3547492"/>
            <a:ext cx="4464496" cy="2977704"/>
          </a:xfrm>
          <a:prstGeom prst="rect">
            <a:avLst/>
          </a:prstGeom>
          <a:noFill/>
          <a:ln w="9525">
            <a:noFill/>
            <a:miter lim="800000"/>
            <a:headEnd/>
            <a:tailEnd/>
          </a:ln>
        </p:spPr>
      </p:pic>
      <p:sp>
        <p:nvSpPr>
          <p:cNvPr id="5" name="TextovéPole 4"/>
          <p:cNvSpPr txBox="1"/>
          <p:nvPr/>
        </p:nvSpPr>
        <p:spPr>
          <a:xfrm>
            <a:off x="174948" y="3115444"/>
            <a:ext cx="4536504" cy="307777"/>
          </a:xfrm>
          <a:prstGeom prst="rect">
            <a:avLst/>
          </a:prstGeom>
          <a:solidFill>
            <a:srgbClr val="FFFF00"/>
          </a:solidFill>
        </p:spPr>
        <p:txBody>
          <a:bodyPr wrap="square" rtlCol="0">
            <a:spAutoFit/>
          </a:bodyPr>
          <a:lstStyle/>
          <a:p>
            <a:pPr algn="ctr"/>
            <a:r>
              <a:rPr lang="cs-CZ" sz="1400" dirty="0" smtClean="0">
                <a:latin typeface="Tahoma" pitchFamily="34" charset="0"/>
                <a:ea typeface="Tahoma" pitchFamily="34" charset="0"/>
                <a:cs typeface="Tahoma" pitchFamily="34" charset="0"/>
              </a:rPr>
              <a:t>SK </a:t>
            </a:r>
            <a:r>
              <a:rPr lang="cs-CZ" sz="1400" dirty="0" err="1" smtClean="0">
                <a:latin typeface="Tahoma" pitchFamily="34" charset="0"/>
                <a:ea typeface="Tahoma" pitchFamily="34" charset="0"/>
                <a:cs typeface="Tahoma" pitchFamily="34" charset="0"/>
              </a:rPr>
              <a:t>Štětí</a:t>
            </a:r>
            <a:r>
              <a:rPr lang="cs-CZ" sz="1400" dirty="0" smtClean="0">
                <a:latin typeface="Tahoma" pitchFamily="34" charset="0"/>
                <a:ea typeface="Tahoma" pitchFamily="34" charset="0"/>
                <a:cs typeface="Tahoma" pitchFamily="34" charset="0"/>
              </a:rPr>
              <a:t> B – SK </a:t>
            </a:r>
            <a:r>
              <a:rPr lang="cs-CZ" sz="1400" dirty="0" err="1" smtClean="0">
                <a:latin typeface="Tahoma" pitchFamily="34" charset="0"/>
                <a:ea typeface="Tahoma" pitchFamily="34" charset="0"/>
                <a:cs typeface="Tahoma" pitchFamily="34" charset="0"/>
              </a:rPr>
              <a:t>Liběšice</a:t>
            </a:r>
            <a:r>
              <a:rPr lang="cs-CZ" sz="1400" dirty="0" smtClean="0">
                <a:latin typeface="Tahoma" pitchFamily="34" charset="0"/>
                <a:ea typeface="Tahoma" pitchFamily="34" charset="0"/>
                <a:cs typeface="Tahoma" pitchFamily="34" charset="0"/>
              </a:rPr>
              <a:t>  11.5.2014 </a:t>
            </a:r>
            <a:endParaRPr lang="cs-CZ" sz="1400" dirty="0">
              <a:latin typeface="Tahoma" pitchFamily="34" charset="0"/>
              <a:ea typeface="Tahoma" pitchFamily="34" charset="0"/>
              <a:cs typeface="Tahoma" pitchFamily="34" charset="0"/>
            </a:endParaRPr>
          </a:p>
        </p:txBody>
      </p:sp>
      <p:pic>
        <p:nvPicPr>
          <p:cNvPr id="51201" name="Picture 1"/>
          <p:cNvPicPr>
            <a:picLocks noChangeAspect="1" noChangeArrowheads="1"/>
          </p:cNvPicPr>
          <p:nvPr/>
        </p:nvPicPr>
        <p:blipFill>
          <a:blip r:embed="rId3" cstate="print"/>
          <a:srcRect/>
          <a:stretch>
            <a:fillRect/>
          </a:stretch>
        </p:blipFill>
        <p:spPr bwMode="auto">
          <a:xfrm>
            <a:off x="174948" y="235124"/>
            <a:ext cx="4536504" cy="2808312"/>
          </a:xfrm>
          <a:prstGeom prst="rect">
            <a:avLst/>
          </a:prstGeom>
          <a:noFill/>
          <a:ln w="9525">
            <a:noFill/>
            <a:miter lim="800000"/>
            <a:headEnd/>
            <a:tailEnd/>
          </a:ln>
        </p:spPr>
      </p:pic>
      <p:sp>
        <p:nvSpPr>
          <p:cNvPr id="7" name="TextovéPole 6"/>
          <p:cNvSpPr txBox="1"/>
          <p:nvPr/>
        </p:nvSpPr>
        <p:spPr>
          <a:xfrm>
            <a:off x="5647556" y="1243236"/>
            <a:ext cx="4392488" cy="1107996"/>
          </a:xfrm>
          <a:prstGeom prst="rect">
            <a:avLst/>
          </a:prstGeom>
          <a:blipFill dpi="0" rotWithShape="1">
            <a:blip r:embed="rId4" cstate="print">
              <a:alphaModFix amt="67000"/>
            </a:blip>
            <a:srcRect/>
            <a:stretch>
              <a:fillRect/>
            </a:stretch>
          </a:blipFill>
        </p:spPr>
        <p:txBody>
          <a:bodyPr wrap="square" rtlCol="0">
            <a:spAutoFit/>
          </a:bodyPr>
          <a:lstStyle/>
          <a:p>
            <a:pPr algn="ctr"/>
            <a:r>
              <a:rPr lang="cs-CZ" sz="2600" dirty="0" smtClean="0"/>
              <a:t>SK Český Brod – SK </a:t>
            </a:r>
            <a:r>
              <a:rPr lang="cs-CZ" sz="2600" dirty="0" err="1" smtClean="0"/>
              <a:t>Štětí</a:t>
            </a:r>
            <a:endParaRPr lang="cs-CZ" sz="2600" dirty="0" smtClean="0"/>
          </a:p>
          <a:p>
            <a:pPr algn="ctr"/>
            <a:r>
              <a:rPr lang="cs-CZ" sz="2000" dirty="0" smtClean="0"/>
              <a:t>Sobota 24.5.2014 17:00</a:t>
            </a:r>
          </a:p>
          <a:p>
            <a:pPr algn="ctr"/>
            <a:r>
              <a:rPr lang="cs-CZ" sz="2000" dirty="0" smtClean="0"/>
              <a:t>autobus odjíždí ve 14:30</a:t>
            </a:r>
            <a:endParaRPr lang="cs-CZ" sz="2000" dirty="0"/>
          </a:p>
        </p:txBody>
      </p:sp>
      <p:sp>
        <p:nvSpPr>
          <p:cNvPr id="8" name="Obdélník 7"/>
          <p:cNvSpPr/>
          <p:nvPr/>
        </p:nvSpPr>
        <p:spPr>
          <a:xfrm>
            <a:off x="5575548" y="163116"/>
            <a:ext cx="4520027" cy="923330"/>
          </a:xfrm>
          <a:prstGeom prst="rect">
            <a:avLst/>
          </a:prstGeom>
          <a:gradFill>
            <a:gsLst>
              <a:gs pos="0">
                <a:srgbClr val="FBEAC7">
                  <a:alpha val="70000"/>
                </a:srgbClr>
              </a:gs>
              <a:gs pos="17999">
                <a:srgbClr val="FEE7F2"/>
              </a:gs>
              <a:gs pos="36000">
                <a:srgbClr val="FAC77D"/>
              </a:gs>
              <a:gs pos="61000">
                <a:srgbClr val="FBA97D"/>
              </a:gs>
              <a:gs pos="82001">
                <a:srgbClr val="FBD49C"/>
              </a:gs>
              <a:gs pos="100000">
                <a:srgbClr val="FEE7F2"/>
              </a:gs>
            </a:gsLst>
            <a:lin ang="5400000" scaled="0"/>
          </a:gra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POZVÁNKY</a:t>
            </a:r>
            <a:endParaRPr lang="cs-CZ"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ovéPole 8"/>
          <p:cNvSpPr txBox="1"/>
          <p:nvPr/>
        </p:nvSpPr>
        <p:spPr>
          <a:xfrm>
            <a:off x="5719564" y="4051548"/>
            <a:ext cx="4248472" cy="1231106"/>
          </a:xfrm>
          <a:prstGeom prst="rect">
            <a:avLst/>
          </a:prstGeom>
          <a:blipFill dpi="0" rotWithShape="1">
            <a:blip r:embed="rId5" cstate="print">
              <a:alphaModFix amt="79000"/>
            </a:blip>
            <a:srcRect/>
            <a:stretch>
              <a:fillRect/>
            </a:stretch>
          </a:blipFill>
        </p:spPr>
        <p:txBody>
          <a:bodyPr wrap="square" rtlCol="0">
            <a:spAutoFit/>
          </a:bodyPr>
          <a:lstStyle/>
          <a:p>
            <a:pPr algn="ctr"/>
            <a:r>
              <a:rPr lang="cs-CZ" sz="3000" dirty="0" smtClean="0"/>
              <a:t>SK </a:t>
            </a:r>
            <a:r>
              <a:rPr lang="cs-CZ" sz="3000" dirty="0" err="1" smtClean="0"/>
              <a:t>Štětí</a:t>
            </a:r>
            <a:r>
              <a:rPr lang="cs-CZ" sz="3000" dirty="0" smtClean="0"/>
              <a:t>  - FK Motorlet</a:t>
            </a:r>
          </a:p>
          <a:p>
            <a:pPr algn="ctr"/>
            <a:r>
              <a:rPr lang="cs-CZ" sz="2400" dirty="0" smtClean="0"/>
              <a:t>Sobota 31.5.2014 10:15</a:t>
            </a:r>
            <a:endParaRPr lang="cs-CZ" sz="2000" dirty="0" smtClean="0"/>
          </a:p>
          <a:p>
            <a:pPr algn="ctr"/>
            <a:endParaRPr lang="cs-CZ" sz="2000" dirty="0"/>
          </a:p>
        </p:txBody>
      </p:sp>
      <p:pic>
        <p:nvPicPr>
          <p:cNvPr id="47106" name="Picture 2"/>
          <p:cNvPicPr>
            <a:picLocks noChangeAspect="1" noChangeArrowheads="1"/>
          </p:cNvPicPr>
          <p:nvPr/>
        </p:nvPicPr>
        <p:blipFill>
          <a:blip r:embed="rId6" cstate="print"/>
          <a:srcRect/>
          <a:stretch>
            <a:fillRect/>
          </a:stretch>
        </p:blipFill>
        <p:spPr bwMode="auto">
          <a:xfrm>
            <a:off x="6079604" y="2611388"/>
            <a:ext cx="1215008" cy="1209675"/>
          </a:xfrm>
          <a:prstGeom prst="rect">
            <a:avLst/>
          </a:prstGeom>
          <a:noFill/>
          <a:ln w="9525">
            <a:noFill/>
            <a:miter lim="800000"/>
            <a:headEnd/>
            <a:tailEnd/>
          </a:ln>
        </p:spPr>
      </p:pic>
      <p:pic>
        <p:nvPicPr>
          <p:cNvPr id="47107" name="Picture 3"/>
          <p:cNvPicPr>
            <a:picLocks noChangeAspect="1" noChangeArrowheads="1"/>
          </p:cNvPicPr>
          <p:nvPr/>
        </p:nvPicPr>
        <p:blipFill>
          <a:blip r:embed="rId7" cstate="print"/>
          <a:srcRect/>
          <a:stretch>
            <a:fillRect/>
          </a:stretch>
        </p:blipFill>
        <p:spPr bwMode="auto">
          <a:xfrm>
            <a:off x="6079604" y="5419700"/>
            <a:ext cx="1204342" cy="1306835"/>
          </a:xfrm>
          <a:prstGeom prst="rect">
            <a:avLst/>
          </a:prstGeom>
          <a:noFill/>
          <a:ln w="9525">
            <a:noFill/>
            <a:miter lim="800000"/>
            <a:headEnd/>
            <a:tailEnd/>
          </a:ln>
        </p:spPr>
      </p:pic>
      <p:pic>
        <p:nvPicPr>
          <p:cNvPr id="47108" name="Picture 4"/>
          <p:cNvPicPr>
            <a:picLocks noChangeAspect="1" noChangeArrowheads="1"/>
          </p:cNvPicPr>
          <p:nvPr/>
        </p:nvPicPr>
        <p:blipFill>
          <a:blip r:embed="rId8" cstate="print"/>
          <a:srcRect/>
          <a:stretch>
            <a:fillRect/>
          </a:stretch>
        </p:blipFill>
        <p:spPr bwMode="auto">
          <a:xfrm>
            <a:off x="8023820" y="5419700"/>
            <a:ext cx="1344134" cy="1296144"/>
          </a:xfrm>
          <a:prstGeom prst="rect">
            <a:avLst/>
          </a:prstGeom>
          <a:noFill/>
          <a:ln w="9525">
            <a:noFill/>
            <a:miter lim="800000"/>
            <a:headEnd/>
            <a:tailEnd/>
          </a:ln>
        </p:spPr>
      </p:pic>
      <p:pic>
        <p:nvPicPr>
          <p:cNvPr id="47109" name="Picture 5"/>
          <p:cNvPicPr>
            <a:picLocks noChangeAspect="1" noChangeArrowheads="1"/>
          </p:cNvPicPr>
          <p:nvPr/>
        </p:nvPicPr>
        <p:blipFill>
          <a:blip r:embed="rId9" cstate="print"/>
          <a:srcRect/>
          <a:stretch>
            <a:fillRect/>
          </a:stretch>
        </p:blipFill>
        <p:spPr bwMode="auto">
          <a:xfrm>
            <a:off x="8095828" y="2395364"/>
            <a:ext cx="1419225" cy="14954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74948" y="163116"/>
            <a:ext cx="4752528" cy="677108"/>
          </a:xfrm>
          <a:prstGeom prst="rect">
            <a:avLst/>
          </a:prstGeom>
          <a:blipFill dpi="0" rotWithShape="1">
            <a:blip r:embed="rId5" cstate="print">
              <a:alphaModFix amt="80000"/>
            </a:blip>
            <a:srcRect/>
            <a:stretch>
              <a:fillRect/>
            </a:stretch>
          </a:blipFill>
          <a:ln>
            <a:solidFill>
              <a:schemeClr val="bg1"/>
            </a:solidFill>
            <a:headEnd/>
            <a:tailEnd/>
          </a:ln>
        </p:spPr>
        <p:style>
          <a:lnRef idx="2">
            <a:schemeClr val="accent2"/>
          </a:lnRef>
          <a:fillRef idx="1">
            <a:schemeClr val="lt1"/>
          </a:fillRef>
          <a:effectRef idx="0">
            <a:schemeClr val="accent2"/>
          </a:effectRef>
          <a:fontRef idx="minor">
            <a:schemeClr val="dk1"/>
          </a:fontRef>
        </p:style>
        <p:txBody>
          <a:bodyPr lIns="0" tIns="0" rIns="0" bIns="0" anchor="b">
            <a:spAutoFit/>
            <a:flatTx/>
          </a:bodyPr>
          <a:lstStyle/>
          <a:p>
            <a:pPr algn="ctr" eaLnBrk="0" hangingPunct="0">
              <a:defRPr/>
            </a:pPr>
            <a:r>
              <a:rPr lang="cs-CZ" sz="4400" dirty="0">
                <a:ln>
                  <a:solidFill>
                    <a:schemeClr val="accent6">
                      <a:lumMod val="60000"/>
                      <a:lumOff val="40000"/>
                    </a:schemeClr>
                  </a:solidFill>
                </a:ln>
                <a:blipFill>
                  <a:blip r:embed="rId6"/>
                  <a:tile tx="0" ty="0" sx="100000" sy="100000" flip="none" algn="tl"/>
                </a:blipFill>
                <a:effectLst>
                  <a:outerShdw blurRad="50800" dist="50800" dir="5400000" algn="ctr" rotWithShape="0">
                    <a:srgbClr val="FFCC00"/>
                  </a:outerShdw>
                </a:effectLst>
                <a:latin typeface="Tahoma" pitchFamily="34" charset="0"/>
                <a:cs typeface="Tahoma" pitchFamily="34" charset="0"/>
              </a:rPr>
              <a:t> </a:t>
            </a:r>
            <a:r>
              <a:rPr lang="cs-CZ" sz="4400" dirty="0">
                <a:ln w="6350">
                  <a:solidFill>
                    <a:schemeClr val="accent6">
                      <a:lumMod val="60000"/>
                      <a:lumOff val="40000"/>
                    </a:schemeClr>
                  </a:solidFill>
                </a:ln>
                <a:blipFill>
                  <a:blip r:embed="rId7"/>
                  <a:tile tx="0" ty="0" sx="100000" sy="100000" flip="none" algn="tl"/>
                </a:blipFill>
                <a:effectLst>
                  <a:outerShdw blurRad="50800" dist="50800" dir="5400000" algn="ctr" rotWithShape="0">
                    <a:schemeClr val="bg1"/>
                  </a:outerShdw>
                </a:effectLst>
                <a:latin typeface="Leelawadee" pitchFamily="34" charset="-34"/>
                <a:ea typeface="MS Mincho" pitchFamily="49" charset="-128"/>
                <a:cs typeface="Leelawadee" pitchFamily="34" charset="-34"/>
              </a:rPr>
              <a:t>V Í T Á M E </a:t>
            </a:r>
            <a:endParaRPr lang="cs-CZ" sz="5400" b="0" dirty="0">
              <a:ln w="6350">
                <a:solidFill>
                  <a:schemeClr val="accent6">
                    <a:lumMod val="60000"/>
                    <a:lumOff val="40000"/>
                  </a:schemeClr>
                </a:solidFill>
              </a:ln>
              <a:blipFill>
                <a:blip r:embed="rId7"/>
                <a:tile tx="0" ty="0" sx="100000" sy="100000" flip="none" algn="tl"/>
              </a:blipFill>
              <a:effectLst>
                <a:outerShdw blurRad="50800" dist="50800" dir="5400000" algn="ctr" rotWithShape="0">
                  <a:schemeClr val="bg1"/>
                </a:outerShdw>
              </a:effectLst>
              <a:latin typeface="Leelawadee" pitchFamily="34" charset="-34"/>
              <a:ea typeface="MS Mincho" pitchFamily="49" charset="-128"/>
              <a:cs typeface="Leelawadee" pitchFamily="34" charset="-34"/>
            </a:endParaRPr>
          </a:p>
        </p:txBody>
      </p:sp>
      <p:sp>
        <p:nvSpPr>
          <p:cNvPr id="16" name="Text Box 128"/>
          <p:cNvSpPr txBox="1">
            <a:spLocks noChangeArrowheads="1"/>
          </p:cNvSpPr>
          <p:nvPr/>
        </p:nvSpPr>
        <p:spPr bwMode="auto">
          <a:xfrm>
            <a:off x="174948" y="955204"/>
            <a:ext cx="4752528" cy="646317"/>
          </a:xfrm>
          <a:prstGeom prst="rect">
            <a:avLst/>
          </a:prstGeom>
          <a:solidFill>
            <a:srgbClr val="FF9933"/>
          </a:solidFill>
          <a:ln w="9525">
            <a:noFill/>
            <a:round/>
            <a:headEnd/>
            <a:tailEnd/>
          </a:ln>
          <a:effectLst>
            <a:outerShdw blurRad="50800" dist="38100" dir="16200000" rotWithShape="0">
              <a:srgbClr val="FFFFCC">
                <a:alpha val="40000"/>
              </a:srgbClr>
            </a:outerShdw>
          </a:effectLst>
          <a:scene3d>
            <a:camera prst="orthographicFront">
              <a:rot lat="0" lon="21599968" rev="0"/>
            </a:camera>
            <a:lightRig rig="threePt" dir="t"/>
          </a:scene3d>
          <a:sp3d z="50800" extrusionH="76200" contourW="12700" prstMaterial="plastic">
            <a:bevelT/>
            <a:bevelB prst="angle"/>
            <a:extrusionClr>
              <a:schemeClr val="accent1">
                <a:lumMod val="75000"/>
              </a:schemeClr>
            </a:extrusionClr>
            <a:contourClr>
              <a:schemeClr val="accent1">
                <a:lumMod val="75000"/>
              </a:schemeClr>
            </a:contourClr>
          </a:sp3d>
        </p:spPr>
        <p:txBody>
          <a:bodyPr lIns="91425" tIns="45713" rIns="91425" bIns="45713">
            <a:spAutoFit/>
            <a:flatTx/>
          </a:bodyPr>
          <a:lstStyle/>
          <a:p>
            <a:pPr algn="ctr" eaLnBrk="0" hangingPunct="0">
              <a:defRPr/>
            </a:pPr>
            <a:r>
              <a:rPr lang="cs-CZ" sz="1800" dirty="0">
                <a:solidFill>
                  <a:srgbClr val="003300"/>
                </a:solidFill>
                <a:effectLst>
                  <a:outerShdw blurRad="38100" dist="38100" dir="2700000" algn="tl">
                    <a:srgbClr val="000000">
                      <a:alpha val="43137"/>
                    </a:srgbClr>
                  </a:outerShdw>
                </a:effectLst>
                <a:latin typeface="Tw Cen MT" pitchFamily="34" charset="-18"/>
              </a:rPr>
              <a:t>Při příležitosti dnešního utkání divizní soutěže skupiny B funkcionáře, hráče a příznivce</a:t>
            </a:r>
          </a:p>
        </p:txBody>
      </p:sp>
      <p:sp>
        <p:nvSpPr>
          <p:cNvPr id="7178" name="Rectangle 129"/>
          <p:cNvSpPr>
            <a:spLocks noChangeArrowheads="1"/>
          </p:cNvSpPr>
          <p:nvPr/>
        </p:nvSpPr>
        <p:spPr bwMode="auto">
          <a:xfrm>
            <a:off x="174625" y="1674813"/>
            <a:ext cx="4752975" cy="720725"/>
          </a:xfrm>
          <a:prstGeom prst="rect">
            <a:avLst/>
          </a:prstGeom>
          <a:solidFill>
            <a:schemeClr val="accent1">
              <a:lumMod val="40000"/>
              <a:lumOff val="60000"/>
            </a:schemeClr>
          </a:solidFill>
          <a:ln w="3175">
            <a:solidFill>
              <a:schemeClr val="accent6">
                <a:lumMod val="50000"/>
              </a:schemeClr>
            </a:solidFill>
            <a:miter lim="800000"/>
            <a:headEnd/>
            <a:tailEnd/>
          </a:ln>
        </p:spPr>
        <p:txBody>
          <a:bodyPr lIns="91425" tIns="45713" rIns="91425" bIns="45713"/>
          <a:lstStyle/>
          <a:p>
            <a:pPr algn="ctr" eaLnBrk="0" hangingPunct="0">
              <a:defRPr/>
            </a:pPr>
            <a:r>
              <a:rPr lang="cs-CZ" sz="4800" dirty="0">
                <a:solidFill>
                  <a:srgbClr val="CC0099"/>
                </a:solidFill>
                <a:latin typeface="Gisha" pitchFamily="34" charset="-79"/>
                <a:ea typeface="MS Gothic" pitchFamily="49" charset="-128"/>
                <a:cs typeface="Gisha" pitchFamily="34" charset="-79"/>
              </a:rPr>
              <a:t>SK Štětí</a:t>
            </a:r>
          </a:p>
        </p:txBody>
      </p:sp>
      <p:sp>
        <p:nvSpPr>
          <p:cNvPr id="7179" name="Rectangle 146"/>
          <p:cNvSpPr>
            <a:spLocks noChangeArrowheads="1"/>
          </p:cNvSpPr>
          <p:nvPr/>
        </p:nvSpPr>
        <p:spPr bwMode="auto">
          <a:xfrm>
            <a:off x="174948" y="2683396"/>
            <a:ext cx="4752975" cy="1223962"/>
          </a:xfrm>
          <a:prstGeom prst="rect">
            <a:avLst/>
          </a:prstGeom>
          <a:solidFill>
            <a:srgbClr val="CCFF33"/>
          </a:solidFill>
          <a:ln w="3175">
            <a:solidFill>
              <a:schemeClr val="accent6">
                <a:lumMod val="50000"/>
              </a:schemeClr>
            </a:solidFill>
            <a:miter lim="800000"/>
            <a:headEnd/>
            <a:tailEnd/>
          </a:ln>
        </p:spPr>
        <p:txBody>
          <a:bodyPr lIns="91425" tIns="45713" rIns="91425" bIns="45713"/>
          <a:lstStyle/>
          <a:p>
            <a:pPr algn="ctr" eaLnBrk="0" hangingPunct="0">
              <a:defRPr/>
            </a:pPr>
            <a:r>
              <a:rPr lang="cs-CZ" sz="4000" dirty="0" smtClean="0">
                <a:solidFill>
                  <a:srgbClr val="993300"/>
                </a:solidFill>
                <a:effectLst>
                  <a:outerShdw blurRad="38100" dist="38100" dir="2700000" algn="tl">
                    <a:srgbClr val="000000"/>
                  </a:outerShdw>
                </a:effectLst>
                <a:latin typeface="Gisha" pitchFamily="34" charset="-79"/>
                <a:ea typeface="MS PGothic" pitchFamily="34" charset="-128"/>
                <a:cs typeface="Gisha" pitchFamily="34" charset="-79"/>
              </a:rPr>
              <a:t>Sportovní klub Úvaly </a:t>
            </a:r>
          </a:p>
          <a:p>
            <a:pPr algn="ctr" eaLnBrk="0" hangingPunct="0">
              <a:defRPr/>
            </a:pPr>
            <a:r>
              <a:rPr lang="cs-CZ" sz="4000" dirty="0" smtClean="0">
                <a:solidFill>
                  <a:srgbClr val="009900"/>
                </a:solidFill>
                <a:effectLst>
                  <a:outerShdw blurRad="38100" dist="38100" dir="2700000" algn="tl">
                    <a:srgbClr val="000000"/>
                  </a:outerShdw>
                </a:effectLst>
                <a:latin typeface="Rockwell Extra Bold" pitchFamily="18" charset="0"/>
                <a:ea typeface="MS PGothic" pitchFamily="34" charset="-128"/>
                <a:cs typeface="Latha" pitchFamily="2"/>
              </a:rPr>
              <a:t>Chomutov</a:t>
            </a:r>
          </a:p>
        </p:txBody>
      </p:sp>
      <p:sp>
        <p:nvSpPr>
          <p:cNvPr id="12298" name="Text Box 147"/>
          <p:cNvSpPr txBox="1">
            <a:spLocks noChangeArrowheads="1"/>
          </p:cNvSpPr>
          <p:nvPr/>
        </p:nvSpPr>
        <p:spPr bwMode="auto">
          <a:xfrm>
            <a:off x="2335213" y="2324100"/>
            <a:ext cx="339725" cy="460375"/>
          </a:xfrm>
          <a:prstGeom prst="rect">
            <a:avLst/>
          </a:prstGeom>
          <a:noFill/>
          <a:ln w="9525">
            <a:noFill/>
            <a:miter lim="800000"/>
            <a:headEnd/>
            <a:tailEnd/>
          </a:ln>
        </p:spPr>
        <p:txBody>
          <a:bodyPr lIns="91425" tIns="45713" rIns="91425" bIns="45713">
            <a:spAutoFit/>
          </a:bodyPr>
          <a:lstStyle/>
          <a:p>
            <a:pPr algn="ctr" eaLnBrk="0" hangingPunct="0"/>
            <a:r>
              <a:rPr lang="cs-CZ" sz="2400" dirty="0">
                <a:latin typeface="Albertus MT" pitchFamily="18" charset="0"/>
              </a:rPr>
              <a:t>a</a:t>
            </a:r>
          </a:p>
        </p:txBody>
      </p:sp>
      <p:sp>
        <p:nvSpPr>
          <p:cNvPr id="7181" name="Text Box 148"/>
          <p:cNvSpPr txBox="1">
            <a:spLocks noChangeArrowheads="1"/>
          </p:cNvSpPr>
          <p:nvPr/>
        </p:nvSpPr>
        <p:spPr bwMode="auto">
          <a:xfrm>
            <a:off x="174948" y="3979540"/>
            <a:ext cx="4824536" cy="2785364"/>
          </a:xfrm>
          <a:prstGeom prst="rect">
            <a:avLst/>
          </a:prstGeom>
          <a:blipFill>
            <a:blip r:embed="rId8" cstate="print"/>
            <a:stretch>
              <a:fillRect/>
            </a:stretch>
          </a:blipFill>
          <a:ln w="9525">
            <a:no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500" i="1" u="sng" dirty="0">
                <a:ln w="3175">
                  <a:noFill/>
                </a:ln>
                <a:solidFill>
                  <a:srgbClr val="0000FF"/>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Hlavního rozhodčího</a:t>
            </a:r>
          </a:p>
          <a:p>
            <a:pPr algn="ctr" eaLnBrk="0" hangingPunct="0">
              <a:defRPr/>
            </a:pPr>
            <a:r>
              <a:rPr lang="cs-CZ" sz="2500" i="1" dirty="0" smtClean="0">
                <a:ln w="3175">
                  <a:noFill/>
                </a:ln>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Jana </a:t>
            </a:r>
            <a:r>
              <a:rPr lang="cs-CZ" sz="2500" i="1" dirty="0" err="1" smtClean="0">
                <a:ln w="3175">
                  <a:noFill/>
                </a:ln>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Krupu</a:t>
            </a:r>
            <a:r>
              <a:rPr lang="cs-CZ" sz="2500" i="1" dirty="0" smtClean="0">
                <a:ln w="3175">
                  <a:noFill/>
                </a:ln>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 z Liberce</a:t>
            </a:r>
            <a:endParaRPr lang="cs-CZ" sz="2500" i="1" dirty="0">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endParaRPr>
          </a:p>
          <a:p>
            <a:pPr marL="457126" lvl="1" indent="0" algn="ctr" eaLnBrk="0" hangingPunct="0">
              <a:defRPr/>
            </a:pPr>
            <a:r>
              <a:rPr lang="cs-CZ" sz="2500" i="1" u="sng" dirty="0">
                <a:ln w="3175">
                  <a:noFill/>
                </a:ln>
                <a:solidFill>
                  <a:srgbClr val="0000FF"/>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Asistenty hlavního </a:t>
            </a:r>
            <a:r>
              <a:rPr lang="cs-CZ" sz="2500" i="1" u="sng" dirty="0" smtClean="0">
                <a:ln w="3175">
                  <a:noFill/>
                </a:ln>
                <a:solidFill>
                  <a:srgbClr val="0000FF"/>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rozhodčího</a:t>
            </a:r>
            <a:endParaRPr lang="cs-CZ" sz="2500" i="1" u="sng" dirty="0">
              <a:ln w="3175">
                <a:noFill/>
              </a:ln>
              <a:solidFill>
                <a:srgbClr val="0000FF"/>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endParaRPr>
          </a:p>
          <a:p>
            <a:pPr algn="ctr">
              <a:defRPr/>
            </a:pPr>
            <a:r>
              <a:rPr lang="cs-CZ" sz="2500" i="1" dirty="0" smtClean="0">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Petra Martínka z Rokytnice </a:t>
            </a:r>
            <a:r>
              <a:rPr lang="cs-CZ" sz="2500" i="1" dirty="0" err="1" smtClean="0">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n.J</a:t>
            </a:r>
            <a:r>
              <a:rPr lang="cs-CZ" sz="2500" i="1" dirty="0" smtClean="0">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a:t>
            </a:r>
            <a:endParaRPr lang="cs-CZ" sz="2500" i="1" dirty="0">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endParaRPr>
          </a:p>
          <a:p>
            <a:pPr lvl="1" algn="ctr">
              <a:defRPr/>
            </a:pPr>
            <a:r>
              <a:rPr lang="cs-CZ" sz="2500" i="1" dirty="0" smtClean="0">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Michala </a:t>
            </a:r>
            <a:r>
              <a:rPr lang="cs-CZ" sz="2500" i="1" dirty="0" err="1" smtClean="0">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Mrkáčka</a:t>
            </a:r>
            <a:r>
              <a:rPr lang="cs-CZ" sz="2500" i="1" dirty="0" smtClean="0">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 z Turnova</a:t>
            </a:r>
            <a:endParaRPr lang="cs-CZ" sz="2500" i="1" dirty="0">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endParaRPr>
          </a:p>
          <a:p>
            <a:pPr lvl="1" algn="ctr">
              <a:defRPr/>
            </a:pPr>
            <a:r>
              <a:rPr lang="cs-CZ" sz="2500" i="1" u="sng" dirty="0">
                <a:ln w="3175">
                  <a:noFill/>
                </a:ln>
                <a:solidFill>
                  <a:srgbClr val="0000FF"/>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Delegáta FAČR</a:t>
            </a:r>
          </a:p>
          <a:p>
            <a:pPr lvl="1" algn="ctr">
              <a:defRPr/>
            </a:pPr>
            <a:r>
              <a:rPr lang="cs-CZ" sz="2500" i="1" dirty="0" smtClean="0">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rPr>
              <a:t>Jiřího Urbana z Protivína</a:t>
            </a:r>
            <a:endParaRPr lang="cs-CZ" sz="2500" i="1" dirty="0">
              <a:solidFill>
                <a:srgbClr val="660033"/>
              </a:solidFill>
              <a:effectLst>
                <a:outerShdw blurRad="38100" dist="38100" dir="2700000" algn="tl">
                  <a:srgbClr val="000000">
                    <a:alpha val="43137"/>
                  </a:srgbClr>
                </a:outerShdw>
              </a:effectLst>
              <a:latin typeface="Centaur" pitchFamily="18" charset="0"/>
              <a:ea typeface="FangSong" pitchFamily="49" charset="-122"/>
              <a:cs typeface="Leelawadee" pitchFamily="34" charset="-34"/>
            </a:endParaRPr>
          </a:p>
        </p:txBody>
      </p:sp>
      <p:pic>
        <p:nvPicPr>
          <p:cNvPr id="29698" name="Picture 2"/>
          <p:cNvPicPr>
            <a:picLocks noChangeAspect="1" noChangeArrowheads="1"/>
          </p:cNvPicPr>
          <p:nvPr/>
        </p:nvPicPr>
        <p:blipFill>
          <a:blip r:embed="rId9" cstate="print"/>
          <a:srcRect/>
          <a:stretch>
            <a:fillRect/>
          </a:stretch>
        </p:blipFill>
        <p:spPr bwMode="auto">
          <a:xfrm>
            <a:off x="3703340" y="6643836"/>
            <a:ext cx="1080120" cy="451148"/>
          </a:xfrm>
          <a:prstGeom prst="rect">
            <a:avLst/>
          </a:prstGeom>
          <a:noFill/>
          <a:ln w="9525">
            <a:noFill/>
            <a:miter lim="800000"/>
            <a:headEnd/>
            <a:tailEnd/>
          </a:ln>
        </p:spPr>
      </p:pic>
      <p:pic>
        <p:nvPicPr>
          <p:cNvPr id="29699" name="Picture 3"/>
          <p:cNvPicPr>
            <a:picLocks noChangeAspect="1" noChangeArrowheads="1"/>
          </p:cNvPicPr>
          <p:nvPr/>
        </p:nvPicPr>
        <p:blipFill>
          <a:blip r:embed="rId10" cstate="print"/>
          <a:srcRect/>
          <a:stretch>
            <a:fillRect/>
          </a:stretch>
        </p:blipFill>
        <p:spPr bwMode="auto">
          <a:xfrm>
            <a:off x="174948" y="6283796"/>
            <a:ext cx="936104" cy="720080"/>
          </a:xfrm>
          <a:prstGeom prst="rect">
            <a:avLst/>
          </a:prstGeom>
          <a:noFill/>
          <a:ln w="9525">
            <a:noFill/>
            <a:miter lim="800000"/>
            <a:headEnd/>
            <a:tailEnd/>
          </a:ln>
        </p:spPr>
      </p:pic>
      <p:graphicFrame>
        <p:nvGraphicFramePr>
          <p:cNvPr id="12" name="Tabulka 11"/>
          <p:cNvGraphicFramePr>
            <a:graphicFrameLocks noGrp="1"/>
          </p:cNvGraphicFramePr>
          <p:nvPr/>
        </p:nvGraphicFramePr>
        <p:xfrm>
          <a:off x="5719566" y="235124"/>
          <a:ext cx="4296013" cy="5806388"/>
        </p:xfrm>
        <a:graphic>
          <a:graphicData uri="http://schemas.openxmlformats.org/drawingml/2006/table">
            <a:tbl>
              <a:tblPr/>
              <a:tblGrid>
                <a:gridCol w="873554">
                  <a:extLst>
                    <a:ext uri="{9D8B030D-6E8A-4147-A177-3AD203B41FA5}">
                      <a16:colId xmlns:a16="http://schemas.microsoft.com/office/drawing/2014/main" val="20000"/>
                    </a:ext>
                  </a:extLst>
                </a:gridCol>
                <a:gridCol w="873554">
                  <a:extLst>
                    <a:ext uri="{9D8B030D-6E8A-4147-A177-3AD203B41FA5}">
                      <a16:colId xmlns:a16="http://schemas.microsoft.com/office/drawing/2014/main" val="20001"/>
                    </a:ext>
                  </a:extLst>
                </a:gridCol>
                <a:gridCol w="599008">
                  <a:extLst>
                    <a:ext uri="{9D8B030D-6E8A-4147-A177-3AD203B41FA5}">
                      <a16:colId xmlns:a16="http://schemas.microsoft.com/office/drawing/2014/main" val="20002"/>
                    </a:ext>
                  </a:extLst>
                </a:gridCol>
                <a:gridCol w="1098182">
                  <a:extLst>
                    <a:ext uri="{9D8B030D-6E8A-4147-A177-3AD203B41FA5}">
                      <a16:colId xmlns:a16="http://schemas.microsoft.com/office/drawing/2014/main" val="20003"/>
                    </a:ext>
                  </a:extLst>
                </a:gridCol>
                <a:gridCol w="851715">
                  <a:extLst>
                    <a:ext uri="{9D8B030D-6E8A-4147-A177-3AD203B41FA5}">
                      <a16:colId xmlns:a16="http://schemas.microsoft.com/office/drawing/2014/main" val="20004"/>
                    </a:ext>
                  </a:extLst>
                </a:gridCol>
              </a:tblGrid>
              <a:tr h="412878">
                <a:tc gridSpan="5">
                  <a:txBody>
                    <a:bodyPr/>
                    <a:lstStyle/>
                    <a:p>
                      <a:pPr algn="ctr" fontAlgn="ctr"/>
                      <a:r>
                        <a:rPr lang="cs-CZ" sz="1200" b="1" i="0" u="none" strike="noStrike" dirty="0">
                          <a:solidFill>
                            <a:srgbClr val="6600CC"/>
                          </a:solidFill>
                          <a:latin typeface="Aharoni"/>
                        </a:rPr>
                        <a:t>Konec května na fotbalovém stadionu ve </a:t>
                      </a:r>
                      <a:r>
                        <a:rPr lang="cs-CZ" sz="1200" b="1" i="0" u="none" strike="noStrike" dirty="0" err="1">
                          <a:solidFill>
                            <a:srgbClr val="6600CC"/>
                          </a:solidFill>
                          <a:latin typeface="Aharoni"/>
                        </a:rPr>
                        <a:t>Štětí</a:t>
                      </a:r>
                      <a:endParaRPr lang="cs-CZ" sz="1200" b="1" i="0" u="none" strike="noStrike" dirty="0">
                        <a:solidFill>
                          <a:srgbClr val="6600CC"/>
                        </a:solidFill>
                        <a:latin typeface="Aharoni"/>
                      </a:endParaRPr>
                    </a:p>
                  </a:txBody>
                  <a:tcPr marL="7168" marR="7168" marT="7168"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80445">
                <a:tc>
                  <a:txBody>
                    <a:bodyPr/>
                    <a:lstStyle/>
                    <a:p>
                      <a:pPr algn="ctr" fontAlgn="ctr"/>
                      <a:r>
                        <a:rPr lang="cs-CZ" sz="1100" b="1" i="0" u="none" strike="noStrike" dirty="0">
                          <a:solidFill>
                            <a:srgbClr val="000000"/>
                          </a:solidFill>
                          <a:latin typeface="Arial"/>
                        </a:rPr>
                        <a:t>sobota</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17.5.2014</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13:30</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Chmel Blšany </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Starší přípravka</a:t>
                      </a:r>
                    </a:p>
                  </a:txBody>
                  <a:tcPr marL="7168" marR="7168" marT="7168" marB="0" anchor="ctr">
                    <a:lnL>
                      <a:noFill/>
                    </a:lnL>
                    <a:lnR>
                      <a:noFill/>
                    </a:lnR>
                    <a:lnT>
                      <a:noFill/>
                    </a:lnT>
                    <a:lnB>
                      <a:noFill/>
                    </a:lnB>
                    <a:solidFill>
                      <a:srgbClr val="66FF33"/>
                    </a:solidFill>
                  </a:tcPr>
                </a:tc>
                <a:extLst>
                  <a:ext uri="{0D108BD9-81ED-4DB2-BD59-A6C34878D82A}">
                    <a16:rowId xmlns:a16="http://schemas.microsoft.com/office/drawing/2014/main" val="10001"/>
                  </a:ext>
                </a:extLst>
              </a:tr>
              <a:tr h="208776">
                <a:tc>
                  <a:txBody>
                    <a:bodyPr/>
                    <a:lstStyle/>
                    <a:p>
                      <a:pPr algn="ctr" fontAlgn="ctr"/>
                      <a:r>
                        <a:rPr lang="cs-CZ" sz="1100" b="1" i="0" u="none" strike="noStrike" dirty="0">
                          <a:solidFill>
                            <a:srgbClr val="000000"/>
                          </a:solidFill>
                          <a:latin typeface="Arial"/>
                        </a:rPr>
                        <a:t>neděle</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dirty="0">
                          <a:solidFill>
                            <a:srgbClr val="000000"/>
                          </a:solidFill>
                          <a:latin typeface="Arial"/>
                        </a:rPr>
                        <a:t>18.5.2014</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10:00</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SK Roudnice n.L.</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Starší žáci</a:t>
                      </a:r>
                    </a:p>
                  </a:txBody>
                  <a:tcPr marL="7168" marR="7168" marT="7168" marB="0" anchor="ctr">
                    <a:lnL>
                      <a:noFill/>
                    </a:lnL>
                    <a:lnR>
                      <a:noFill/>
                    </a:lnR>
                    <a:lnT>
                      <a:noFill/>
                    </a:lnT>
                    <a:lnB>
                      <a:noFill/>
                    </a:lnB>
                    <a:solidFill>
                      <a:srgbClr val="66FF33"/>
                    </a:solidFill>
                  </a:tcPr>
                </a:tc>
                <a:extLst>
                  <a:ext uri="{0D108BD9-81ED-4DB2-BD59-A6C34878D82A}">
                    <a16:rowId xmlns:a16="http://schemas.microsoft.com/office/drawing/2014/main" val="10002"/>
                  </a:ext>
                </a:extLst>
              </a:tr>
              <a:tr h="271097">
                <a:tc>
                  <a:txBody>
                    <a:bodyPr/>
                    <a:lstStyle/>
                    <a:p>
                      <a:pPr algn="ctr" fontAlgn="ctr"/>
                      <a:r>
                        <a:rPr lang="cs-CZ" sz="1100" b="1" i="0" u="none" strike="noStrike">
                          <a:solidFill>
                            <a:srgbClr val="000000"/>
                          </a:solidFill>
                          <a:latin typeface="Arial"/>
                        </a:rPr>
                        <a:t>neděle</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dirty="0">
                          <a:solidFill>
                            <a:srgbClr val="000000"/>
                          </a:solidFill>
                          <a:latin typeface="Arial"/>
                        </a:rPr>
                        <a:t>18.5.2014</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dirty="0">
                          <a:solidFill>
                            <a:srgbClr val="000000"/>
                          </a:solidFill>
                          <a:latin typeface="Arial"/>
                        </a:rPr>
                        <a:t>12:00</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SK Roudnice n.L.</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Mladší žáci A</a:t>
                      </a:r>
                    </a:p>
                  </a:txBody>
                  <a:tcPr marL="7168" marR="7168" marT="7168" marB="0" anchor="ctr">
                    <a:lnL>
                      <a:noFill/>
                    </a:lnL>
                    <a:lnR>
                      <a:noFill/>
                    </a:lnR>
                    <a:lnT>
                      <a:noFill/>
                    </a:lnT>
                    <a:lnB>
                      <a:noFill/>
                    </a:lnB>
                    <a:solidFill>
                      <a:srgbClr val="66FF33"/>
                    </a:solidFill>
                  </a:tcPr>
                </a:tc>
                <a:extLst>
                  <a:ext uri="{0D108BD9-81ED-4DB2-BD59-A6C34878D82A}">
                    <a16:rowId xmlns:a16="http://schemas.microsoft.com/office/drawing/2014/main" val="10003"/>
                  </a:ext>
                </a:extLst>
              </a:tr>
              <a:tr h="271097">
                <a:tc>
                  <a:txBody>
                    <a:bodyPr/>
                    <a:lstStyle/>
                    <a:p>
                      <a:pPr algn="ctr" fontAlgn="ctr"/>
                      <a:r>
                        <a:rPr lang="cs-CZ" sz="1100" b="1" i="0" u="none" strike="noStrike">
                          <a:solidFill>
                            <a:srgbClr val="000000"/>
                          </a:solidFill>
                          <a:latin typeface="Arial"/>
                        </a:rPr>
                        <a:t>sobota</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24.5.2014</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dirty="0">
                          <a:solidFill>
                            <a:srgbClr val="000000"/>
                          </a:solidFill>
                          <a:latin typeface="Arial"/>
                        </a:rPr>
                        <a:t>10:15</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dirty="0">
                          <a:solidFill>
                            <a:srgbClr val="000000"/>
                          </a:solidFill>
                          <a:latin typeface="Arial"/>
                        </a:rPr>
                        <a:t>Hvězda </a:t>
                      </a:r>
                      <a:r>
                        <a:rPr lang="cs-CZ" sz="1100" b="1" i="0" u="none" strike="noStrike" dirty="0" err="1">
                          <a:solidFill>
                            <a:srgbClr val="000000"/>
                          </a:solidFill>
                          <a:latin typeface="Arial"/>
                        </a:rPr>
                        <a:t>Trnovany</a:t>
                      </a:r>
                      <a:endParaRPr lang="cs-CZ" sz="1100" b="1" i="0" u="none" strike="noStrike" dirty="0">
                        <a:solidFill>
                          <a:srgbClr val="000000"/>
                        </a:solidFill>
                        <a:latin typeface="Arial"/>
                      </a:endParaRP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Dorost</a:t>
                      </a:r>
                    </a:p>
                  </a:txBody>
                  <a:tcPr marL="7168" marR="7168" marT="7168" marB="0" anchor="ctr">
                    <a:lnL>
                      <a:noFill/>
                    </a:lnL>
                    <a:lnR>
                      <a:noFill/>
                    </a:lnR>
                    <a:lnT>
                      <a:noFill/>
                    </a:lnT>
                    <a:lnB>
                      <a:noFill/>
                    </a:lnB>
                    <a:solidFill>
                      <a:srgbClr val="00FFFF"/>
                    </a:solidFill>
                  </a:tcPr>
                </a:tc>
                <a:extLst>
                  <a:ext uri="{0D108BD9-81ED-4DB2-BD59-A6C34878D82A}">
                    <a16:rowId xmlns:a16="http://schemas.microsoft.com/office/drawing/2014/main" val="10004"/>
                  </a:ext>
                </a:extLst>
              </a:tr>
              <a:tr h="271097">
                <a:tc>
                  <a:txBody>
                    <a:bodyPr/>
                    <a:lstStyle/>
                    <a:p>
                      <a:pPr algn="ctr" fontAlgn="ctr"/>
                      <a:r>
                        <a:rPr lang="cs-CZ" sz="1100" b="1" i="0" u="none" strike="noStrike">
                          <a:solidFill>
                            <a:srgbClr val="000000"/>
                          </a:solidFill>
                          <a:latin typeface="Arial"/>
                        </a:rPr>
                        <a:t>neděle</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25.5.2014</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17:00</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dirty="0">
                          <a:solidFill>
                            <a:srgbClr val="000000"/>
                          </a:solidFill>
                          <a:latin typeface="Arial"/>
                        </a:rPr>
                        <a:t>FK Litoměřice B </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dirty="0">
                          <a:solidFill>
                            <a:srgbClr val="000000"/>
                          </a:solidFill>
                          <a:latin typeface="Arial"/>
                        </a:rPr>
                        <a:t>Dospělí B</a:t>
                      </a:r>
                    </a:p>
                  </a:txBody>
                  <a:tcPr marL="7168" marR="7168" marT="7168" marB="0" anchor="ctr">
                    <a:lnL>
                      <a:noFill/>
                    </a:lnL>
                    <a:lnR>
                      <a:noFill/>
                    </a:lnR>
                    <a:lnT>
                      <a:noFill/>
                    </a:lnT>
                    <a:lnB>
                      <a:noFill/>
                    </a:lnB>
                    <a:solidFill>
                      <a:srgbClr val="00FFFF"/>
                    </a:solidFill>
                  </a:tcPr>
                </a:tc>
                <a:extLst>
                  <a:ext uri="{0D108BD9-81ED-4DB2-BD59-A6C34878D82A}">
                    <a16:rowId xmlns:a16="http://schemas.microsoft.com/office/drawing/2014/main" val="10005"/>
                  </a:ext>
                </a:extLst>
              </a:tr>
              <a:tr h="271097">
                <a:tc>
                  <a:txBody>
                    <a:bodyPr/>
                    <a:lstStyle/>
                    <a:p>
                      <a:pPr algn="ctr" fontAlgn="ctr"/>
                      <a:r>
                        <a:rPr lang="cs-CZ" sz="1100" b="1" i="0" u="none" strike="noStrike">
                          <a:solidFill>
                            <a:srgbClr val="000000"/>
                          </a:solidFill>
                          <a:latin typeface="Arial"/>
                        </a:rPr>
                        <a:t>čtvrtek</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29.5.2014</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17:00</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TJ Žitenice</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dirty="0">
                          <a:solidFill>
                            <a:srgbClr val="000000"/>
                          </a:solidFill>
                          <a:latin typeface="Arial"/>
                        </a:rPr>
                        <a:t>Mladší žáci B</a:t>
                      </a:r>
                    </a:p>
                  </a:txBody>
                  <a:tcPr marL="7168" marR="7168" marT="7168" marB="0" anchor="ctr">
                    <a:lnL>
                      <a:noFill/>
                    </a:lnL>
                    <a:lnR>
                      <a:noFill/>
                    </a:lnR>
                    <a:lnT>
                      <a:noFill/>
                    </a:lnT>
                    <a:lnB>
                      <a:noFill/>
                    </a:lnB>
                    <a:solidFill>
                      <a:srgbClr val="66FF33"/>
                    </a:solidFill>
                  </a:tcPr>
                </a:tc>
                <a:extLst>
                  <a:ext uri="{0D108BD9-81ED-4DB2-BD59-A6C34878D82A}">
                    <a16:rowId xmlns:a16="http://schemas.microsoft.com/office/drawing/2014/main" val="10006"/>
                  </a:ext>
                </a:extLst>
              </a:tr>
              <a:tr h="271097">
                <a:tc>
                  <a:txBody>
                    <a:bodyPr/>
                    <a:lstStyle/>
                    <a:p>
                      <a:pPr algn="ctr" fontAlgn="ctr"/>
                      <a:r>
                        <a:rPr lang="cs-CZ" sz="1100" b="1" i="0" u="none" strike="noStrike">
                          <a:solidFill>
                            <a:srgbClr val="000000"/>
                          </a:solidFill>
                          <a:latin typeface="Arial"/>
                        </a:rPr>
                        <a:t>sobota</a:t>
                      </a:r>
                    </a:p>
                  </a:txBody>
                  <a:tcPr marL="7168" marR="7168" marT="7168" marB="0" anchor="ctr">
                    <a:lnL>
                      <a:noFill/>
                    </a:lnL>
                    <a:lnR>
                      <a:noFill/>
                    </a:lnR>
                    <a:lnT>
                      <a:noFill/>
                    </a:lnT>
                    <a:lnB w="190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latin typeface="Arial"/>
                        </a:rPr>
                        <a:t>31.5.2014</a:t>
                      </a:r>
                    </a:p>
                  </a:txBody>
                  <a:tcPr marL="7168" marR="7168" marT="7168" marB="0" anchor="ctr">
                    <a:lnL>
                      <a:noFill/>
                    </a:lnL>
                    <a:lnR>
                      <a:noFill/>
                    </a:lnR>
                    <a:lnT>
                      <a:noFill/>
                    </a:lnT>
                    <a:lnB w="190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latin typeface="Arial"/>
                        </a:rPr>
                        <a:t>10:15</a:t>
                      </a:r>
                    </a:p>
                  </a:txBody>
                  <a:tcPr marL="7168" marR="7168" marT="7168" marB="0" anchor="ctr">
                    <a:lnL>
                      <a:noFill/>
                    </a:lnL>
                    <a:lnR>
                      <a:noFill/>
                    </a:lnR>
                    <a:lnT>
                      <a:noFill/>
                    </a:lnT>
                    <a:lnB w="190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a:solidFill>
                            <a:srgbClr val="000000"/>
                          </a:solidFill>
                          <a:latin typeface="Arial"/>
                        </a:rPr>
                        <a:t> Motorlet Praha</a:t>
                      </a:r>
                    </a:p>
                  </a:txBody>
                  <a:tcPr marL="7168" marR="7168" marT="7168" marB="0" anchor="ctr">
                    <a:lnL>
                      <a:noFill/>
                    </a:lnL>
                    <a:lnR>
                      <a:noFill/>
                    </a:lnR>
                    <a:lnT>
                      <a:noFill/>
                    </a:lnT>
                    <a:lnB w="19050" cap="flat" cmpd="sng" algn="ctr">
                      <a:solidFill>
                        <a:srgbClr val="000000"/>
                      </a:solidFill>
                      <a:prstDash val="solid"/>
                      <a:round/>
                      <a:headEnd type="none" w="med" len="med"/>
                      <a:tailEnd type="none" w="med" len="med"/>
                    </a:lnB>
                    <a:solidFill>
                      <a:srgbClr val="66FF33"/>
                    </a:solidFill>
                  </a:tcPr>
                </a:tc>
                <a:tc>
                  <a:txBody>
                    <a:bodyPr/>
                    <a:lstStyle/>
                    <a:p>
                      <a:pPr algn="ctr" fontAlgn="ctr"/>
                      <a:r>
                        <a:rPr lang="cs-CZ" sz="1100" b="1" i="0" u="none" strike="noStrike" dirty="0">
                          <a:solidFill>
                            <a:srgbClr val="000000"/>
                          </a:solidFill>
                          <a:latin typeface="Arial"/>
                        </a:rPr>
                        <a:t>Dospělí A</a:t>
                      </a:r>
                    </a:p>
                  </a:txBody>
                  <a:tcPr marL="7168" marR="7168" marT="7168" marB="0" anchor="ctr">
                    <a:lnL>
                      <a:noFill/>
                    </a:lnL>
                    <a:lnR>
                      <a:noFill/>
                    </a:lnR>
                    <a:lnT>
                      <a:noFill/>
                    </a:lnT>
                    <a:lnB w="190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07"/>
                  </a:ext>
                </a:extLst>
              </a:tr>
              <a:tr h="271097">
                <a:tc gridSpan="5">
                  <a:txBody>
                    <a:bodyPr/>
                    <a:lstStyle/>
                    <a:p>
                      <a:pPr algn="ctr" fontAlgn="ctr"/>
                      <a:r>
                        <a:rPr lang="cs-CZ" sz="1400" b="1" i="0" u="none" strike="noStrike" dirty="0">
                          <a:solidFill>
                            <a:srgbClr val="660066"/>
                          </a:solidFill>
                          <a:latin typeface="Calibri"/>
                        </a:rPr>
                        <a:t>Nejbližší zápasy u našich soupeřů</a:t>
                      </a:r>
                    </a:p>
                  </a:txBody>
                  <a:tcPr marL="7168" marR="7168" marT="7168" marB="0" anchor="ctr">
                    <a:lnL>
                      <a:noFill/>
                    </a:lnL>
                    <a:lnR>
                      <a:noFill/>
                    </a:lnR>
                    <a:lnT w="190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8"/>
                  </a:ext>
                </a:extLst>
              </a:tr>
              <a:tr h="271097">
                <a:tc>
                  <a:txBody>
                    <a:bodyPr/>
                    <a:lstStyle/>
                    <a:p>
                      <a:pPr algn="ctr" fontAlgn="ctr"/>
                      <a:r>
                        <a:rPr lang="cs-CZ" sz="1100" b="1" i="0" u="none" strike="noStrike" dirty="0">
                          <a:solidFill>
                            <a:srgbClr val="000000"/>
                          </a:solidFill>
                          <a:latin typeface="Arial"/>
                        </a:rPr>
                        <a:t>sobota</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17.5.2014</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10:00</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Turnaj  v Podluskách</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Mladší přípravka A</a:t>
                      </a:r>
                    </a:p>
                  </a:txBody>
                  <a:tcPr marL="7168" marR="7168" marT="7168" marB="0" anchor="ctr">
                    <a:lnL>
                      <a:noFill/>
                    </a:lnL>
                    <a:lnR>
                      <a:noFill/>
                    </a:lnR>
                    <a:lnT>
                      <a:noFill/>
                    </a:lnT>
                    <a:lnB>
                      <a:noFill/>
                    </a:lnB>
                    <a:solidFill>
                      <a:srgbClr val="66FF33"/>
                    </a:solidFill>
                  </a:tcPr>
                </a:tc>
                <a:extLst>
                  <a:ext uri="{0D108BD9-81ED-4DB2-BD59-A6C34878D82A}">
                    <a16:rowId xmlns:a16="http://schemas.microsoft.com/office/drawing/2014/main" val="10009"/>
                  </a:ext>
                </a:extLst>
              </a:tr>
              <a:tr h="271097">
                <a:tc>
                  <a:txBody>
                    <a:bodyPr/>
                    <a:lstStyle/>
                    <a:p>
                      <a:pPr algn="ctr" fontAlgn="ctr"/>
                      <a:r>
                        <a:rPr lang="cs-CZ" sz="1100" b="1" i="0" u="none" strike="noStrike" dirty="0">
                          <a:solidFill>
                            <a:srgbClr val="000000"/>
                          </a:solidFill>
                          <a:latin typeface="Arial"/>
                        </a:rPr>
                        <a:t>sobota</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17.5.2014</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17:00</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FK Libochovice</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Dospělí B</a:t>
                      </a:r>
                    </a:p>
                  </a:txBody>
                  <a:tcPr marL="7168" marR="7168" marT="7168" marB="0" anchor="ctr">
                    <a:lnL>
                      <a:noFill/>
                    </a:lnL>
                    <a:lnR>
                      <a:noFill/>
                    </a:lnR>
                    <a:lnT>
                      <a:noFill/>
                    </a:lnT>
                    <a:lnB>
                      <a:noFill/>
                    </a:lnB>
                    <a:solidFill>
                      <a:srgbClr val="66FF33"/>
                    </a:solidFill>
                  </a:tcPr>
                </a:tc>
                <a:extLst>
                  <a:ext uri="{0D108BD9-81ED-4DB2-BD59-A6C34878D82A}">
                    <a16:rowId xmlns:a16="http://schemas.microsoft.com/office/drawing/2014/main" val="10010"/>
                  </a:ext>
                </a:extLst>
              </a:tr>
              <a:tr h="271097">
                <a:tc>
                  <a:txBody>
                    <a:bodyPr/>
                    <a:lstStyle/>
                    <a:p>
                      <a:pPr algn="ctr" fontAlgn="ctr"/>
                      <a:r>
                        <a:rPr lang="cs-CZ" sz="1100" b="1" i="0" u="none" strike="noStrike">
                          <a:solidFill>
                            <a:srgbClr val="000000"/>
                          </a:solidFill>
                          <a:latin typeface="Arial"/>
                        </a:rPr>
                        <a:t>neděle</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dirty="0">
                          <a:solidFill>
                            <a:srgbClr val="000000"/>
                          </a:solidFill>
                          <a:latin typeface="Arial"/>
                        </a:rPr>
                        <a:t>18.5.2014</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10:30</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Baník Osek</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Dorost</a:t>
                      </a:r>
                    </a:p>
                  </a:txBody>
                  <a:tcPr marL="7168" marR="7168" marT="7168" marB="0" anchor="ctr">
                    <a:lnL>
                      <a:noFill/>
                    </a:lnL>
                    <a:lnR>
                      <a:noFill/>
                    </a:lnR>
                    <a:lnT>
                      <a:noFill/>
                    </a:lnT>
                    <a:lnB>
                      <a:noFill/>
                    </a:lnB>
                    <a:solidFill>
                      <a:srgbClr val="66FF33"/>
                    </a:solidFill>
                  </a:tcPr>
                </a:tc>
                <a:extLst>
                  <a:ext uri="{0D108BD9-81ED-4DB2-BD59-A6C34878D82A}">
                    <a16:rowId xmlns:a16="http://schemas.microsoft.com/office/drawing/2014/main" val="10011"/>
                  </a:ext>
                </a:extLst>
              </a:tr>
              <a:tr h="271097">
                <a:tc>
                  <a:txBody>
                    <a:bodyPr/>
                    <a:lstStyle/>
                    <a:p>
                      <a:pPr algn="ctr" fontAlgn="ctr"/>
                      <a:r>
                        <a:rPr lang="cs-CZ" sz="1100" b="1" i="0" u="none" strike="noStrike">
                          <a:solidFill>
                            <a:srgbClr val="000000"/>
                          </a:solidFill>
                          <a:latin typeface="Arial"/>
                        </a:rPr>
                        <a:t>neděle</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dirty="0">
                          <a:solidFill>
                            <a:srgbClr val="000000"/>
                          </a:solidFill>
                          <a:latin typeface="Arial"/>
                        </a:rPr>
                        <a:t>18.5.2014</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dirty="0">
                          <a:solidFill>
                            <a:srgbClr val="000000"/>
                          </a:solidFill>
                          <a:latin typeface="Arial"/>
                        </a:rPr>
                        <a:t>10:00</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Turnaj v Libochovicích</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Mladší přípravka B</a:t>
                      </a:r>
                    </a:p>
                  </a:txBody>
                  <a:tcPr marL="7168" marR="7168" marT="7168" marB="0" anchor="ctr">
                    <a:lnL>
                      <a:noFill/>
                    </a:lnL>
                    <a:lnR>
                      <a:noFill/>
                    </a:lnR>
                    <a:lnT>
                      <a:noFill/>
                    </a:lnT>
                    <a:lnB>
                      <a:noFill/>
                    </a:lnB>
                    <a:solidFill>
                      <a:srgbClr val="66FF33"/>
                    </a:solidFill>
                  </a:tcPr>
                </a:tc>
                <a:extLst>
                  <a:ext uri="{0D108BD9-81ED-4DB2-BD59-A6C34878D82A}">
                    <a16:rowId xmlns:a16="http://schemas.microsoft.com/office/drawing/2014/main" val="10012"/>
                  </a:ext>
                </a:extLst>
              </a:tr>
              <a:tr h="271097">
                <a:tc>
                  <a:txBody>
                    <a:bodyPr/>
                    <a:lstStyle/>
                    <a:p>
                      <a:pPr algn="ctr" fontAlgn="ctr"/>
                      <a:r>
                        <a:rPr lang="cs-CZ" sz="1100" b="1" i="0" u="none" strike="noStrike">
                          <a:solidFill>
                            <a:srgbClr val="000000"/>
                          </a:solidFill>
                          <a:latin typeface="Arial"/>
                        </a:rPr>
                        <a:t>neděle</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18.5.2014</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dirty="0">
                          <a:solidFill>
                            <a:srgbClr val="000000"/>
                          </a:solidFill>
                          <a:latin typeface="Arial"/>
                        </a:rPr>
                        <a:t>14:00</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 Sokol Terezín v Brňanech</a:t>
                      </a:r>
                    </a:p>
                  </a:txBody>
                  <a:tcPr marL="7168" marR="7168" marT="7168" marB="0" anchor="ctr">
                    <a:lnL>
                      <a:noFill/>
                    </a:lnL>
                    <a:lnR>
                      <a:noFill/>
                    </a:lnR>
                    <a:lnT>
                      <a:noFill/>
                    </a:lnT>
                    <a:lnB>
                      <a:noFill/>
                    </a:lnB>
                    <a:solidFill>
                      <a:srgbClr val="66FF33"/>
                    </a:solidFill>
                  </a:tcPr>
                </a:tc>
                <a:tc>
                  <a:txBody>
                    <a:bodyPr/>
                    <a:lstStyle/>
                    <a:p>
                      <a:pPr algn="ctr" fontAlgn="ctr"/>
                      <a:r>
                        <a:rPr lang="cs-CZ" sz="1100" b="1" i="0" u="none" strike="noStrike">
                          <a:solidFill>
                            <a:srgbClr val="000000"/>
                          </a:solidFill>
                          <a:latin typeface="Arial"/>
                        </a:rPr>
                        <a:t>Mladší žáci B</a:t>
                      </a:r>
                    </a:p>
                  </a:txBody>
                  <a:tcPr marL="7168" marR="7168" marT="7168" marB="0" anchor="ctr">
                    <a:lnL>
                      <a:noFill/>
                    </a:lnL>
                    <a:lnR>
                      <a:noFill/>
                    </a:lnR>
                    <a:lnT>
                      <a:noFill/>
                    </a:lnT>
                    <a:lnB>
                      <a:noFill/>
                    </a:lnB>
                    <a:solidFill>
                      <a:srgbClr val="66FF33"/>
                    </a:solidFill>
                  </a:tcPr>
                </a:tc>
                <a:extLst>
                  <a:ext uri="{0D108BD9-81ED-4DB2-BD59-A6C34878D82A}">
                    <a16:rowId xmlns:a16="http://schemas.microsoft.com/office/drawing/2014/main" val="10013"/>
                  </a:ext>
                </a:extLst>
              </a:tr>
              <a:tr h="271097">
                <a:tc>
                  <a:txBody>
                    <a:bodyPr/>
                    <a:lstStyle/>
                    <a:p>
                      <a:pPr algn="ctr" fontAlgn="ctr"/>
                      <a:r>
                        <a:rPr lang="cs-CZ" sz="1100" b="1" i="0" u="none" strike="noStrike">
                          <a:solidFill>
                            <a:srgbClr val="000000"/>
                          </a:solidFill>
                          <a:latin typeface="Arial"/>
                        </a:rPr>
                        <a:t>sobota</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24.5.2014</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10:00</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dirty="0">
                          <a:solidFill>
                            <a:srgbClr val="000000"/>
                          </a:solidFill>
                          <a:latin typeface="Arial"/>
                        </a:rPr>
                        <a:t> Sokol </a:t>
                      </a:r>
                      <a:r>
                        <a:rPr lang="cs-CZ" sz="1100" b="1" i="0" u="none" strike="noStrike" dirty="0" err="1">
                          <a:solidFill>
                            <a:srgbClr val="000000"/>
                          </a:solidFill>
                          <a:latin typeface="Arial"/>
                        </a:rPr>
                        <a:t>Pokratice</a:t>
                      </a:r>
                      <a:endParaRPr lang="cs-CZ" sz="1100" b="1" i="0" u="none" strike="noStrike" dirty="0">
                        <a:solidFill>
                          <a:srgbClr val="000000"/>
                        </a:solidFill>
                        <a:latin typeface="Arial"/>
                      </a:endParaRP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Mladší žáci B</a:t>
                      </a:r>
                    </a:p>
                  </a:txBody>
                  <a:tcPr marL="7168" marR="7168" marT="7168" marB="0" anchor="ctr">
                    <a:lnL>
                      <a:noFill/>
                    </a:lnL>
                    <a:lnR>
                      <a:noFill/>
                    </a:lnR>
                    <a:lnT>
                      <a:noFill/>
                    </a:lnT>
                    <a:lnB>
                      <a:noFill/>
                    </a:lnB>
                    <a:solidFill>
                      <a:srgbClr val="00FFFF"/>
                    </a:solidFill>
                  </a:tcPr>
                </a:tc>
                <a:extLst>
                  <a:ext uri="{0D108BD9-81ED-4DB2-BD59-A6C34878D82A}">
                    <a16:rowId xmlns:a16="http://schemas.microsoft.com/office/drawing/2014/main" val="10014"/>
                  </a:ext>
                </a:extLst>
              </a:tr>
              <a:tr h="271097">
                <a:tc>
                  <a:txBody>
                    <a:bodyPr/>
                    <a:lstStyle/>
                    <a:p>
                      <a:pPr algn="ctr" fontAlgn="ctr"/>
                      <a:r>
                        <a:rPr lang="cs-CZ" sz="1100" b="1" i="0" u="none" strike="noStrike">
                          <a:solidFill>
                            <a:srgbClr val="000000"/>
                          </a:solidFill>
                          <a:latin typeface="Arial"/>
                        </a:rPr>
                        <a:t>sobota</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24.5.2014</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17:00</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dirty="0">
                          <a:solidFill>
                            <a:srgbClr val="000000"/>
                          </a:solidFill>
                          <a:latin typeface="Arial"/>
                        </a:rPr>
                        <a:t>SK Český Brod</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Dospělí A</a:t>
                      </a:r>
                    </a:p>
                  </a:txBody>
                  <a:tcPr marL="7168" marR="7168" marT="7168" marB="0" anchor="ctr">
                    <a:lnL>
                      <a:noFill/>
                    </a:lnL>
                    <a:lnR>
                      <a:noFill/>
                    </a:lnR>
                    <a:lnT>
                      <a:noFill/>
                    </a:lnT>
                    <a:lnB>
                      <a:noFill/>
                    </a:lnB>
                    <a:solidFill>
                      <a:srgbClr val="00FFFF"/>
                    </a:solidFill>
                  </a:tcPr>
                </a:tc>
                <a:extLst>
                  <a:ext uri="{0D108BD9-81ED-4DB2-BD59-A6C34878D82A}">
                    <a16:rowId xmlns:a16="http://schemas.microsoft.com/office/drawing/2014/main" val="10015"/>
                  </a:ext>
                </a:extLst>
              </a:tr>
              <a:tr h="271097">
                <a:tc>
                  <a:txBody>
                    <a:bodyPr/>
                    <a:lstStyle/>
                    <a:p>
                      <a:pPr algn="ctr" fontAlgn="ctr"/>
                      <a:r>
                        <a:rPr lang="cs-CZ" sz="1100" b="1" i="0" u="none" strike="noStrike">
                          <a:solidFill>
                            <a:srgbClr val="000000"/>
                          </a:solidFill>
                          <a:latin typeface="Arial"/>
                        </a:rPr>
                        <a:t>neděle</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25.5.2014</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10:00</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dirty="0">
                          <a:solidFill>
                            <a:srgbClr val="000000"/>
                          </a:solidFill>
                          <a:latin typeface="Arial"/>
                        </a:rPr>
                        <a:t> Sokol </a:t>
                      </a:r>
                      <a:r>
                        <a:rPr lang="cs-CZ" sz="1100" b="1" i="0" u="none" strike="noStrike" dirty="0" err="1">
                          <a:solidFill>
                            <a:srgbClr val="000000"/>
                          </a:solidFill>
                          <a:latin typeface="Arial"/>
                        </a:rPr>
                        <a:t>Brozany</a:t>
                      </a:r>
                      <a:r>
                        <a:rPr lang="cs-CZ" sz="1100" b="1" i="0" u="none" strike="noStrike" dirty="0">
                          <a:solidFill>
                            <a:srgbClr val="000000"/>
                          </a:solidFill>
                          <a:latin typeface="Arial"/>
                        </a:rPr>
                        <a:t> UT</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Starší žáci</a:t>
                      </a:r>
                    </a:p>
                  </a:txBody>
                  <a:tcPr marL="7168" marR="7168" marT="7168" marB="0" anchor="ctr">
                    <a:lnL>
                      <a:noFill/>
                    </a:lnL>
                    <a:lnR>
                      <a:noFill/>
                    </a:lnR>
                    <a:lnT>
                      <a:noFill/>
                    </a:lnT>
                    <a:lnB>
                      <a:noFill/>
                    </a:lnB>
                    <a:solidFill>
                      <a:srgbClr val="00FFFF"/>
                    </a:solidFill>
                  </a:tcPr>
                </a:tc>
                <a:extLst>
                  <a:ext uri="{0D108BD9-81ED-4DB2-BD59-A6C34878D82A}">
                    <a16:rowId xmlns:a16="http://schemas.microsoft.com/office/drawing/2014/main" val="10016"/>
                  </a:ext>
                </a:extLst>
              </a:tr>
              <a:tr h="271097">
                <a:tc>
                  <a:txBody>
                    <a:bodyPr/>
                    <a:lstStyle/>
                    <a:p>
                      <a:pPr algn="ctr" fontAlgn="ctr"/>
                      <a:r>
                        <a:rPr lang="cs-CZ" sz="1100" b="1" i="0" u="none" strike="noStrike">
                          <a:solidFill>
                            <a:srgbClr val="000000"/>
                          </a:solidFill>
                          <a:latin typeface="Arial"/>
                        </a:rPr>
                        <a:t>neděle</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25.5.2014</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a:solidFill>
                            <a:srgbClr val="000000"/>
                          </a:solidFill>
                          <a:latin typeface="Arial"/>
                        </a:rPr>
                        <a:t>12:00</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dirty="0">
                          <a:solidFill>
                            <a:srgbClr val="000000"/>
                          </a:solidFill>
                          <a:latin typeface="Arial"/>
                        </a:rPr>
                        <a:t> Sokol </a:t>
                      </a:r>
                      <a:r>
                        <a:rPr lang="cs-CZ" sz="1100" b="1" i="0" u="none" strike="noStrike" dirty="0" err="1">
                          <a:solidFill>
                            <a:srgbClr val="000000"/>
                          </a:solidFill>
                          <a:latin typeface="Arial"/>
                        </a:rPr>
                        <a:t>Brozany</a:t>
                      </a:r>
                      <a:r>
                        <a:rPr lang="cs-CZ" sz="1100" b="1" i="0" u="none" strike="noStrike" dirty="0">
                          <a:solidFill>
                            <a:srgbClr val="000000"/>
                          </a:solidFill>
                          <a:latin typeface="Arial"/>
                        </a:rPr>
                        <a:t> UT</a:t>
                      </a:r>
                    </a:p>
                  </a:txBody>
                  <a:tcPr marL="7168" marR="7168" marT="7168" marB="0" anchor="ctr">
                    <a:lnL>
                      <a:noFill/>
                    </a:lnL>
                    <a:lnR>
                      <a:noFill/>
                    </a:lnR>
                    <a:lnT>
                      <a:noFill/>
                    </a:lnT>
                    <a:lnB>
                      <a:noFill/>
                    </a:lnB>
                    <a:solidFill>
                      <a:srgbClr val="00FFFF"/>
                    </a:solidFill>
                  </a:tcPr>
                </a:tc>
                <a:tc>
                  <a:txBody>
                    <a:bodyPr/>
                    <a:lstStyle/>
                    <a:p>
                      <a:pPr algn="ctr" fontAlgn="ctr"/>
                      <a:r>
                        <a:rPr lang="cs-CZ" sz="1100" b="1" i="0" u="none" strike="noStrike" dirty="0">
                          <a:solidFill>
                            <a:srgbClr val="000000"/>
                          </a:solidFill>
                          <a:latin typeface="Arial"/>
                        </a:rPr>
                        <a:t>Mladší žáci A</a:t>
                      </a:r>
                    </a:p>
                  </a:txBody>
                  <a:tcPr marL="7168" marR="7168" marT="7168" marB="0" anchor="ctr">
                    <a:lnL>
                      <a:noFill/>
                    </a:lnL>
                    <a:lnR>
                      <a:noFill/>
                    </a:lnR>
                    <a:lnT>
                      <a:noFill/>
                    </a:lnT>
                    <a:lnB>
                      <a:noFill/>
                    </a:lnB>
                    <a:solidFill>
                      <a:srgbClr val="00FFFF"/>
                    </a:solidFill>
                  </a:tcPr>
                </a:tc>
                <a:extLst>
                  <a:ext uri="{0D108BD9-81ED-4DB2-BD59-A6C34878D82A}">
                    <a16:rowId xmlns:a16="http://schemas.microsoft.com/office/drawing/2014/main" val="10017"/>
                  </a:ext>
                </a:extLst>
              </a:tr>
            </a:tbl>
          </a:graphicData>
        </a:graphic>
      </p:graphicFrame>
      <p:pic>
        <p:nvPicPr>
          <p:cNvPr id="29697" name="Picture 1"/>
          <p:cNvPicPr>
            <a:picLocks noChangeAspect="1" noChangeArrowheads="1"/>
          </p:cNvPicPr>
          <p:nvPr/>
        </p:nvPicPr>
        <p:blipFill>
          <a:blip r:embed="rId11" cstate="print"/>
          <a:srcRect/>
          <a:stretch>
            <a:fillRect/>
          </a:stretch>
        </p:blipFill>
        <p:spPr bwMode="auto">
          <a:xfrm>
            <a:off x="7231732" y="6139780"/>
            <a:ext cx="1149102" cy="900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7"/>
          <p:cNvGraphicFramePr>
            <a:graphicFrameLocks noGrp="1"/>
          </p:cNvGraphicFramePr>
          <p:nvPr/>
        </p:nvGraphicFramePr>
        <p:xfrm>
          <a:off x="5359524" y="3259460"/>
          <a:ext cx="4715893" cy="3785235"/>
        </p:xfrm>
        <a:graphic>
          <a:graphicData uri="http://schemas.openxmlformats.org/drawingml/2006/table">
            <a:tbl>
              <a:tblPr/>
              <a:tblGrid>
                <a:gridCol w="1638679">
                  <a:extLst>
                    <a:ext uri="{9D8B030D-6E8A-4147-A177-3AD203B41FA5}">
                      <a16:colId xmlns:a16="http://schemas.microsoft.com/office/drawing/2014/main" val="20000"/>
                    </a:ext>
                  </a:extLst>
                </a:gridCol>
                <a:gridCol w="1426026">
                  <a:extLst>
                    <a:ext uri="{9D8B030D-6E8A-4147-A177-3AD203B41FA5}">
                      <a16:colId xmlns:a16="http://schemas.microsoft.com/office/drawing/2014/main" val="20001"/>
                    </a:ext>
                  </a:extLst>
                </a:gridCol>
                <a:gridCol w="1651188">
                  <a:extLst>
                    <a:ext uri="{9D8B030D-6E8A-4147-A177-3AD203B41FA5}">
                      <a16:colId xmlns:a16="http://schemas.microsoft.com/office/drawing/2014/main" val="20002"/>
                    </a:ext>
                  </a:extLst>
                </a:gridCol>
              </a:tblGrid>
              <a:tr h="323850">
                <a:tc gridSpan="3">
                  <a:txBody>
                    <a:bodyPr/>
                    <a:lstStyle/>
                    <a:p>
                      <a:pPr algn="ctr" fontAlgn="b"/>
                      <a:r>
                        <a:rPr lang="cs-CZ" sz="1400" b="1" i="0" u="none" strike="noStrike" dirty="0">
                          <a:solidFill>
                            <a:srgbClr val="000000"/>
                          </a:solidFill>
                          <a:latin typeface="Meiryo"/>
                        </a:rPr>
                        <a:t>Výsledky </a:t>
                      </a:r>
                      <a:r>
                        <a:rPr lang="cs-CZ" sz="1400" b="1" i="0" u="none" strike="noStrike" dirty="0" smtClean="0">
                          <a:solidFill>
                            <a:srgbClr val="000000"/>
                          </a:solidFill>
                          <a:latin typeface="Meiryo"/>
                        </a:rPr>
                        <a:t>21.kola </a:t>
                      </a:r>
                      <a:r>
                        <a:rPr lang="cs-CZ" sz="1400" b="1" i="0" u="none" strike="noStrike" dirty="0">
                          <a:solidFill>
                            <a:srgbClr val="000000"/>
                          </a:solidFill>
                          <a:latin typeface="Meiryo"/>
                        </a:rPr>
                        <a:t>okresního přeboru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38125">
                <a:tc>
                  <a:txBody>
                    <a:bodyPr/>
                    <a:lstStyle/>
                    <a:p>
                      <a:pPr algn="ctr" fontAlgn="ctr"/>
                      <a:r>
                        <a:rPr lang="cs-CZ" sz="1200" b="1" kern="1200" dirty="0" err="1" smtClean="0">
                          <a:solidFill>
                            <a:schemeClr val="tx1"/>
                          </a:solidFill>
                          <a:latin typeface="+mn-lt"/>
                          <a:ea typeface="+mn-ea"/>
                          <a:cs typeface="+mn-cs"/>
                        </a:rPr>
                        <a:t>Třebenice</a:t>
                      </a:r>
                      <a:endParaRPr lang="cs-CZ" sz="700" b="1" i="0" u="none" strike="noStrike" dirty="0">
                        <a:solidFill>
                          <a:srgbClr val="000000"/>
                        </a:solidFill>
                        <a:latin typeface="Meiryo"/>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kern="1200" dirty="0" err="1" smtClean="0">
                          <a:solidFill>
                            <a:schemeClr val="tx1"/>
                          </a:solidFill>
                          <a:latin typeface="+mn-lt"/>
                          <a:ea typeface="+mn-ea"/>
                          <a:cs typeface="+mn-cs"/>
                        </a:rPr>
                        <a:t>Úštěk</a:t>
                      </a:r>
                      <a:endParaRPr lang="cs-CZ" sz="700" b="1" i="0" u="none" strike="noStrike" dirty="0">
                        <a:solidFill>
                          <a:srgbClr val="000000"/>
                        </a:solidFill>
                        <a:latin typeface="Meiryo"/>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kern="1200" dirty="0" smtClean="0">
                          <a:solidFill>
                            <a:schemeClr val="tx1"/>
                          </a:solidFill>
                          <a:latin typeface="+mn-lt"/>
                          <a:ea typeface="+mn-ea"/>
                          <a:cs typeface="+mn-cs"/>
                        </a:rPr>
                        <a:t>7:1 (5:1)</a:t>
                      </a:r>
                      <a:endParaRPr lang="cs-CZ" sz="700" b="1" i="0" u="none" strike="noStrike" dirty="0">
                        <a:solidFill>
                          <a:srgbClr val="000000"/>
                        </a:solidFill>
                        <a:latin typeface="Meiryo"/>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1"/>
                  </a:ext>
                </a:extLst>
              </a:tr>
              <a:tr h="238125">
                <a:tc>
                  <a:txBody>
                    <a:bodyPr/>
                    <a:lstStyle/>
                    <a:p>
                      <a:pPr algn="ctr" fontAlgn="ctr"/>
                      <a:r>
                        <a:rPr lang="cs-CZ" sz="1200" b="1" kern="1200" dirty="0" err="1" smtClean="0">
                          <a:solidFill>
                            <a:schemeClr val="tx1"/>
                          </a:solidFill>
                          <a:latin typeface="+mn-lt"/>
                          <a:ea typeface="+mn-ea"/>
                          <a:cs typeface="+mn-cs"/>
                        </a:rPr>
                        <a:t>Budyně</a:t>
                      </a:r>
                      <a:endParaRPr lang="cs-CZ" sz="700" b="1" i="0" u="none" strike="noStrike" dirty="0">
                        <a:solidFill>
                          <a:srgbClr val="000000"/>
                        </a:solidFill>
                        <a:latin typeface="Meiryo"/>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200" b="1" kern="1200" dirty="0" err="1" smtClean="0">
                          <a:solidFill>
                            <a:schemeClr val="tx1"/>
                          </a:solidFill>
                          <a:latin typeface="+mn-lt"/>
                          <a:ea typeface="+mn-ea"/>
                          <a:cs typeface="+mn-cs"/>
                        </a:rPr>
                        <a:t>Lukavec</a:t>
                      </a:r>
                      <a:endParaRPr lang="cs-CZ" sz="700" b="1" i="0" u="none" strike="noStrike" dirty="0">
                        <a:solidFill>
                          <a:srgbClr val="000000"/>
                        </a:solidFill>
                        <a:latin typeface="Meiryo"/>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200" b="1" kern="1200" dirty="0" smtClean="0">
                          <a:solidFill>
                            <a:schemeClr val="tx1"/>
                          </a:solidFill>
                          <a:latin typeface="+mn-lt"/>
                          <a:ea typeface="+mn-ea"/>
                          <a:cs typeface="+mn-cs"/>
                        </a:rPr>
                        <a:t>1:2 (1:1)</a:t>
                      </a:r>
                      <a:endParaRPr lang="cs-CZ" sz="700" b="1" i="0" u="none" strike="noStrike" dirty="0">
                        <a:solidFill>
                          <a:srgbClr val="000000"/>
                        </a:solidFill>
                        <a:latin typeface="Meiryo"/>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02"/>
                  </a:ext>
                </a:extLst>
              </a:tr>
              <a:tr h="238125">
                <a:tc>
                  <a:txBody>
                    <a:bodyPr/>
                    <a:lstStyle/>
                    <a:p>
                      <a:pPr algn="ctr" fontAlgn="ctr"/>
                      <a:r>
                        <a:rPr lang="cs-CZ" sz="1200" b="1" kern="1200" dirty="0" err="1" smtClean="0">
                          <a:solidFill>
                            <a:schemeClr val="tx1"/>
                          </a:solidFill>
                          <a:latin typeface="+mn-lt"/>
                          <a:ea typeface="+mn-ea"/>
                          <a:cs typeface="+mn-cs"/>
                        </a:rPr>
                        <a:t>Mšené</a:t>
                      </a:r>
                      <a:r>
                        <a:rPr lang="cs-CZ" sz="1200" b="1" kern="1200" dirty="0" smtClean="0">
                          <a:solidFill>
                            <a:schemeClr val="tx1"/>
                          </a:solidFill>
                          <a:latin typeface="+mn-lt"/>
                          <a:ea typeface="+mn-ea"/>
                          <a:cs typeface="+mn-cs"/>
                        </a:rPr>
                        <a:t> lázně</a:t>
                      </a:r>
                      <a:endParaRPr lang="cs-CZ" sz="700" b="1" i="0" u="none" strike="noStrike" dirty="0">
                        <a:solidFill>
                          <a:srgbClr val="000000"/>
                        </a:solidFill>
                        <a:latin typeface="Meiryo"/>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kern="1200" dirty="0" smtClean="0">
                          <a:solidFill>
                            <a:schemeClr val="tx1"/>
                          </a:solidFill>
                          <a:latin typeface="+mn-lt"/>
                          <a:ea typeface="+mn-ea"/>
                          <a:cs typeface="+mn-cs"/>
                        </a:rPr>
                        <a:t>Libochovice</a:t>
                      </a:r>
                      <a:endParaRPr lang="cs-CZ" sz="700" b="1" i="0" u="none" strike="noStrike" dirty="0">
                        <a:solidFill>
                          <a:srgbClr val="000000"/>
                        </a:solidFill>
                        <a:latin typeface="Meiryo"/>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kern="1200" dirty="0" smtClean="0">
                          <a:solidFill>
                            <a:schemeClr val="tx1"/>
                          </a:solidFill>
                          <a:latin typeface="+mn-lt"/>
                          <a:ea typeface="+mn-ea"/>
                          <a:cs typeface="+mn-cs"/>
                        </a:rPr>
                        <a:t>0:3 (0:0)</a:t>
                      </a:r>
                      <a:endParaRPr lang="cs-CZ" sz="700" b="1" i="0" u="none" strike="noStrike" dirty="0">
                        <a:solidFill>
                          <a:srgbClr val="000000"/>
                        </a:solidFill>
                        <a:latin typeface="Meiryo"/>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3"/>
                  </a:ext>
                </a:extLst>
              </a:tr>
              <a:tr h="238125">
                <a:tc>
                  <a:txBody>
                    <a:bodyPr/>
                    <a:lstStyle/>
                    <a:p>
                      <a:pPr algn="ctr" fontAlgn="ctr"/>
                      <a:r>
                        <a:rPr lang="cs-CZ" sz="1200" b="1" kern="1200" dirty="0" smtClean="0">
                          <a:solidFill>
                            <a:schemeClr val="tx1"/>
                          </a:solidFill>
                          <a:latin typeface="+mn-lt"/>
                          <a:ea typeface="+mn-ea"/>
                          <a:cs typeface="+mn-cs"/>
                        </a:rPr>
                        <a:t>Polepy</a:t>
                      </a:r>
                      <a:endParaRPr lang="cs-CZ" sz="700" b="1" i="0" u="none" strike="noStrike" dirty="0">
                        <a:solidFill>
                          <a:srgbClr val="000000"/>
                        </a:solidFill>
                        <a:latin typeface="Meiryo"/>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200" b="1" kern="1200" dirty="0" smtClean="0">
                          <a:solidFill>
                            <a:schemeClr val="tx1"/>
                          </a:solidFill>
                          <a:latin typeface="+mn-lt"/>
                          <a:ea typeface="+mn-ea"/>
                          <a:cs typeface="+mn-cs"/>
                        </a:rPr>
                        <a:t>Litoměřice "B"</a:t>
                      </a:r>
                      <a:endParaRPr lang="cs-CZ" sz="700" b="1" i="0" u="none" strike="noStrike" dirty="0">
                        <a:solidFill>
                          <a:srgbClr val="000000"/>
                        </a:solidFill>
                        <a:latin typeface="Meiryo"/>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200" b="1" kern="1200" dirty="0" smtClean="0">
                          <a:solidFill>
                            <a:schemeClr val="tx1"/>
                          </a:solidFill>
                          <a:latin typeface="+mn-lt"/>
                          <a:ea typeface="+mn-ea"/>
                          <a:cs typeface="+mn-cs"/>
                        </a:rPr>
                        <a:t>5: 3 ( 5: 1)</a:t>
                      </a:r>
                      <a:endParaRPr lang="cs-CZ" sz="700" b="1" i="0" u="none" strike="noStrike" dirty="0">
                        <a:solidFill>
                          <a:srgbClr val="000000"/>
                        </a:solidFill>
                        <a:latin typeface="Meiryo"/>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04"/>
                  </a:ext>
                </a:extLst>
              </a:tr>
              <a:tr h="238125">
                <a:tc>
                  <a:txBody>
                    <a:bodyPr/>
                    <a:lstStyle/>
                    <a:p>
                      <a:pPr algn="ctr" fontAlgn="ctr"/>
                      <a:r>
                        <a:rPr lang="cs-CZ" sz="1200" b="1" kern="1200" dirty="0" err="1" smtClean="0">
                          <a:solidFill>
                            <a:schemeClr val="tx1"/>
                          </a:solidFill>
                          <a:latin typeface="+mn-lt"/>
                          <a:ea typeface="+mn-ea"/>
                          <a:cs typeface="+mn-cs"/>
                        </a:rPr>
                        <a:t>Předonín</a:t>
                      </a:r>
                      <a:endParaRPr lang="cs-CZ" sz="700" b="1" i="0" u="none" strike="noStrike" dirty="0">
                        <a:solidFill>
                          <a:srgbClr val="000000"/>
                        </a:solidFill>
                        <a:latin typeface="Meiryo"/>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kern="1200" dirty="0" err="1" smtClean="0">
                          <a:solidFill>
                            <a:schemeClr val="tx1"/>
                          </a:solidFill>
                          <a:latin typeface="+mn-lt"/>
                          <a:ea typeface="+mn-ea"/>
                          <a:cs typeface="+mn-cs"/>
                        </a:rPr>
                        <a:t>Dobříň</a:t>
                      </a:r>
                      <a:endParaRPr lang="cs-CZ" sz="700" b="1" i="0" u="none" strike="noStrike" dirty="0">
                        <a:solidFill>
                          <a:srgbClr val="000000"/>
                        </a:solidFill>
                        <a:latin typeface="Meiryo"/>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200" b="1" kern="1200" dirty="0" smtClean="0">
                          <a:solidFill>
                            <a:schemeClr val="tx1"/>
                          </a:solidFill>
                          <a:latin typeface="+mn-lt"/>
                          <a:ea typeface="+mn-ea"/>
                          <a:cs typeface="+mn-cs"/>
                        </a:rPr>
                        <a:t>2:1 (0:1)</a:t>
                      </a:r>
                      <a:endParaRPr lang="cs-CZ" sz="700" b="1" i="0" u="none" strike="noStrike" dirty="0">
                        <a:solidFill>
                          <a:srgbClr val="000000"/>
                        </a:solidFill>
                        <a:latin typeface="Meiryo"/>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5"/>
                  </a:ext>
                </a:extLst>
              </a:tr>
              <a:tr h="247650">
                <a:tc>
                  <a:txBody>
                    <a:bodyPr/>
                    <a:lstStyle/>
                    <a:p>
                      <a:pPr algn="ctr" fontAlgn="ctr"/>
                      <a:r>
                        <a:rPr lang="cs-CZ" sz="1200" b="1" kern="1200" dirty="0" err="1" smtClean="0">
                          <a:solidFill>
                            <a:schemeClr val="tx1"/>
                          </a:solidFill>
                          <a:latin typeface="+mn-lt"/>
                          <a:ea typeface="+mn-ea"/>
                          <a:cs typeface="+mn-cs"/>
                        </a:rPr>
                        <a:t>Štětí</a:t>
                      </a:r>
                      <a:r>
                        <a:rPr lang="cs-CZ" sz="1200" b="1" kern="1200" dirty="0" smtClean="0">
                          <a:solidFill>
                            <a:schemeClr val="tx1"/>
                          </a:solidFill>
                          <a:latin typeface="+mn-lt"/>
                          <a:ea typeface="+mn-ea"/>
                          <a:cs typeface="+mn-cs"/>
                        </a:rPr>
                        <a:t> "B"</a:t>
                      </a:r>
                      <a:endParaRPr lang="cs-CZ" sz="700" b="1" i="0" u="none" strike="noStrike" dirty="0">
                        <a:solidFill>
                          <a:srgbClr val="000000"/>
                        </a:solidFill>
                        <a:latin typeface="Meiryo"/>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200" b="1" kern="1200" dirty="0" err="1" smtClean="0">
                          <a:solidFill>
                            <a:schemeClr val="tx1"/>
                          </a:solidFill>
                          <a:latin typeface="+mn-lt"/>
                          <a:ea typeface="+mn-ea"/>
                          <a:cs typeface="+mn-cs"/>
                        </a:rPr>
                        <a:t>Liběšice</a:t>
                      </a:r>
                      <a:endParaRPr lang="cs-CZ" sz="700" b="1" i="0" u="none" strike="noStrike" dirty="0">
                        <a:solidFill>
                          <a:srgbClr val="000000"/>
                        </a:solidFill>
                        <a:latin typeface="Meiryo"/>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200" b="1" kern="1200" dirty="0" smtClean="0">
                          <a:solidFill>
                            <a:schemeClr val="tx1"/>
                          </a:solidFill>
                          <a:latin typeface="+mn-lt"/>
                          <a:ea typeface="+mn-ea"/>
                          <a:cs typeface="+mn-cs"/>
                        </a:rPr>
                        <a:t>2:5 (1:2)</a:t>
                      </a:r>
                      <a:endParaRPr lang="cs-CZ" sz="700" b="1" i="0" u="none" strike="noStrike" dirty="0">
                        <a:solidFill>
                          <a:srgbClr val="000000"/>
                        </a:solidFill>
                        <a:latin typeface="Meiryo"/>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06"/>
                  </a:ext>
                </a:extLst>
              </a:tr>
              <a:tr h="0">
                <a:tc gridSpan="3">
                  <a:txBody>
                    <a:bodyPr/>
                    <a:lstStyle/>
                    <a:p>
                      <a:pPr algn="ctr" fontAlgn="ctr"/>
                      <a:r>
                        <a:rPr lang="cs-CZ" sz="1400" b="1" i="0" u="none" strike="noStrike" dirty="0">
                          <a:solidFill>
                            <a:srgbClr val="000000"/>
                          </a:solidFill>
                          <a:latin typeface="Meiryo"/>
                        </a:rPr>
                        <a:t>Program </a:t>
                      </a:r>
                      <a:r>
                        <a:rPr lang="cs-CZ" sz="1400" b="1" i="0" u="none" strike="noStrike" dirty="0" smtClean="0">
                          <a:solidFill>
                            <a:srgbClr val="000000"/>
                          </a:solidFill>
                          <a:latin typeface="Meiryo"/>
                        </a:rPr>
                        <a:t>22.kole</a:t>
                      </a:r>
                      <a:endParaRPr lang="cs-CZ" sz="1400" b="1" i="0" u="none" strike="noStrike" dirty="0">
                        <a:solidFill>
                          <a:srgbClr val="000000"/>
                        </a:solidFill>
                        <a:latin typeface="Meiryo"/>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7"/>
                  </a:ext>
                </a:extLst>
              </a:tr>
              <a:tr h="228600">
                <a:tc>
                  <a:txBody>
                    <a:bodyPr/>
                    <a:lstStyle/>
                    <a:p>
                      <a:pPr algn="ctr" fontAlgn="ctr"/>
                      <a:r>
                        <a:rPr lang="cs-CZ" sz="1000" kern="1200" dirty="0" err="1" smtClean="0">
                          <a:solidFill>
                            <a:schemeClr val="tx1"/>
                          </a:solidFill>
                          <a:latin typeface="Arial" pitchFamily="34" charset="0"/>
                          <a:ea typeface="+mn-ea"/>
                          <a:cs typeface="Arial" pitchFamily="34" charset="0"/>
                        </a:rPr>
                        <a:t>Podlusky</a:t>
                      </a:r>
                      <a:endParaRPr lang="cs-CZ" sz="10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kern="1200" dirty="0" smtClean="0">
                          <a:solidFill>
                            <a:schemeClr val="tx1"/>
                          </a:solidFill>
                          <a:latin typeface="Arial" pitchFamily="34" charset="0"/>
                          <a:ea typeface="+mn-ea"/>
                          <a:cs typeface="Arial" pitchFamily="34" charset="0"/>
                        </a:rPr>
                        <a:t>Polepy</a:t>
                      </a:r>
                      <a:endParaRPr lang="cs-CZ" sz="10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smtClean="0">
                          <a:solidFill>
                            <a:srgbClr val="000000"/>
                          </a:solidFill>
                          <a:latin typeface="Arial" pitchFamily="34" charset="0"/>
                          <a:cs typeface="Arial" pitchFamily="34" charset="0"/>
                        </a:rPr>
                        <a:t>17.5.14 17:00</a:t>
                      </a:r>
                      <a:endParaRPr lang="cs-CZ" sz="10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8"/>
                  </a:ext>
                </a:extLst>
              </a:tr>
              <a:tr h="179417">
                <a:tc>
                  <a:txBody>
                    <a:bodyPr/>
                    <a:lstStyle/>
                    <a:p>
                      <a:pPr algn="ctr" fontAlgn="ctr"/>
                      <a:r>
                        <a:rPr lang="cs-CZ" sz="1000" kern="1200" dirty="0" smtClean="0">
                          <a:solidFill>
                            <a:schemeClr val="tx1"/>
                          </a:solidFill>
                          <a:latin typeface="Arial" pitchFamily="34" charset="0"/>
                          <a:ea typeface="+mn-ea"/>
                          <a:cs typeface="Arial" pitchFamily="34" charset="0"/>
                        </a:rPr>
                        <a:t>Litoměřice "B"</a:t>
                      </a:r>
                      <a:endParaRPr lang="cs-CZ" sz="10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kern="1200" dirty="0" err="1" smtClean="0">
                          <a:solidFill>
                            <a:schemeClr val="tx1"/>
                          </a:solidFill>
                          <a:latin typeface="Arial" pitchFamily="34" charset="0"/>
                          <a:ea typeface="+mn-ea"/>
                          <a:cs typeface="Arial" pitchFamily="34" charset="0"/>
                        </a:rPr>
                        <a:t>Mšené</a:t>
                      </a:r>
                      <a:r>
                        <a:rPr lang="cs-CZ" sz="1000" kern="1200" dirty="0" smtClean="0">
                          <a:solidFill>
                            <a:schemeClr val="tx1"/>
                          </a:solidFill>
                          <a:latin typeface="Arial" pitchFamily="34" charset="0"/>
                          <a:ea typeface="+mn-ea"/>
                          <a:cs typeface="Arial" pitchFamily="34" charset="0"/>
                        </a:rPr>
                        <a:t> lázně</a:t>
                      </a:r>
                      <a:endParaRPr lang="cs-CZ" sz="10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000" b="1" i="0" u="none" strike="noStrike" dirty="0" smtClean="0">
                          <a:solidFill>
                            <a:srgbClr val="000000"/>
                          </a:solidFill>
                          <a:latin typeface="Arial" pitchFamily="34" charset="0"/>
                          <a:cs typeface="Arial" pitchFamily="34" charset="0"/>
                        </a:rPr>
                        <a:t>18.5.14 17:00</a:t>
                      </a:r>
                    </a:p>
                    <a:p>
                      <a:pPr algn="ctr" fontAlgn="ctr"/>
                      <a:endParaRPr lang="cs-CZ" sz="10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09"/>
                  </a:ext>
                </a:extLst>
              </a:tr>
              <a:tr h="228600">
                <a:tc>
                  <a:txBody>
                    <a:bodyPr/>
                    <a:lstStyle/>
                    <a:p>
                      <a:pPr algn="ctr" fontAlgn="ctr"/>
                      <a:r>
                        <a:rPr lang="cs-CZ" sz="1000" kern="1200" dirty="0" smtClean="0">
                          <a:solidFill>
                            <a:schemeClr val="tx1"/>
                          </a:solidFill>
                          <a:latin typeface="Arial" pitchFamily="34" charset="0"/>
                          <a:ea typeface="+mn-ea"/>
                          <a:cs typeface="Arial" pitchFamily="34" charset="0"/>
                        </a:rPr>
                        <a:t>Libochovice</a:t>
                      </a:r>
                      <a:endParaRPr lang="cs-CZ" sz="10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kern="1200" dirty="0" err="1" smtClean="0">
                          <a:solidFill>
                            <a:schemeClr val="tx1"/>
                          </a:solidFill>
                          <a:latin typeface="Arial" pitchFamily="34" charset="0"/>
                          <a:ea typeface="+mn-ea"/>
                          <a:cs typeface="Arial" pitchFamily="34" charset="0"/>
                        </a:rPr>
                        <a:t>Štětí</a:t>
                      </a:r>
                      <a:r>
                        <a:rPr lang="cs-CZ" sz="1000" kern="1200" dirty="0" smtClean="0">
                          <a:solidFill>
                            <a:schemeClr val="tx1"/>
                          </a:solidFill>
                          <a:latin typeface="Arial" pitchFamily="34" charset="0"/>
                          <a:ea typeface="+mn-ea"/>
                          <a:cs typeface="Arial" pitchFamily="34" charset="0"/>
                        </a:rPr>
                        <a:t> "B"</a:t>
                      </a:r>
                      <a:endParaRPr lang="cs-CZ" sz="10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000" b="1" i="0" u="none" strike="noStrike" dirty="0" smtClean="0">
                          <a:solidFill>
                            <a:srgbClr val="000000"/>
                          </a:solidFill>
                          <a:latin typeface="Arial" pitchFamily="34" charset="0"/>
                          <a:cs typeface="Arial" pitchFamily="34" charset="0"/>
                        </a:rPr>
                        <a:t>17.5.14 17:00</a:t>
                      </a:r>
                    </a:p>
                    <a:p>
                      <a:pPr algn="ctr" fontAlgn="ctr"/>
                      <a:endParaRPr lang="cs-CZ" sz="10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10"/>
                  </a:ext>
                </a:extLst>
              </a:tr>
              <a:tr h="228600">
                <a:tc>
                  <a:txBody>
                    <a:bodyPr/>
                    <a:lstStyle/>
                    <a:p>
                      <a:pPr algn="ctr" fontAlgn="ctr"/>
                      <a:r>
                        <a:rPr lang="cs-CZ" sz="1000" kern="1200" dirty="0" err="1" smtClean="0">
                          <a:solidFill>
                            <a:schemeClr val="tx1"/>
                          </a:solidFill>
                          <a:latin typeface="Arial" pitchFamily="34" charset="0"/>
                          <a:ea typeface="+mn-ea"/>
                          <a:cs typeface="Arial" pitchFamily="34" charset="0"/>
                        </a:rPr>
                        <a:t>Liběšice</a:t>
                      </a:r>
                      <a:endParaRPr lang="cs-CZ" sz="10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kern="1200" dirty="0" err="1" smtClean="0">
                          <a:solidFill>
                            <a:schemeClr val="tx1"/>
                          </a:solidFill>
                          <a:latin typeface="Arial" pitchFamily="34" charset="0"/>
                          <a:ea typeface="+mn-ea"/>
                          <a:cs typeface="Arial" pitchFamily="34" charset="0"/>
                        </a:rPr>
                        <a:t>Budyně</a:t>
                      </a:r>
                      <a:endParaRPr lang="cs-CZ" sz="10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000" b="1" i="0" u="none" strike="noStrike" dirty="0" smtClean="0">
                          <a:solidFill>
                            <a:srgbClr val="000000"/>
                          </a:solidFill>
                          <a:latin typeface="Arial" pitchFamily="34" charset="0"/>
                          <a:cs typeface="Arial" pitchFamily="34" charset="0"/>
                        </a:rPr>
                        <a:t>17.5.14 17:00</a:t>
                      </a:r>
                    </a:p>
                    <a:p>
                      <a:pPr algn="ctr" fontAlgn="ctr"/>
                      <a:endParaRPr lang="cs-CZ" sz="10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11"/>
                  </a:ext>
                </a:extLst>
              </a:tr>
              <a:tr h="228600">
                <a:tc>
                  <a:txBody>
                    <a:bodyPr/>
                    <a:lstStyle/>
                    <a:p>
                      <a:pPr algn="ctr" fontAlgn="ctr"/>
                      <a:r>
                        <a:rPr lang="cs-CZ" sz="1000" kern="1200" dirty="0" err="1" smtClean="0">
                          <a:solidFill>
                            <a:schemeClr val="tx1"/>
                          </a:solidFill>
                          <a:latin typeface="Arial" pitchFamily="34" charset="0"/>
                          <a:ea typeface="+mn-ea"/>
                          <a:cs typeface="Arial" pitchFamily="34" charset="0"/>
                        </a:rPr>
                        <a:t>Lukavec</a:t>
                      </a:r>
                      <a:endParaRPr lang="cs-CZ" sz="10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kern="1200" dirty="0" err="1" smtClean="0">
                          <a:solidFill>
                            <a:schemeClr val="tx1"/>
                          </a:solidFill>
                          <a:latin typeface="Arial" pitchFamily="34" charset="0"/>
                          <a:ea typeface="+mn-ea"/>
                          <a:cs typeface="Arial" pitchFamily="34" charset="0"/>
                        </a:rPr>
                        <a:t>Třebenice</a:t>
                      </a:r>
                      <a:endParaRPr lang="cs-CZ" sz="10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000" b="1" i="0" u="none" strike="noStrike" dirty="0" smtClean="0">
                          <a:solidFill>
                            <a:srgbClr val="000000"/>
                          </a:solidFill>
                          <a:latin typeface="Arial" pitchFamily="34" charset="0"/>
                          <a:cs typeface="Arial" pitchFamily="34" charset="0"/>
                        </a:rPr>
                        <a:t>17.5.14 17:00</a:t>
                      </a:r>
                    </a:p>
                    <a:p>
                      <a:pPr algn="ctr" fontAlgn="ctr"/>
                      <a:endParaRPr lang="cs-CZ" sz="10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12"/>
                  </a:ext>
                </a:extLst>
              </a:tr>
              <a:tr h="228600">
                <a:tc>
                  <a:txBody>
                    <a:bodyPr/>
                    <a:lstStyle/>
                    <a:p>
                      <a:pPr algn="ctr" fontAlgn="ctr"/>
                      <a:r>
                        <a:rPr lang="cs-CZ" sz="1000" kern="1200" dirty="0" err="1" smtClean="0">
                          <a:solidFill>
                            <a:schemeClr val="tx1"/>
                          </a:solidFill>
                          <a:latin typeface="Arial" pitchFamily="34" charset="0"/>
                          <a:ea typeface="+mn-ea"/>
                          <a:cs typeface="Arial" pitchFamily="34" charset="0"/>
                        </a:rPr>
                        <a:t>Úštěk</a:t>
                      </a:r>
                      <a:endParaRPr lang="cs-CZ" sz="100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000" kern="1200" dirty="0" err="1" smtClean="0">
                          <a:solidFill>
                            <a:schemeClr val="tx1"/>
                          </a:solidFill>
                          <a:latin typeface="Arial" pitchFamily="34" charset="0"/>
                          <a:ea typeface="+mn-ea"/>
                          <a:cs typeface="Arial" pitchFamily="34" charset="0"/>
                        </a:rPr>
                        <a:t>Předonín</a:t>
                      </a:r>
                      <a:endParaRPr lang="cs-CZ" sz="10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000" b="1" i="0" u="none" strike="noStrike" dirty="0" smtClean="0">
                          <a:solidFill>
                            <a:srgbClr val="000000"/>
                          </a:solidFill>
                          <a:latin typeface="Arial" pitchFamily="34" charset="0"/>
                          <a:cs typeface="Arial" pitchFamily="34" charset="0"/>
                        </a:rPr>
                        <a:t>17.5.14 17:00</a:t>
                      </a:r>
                    </a:p>
                    <a:p>
                      <a:pPr algn="ctr" fontAlgn="ctr"/>
                      <a:endParaRPr lang="cs-CZ" sz="10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13"/>
                  </a:ext>
                </a:extLst>
              </a:tr>
            </a:tbl>
          </a:graphicData>
        </a:graphic>
      </p:graphicFrame>
      <p:graphicFrame>
        <p:nvGraphicFramePr>
          <p:cNvPr id="4" name="Tabulka 3"/>
          <p:cNvGraphicFramePr>
            <a:graphicFrameLocks noGrp="1"/>
          </p:cNvGraphicFramePr>
          <p:nvPr/>
        </p:nvGraphicFramePr>
        <p:xfrm>
          <a:off x="5359524" y="235124"/>
          <a:ext cx="4745109" cy="2880315"/>
        </p:xfrm>
        <a:graphic>
          <a:graphicData uri="http://schemas.openxmlformats.org/drawingml/2006/table">
            <a:tbl>
              <a:tblPr/>
              <a:tblGrid>
                <a:gridCol w="381133">
                  <a:extLst>
                    <a:ext uri="{9D8B030D-6E8A-4147-A177-3AD203B41FA5}">
                      <a16:colId xmlns:a16="http://schemas.microsoft.com/office/drawing/2014/main" val="20000"/>
                    </a:ext>
                  </a:extLst>
                </a:gridCol>
                <a:gridCol w="1535423">
                  <a:extLst>
                    <a:ext uri="{9D8B030D-6E8A-4147-A177-3AD203B41FA5}">
                      <a16:colId xmlns:a16="http://schemas.microsoft.com/office/drawing/2014/main" val="20001"/>
                    </a:ext>
                  </a:extLst>
                </a:gridCol>
                <a:gridCol w="272238">
                  <a:extLst>
                    <a:ext uri="{9D8B030D-6E8A-4147-A177-3AD203B41FA5}">
                      <a16:colId xmlns:a16="http://schemas.microsoft.com/office/drawing/2014/main" val="20002"/>
                    </a:ext>
                  </a:extLst>
                </a:gridCol>
                <a:gridCol w="272238">
                  <a:extLst>
                    <a:ext uri="{9D8B030D-6E8A-4147-A177-3AD203B41FA5}">
                      <a16:colId xmlns:a16="http://schemas.microsoft.com/office/drawing/2014/main" val="20003"/>
                    </a:ext>
                  </a:extLst>
                </a:gridCol>
                <a:gridCol w="272238">
                  <a:extLst>
                    <a:ext uri="{9D8B030D-6E8A-4147-A177-3AD203B41FA5}">
                      <a16:colId xmlns:a16="http://schemas.microsoft.com/office/drawing/2014/main" val="20004"/>
                    </a:ext>
                  </a:extLst>
                </a:gridCol>
                <a:gridCol w="272238">
                  <a:extLst>
                    <a:ext uri="{9D8B030D-6E8A-4147-A177-3AD203B41FA5}">
                      <a16:colId xmlns:a16="http://schemas.microsoft.com/office/drawing/2014/main" val="20005"/>
                    </a:ext>
                  </a:extLst>
                </a:gridCol>
                <a:gridCol w="315796">
                  <a:extLst>
                    <a:ext uri="{9D8B030D-6E8A-4147-A177-3AD203B41FA5}">
                      <a16:colId xmlns:a16="http://schemas.microsoft.com/office/drawing/2014/main" val="20006"/>
                    </a:ext>
                  </a:extLst>
                </a:gridCol>
                <a:gridCol w="958278">
                  <a:extLst>
                    <a:ext uri="{9D8B030D-6E8A-4147-A177-3AD203B41FA5}">
                      <a16:colId xmlns:a16="http://schemas.microsoft.com/office/drawing/2014/main" val="20007"/>
                    </a:ext>
                  </a:extLst>
                </a:gridCol>
                <a:gridCol w="465527">
                  <a:extLst>
                    <a:ext uri="{9D8B030D-6E8A-4147-A177-3AD203B41FA5}">
                      <a16:colId xmlns:a16="http://schemas.microsoft.com/office/drawing/2014/main" val="20008"/>
                    </a:ext>
                  </a:extLst>
                </a:gridCol>
              </a:tblGrid>
              <a:tr h="260321">
                <a:tc gridSpan="9">
                  <a:txBody>
                    <a:bodyPr/>
                    <a:lstStyle/>
                    <a:p>
                      <a:pPr algn="ctr" fontAlgn="ctr"/>
                      <a:r>
                        <a:rPr lang="pl-PL" sz="1100" b="0" i="0" u="none" strike="noStrike">
                          <a:solidFill>
                            <a:srgbClr val="17375D"/>
                          </a:solidFill>
                          <a:latin typeface="Arial Black"/>
                        </a:rPr>
                        <a:t>Okresní přebor  dospělých po 21.kole</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1538">
                <a:tc>
                  <a:txBody>
                    <a:bodyPr/>
                    <a:lstStyle/>
                    <a:p>
                      <a:pPr algn="ctr" fontAlgn="ctr"/>
                      <a:r>
                        <a:rPr lang="cs-CZ" sz="1100" b="1" i="0" u="none" strike="noStrike">
                          <a:solidFill>
                            <a:srgbClr val="FF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Štětí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79:28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FF0000"/>
                          </a:solidFill>
                          <a:latin typeface="Arial Black"/>
                        </a:rPr>
                        <a:t>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201538">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Libochovice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64:27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2"/>
                  </a:ext>
                </a:extLst>
              </a:tr>
              <a:tr h="201538">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Liběšice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52:22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201538">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Podlusky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45:44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4"/>
                  </a:ext>
                </a:extLst>
              </a:tr>
              <a:tr h="201538">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Lukavec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47:37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201538">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Litoměřice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50:32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6"/>
                  </a:ext>
                </a:extLst>
              </a:tr>
              <a:tr h="201538">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Předonín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39:43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201538">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Mšené lázně</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43:41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8"/>
                  </a:ext>
                </a:extLst>
              </a:tr>
              <a:tr h="201538">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Třebenice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37:51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9"/>
                  </a:ext>
                </a:extLst>
              </a:tr>
              <a:tr h="201538">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Dobříň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26:47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0"/>
                  </a:ext>
                </a:extLst>
              </a:tr>
              <a:tr h="201538">
                <a:tc>
                  <a:txBody>
                    <a:bodyPr/>
                    <a:lstStyle/>
                    <a:p>
                      <a:pPr algn="ctr" fontAlgn="ctr"/>
                      <a:r>
                        <a:rPr lang="cs-CZ" sz="11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Budyně</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31:42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latin typeface="Arial Black"/>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201538">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Polepy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0" i="0" u="none" strike="noStrike">
                          <a:solidFill>
                            <a:srgbClr val="000000"/>
                          </a:solidFill>
                          <a:latin typeface="Arial Black"/>
                        </a:rPr>
                        <a:t>36:62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100" b="1" i="0" u="none" strike="noStrike">
                          <a:solidFill>
                            <a:srgbClr val="000000"/>
                          </a:solidFill>
                          <a:latin typeface="Arial Black"/>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12"/>
                  </a:ext>
                </a:extLst>
              </a:tr>
              <a:tr h="201538">
                <a:tc>
                  <a:txBody>
                    <a:bodyPr/>
                    <a:lstStyle/>
                    <a:p>
                      <a:pPr algn="ctr" fontAlgn="ctr"/>
                      <a:r>
                        <a:rPr lang="cs-CZ" sz="11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Úštěk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Arial Black"/>
                        </a:rPr>
                        <a:t>15:88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bl>
          </a:graphicData>
        </a:graphic>
      </p:graphicFrame>
      <p:sp>
        <p:nvSpPr>
          <p:cNvPr id="6" name="Obdélník 5"/>
          <p:cNvSpPr/>
          <p:nvPr/>
        </p:nvSpPr>
        <p:spPr>
          <a:xfrm>
            <a:off x="174948" y="163116"/>
            <a:ext cx="4824536" cy="1077218"/>
          </a:xfrm>
          <a:prstGeom prst="rect">
            <a:avLst/>
          </a:prstGeom>
          <a:solidFill>
            <a:srgbClr val="FFFF99"/>
          </a:solidFill>
        </p:spPr>
        <p:txBody>
          <a:bodyPr wrap="square" lIns="91440" tIns="45720" rIns="91440" bIns="45720">
            <a:spAutoFit/>
          </a:bodyPr>
          <a:lstStyle/>
          <a:p>
            <a:pPr algn="ctr"/>
            <a:r>
              <a:rPr lang="cs-CZ" sz="3200" b="1" cap="none" spc="50" dirty="0" smtClean="0">
                <a:ln w="12700" cmpd="sng">
                  <a:solidFill>
                    <a:srgbClr val="33CC33"/>
                  </a:solidFill>
                  <a:prstDash val="solid"/>
                </a:ln>
                <a:solidFill>
                  <a:srgbClr val="CC0099"/>
                </a:solidFill>
                <a:effectLst>
                  <a:glow rad="53100">
                    <a:schemeClr val="accent6">
                      <a:satMod val="180000"/>
                      <a:alpha val="30000"/>
                    </a:schemeClr>
                  </a:glow>
                </a:effectLst>
              </a:rPr>
              <a:t>Významní partneři našeho oddílu</a:t>
            </a:r>
            <a:endParaRPr lang="cs-CZ" sz="4800" b="1" cap="none" spc="50" dirty="0">
              <a:ln w="12700" cmpd="sng">
                <a:solidFill>
                  <a:srgbClr val="33CC33"/>
                </a:solidFill>
                <a:prstDash val="solid"/>
              </a:ln>
              <a:solidFill>
                <a:srgbClr val="CC0099"/>
              </a:solidFill>
              <a:effectLst>
                <a:glow rad="53100">
                  <a:schemeClr val="accent6">
                    <a:satMod val="180000"/>
                    <a:alpha val="30000"/>
                  </a:schemeClr>
                </a:glow>
              </a:effectLst>
            </a:endParaRPr>
          </a:p>
        </p:txBody>
      </p:sp>
      <p:pic>
        <p:nvPicPr>
          <p:cNvPr id="47106" name="Picture 2"/>
          <p:cNvPicPr>
            <a:picLocks noChangeAspect="1" noChangeArrowheads="1"/>
          </p:cNvPicPr>
          <p:nvPr/>
        </p:nvPicPr>
        <p:blipFill>
          <a:blip r:embed="rId2" cstate="print"/>
          <a:srcRect/>
          <a:stretch>
            <a:fillRect/>
          </a:stretch>
        </p:blipFill>
        <p:spPr bwMode="auto">
          <a:xfrm>
            <a:off x="246956" y="1315244"/>
            <a:ext cx="4536504" cy="1008112"/>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895028" y="2251348"/>
            <a:ext cx="3240360" cy="936104"/>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246956" y="3187452"/>
            <a:ext cx="4536504" cy="1008112"/>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a:stretch>
            <a:fillRect/>
          </a:stretch>
        </p:blipFill>
        <p:spPr bwMode="auto">
          <a:xfrm>
            <a:off x="1111052" y="4195564"/>
            <a:ext cx="3096344" cy="1381125"/>
          </a:xfrm>
          <a:prstGeom prst="rect">
            <a:avLst/>
          </a:prstGeom>
          <a:noFill/>
          <a:ln w="9525">
            <a:noFill/>
            <a:miter lim="800000"/>
            <a:headEnd/>
            <a:tailEnd/>
          </a:ln>
        </p:spPr>
      </p:pic>
      <p:pic>
        <p:nvPicPr>
          <p:cNvPr id="47108" name="Picture 4"/>
          <p:cNvPicPr>
            <a:picLocks noChangeAspect="1" noChangeArrowheads="1"/>
          </p:cNvPicPr>
          <p:nvPr/>
        </p:nvPicPr>
        <p:blipFill>
          <a:blip r:embed="rId6" cstate="print"/>
          <a:srcRect/>
          <a:stretch>
            <a:fillRect/>
          </a:stretch>
        </p:blipFill>
        <p:spPr bwMode="auto">
          <a:xfrm>
            <a:off x="1399084" y="5707732"/>
            <a:ext cx="1866900" cy="12668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74948" y="267861"/>
            <a:ext cx="4896544" cy="69711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solidFill>
                  <a:srgbClr val="660033"/>
                </a:solidFill>
                <a:effectLst/>
                <a:latin typeface="Calisto MT" pitchFamily="18" charset="0"/>
                <a:ea typeface="Calibri" pitchFamily="34" charset="0"/>
                <a:cs typeface="Times New Roman" pitchFamily="18" charset="0"/>
              </a:rPr>
              <a:t>SK </a:t>
            </a:r>
            <a:r>
              <a:rPr kumimoji="0" lang="cs-CZ" sz="2000" b="1" i="0" u="sng" strike="noStrike" cap="none" normalizeH="0" baseline="0" dirty="0" err="1" smtClean="0">
                <a:ln>
                  <a:noFill/>
                </a:ln>
                <a:solidFill>
                  <a:srgbClr val="660033"/>
                </a:solidFill>
                <a:effectLst/>
                <a:latin typeface="Calisto MT" pitchFamily="18" charset="0"/>
                <a:ea typeface="Calibri" pitchFamily="34" charset="0"/>
                <a:cs typeface="Times New Roman" pitchFamily="18" charset="0"/>
              </a:rPr>
              <a:t>Lukavec</a:t>
            </a:r>
            <a:r>
              <a:rPr kumimoji="0" lang="cs-CZ" sz="2000" b="1" i="0" u="sng" strike="noStrike" cap="none" normalizeH="0" baseline="0" dirty="0" smtClean="0">
                <a:ln>
                  <a:noFill/>
                </a:ln>
                <a:solidFill>
                  <a:srgbClr val="660033"/>
                </a:solidFill>
                <a:effectLst/>
                <a:latin typeface="Calisto MT" pitchFamily="18" charset="0"/>
                <a:ea typeface="Calibri" pitchFamily="34" charset="0"/>
                <a:cs typeface="Times New Roman" pitchFamily="18" charset="0"/>
              </a:rPr>
              <a:t> - SK </a:t>
            </a:r>
            <a:r>
              <a:rPr kumimoji="0" lang="cs-CZ" sz="2000" b="1" i="0" u="sng" strike="noStrike" cap="none" normalizeH="0" baseline="0" dirty="0" err="1" smtClean="0">
                <a:ln>
                  <a:noFill/>
                </a:ln>
                <a:solidFill>
                  <a:srgbClr val="660033"/>
                </a:solidFill>
                <a:effectLst/>
                <a:latin typeface="Calisto MT" pitchFamily="18" charset="0"/>
                <a:ea typeface="Calibri" pitchFamily="34" charset="0"/>
                <a:cs typeface="Times New Roman" pitchFamily="18" charset="0"/>
              </a:rPr>
              <a:t>Štětí</a:t>
            </a:r>
            <a:r>
              <a:rPr kumimoji="0" lang="cs-CZ" sz="2000" b="1" i="0" u="sng" strike="noStrike" cap="none" normalizeH="0" baseline="0" dirty="0" smtClean="0">
                <a:ln>
                  <a:noFill/>
                </a:ln>
                <a:solidFill>
                  <a:srgbClr val="660033"/>
                </a:solidFill>
                <a:effectLst/>
                <a:latin typeface="Calisto MT" pitchFamily="18" charset="0"/>
                <a:ea typeface="Calibri" pitchFamily="34" charset="0"/>
                <a:cs typeface="Times New Roman" pitchFamily="18" charset="0"/>
              </a:rPr>
              <a:t> B</a:t>
            </a:r>
            <a:endParaRPr kumimoji="0" lang="cs-CZ" sz="2000" b="0" i="0" u="none" strike="noStrike" cap="none" normalizeH="0" baseline="0" dirty="0" smtClean="0">
              <a:ln>
                <a:noFill/>
              </a:ln>
              <a:solidFill>
                <a:srgbClr val="660033"/>
              </a:solidFill>
              <a:effectLst/>
              <a:latin typeface="Calisto M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rgbClr val="660033"/>
                </a:solidFill>
                <a:effectLst/>
                <a:latin typeface="Calisto MT" pitchFamily="18" charset="0"/>
                <a:ea typeface="Calibri" pitchFamily="34" charset="0"/>
                <a:cs typeface="Times New Roman" pitchFamily="18" charset="0"/>
              </a:rPr>
              <a:t>0:4(0:2)   3.5.2014</a:t>
            </a:r>
            <a:endParaRPr kumimoji="0" lang="cs-CZ" sz="2000" b="0" i="0" u="none" strike="noStrike" cap="none" normalizeH="0" baseline="0" dirty="0" smtClean="0">
              <a:ln>
                <a:noFill/>
              </a:ln>
              <a:solidFill>
                <a:srgbClr val="660033"/>
              </a:solidFill>
              <a:effectLst/>
              <a:latin typeface="Calisto MT" pitchFamily="18" charset="0"/>
              <a:cs typeface="Arial" pitchFamily="34" charset="0"/>
            </a:endParaRPr>
          </a:p>
          <a:p>
            <a:r>
              <a:rPr lang="cs-CZ" sz="1100" b="0" dirty="0" smtClean="0">
                <a:latin typeface="Arial" pitchFamily="34" charset="0"/>
                <a:cs typeface="Arial" pitchFamily="34" charset="0"/>
              </a:rPr>
              <a:t>Hned ve 2. min.si mohl vybrat Pilař kam pošle míč sám před brankářem, ale trefil pouze nastavené </a:t>
            </a:r>
            <a:r>
              <a:rPr lang="cs-CZ" sz="1100" b="0" dirty="0" err="1" smtClean="0">
                <a:latin typeface="Arial" pitchFamily="34" charset="0"/>
                <a:cs typeface="Arial" pitchFamily="34" charset="0"/>
              </a:rPr>
              <a:t>rocu</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golmana.Ve</a:t>
            </a:r>
            <a:r>
              <a:rPr lang="cs-CZ" sz="1100" b="0" dirty="0" smtClean="0">
                <a:latin typeface="Arial" pitchFamily="34" charset="0"/>
                <a:cs typeface="Arial" pitchFamily="34" charset="0"/>
              </a:rPr>
              <a:t> 4. min. stejný hráč prověřil mrštnost domácího hlídače branky, ale ten se opět vyznamenal. Pak ho ušetřil Černý, který se v dobrém střeleckém postavení netrefil mezi 3 tyče. Když pak v 6. minutě krásný centr Svobody ani Šimral nedokázal dostat do branky,tak se zdálo, že to bude souboj brankáře </a:t>
            </a:r>
            <a:r>
              <a:rPr lang="cs-CZ" sz="1100" b="0" dirty="0" err="1" smtClean="0">
                <a:latin typeface="Arial" pitchFamily="34" charset="0"/>
                <a:cs typeface="Arial" pitchFamily="34" charset="0"/>
              </a:rPr>
              <a:t>Lukavce</a:t>
            </a:r>
            <a:r>
              <a:rPr lang="cs-CZ" sz="1100" b="0" dirty="0" smtClean="0">
                <a:latin typeface="Arial" pitchFamily="34" charset="0"/>
                <a:cs typeface="Arial" pitchFamily="34" charset="0"/>
              </a:rPr>
              <a:t> a hráčů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Domácí se před naší branku dostali až v 15. min., ale útočník se kličkou dostal do střeleckého úhlu, odkud se branky nestřílí. Dobře nacvičené rozehrání volného přímého kopu předvedl Malý s Pilařem, při kterém domácí obrana sledovala, jak Pilař od bližší tyče posílá míč do branky na 1:0. Zvýšit mohl Svoboda, ale natažená ruka brankáře míč zastavila. Správný moment k naběhnutí za obranu si vybral Šimral, to poznal i </a:t>
            </a:r>
            <a:r>
              <a:rPr lang="cs-CZ" sz="1100" b="0" dirty="0" err="1" smtClean="0">
                <a:latin typeface="Arial" pitchFamily="34" charset="0"/>
                <a:cs typeface="Arial" pitchFamily="34" charset="0"/>
              </a:rPr>
              <a:t>příhrávající</a:t>
            </a:r>
            <a:r>
              <a:rPr lang="cs-CZ" sz="1100" b="0" dirty="0" smtClean="0">
                <a:latin typeface="Arial" pitchFamily="34" charset="0"/>
                <a:cs typeface="Arial" pitchFamily="34" charset="0"/>
              </a:rPr>
              <a:t> Matoušek a pak už stačilo jenom obejít brankáře a zvýšit na 2:0. Prázdná branka zívala na Pilaře po půlhodině hry ale ani to nestačilo, aby v ní míč skončil. Trochu větší aktivitu bylo vidět na hře </a:t>
            </a:r>
            <a:r>
              <a:rPr lang="cs-CZ" sz="1100" b="0" dirty="0" err="1" smtClean="0">
                <a:latin typeface="Arial" pitchFamily="34" charset="0"/>
                <a:cs typeface="Arial" pitchFamily="34" charset="0"/>
              </a:rPr>
              <a:t>Lukavce</a:t>
            </a:r>
            <a:r>
              <a:rPr lang="cs-CZ" sz="1100" b="0" dirty="0" smtClean="0">
                <a:latin typeface="Arial" pitchFamily="34" charset="0"/>
                <a:cs typeface="Arial" pitchFamily="34" charset="0"/>
              </a:rPr>
              <a:t> až v závěru poločasu.Dlouhý nákop do hlouby našeho pole vyřešil </a:t>
            </a:r>
            <a:r>
              <a:rPr lang="cs-CZ" sz="1100" b="0" dirty="0" err="1" smtClean="0">
                <a:latin typeface="Arial" pitchFamily="34" charset="0"/>
                <a:cs typeface="Arial" pitchFamily="34" charset="0"/>
              </a:rPr>
              <a:t>Bánovčin</a:t>
            </a:r>
            <a:r>
              <a:rPr lang="cs-CZ" sz="1100" b="0" dirty="0" smtClean="0">
                <a:latin typeface="Arial" pitchFamily="34" charset="0"/>
                <a:cs typeface="Arial" pitchFamily="34" charset="0"/>
              </a:rPr>
              <a:t> včasným vyběhnutím z branky a ani střela z velké dálky na naší branku přesná nebyla.Množství šancí, které jsme si v prvním poločase vytvořili by si zasloužilo vyšší vedení. Na začátku druhého poločas jsme se nemohli dostat do tempa a v 57. min. se, do té doby největší možnosti, dostali domácí. Balón ale skončil v rozevřeném náručí našeho brankáře. Štěstí stálo na straně domácích v 63. min., když se míč po hlavičce </a:t>
            </a:r>
            <a:r>
              <a:rPr lang="cs-CZ" sz="1100" b="0" dirty="0" err="1" smtClean="0">
                <a:latin typeface="Arial" pitchFamily="34" charset="0"/>
                <a:cs typeface="Arial" pitchFamily="34" charset="0"/>
              </a:rPr>
              <a:t>Ransdorfa</a:t>
            </a:r>
            <a:r>
              <a:rPr lang="cs-CZ" sz="1100" b="0" dirty="0" smtClean="0">
                <a:latin typeface="Arial" pitchFamily="34" charset="0"/>
                <a:cs typeface="Arial" pitchFamily="34" charset="0"/>
              </a:rPr>
              <a:t> zastavil na tyči. Pak chtěl vyzkoušet pozornost vlastní obrany Weber zpětnou přihrávkou na brankáře a ještě štěstí, že to dobře dopadlo. Důležitý gól na 3:0 se podařilo vstřelit Malému z volného přímého kopu, když se trefil přes zeď k bližší tyči. Čestného úspěchu se mohli dočkat i domácí, ale útočníka hostů vychytal brankář. To je zlomilo úplně a pak už se v zahazování šancí představovalo  jenom naše mužstvo. S přesností a razancí střely se nepotkal Vlček, Pilař ve stoprocentní šanci také neuspěl. Dočkali jsme se až 3 minuty před koncem. Vlček pozval ke skórování Šimrala a ten svojí druhou brankou v utkání stanovil konečnou podobu výsledku 4:0</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Šimral 2, Pilař 1, Malý 1</a:t>
            </a:r>
            <a:br>
              <a:rPr lang="cs-CZ" sz="1100" b="0" dirty="0" smtClean="0">
                <a:latin typeface="Arial" pitchFamily="34" charset="0"/>
                <a:cs typeface="Arial" pitchFamily="34" charset="0"/>
              </a:rPr>
            </a:br>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Bánovčin</a:t>
            </a:r>
            <a:r>
              <a:rPr lang="cs-CZ" sz="1100" b="0" dirty="0" smtClean="0">
                <a:latin typeface="Arial" pitchFamily="34" charset="0"/>
                <a:cs typeface="Arial" pitchFamily="34" charset="0"/>
              </a:rPr>
              <a:t>- Toman, Malý, </a:t>
            </a:r>
            <a:r>
              <a:rPr lang="cs-CZ" sz="1100" b="0" dirty="0" err="1" smtClean="0">
                <a:latin typeface="Arial" pitchFamily="34" charset="0"/>
                <a:cs typeface="Arial" pitchFamily="34" charset="0"/>
              </a:rPr>
              <a:t>Ransdorf</a:t>
            </a:r>
            <a:r>
              <a:rPr lang="cs-CZ" sz="1100" b="0" dirty="0" smtClean="0">
                <a:latin typeface="Arial" pitchFamily="34" charset="0"/>
                <a:cs typeface="Arial" pitchFamily="34" charset="0"/>
              </a:rPr>
              <a:t>,Weber- </a:t>
            </a:r>
            <a:r>
              <a:rPr lang="cs-CZ" sz="1100" b="0" dirty="0" err="1" smtClean="0">
                <a:latin typeface="Arial" pitchFamily="34" charset="0"/>
                <a:cs typeface="Arial" pitchFamily="34" charset="0"/>
              </a:rPr>
              <a:t>Poráč</a:t>
            </a:r>
            <a:r>
              <a:rPr lang="cs-CZ" sz="1100" b="0" dirty="0" smtClean="0">
                <a:latin typeface="Arial" pitchFamily="34" charset="0"/>
                <a:cs typeface="Arial" pitchFamily="34" charset="0"/>
              </a:rPr>
              <a:t>. Matoušek, </a:t>
            </a:r>
          </a:p>
          <a:p>
            <a:r>
              <a:rPr lang="cs-CZ" sz="1100" b="0" dirty="0" smtClean="0">
                <a:latin typeface="Arial" pitchFamily="34" charset="0"/>
                <a:cs typeface="Arial" pitchFamily="34" charset="0"/>
              </a:rPr>
              <a:t>                Šimral, Černý(59.Vlček)-Pilař(85.Németh), Svoboda </a:t>
            </a:r>
            <a:br>
              <a:rPr lang="cs-CZ" sz="1100" b="0" dirty="0" smtClean="0">
                <a:latin typeface="Arial" pitchFamily="34" charset="0"/>
                <a:cs typeface="Arial" pitchFamily="34" charset="0"/>
              </a:rPr>
            </a:br>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J.Ransdorf</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Minárik</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Jiří Starý-Kučera, Lupínek</a:t>
            </a:r>
            <a:endParaRPr lang="cs-CZ" sz="1100" b="0" dirty="0">
              <a:latin typeface="Arial" pitchFamily="34" charset="0"/>
              <a:cs typeface="Arial" pitchFamily="34" charset="0"/>
            </a:endParaRPr>
          </a:p>
        </p:txBody>
      </p:sp>
      <p:sp>
        <p:nvSpPr>
          <p:cNvPr id="11" name="TextovéPole 10"/>
          <p:cNvSpPr txBox="1"/>
          <p:nvPr/>
        </p:nvSpPr>
        <p:spPr>
          <a:xfrm>
            <a:off x="5359524" y="163116"/>
            <a:ext cx="4639444" cy="3539430"/>
          </a:xfrm>
          <a:prstGeom prst="rect">
            <a:avLst/>
          </a:prstGeom>
          <a:blipFill>
            <a:blip r:embed="rId2" cstate="print"/>
            <a:stretch>
              <a:fillRect/>
            </a:stretch>
          </a:blipFill>
        </p:spPr>
        <p:txBody>
          <a:bodyPr wrap="square" rtlCol="0">
            <a:spAutoFit/>
          </a:bodyPr>
          <a:lstStyle/>
          <a:p>
            <a:pPr algn="ctr"/>
            <a:r>
              <a:rPr lang="cs-CZ" sz="2000" dirty="0" smtClean="0">
                <a:blipFill>
                  <a:blip r:embed="rId3"/>
                  <a:tile tx="0" ty="0" sx="100000" sy="100000" flip="none" algn="tl"/>
                </a:blipFill>
                <a:latin typeface="Mangal" pitchFamily="18" charset="0"/>
                <a:cs typeface="Mangal" pitchFamily="18" charset="0"/>
              </a:rPr>
              <a:t>Výkony B mužstvo dospělých začínají připomínat horskou dráhu. V jednom zápase předvedou výkon, který by zasloužil hrát o 2 třídy výše, ale pak přijde zápas, jako třeba minulou neděli s </a:t>
            </a:r>
            <a:r>
              <a:rPr lang="cs-CZ" sz="2000" dirty="0" err="1" smtClean="0">
                <a:blipFill>
                  <a:blip r:embed="rId3"/>
                  <a:tile tx="0" ty="0" sx="100000" sy="100000" flip="none" algn="tl"/>
                </a:blipFill>
                <a:latin typeface="Mangal" pitchFamily="18" charset="0"/>
                <a:cs typeface="Mangal" pitchFamily="18" charset="0"/>
              </a:rPr>
              <a:t>Liběšicemi</a:t>
            </a:r>
            <a:r>
              <a:rPr lang="cs-CZ" sz="2000" dirty="0" smtClean="0">
                <a:blipFill>
                  <a:blip r:embed="rId3"/>
                  <a:tile tx="0" ty="0" sx="100000" sy="100000" flip="none" algn="tl"/>
                </a:blipFill>
                <a:latin typeface="Mangal" pitchFamily="18" charset="0"/>
                <a:cs typeface="Mangal" pitchFamily="18" charset="0"/>
              </a:rPr>
              <a:t>, kdy jsou k nepoznání. Náskok na čele okresního přeboru ztratili a teď už nezbývá než čekat na zaváhaní Libochovic, kam dokonce dnes zajíždí,</a:t>
            </a:r>
            <a:r>
              <a:rPr lang="cs-CZ" sz="2400" dirty="0" smtClean="0">
                <a:blipFill>
                  <a:blip r:embed="rId3"/>
                  <a:tile tx="0" ty="0" sx="100000" sy="100000" flip="none" algn="tl"/>
                </a:blipFill>
                <a:latin typeface="Mangal" pitchFamily="18" charset="0"/>
                <a:cs typeface="Mangal" pitchFamily="18" charset="0"/>
              </a:rPr>
              <a:t> </a:t>
            </a:r>
            <a:endParaRPr lang="cs-CZ" sz="1800" dirty="0" smtClean="0">
              <a:blipFill>
                <a:blip r:embed="rId3"/>
                <a:tile tx="0" ty="0" sx="100000" sy="100000" flip="none" algn="tl"/>
              </a:blipFill>
              <a:latin typeface="Mangal" pitchFamily="18" charset="0"/>
              <a:cs typeface="Mangal" pitchFamily="18" charset="0"/>
            </a:endParaRPr>
          </a:p>
        </p:txBody>
      </p:sp>
      <p:pic>
        <p:nvPicPr>
          <p:cNvPr id="49153" name="Picture 1"/>
          <p:cNvPicPr>
            <a:picLocks noChangeAspect="1" noChangeArrowheads="1"/>
          </p:cNvPicPr>
          <p:nvPr/>
        </p:nvPicPr>
        <p:blipFill>
          <a:blip r:embed="rId4" cstate="print"/>
          <a:srcRect/>
          <a:stretch>
            <a:fillRect/>
          </a:stretch>
        </p:blipFill>
        <p:spPr bwMode="auto">
          <a:xfrm>
            <a:off x="5359524" y="3835524"/>
            <a:ext cx="4704978" cy="3102496"/>
          </a:xfrm>
          <a:prstGeom prst="rect">
            <a:avLst/>
          </a:prstGeom>
          <a:noFill/>
          <a:ln w="9525">
            <a:noFill/>
            <a:miter lim="800000"/>
            <a:headEnd/>
            <a:tailEnd/>
          </a:ln>
        </p:spPr>
      </p:pic>
      <p:pic>
        <p:nvPicPr>
          <p:cNvPr id="48130" name="Picture 2"/>
          <p:cNvPicPr>
            <a:picLocks noChangeAspect="1" noChangeArrowheads="1"/>
          </p:cNvPicPr>
          <p:nvPr/>
        </p:nvPicPr>
        <p:blipFill>
          <a:blip r:embed="rId5" cstate="print"/>
          <a:srcRect/>
          <a:stretch>
            <a:fillRect/>
          </a:stretch>
        </p:blipFill>
        <p:spPr bwMode="auto">
          <a:xfrm>
            <a:off x="174948" y="0"/>
            <a:ext cx="936104" cy="88319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534988" y="0"/>
            <a:ext cx="4248472" cy="276999"/>
          </a:xfrm>
          <a:prstGeom prst="rect">
            <a:avLst/>
          </a:prstGeom>
          <a:noFill/>
        </p:spPr>
        <p:txBody>
          <a:bodyPr wrap="square" rtlCol="0">
            <a:spAutoFit/>
          </a:bodyPr>
          <a:lstStyle/>
          <a:p>
            <a:endParaRPr lang="cs-CZ" dirty="0"/>
          </a:p>
        </p:txBody>
      </p:sp>
      <p:sp>
        <p:nvSpPr>
          <p:cNvPr id="8" name="Obdélník 7"/>
          <p:cNvSpPr/>
          <p:nvPr/>
        </p:nvSpPr>
        <p:spPr>
          <a:xfrm>
            <a:off x="5863580" y="595164"/>
            <a:ext cx="4248472" cy="5170646"/>
          </a:xfrm>
          <a:prstGeom prst="rect">
            <a:avLst/>
          </a:prstGeom>
        </p:spPr>
        <p:txBody>
          <a:bodyPr wrap="square">
            <a:spAutoFit/>
          </a:bodyPr>
          <a:lstStyle/>
          <a:p>
            <a:r>
              <a:rPr lang="cs-CZ" sz="1100" b="0" dirty="0" smtClean="0">
                <a:latin typeface="Arial" pitchFamily="34" charset="0"/>
                <a:cs typeface="Arial" pitchFamily="34" charset="0"/>
              </a:rPr>
              <a:t>Na začátku druhého poločasu to vypadalo, že nám trenérská poločasová domluva pomohla a soupeře jsme zamkli na jeho půlce. Brzy bylo také po pěkné střele Svobody vyrovnáno na 2:2, když se míč odrazil od břevna do brankáře a od něj do branky. I v dalších minutách jsme si vypracovali převahu, která byla nejvíce znatelná  po rozích, které jsme ale bohužel nedokázali využít. Po hodině hry se chyby dopustil brankář Doležal a nabídl Tomáši </a:t>
            </a:r>
            <a:r>
              <a:rPr lang="cs-CZ" sz="1100" b="0" dirty="0" err="1" smtClean="0">
                <a:latin typeface="Arial" pitchFamily="34" charset="0"/>
                <a:cs typeface="Arial" pitchFamily="34" charset="0"/>
              </a:rPr>
              <a:t>Mikinovi</a:t>
            </a:r>
            <a:r>
              <a:rPr lang="cs-CZ" sz="1100" b="0" dirty="0" smtClean="0">
                <a:latin typeface="Arial" pitchFamily="34" charset="0"/>
                <a:cs typeface="Arial" pitchFamily="34" charset="0"/>
              </a:rPr>
              <a:t> dostat hosty opět do vedení 3:2.  V 68. minutě se po velmi hezké a jednoduché akci dostaly </a:t>
            </a:r>
            <a:r>
              <a:rPr lang="cs-CZ" sz="1100" b="0" dirty="0" err="1" smtClean="0">
                <a:latin typeface="Arial" pitchFamily="34" charset="0"/>
                <a:cs typeface="Arial" pitchFamily="34" charset="0"/>
              </a:rPr>
              <a:t>Liběšice</a:t>
            </a:r>
            <a:r>
              <a:rPr lang="cs-CZ" sz="1100" b="0" dirty="0" smtClean="0">
                <a:latin typeface="Arial" pitchFamily="34" charset="0"/>
                <a:cs typeface="Arial" pitchFamily="34" charset="0"/>
              </a:rPr>
              <a:t> opět do zakončení a Tomáš Mikina, o kterém se bude </a:t>
            </a:r>
            <a:r>
              <a:rPr lang="cs-CZ" sz="1100" b="0" dirty="0" err="1" smtClean="0">
                <a:latin typeface="Arial" pitchFamily="34" charset="0"/>
                <a:cs typeface="Arial" pitchFamily="34" charset="0"/>
              </a:rPr>
              <a:t>štětskému</a:t>
            </a:r>
            <a:r>
              <a:rPr lang="cs-CZ" sz="1100" b="0" dirty="0" smtClean="0">
                <a:latin typeface="Arial" pitchFamily="34" charset="0"/>
                <a:cs typeface="Arial" pitchFamily="34" charset="0"/>
              </a:rPr>
              <a:t> brankáři určitě zdát,  zvýšil na 4:2. To ale nebylo všechno smutné, co jsme na hře domácích hráčů mohli v tomto nevyvedeném utkání vidět.  Jak velkou modernizaci, by potřeboval obranný stroj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 se ukázalo v 74. minutě, když se skóre opět měnilo ve prospěch hostů a to už na hrozivých 2:5 z našeho pohledu. V závěru jsme se snažili aspoň snížit, ale i přes několik trestných kopů bylo všechno marné. Hosté si náskok udrželi a uštědřili našemu mužstvu tvrdou lekci fotbalových dovednosti. Až moc jsme si mysleli, že </a:t>
            </a:r>
            <a:r>
              <a:rPr lang="cs-CZ" sz="1100" b="0" dirty="0" err="1" smtClean="0">
                <a:latin typeface="Arial" pitchFamily="34" charset="0"/>
                <a:cs typeface="Arial" pitchFamily="34" charset="0"/>
              </a:rPr>
              <a:t>Liběšice</a:t>
            </a:r>
            <a:r>
              <a:rPr lang="cs-CZ" sz="1100" b="0" dirty="0" smtClean="0">
                <a:latin typeface="Arial" pitchFamily="34" charset="0"/>
                <a:cs typeface="Arial" pitchFamily="34" charset="0"/>
              </a:rPr>
              <a:t> nebudou vážnější překážkou v cestě za vítězstvím. Bohužel po 2 dobrých výkonech jsme spadli zpět na zem. Teď jedeme do Libochovic, které mají o 2 body méně, ale také zápas k dobru.  Nezbývá než se na toto utkání jara dobře připravit a o prvenství v okresním přeboru se tvrdě poprat.</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Šimral 1, </a:t>
            </a:r>
            <a:r>
              <a:rPr lang="cs-CZ" sz="1100" b="0" dirty="0" err="1" smtClean="0">
                <a:latin typeface="Arial" pitchFamily="34" charset="0"/>
                <a:cs typeface="Arial" pitchFamily="34" charset="0"/>
              </a:rPr>
              <a:t>J.Svoboda</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Doležal</a:t>
            </a:r>
            <a:r>
              <a:rPr lang="cs-CZ" sz="1100" b="0" dirty="0" smtClean="0">
                <a:latin typeface="Arial" pitchFamily="34" charset="0"/>
                <a:cs typeface="Arial" pitchFamily="34" charset="0"/>
              </a:rPr>
              <a:t>-Toman, Malý, Weber, </a:t>
            </a:r>
            <a:r>
              <a:rPr lang="cs-CZ" sz="1100" b="0" dirty="0" err="1" smtClean="0">
                <a:latin typeface="Arial" pitchFamily="34" charset="0"/>
                <a:cs typeface="Arial" pitchFamily="34" charset="0"/>
              </a:rPr>
              <a:t>Poráč</a:t>
            </a:r>
            <a:r>
              <a:rPr lang="cs-CZ" sz="1100" b="0" dirty="0" smtClean="0">
                <a:latin typeface="Arial" pitchFamily="34" charset="0"/>
                <a:cs typeface="Arial" pitchFamily="34" charset="0"/>
              </a:rPr>
              <a:t>(70.Černý) - Stehlík, Matoušek, Šimral(82.Németh), </a:t>
            </a:r>
          </a:p>
          <a:p>
            <a:r>
              <a:rPr lang="cs-CZ" sz="1100" b="0" dirty="0" smtClean="0">
                <a:latin typeface="Arial" pitchFamily="34" charset="0"/>
                <a:cs typeface="Arial" pitchFamily="34" charset="0"/>
              </a:rPr>
              <a:t>                Mencl(75.Marek)-Pilař, Svoboda</a:t>
            </a: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J.Ransdorf</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Minárik</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Bartoš</a:t>
            </a:r>
            <a:r>
              <a:rPr lang="cs-CZ" sz="1100" b="0" dirty="0" smtClean="0">
                <a:latin typeface="Arial" pitchFamily="34" charset="0"/>
                <a:cs typeface="Arial" pitchFamily="34" charset="0"/>
              </a:rPr>
              <a:t>-Blažek, </a:t>
            </a:r>
            <a:r>
              <a:rPr lang="cs-CZ" sz="1100" b="0" dirty="0" err="1" smtClean="0">
                <a:latin typeface="Arial" pitchFamily="34" charset="0"/>
                <a:cs typeface="Arial" pitchFamily="34" charset="0"/>
              </a:rPr>
              <a:t>Hubálek</a:t>
            </a:r>
            <a:endParaRPr lang="cs-CZ" sz="1100" b="0" dirty="0">
              <a:latin typeface="Arial" pitchFamily="34" charset="0"/>
              <a:cs typeface="Arial" pitchFamily="34" charset="0"/>
            </a:endParaRPr>
          </a:p>
        </p:txBody>
      </p:sp>
      <p:sp>
        <p:nvSpPr>
          <p:cNvPr id="10" name="TextovéPole 9"/>
          <p:cNvSpPr txBox="1"/>
          <p:nvPr/>
        </p:nvSpPr>
        <p:spPr>
          <a:xfrm>
            <a:off x="5822504" y="235124"/>
            <a:ext cx="4464496" cy="288032"/>
          </a:xfrm>
          <a:prstGeom prst="rect">
            <a:avLst/>
          </a:prstGeom>
          <a:solidFill>
            <a:srgbClr val="FFFF00"/>
          </a:solidFill>
        </p:spPr>
        <p:txBody>
          <a:bodyPr wrap="square" rtlCol="0">
            <a:spAutoFit/>
          </a:bodyPr>
          <a:lstStyle/>
          <a:p>
            <a:pPr algn="ctr"/>
            <a:r>
              <a:rPr lang="cs-CZ" dirty="0" smtClean="0">
                <a:latin typeface="Verdana" pitchFamily="34" charset="0"/>
                <a:ea typeface="Verdana" pitchFamily="34" charset="0"/>
                <a:cs typeface="Verdana" pitchFamily="34" charset="0"/>
              </a:rPr>
              <a:t>Pokračování zápasu </a:t>
            </a:r>
            <a:r>
              <a:rPr lang="cs-CZ" dirty="0" err="1" smtClean="0">
                <a:latin typeface="Verdana" pitchFamily="34" charset="0"/>
                <a:ea typeface="Verdana" pitchFamily="34" charset="0"/>
                <a:cs typeface="Verdana" pitchFamily="34" charset="0"/>
              </a:rPr>
              <a:t>Štětí</a:t>
            </a:r>
            <a:r>
              <a:rPr lang="cs-CZ" dirty="0" smtClean="0">
                <a:latin typeface="Verdana" pitchFamily="34" charset="0"/>
                <a:ea typeface="Verdana" pitchFamily="34" charset="0"/>
                <a:cs typeface="Verdana" pitchFamily="34" charset="0"/>
              </a:rPr>
              <a:t> B- </a:t>
            </a:r>
            <a:r>
              <a:rPr lang="cs-CZ" dirty="0" err="1" smtClean="0">
                <a:latin typeface="Verdana" pitchFamily="34" charset="0"/>
                <a:ea typeface="Verdana" pitchFamily="34" charset="0"/>
                <a:cs typeface="Verdana" pitchFamily="34" charset="0"/>
              </a:rPr>
              <a:t>Liběšice</a:t>
            </a:r>
            <a:endParaRPr lang="cs-CZ" dirty="0">
              <a:latin typeface="Verdana" pitchFamily="34" charset="0"/>
              <a:ea typeface="Verdana" pitchFamily="34" charset="0"/>
              <a:cs typeface="Verdana" pitchFamily="34" charset="0"/>
            </a:endParaRPr>
          </a:p>
        </p:txBody>
      </p:sp>
      <p:sp>
        <p:nvSpPr>
          <p:cNvPr id="12" name="TextovéPole 11"/>
          <p:cNvSpPr txBox="1"/>
          <p:nvPr/>
        </p:nvSpPr>
        <p:spPr>
          <a:xfrm>
            <a:off x="174948" y="163116"/>
            <a:ext cx="4680520" cy="646331"/>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p>
            <a:pPr algn="ctr"/>
            <a:r>
              <a:rPr lang="cs-CZ" sz="1800" dirty="0" smtClean="0">
                <a:effectLst>
                  <a:outerShdw blurRad="38100" dist="38100" dir="2700000" algn="tl">
                    <a:srgbClr val="000000">
                      <a:alpha val="43137"/>
                    </a:srgbClr>
                  </a:outerShdw>
                </a:effectLst>
                <a:latin typeface="Arial" pitchFamily="34" charset="0"/>
                <a:ea typeface="Gungsuh" pitchFamily="18" charset="-127"/>
                <a:cs typeface="Arial" pitchFamily="34" charset="0"/>
              </a:rPr>
              <a:t>B mužstvo doma s </a:t>
            </a:r>
            <a:r>
              <a:rPr lang="cs-CZ" sz="1800" dirty="0" err="1" smtClean="0">
                <a:effectLst>
                  <a:outerShdw blurRad="38100" dist="38100" dir="2700000" algn="tl">
                    <a:srgbClr val="000000">
                      <a:alpha val="43137"/>
                    </a:srgbClr>
                  </a:outerShdw>
                </a:effectLst>
                <a:latin typeface="Arial" pitchFamily="34" charset="0"/>
                <a:ea typeface="Gungsuh" pitchFamily="18" charset="-127"/>
                <a:cs typeface="Arial" pitchFamily="34" charset="0"/>
              </a:rPr>
              <a:t>Liběšicemi</a:t>
            </a:r>
            <a:r>
              <a:rPr lang="cs-CZ" sz="1800" dirty="0" smtClean="0">
                <a:effectLst>
                  <a:outerShdw blurRad="38100" dist="38100" dir="2700000" algn="tl">
                    <a:srgbClr val="000000">
                      <a:alpha val="43137"/>
                    </a:srgbClr>
                  </a:outerShdw>
                </a:effectLst>
                <a:latin typeface="Arial" pitchFamily="34" charset="0"/>
                <a:ea typeface="Gungsuh" pitchFamily="18" charset="-127"/>
                <a:cs typeface="Arial" pitchFamily="34" charset="0"/>
              </a:rPr>
              <a:t> připomínalo rozebírací stavebnici</a:t>
            </a:r>
            <a:endParaRPr lang="cs-CZ" sz="1800" dirty="0">
              <a:effectLst>
                <a:outerShdw blurRad="38100" dist="38100" dir="2700000" algn="tl">
                  <a:srgbClr val="000000">
                    <a:alpha val="43137"/>
                  </a:srgbClr>
                </a:outerShdw>
              </a:effectLst>
              <a:latin typeface="Arial" pitchFamily="34" charset="0"/>
              <a:ea typeface="Gungsuh" pitchFamily="18" charset="-127"/>
              <a:cs typeface="Arial" pitchFamily="34" charset="0"/>
            </a:endParaRPr>
          </a:p>
        </p:txBody>
      </p:sp>
      <p:sp>
        <p:nvSpPr>
          <p:cNvPr id="13" name="TextovéPole 12"/>
          <p:cNvSpPr txBox="1"/>
          <p:nvPr/>
        </p:nvSpPr>
        <p:spPr>
          <a:xfrm>
            <a:off x="246956" y="1027212"/>
            <a:ext cx="4680520" cy="646331"/>
          </a:xfrm>
          <a:prstGeom prst="rect">
            <a:avLst/>
          </a:prstGeom>
          <a:solidFill>
            <a:srgbClr val="FFCC66"/>
          </a:solidFill>
        </p:spPr>
        <p:txBody>
          <a:bodyPr wrap="square" rtlCol="0">
            <a:spAutoFit/>
          </a:bodyPr>
          <a:lstStyle/>
          <a:p>
            <a:pPr algn="ctr"/>
            <a:r>
              <a:rPr lang="cs-CZ" sz="1800" u="sng" dirty="0" smtClean="0"/>
              <a:t>SK </a:t>
            </a:r>
            <a:r>
              <a:rPr lang="cs-CZ" sz="1800" u="sng" dirty="0" err="1" smtClean="0"/>
              <a:t>Štětí</a:t>
            </a:r>
            <a:r>
              <a:rPr lang="cs-CZ" sz="1800" u="sng" dirty="0" smtClean="0"/>
              <a:t> B – FK </a:t>
            </a:r>
            <a:r>
              <a:rPr lang="cs-CZ" sz="1800" u="sng" dirty="0" err="1" smtClean="0"/>
              <a:t>Liběšice</a:t>
            </a:r>
            <a:endParaRPr lang="cs-CZ" sz="1800" dirty="0" smtClean="0"/>
          </a:p>
          <a:p>
            <a:pPr algn="ctr"/>
            <a:r>
              <a:rPr lang="cs-CZ" sz="1800" u="sng" dirty="0" smtClean="0"/>
              <a:t>2:5(1:2)   11.5.2014   21. kolo</a:t>
            </a:r>
            <a:endParaRPr lang="cs-CZ" sz="1800" dirty="0"/>
          </a:p>
        </p:txBody>
      </p:sp>
      <p:sp>
        <p:nvSpPr>
          <p:cNvPr id="14" name="Obdélník 13"/>
          <p:cNvSpPr/>
          <p:nvPr/>
        </p:nvSpPr>
        <p:spPr>
          <a:xfrm>
            <a:off x="246956" y="1819300"/>
            <a:ext cx="4752528" cy="5001369"/>
          </a:xfrm>
          <a:prstGeom prst="rect">
            <a:avLst/>
          </a:prstGeom>
        </p:spPr>
        <p:txBody>
          <a:bodyPr wrap="square">
            <a:spAutoFit/>
          </a:bodyPr>
          <a:lstStyle/>
          <a:p>
            <a:r>
              <a:rPr lang="cs-CZ" sz="1100" b="0" dirty="0" smtClean="0">
                <a:latin typeface="Arial" pitchFamily="34" charset="0"/>
                <a:cs typeface="Arial" pitchFamily="34" charset="0"/>
              </a:rPr>
              <a:t>V neděli odpoledne už si v tomto soutěžním ročníku fotbaloví fanoušci zvykli chodit na zápasy B mužstva a vidět hodně branek v síti soupeře. I přes konkurenci fotbalového zápasu Sparta – Olomouc věrní fanoušci přišli a v úvodu viděli spíše obrázek, který připomínal válečné bojiště, protože soupeř stále ležel na zemi a musel být ošetřován. Mockrát jsme mu ani balón nepůjčili, ale vepředu jsme také nic světoborného nepředváděli.  Obranná dvojička Weber, Malý přichystala v 10. min. uvítací ceremoniál Tomáši </a:t>
            </a:r>
            <a:r>
              <a:rPr lang="cs-CZ" sz="1100" b="0" dirty="0" err="1" smtClean="0">
                <a:latin typeface="Arial" pitchFamily="34" charset="0"/>
                <a:cs typeface="Arial" pitchFamily="34" charset="0"/>
              </a:rPr>
              <a:t>Mikinovi</a:t>
            </a:r>
            <a:r>
              <a:rPr lang="cs-CZ" sz="1100" b="0" dirty="0" smtClean="0">
                <a:latin typeface="Arial" pitchFamily="34" charset="0"/>
                <a:cs typeface="Arial" pitchFamily="34" charset="0"/>
              </a:rPr>
              <a:t> a jen výborný zákrok </a:t>
            </a:r>
            <a:r>
              <a:rPr lang="cs-CZ" sz="1100" b="0" dirty="0" err="1" smtClean="0">
                <a:latin typeface="Arial" pitchFamily="34" charset="0"/>
                <a:cs typeface="Arial" pitchFamily="34" charset="0"/>
              </a:rPr>
              <a:t>Darka</a:t>
            </a:r>
            <a:r>
              <a:rPr lang="cs-CZ" sz="1100" b="0" dirty="0" smtClean="0">
                <a:latin typeface="Arial" pitchFamily="34" charset="0"/>
                <a:cs typeface="Arial" pitchFamily="34" charset="0"/>
              </a:rPr>
              <a:t> Doležala uchránil naši nulu na ukazateli skóre.  První vážnější příležitost si domácí vypracovali z kopačky Pilaře, který poslal míč příliš vysoko nad branku. Hned z protiútoku zůstala </a:t>
            </a:r>
            <a:r>
              <a:rPr lang="cs-CZ" sz="1100" b="0" dirty="0" err="1" smtClean="0">
                <a:latin typeface="Arial" pitchFamily="34" charset="0"/>
                <a:cs typeface="Arial" pitchFamily="34" charset="0"/>
              </a:rPr>
              <a:t>štětská</a:t>
            </a:r>
            <a:r>
              <a:rPr lang="cs-CZ" sz="1100" b="0" dirty="0" smtClean="0">
                <a:latin typeface="Arial" pitchFamily="34" charset="0"/>
                <a:cs typeface="Arial" pitchFamily="34" charset="0"/>
              </a:rPr>
              <a:t> obrana opět v nedbalkách a trenérská lavička se zlobila hodně nahlas. Ještě, že to hosté nepotrestali. Do třetice už to ale </a:t>
            </a:r>
            <a:r>
              <a:rPr lang="cs-CZ" sz="1100" b="0" dirty="0" err="1" smtClean="0">
                <a:latin typeface="Arial" pitchFamily="34" charset="0"/>
                <a:cs typeface="Arial" pitchFamily="34" charset="0"/>
              </a:rPr>
              <a:t>Liběšicím</a:t>
            </a:r>
            <a:r>
              <a:rPr lang="cs-CZ" sz="1100" b="0" dirty="0" smtClean="0">
                <a:latin typeface="Arial" pitchFamily="34" charset="0"/>
                <a:cs typeface="Arial" pitchFamily="34" charset="0"/>
              </a:rPr>
              <a:t> vyšlo. Knop zvítězil v osobním souboji nad Weberem a poslal hosty do vedení 1:0. Nestává se tak často, aby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letos doma prohrávalo, ale dobře hrající hosté ukazovali, proč jim patří 4. místo v tabulce.  O vyrovnání se snažil Malý z trestňáku, ale ani odraz od zdi a opětný nápřah na střelu vyrovnávacím gólem neskončil. Pomalu končila půlhodina hry, když se chtělo zpívat“ Hoří má panenko, hoří“.  Přesně to platilo o naší obraně, když Tomáš Mikina využil špatné komunikace obránců s brankářem a do prázdné branky zvýšil na 2:0.  Dostat se do nějaké slibné možnosti se nám stále nedařilo, tak to vzal na sebe Šimral a individuálně prošel až před brankáře, který stojnou nohou zabránil dostat se míči do sítě. Levačkou to zkusil Pilař, ale ke gólu to také nevedlo. Ve 38. minutě po rohu nejlépe vyskočil jeden z hráčů </a:t>
            </a:r>
            <a:r>
              <a:rPr lang="cs-CZ" sz="1100" b="0" dirty="0" err="1" smtClean="0">
                <a:latin typeface="Arial" pitchFamily="34" charset="0"/>
                <a:cs typeface="Arial" pitchFamily="34" charset="0"/>
              </a:rPr>
              <a:t>Liběšic</a:t>
            </a:r>
            <a:r>
              <a:rPr lang="cs-CZ" sz="1100" b="0" dirty="0" smtClean="0">
                <a:latin typeface="Arial" pitchFamily="34" charset="0"/>
                <a:cs typeface="Arial" pitchFamily="34" charset="0"/>
              </a:rPr>
              <a:t> a nehlavičkoval vůbec špatně. Ve 43. minutě byl v jasné gólové příležitosti stažen k zemi v pokutovém území soupeře Svoboda, a když už ne vyloučení, tak penalta to byla naprosto jasná. Snížení náskoku jsme se ale dočkali. V poslední minutě poločasu ukázal individuální přednosti Šimral, když se dostal až před brankáře a upravil na 1:2. </a:t>
            </a:r>
          </a:p>
        </p:txBody>
      </p:sp>
      <p:pic>
        <p:nvPicPr>
          <p:cNvPr id="48129" name="Picture 1"/>
          <p:cNvPicPr>
            <a:picLocks noChangeAspect="1" noChangeArrowheads="1"/>
          </p:cNvPicPr>
          <p:nvPr/>
        </p:nvPicPr>
        <p:blipFill>
          <a:blip r:embed="rId2" cstate="print"/>
          <a:srcRect/>
          <a:stretch>
            <a:fillRect/>
          </a:stretch>
        </p:blipFill>
        <p:spPr bwMode="auto">
          <a:xfrm>
            <a:off x="8527876" y="5347692"/>
            <a:ext cx="1476375" cy="165201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575548" y="163116"/>
            <a:ext cx="4536504" cy="6955750"/>
          </a:xfrm>
          <a:prstGeom prst="rect">
            <a:avLst/>
          </a:prstGeom>
          <a:noFill/>
          <a:ln>
            <a:solidFill>
              <a:schemeClr val="accent1">
                <a:lumMod val="20000"/>
                <a:lumOff val="80000"/>
              </a:schemeClr>
            </a:solidFill>
          </a:ln>
        </p:spPr>
        <p:txBody>
          <a:bodyPr wrap="square">
            <a:spAutoFit/>
            <a:scene3d>
              <a:camera prst="orthographicFront"/>
              <a:lightRig rig="threePt" dir="t"/>
            </a:scene3d>
            <a:sp3d extrusionH="57150">
              <a:extrusionClr>
                <a:srgbClr val="006600"/>
              </a:extrusionClr>
            </a:sp3d>
          </a:bodyPr>
          <a:lstStyle/>
          <a:p>
            <a:pPr algn="ctr" eaLnBrk="0" hangingPunct="0">
              <a:defRPr/>
            </a:pPr>
            <a:r>
              <a:rPr lang="cs-CZ" sz="2800" u="sng" dirty="0">
                <a:ln>
                  <a:noFill/>
                  <a:prstDash val="solid"/>
                </a:ln>
                <a:solidFill>
                  <a:srgbClr val="CC0066"/>
                </a:solidFill>
                <a:effectLst>
                  <a:outerShdw blurRad="38100" dist="38100" dir="2700000" algn="tl">
                    <a:srgbClr val="000000">
                      <a:alpha val="43137"/>
                    </a:srgbClr>
                  </a:outerShdw>
                </a:effectLst>
                <a:latin typeface="Centaur" pitchFamily="18" charset="0"/>
                <a:cs typeface="Arial" pitchFamily="34" charset="0"/>
              </a:rPr>
              <a:t>Vážení sportovní přátelé</a:t>
            </a:r>
          </a:p>
          <a:p>
            <a:pPr eaLnBrk="0" hangingPunct="0">
              <a:defRPr/>
            </a:pPr>
            <a:r>
              <a:rPr lang="cs-CZ" sz="1100" i="1" dirty="0">
                <a:solidFill>
                  <a:srgbClr val="333399"/>
                </a:solidFill>
                <a:effectLst>
                  <a:outerShdw blurRad="38100" dist="38100" dir="2700000" algn="tl">
                    <a:srgbClr val="000000">
                      <a:alpha val="43137"/>
                    </a:srgbClr>
                  </a:outerShdw>
                </a:effectLst>
                <a:latin typeface="Arial" pitchFamily="34" charset="0"/>
                <a:cs typeface="Arial" pitchFamily="34" charset="0"/>
              </a:rPr>
              <a:t>      </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poslední zpravodaj  na zápas s Chomutovem se připravoval mnohem lépe a veseleji.  Důvod je jednoduchý.  Předchozí vítězství  v Neratovicích nás posílilo v boji o záchranu  a přineslo další chuť do hry, ale také do přípravy zpravodaje. Ale nebojte se,  že budete v tomto čísle o něco ochuzeni. Opět je tu vyčerpávající přehled zápasů  a zajímavostí, které  mají  mužstva SK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Štětí</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od posledního vydání č.12 za sebou.  Do konce sezóny vyjdou s tímto 3 čísla a hráče A mužstva na domácím trávníku ještě v divizní soutěži 3x uvidíte. Chce se napsat, že to ale nejsou poslední 3 divizní utkání v letošním kalendářním roce.  Ono to ale jak všichni víte, může být pravda. Bojujeme  o přežití v divizi a po posledním zápase v Lovosicích jsme klesli na poslední 16. místo. A tady je třeba se ještě vrátit k našemu poslednímu zápasu doma s AFK Chomutov. Vedli  jsme 3:0, ale nakonec z toho byl jen bod.  Popisovat , co všechno se dělo na hřišti  i mimo něj  by zabralo vydání zvláštního zpravodaje a také jste to mohli vidět  i sami. Někteří hráči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Štětí</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to neunesli, byli vyloučeni a poškodili sebe , ale hlavně  mužstvo. Od jejich prohřešků se distancujeme</a:t>
            </a:r>
          </a:p>
          <a:p>
            <a:pPr eaLnBrk="0" hangingPunct="0">
              <a:defRPr/>
            </a:pP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a s chováním nesouhlasíme.  Co je však zarážející  a s čím nesouhlasíme je  výše trestu. 7 resp. 8 zápasů stop pro tyto kluky je neúměrně  vysoké a necitlivé.  A teď se dostáváme k té hlavní  rozbušce, která celé toto vyvolala a to byli rozhodčí.  O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Štětí</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se mluví, že si na ně stále stěžuje. Ono to ale zase až tak pravda na jaře není. Rozhodčí  jsme v předchozích jarních zápasech chválili a s jejich výkony byla spokojenost. O výkonu v tomto zápase je ale třeba se zmínit. Ohodnotil ho i delegát známkou neuspokojující a hlavnímu , v tomto případě je divné proč pouze hlavnímu, byla omezena delegace do konce sezóny. Zda to  byl jejich jednostranný výkon  neúmyslný nebo vyvolaný jinými vlivy nevíme a ani to radši vědět nechceme. Výsledek  je však stejný. 2 hráči obdrželi exemplární tresty a naše ambice na záchranu v soutěži dostaly těžkou ránu v oblasti sportu a </a:t>
            </a:r>
            <a:r>
              <a:rPr lang="cs-CZ" sz="1100" i="1" dirty="0" err="1" smtClean="0">
                <a:solidFill>
                  <a:srgbClr val="333399"/>
                </a:solidFill>
                <a:effectLst>
                  <a:outerShdw blurRad="38100" dist="38100" dir="2700000" algn="tl">
                    <a:srgbClr val="000000">
                      <a:alpha val="43137"/>
                    </a:srgbClr>
                  </a:outerShdw>
                </a:effectLst>
                <a:latin typeface="Arial" pitchFamily="34" charset="0"/>
                <a:cs typeface="Arial" pitchFamily="34" charset="0"/>
              </a:rPr>
              <a:t>fér</a:t>
            </a: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play zvlášť.  Tímto se omlouváme všem rozhodčím i funkcionářům , kteří mají fotbal rádi  a věnují se mu pro radost hráčů a diváků v duchu sportovního zápolení.  </a:t>
            </a:r>
          </a:p>
          <a:p>
            <a:pPr eaLnBrk="0" hangingPunct="0">
              <a:defRPr/>
            </a:pPr>
            <a:r>
              <a:rPr lang="cs-CZ" sz="1100" i="1" dirty="0" smtClean="0">
                <a:solidFill>
                  <a:srgbClr val="333399"/>
                </a:solidFill>
                <a:effectLst>
                  <a:outerShdw blurRad="38100" dist="38100" dir="2700000" algn="tl">
                    <a:srgbClr val="000000">
                      <a:alpha val="43137"/>
                    </a:srgbClr>
                  </a:outerShdw>
                </a:effectLst>
                <a:latin typeface="Arial" pitchFamily="34" charset="0"/>
                <a:cs typeface="Arial" pitchFamily="34" charset="0"/>
              </a:rPr>
              <a:t>       Diváky vyzýváme, aby fandili svému mužstvu slušně, na rozhodčí nepokřikovali. Sportu zdar , fotbalu zvlášť  a společně s námi věřte, že fotbal je ta nejhezčí kolektivní hra na světě.</a:t>
            </a:r>
          </a:p>
        </p:txBody>
      </p:sp>
      <p:pic>
        <p:nvPicPr>
          <p:cNvPr id="26626" name="Picture 2"/>
          <p:cNvPicPr>
            <a:picLocks noChangeAspect="1" noChangeArrowheads="1"/>
          </p:cNvPicPr>
          <p:nvPr/>
        </p:nvPicPr>
        <p:blipFill>
          <a:blip r:embed="rId3" cstate="print"/>
          <a:srcRect/>
          <a:stretch>
            <a:fillRect/>
          </a:stretch>
        </p:blipFill>
        <p:spPr bwMode="auto">
          <a:xfrm>
            <a:off x="318964" y="2323356"/>
            <a:ext cx="4464496" cy="1512168"/>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318964" y="3907532"/>
            <a:ext cx="4392488" cy="704850"/>
          </a:xfrm>
          <a:prstGeom prst="rect">
            <a:avLst/>
          </a:prstGeom>
          <a:noFill/>
          <a:ln w="9525">
            <a:noFill/>
            <a:miter lim="800000"/>
            <a:headEnd/>
            <a:tailEnd/>
          </a:ln>
        </p:spPr>
      </p:pic>
      <p:pic>
        <p:nvPicPr>
          <p:cNvPr id="26628" name="Picture 4"/>
          <p:cNvPicPr>
            <a:picLocks noChangeAspect="1" noChangeArrowheads="1"/>
          </p:cNvPicPr>
          <p:nvPr/>
        </p:nvPicPr>
        <p:blipFill>
          <a:blip r:embed="rId5" cstate="print"/>
          <a:srcRect/>
          <a:stretch>
            <a:fillRect/>
          </a:stretch>
        </p:blipFill>
        <p:spPr bwMode="auto">
          <a:xfrm>
            <a:off x="246956" y="4771628"/>
            <a:ext cx="4464496" cy="2257425"/>
          </a:xfrm>
          <a:prstGeom prst="rect">
            <a:avLst/>
          </a:prstGeom>
          <a:noFill/>
          <a:ln w="9525">
            <a:noFill/>
            <a:miter lim="800000"/>
            <a:headEnd/>
            <a:tailEnd/>
          </a:ln>
        </p:spPr>
      </p:pic>
      <p:sp>
        <p:nvSpPr>
          <p:cNvPr id="10" name="TextovéPole 9"/>
          <p:cNvSpPr txBox="1"/>
          <p:nvPr/>
        </p:nvSpPr>
        <p:spPr>
          <a:xfrm>
            <a:off x="246956" y="163116"/>
            <a:ext cx="4608512" cy="1938992"/>
          </a:xfrm>
          <a:prstGeom prst="rect">
            <a:avLst/>
          </a:prstGeom>
          <a:solidFill>
            <a:srgbClr val="66FF66"/>
          </a:solidFill>
        </p:spPr>
        <p:txBody>
          <a:bodyPr wrap="square" rtlCol="0">
            <a:spAutoFit/>
          </a:bodyPr>
          <a:lstStyle/>
          <a:p>
            <a:pPr algn="ctr"/>
            <a:r>
              <a:rPr lang="cs-CZ" sz="2400" dirty="0" smtClean="0">
                <a:latin typeface="Candara" pitchFamily="34" charset="0"/>
                <a:ea typeface="Verdana" pitchFamily="34" charset="0"/>
                <a:cs typeface="Verdana" pitchFamily="34" charset="0"/>
              </a:rPr>
              <a:t>Nebojte se, to není  návrat do dob minulých, ale pouze vzpomínka na rok 1973, kdy hrálo </a:t>
            </a:r>
            <a:r>
              <a:rPr lang="cs-CZ" sz="2400" dirty="0" err="1" smtClean="0">
                <a:latin typeface="Candara" pitchFamily="34" charset="0"/>
                <a:ea typeface="Verdana" pitchFamily="34" charset="0"/>
                <a:cs typeface="Verdana" pitchFamily="34" charset="0"/>
              </a:rPr>
              <a:t>Štětí</a:t>
            </a:r>
            <a:r>
              <a:rPr lang="cs-CZ" sz="2400" dirty="0" smtClean="0">
                <a:latin typeface="Candara" pitchFamily="34" charset="0"/>
                <a:ea typeface="Verdana" pitchFamily="34" charset="0"/>
                <a:cs typeface="Verdana" pitchFamily="34" charset="0"/>
              </a:rPr>
              <a:t> Severočeský přebor, i když ne moc úspěšně. </a:t>
            </a:r>
            <a:endParaRPr lang="cs-CZ" sz="2400" dirty="0">
              <a:latin typeface="Candara" pitchFamily="34" charset="0"/>
              <a:ea typeface="Verdana" pitchFamily="34" charset="0"/>
              <a:cs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graphicFrame>
        <p:nvGraphicFramePr>
          <p:cNvPr id="6" name="Tabulka 5"/>
          <p:cNvGraphicFramePr>
            <a:graphicFrameLocks noGrp="1"/>
          </p:cNvGraphicFramePr>
          <p:nvPr/>
        </p:nvGraphicFramePr>
        <p:xfrm>
          <a:off x="246956" y="3475484"/>
          <a:ext cx="4752528" cy="582925"/>
        </p:xfrm>
        <a:graphic>
          <a:graphicData uri="http://schemas.openxmlformats.org/drawingml/2006/table">
            <a:tbl>
              <a:tblPr/>
              <a:tblGrid>
                <a:gridCol w="694420">
                  <a:extLst>
                    <a:ext uri="{9D8B030D-6E8A-4147-A177-3AD203B41FA5}">
                      <a16:colId xmlns:a16="http://schemas.microsoft.com/office/drawing/2014/main" val="20000"/>
                    </a:ext>
                  </a:extLst>
                </a:gridCol>
                <a:gridCol w="1136856">
                  <a:extLst>
                    <a:ext uri="{9D8B030D-6E8A-4147-A177-3AD203B41FA5}">
                      <a16:colId xmlns:a16="http://schemas.microsoft.com/office/drawing/2014/main" val="20001"/>
                    </a:ext>
                  </a:extLst>
                </a:gridCol>
                <a:gridCol w="1418140">
                  <a:extLst>
                    <a:ext uri="{9D8B030D-6E8A-4147-A177-3AD203B41FA5}">
                      <a16:colId xmlns:a16="http://schemas.microsoft.com/office/drawing/2014/main" val="20002"/>
                    </a:ext>
                  </a:extLst>
                </a:gridCol>
                <a:gridCol w="1503112">
                  <a:extLst>
                    <a:ext uri="{9D8B030D-6E8A-4147-A177-3AD203B41FA5}">
                      <a16:colId xmlns:a16="http://schemas.microsoft.com/office/drawing/2014/main" val="20003"/>
                    </a:ext>
                  </a:extLst>
                </a:gridCol>
              </a:tblGrid>
              <a:tr h="294893">
                <a:tc>
                  <a:txBody>
                    <a:bodyPr/>
                    <a:lstStyle/>
                    <a:p>
                      <a:pPr algn="ctr" fontAlgn="ctr"/>
                      <a:r>
                        <a:rPr lang="cs-CZ" sz="1100" b="1" i="0" u="none" strike="noStrike" dirty="0" smtClean="0">
                          <a:solidFill>
                            <a:srgbClr val="000000"/>
                          </a:solidFill>
                          <a:latin typeface="Arial"/>
                        </a:rPr>
                        <a:t>3.5.2014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AFK Chomutov</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3:3</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0"/>
                  </a:ext>
                </a:extLst>
              </a:tr>
              <a:tr h="288032">
                <a:tc>
                  <a:txBody>
                    <a:bodyPr/>
                    <a:lstStyle/>
                    <a:p>
                      <a:pPr algn="ctr" fontAlgn="ctr"/>
                      <a:r>
                        <a:rPr lang="cs-CZ" sz="1100" b="1" i="0" u="none" strike="noStrike" dirty="0" smtClean="0">
                          <a:solidFill>
                            <a:srgbClr val="000000"/>
                          </a:solidFill>
                          <a:latin typeface="Arial"/>
                        </a:rPr>
                        <a:t>10.5.2014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Lovosice</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2:1</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1"/>
                  </a:ext>
                </a:extLst>
              </a:tr>
            </a:tbl>
          </a:graphicData>
        </a:graphic>
      </p:graphicFrame>
      <p:sp>
        <p:nvSpPr>
          <p:cNvPr id="7" name="TextovéPole 6"/>
          <p:cNvSpPr txBox="1"/>
          <p:nvPr/>
        </p:nvSpPr>
        <p:spPr>
          <a:xfrm>
            <a:off x="174948" y="2683396"/>
            <a:ext cx="4752528" cy="677108"/>
          </a:xfrm>
          <a:prstGeom prst="rect">
            <a:avLst/>
          </a:prstGeom>
          <a:noFill/>
        </p:spPr>
        <p:txBody>
          <a:bodyPr wrap="square" rtlCol="0">
            <a:spAutoFit/>
          </a:bodyPr>
          <a:lstStyle/>
          <a:p>
            <a:r>
              <a:rPr lang="cs-CZ" sz="1400" u="sng" dirty="0" smtClean="0">
                <a:effectLst>
                  <a:outerShdw blurRad="38100" dist="38100" dir="2700000" algn="tl">
                    <a:srgbClr val="000000">
                      <a:alpha val="43137"/>
                    </a:srgbClr>
                  </a:outerShdw>
                </a:effectLst>
                <a:latin typeface="Batang" pitchFamily="18" charset="-127"/>
                <a:ea typeface="Batang" pitchFamily="18" charset="-127"/>
              </a:rPr>
              <a:t>A mužstvo</a:t>
            </a:r>
            <a:r>
              <a:rPr lang="cs-CZ" dirty="0" smtClean="0">
                <a:effectLst>
                  <a:outerShdw blurRad="38100" dist="38100" dir="2700000" algn="tl">
                    <a:srgbClr val="000000">
                      <a:alpha val="43137"/>
                    </a:srgbClr>
                  </a:outerShdw>
                </a:effectLst>
                <a:latin typeface="Batang" pitchFamily="18" charset="-127"/>
                <a:ea typeface="Batang" pitchFamily="18" charset="-127"/>
              </a:rPr>
              <a:t>. </a:t>
            </a:r>
            <a:r>
              <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rPr>
              <a:t>2 vyloučení s Chomutovem, okatě nepřející rozhodčí. V Lovosicích jsme podali špatný výkon , i když v závěru jsme se pokoušeli o vyrovnání </a:t>
            </a:r>
            <a:endParaRPr lang="cs-CZ" sz="1050" dirty="0">
              <a:effectLst>
                <a:outerShdw blurRad="38100" dist="38100" dir="2700000" algn="tl">
                  <a:srgbClr val="000000">
                    <a:alpha val="43137"/>
                  </a:srgbClr>
                </a:outerShdw>
              </a:effectLst>
              <a:latin typeface="Arial" pitchFamily="34" charset="0"/>
              <a:ea typeface="Batang" pitchFamily="18" charset="-127"/>
              <a:cs typeface="Arial" pitchFamily="34" charset="0"/>
            </a:endParaRPr>
          </a:p>
        </p:txBody>
      </p:sp>
      <p:graphicFrame>
        <p:nvGraphicFramePr>
          <p:cNvPr id="8" name="Tabulka 7"/>
          <p:cNvGraphicFramePr>
            <a:graphicFrameLocks noGrp="1"/>
          </p:cNvGraphicFramePr>
          <p:nvPr/>
        </p:nvGraphicFramePr>
        <p:xfrm>
          <a:off x="246956" y="4915644"/>
          <a:ext cx="4608512" cy="510540"/>
        </p:xfrm>
        <a:graphic>
          <a:graphicData uri="http://schemas.openxmlformats.org/drawingml/2006/table">
            <a:tbl>
              <a:tblPr/>
              <a:tblGrid>
                <a:gridCol w="673377">
                  <a:extLst>
                    <a:ext uri="{9D8B030D-6E8A-4147-A177-3AD203B41FA5}">
                      <a16:colId xmlns:a16="http://schemas.microsoft.com/office/drawing/2014/main" val="20000"/>
                    </a:ext>
                  </a:extLst>
                </a:gridCol>
                <a:gridCol w="1102406">
                  <a:extLst>
                    <a:ext uri="{9D8B030D-6E8A-4147-A177-3AD203B41FA5}">
                      <a16:colId xmlns:a16="http://schemas.microsoft.com/office/drawing/2014/main" val="20001"/>
                    </a:ext>
                  </a:extLst>
                </a:gridCol>
                <a:gridCol w="1375166">
                  <a:extLst>
                    <a:ext uri="{9D8B030D-6E8A-4147-A177-3AD203B41FA5}">
                      <a16:colId xmlns:a16="http://schemas.microsoft.com/office/drawing/2014/main" val="20002"/>
                    </a:ext>
                  </a:extLst>
                </a:gridCol>
                <a:gridCol w="1457563">
                  <a:extLst>
                    <a:ext uri="{9D8B030D-6E8A-4147-A177-3AD203B41FA5}">
                      <a16:colId xmlns:a16="http://schemas.microsoft.com/office/drawing/2014/main" val="20003"/>
                    </a:ext>
                  </a:extLst>
                </a:gridCol>
              </a:tblGrid>
              <a:tr h="255270">
                <a:tc>
                  <a:txBody>
                    <a:bodyPr/>
                    <a:lstStyle/>
                    <a:p>
                      <a:pPr algn="ctr" fontAlgn="ctr"/>
                      <a:r>
                        <a:rPr lang="cs-CZ" sz="1100" b="1" i="0" u="none" strike="noStrike" dirty="0" smtClean="0">
                          <a:solidFill>
                            <a:srgbClr val="000000"/>
                          </a:solidFill>
                          <a:latin typeface="Arial"/>
                        </a:rPr>
                        <a:t>3.5.2014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err="1" smtClean="0">
                          <a:solidFill>
                            <a:srgbClr val="000000"/>
                          </a:solidFill>
                          <a:latin typeface="Arial"/>
                        </a:rPr>
                        <a:t>Lukavec</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0:4</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0"/>
                  </a:ext>
                </a:extLst>
              </a:tr>
              <a:tr h="255270">
                <a:tc>
                  <a:txBody>
                    <a:bodyPr/>
                    <a:lstStyle/>
                    <a:p>
                      <a:pPr algn="ctr" fontAlgn="ctr"/>
                      <a:r>
                        <a:rPr lang="cs-CZ" sz="1100" b="1" i="0" u="none" strike="noStrike" dirty="0" smtClean="0">
                          <a:solidFill>
                            <a:srgbClr val="000000"/>
                          </a:solidFill>
                          <a:latin typeface="Arial"/>
                        </a:rPr>
                        <a:t>11.5.2014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err="1" smtClean="0">
                          <a:solidFill>
                            <a:srgbClr val="000000"/>
                          </a:solidFill>
                          <a:latin typeface="Arial"/>
                        </a:rPr>
                        <a:t>Liběšice</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1"/>
                  </a:ext>
                </a:extLst>
              </a:tr>
            </a:tbl>
          </a:graphicData>
        </a:graphic>
      </p:graphicFrame>
      <p:sp>
        <p:nvSpPr>
          <p:cNvPr id="9" name="TextovéPole 8"/>
          <p:cNvSpPr txBox="1"/>
          <p:nvPr/>
        </p:nvSpPr>
        <p:spPr>
          <a:xfrm>
            <a:off x="246956" y="4195564"/>
            <a:ext cx="4752528" cy="677108"/>
          </a:xfrm>
          <a:prstGeom prst="rect">
            <a:avLst/>
          </a:prstGeom>
          <a:noFill/>
        </p:spPr>
        <p:txBody>
          <a:bodyPr wrap="square" rtlCol="0">
            <a:spAutoFit/>
          </a:bodyPr>
          <a:lstStyle/>
          <a:p>
            <a:r>
              <a:rPr lang="cs-CZ" sz="1400" u="sng" dirty="0" smtClean="0">
                <a:effectLst>
                  <a:outerShdw blurRad="38100" dist="38100" dir="2700000" algn="tl">
                    <a:srgbClr val="000000">
                      <a:alpha val="43137"/>
                    </a:srgbClr>
                  </a:outerShdw>
                </a:effectLst>
                <a:latin typeface="Batang" pitchFamily="18" charset="-127"/>
                <a:ea typeface="Batang" pitchFamily="18" charset="-127"/>
              </a:rPr>
              <a:t>B mužstvo </a:t>
            </a:r>
            <a:r>
              <a:rPr lang="cs-CZ" dirty="0" smtClean="0">
                <a:effectLst>
                  <a:outerShdw blurRad="38100" dist="38100" dir="2700000" algn="tl">
                    <a:srgbClr val="000000">
                      <a:alpha val="43137"/>
                    </a:srgbClr>
                  </a:outerShdw>
                </a:effectLst>
                <a:latin typeface="Batang" pitchFamily="18" charset="-127"/>
                <a:ea typeface="Batang" pitchFamily="18" charset="-127"/>
              </a:rPr>
              <a:t>v </a:t>
            </a:r>
            <a:r>
              <a:rPr lang="cs-CZ" dirty="0" err="1" smtClean="0">
                <a:effectLst>
                  <a:outerShdw blurRad="38100" dist="38100" dir="2700000" algn="tl">
                    <a:srgbClr val="000000">
                      <a:alpha val="43137"/>
                    </a:srgbClr>
                  </a:outerShdw>
                </a:effectLst>
                <a:latin typeface="Arial" pitchFamily="34" charset="0"/>
                <a:ea typeface="Batang" pitchFamily="18" charset="-127"/>
                <a:cs typeface="Arial" pitchFamily="34" charset="0"/>
              </a:rPr>
              <a:t>Lukavci</a:t>
            </a:r>
            <a:r>
              <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rPr>
              <a:t>  překvapení nepřipustilo a po dobrém výkonu vyhrálo 4:0,doma s </a:t>
            </a:r>
            <a:r>
              <a:rPr lang="cs-CZ" dirty="0" err="1" smtClean="0">
                <a:effectLst>
                  <a:outerShdw blurRad="38100" dist="38100" dir="2700000" algn="tl">
                    <a:srgbClr val="000000">
                      <a:alpha val="43137"/>
                    </a:srgbClr>
                  </a:outerShdw>
                </a:effectLst>
                <a:latin typeface="Arial" pitchFamily="34" charset="0"/>
                <a:ea typeface="Batang" pitchFamily="18" charset="-127"/>
                <a:cs typeface="Arial" pitchFamily="34" charset="0"/>
              </a:rPr>
              <a:t>Liběšicemi</a:t>
            </a:r>
            <a:r>
              <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rPr>
              <a:t>, ale nastal propadák a vysoká porážka nás vrátila z výšky na zem</a:t>
            </a:r>
          </a:p>
        </p:txBody>
      </p:sp>
      <p:sp>
        <p:nvSpPr>
          <p:cNvPr id="13" name="TextovéPole 12"/>
          <p:cNvSpPr txBox="1"/>
          <p:nvPr/>
        </p:nvSpPr>
        <p:spPr>
          <a:xfrm>
            <a:off x="246956" y="5707732"/>
            <a:ext cx="4752528" cy="523220"/>
          </a:xfrm>
          <a:prstGeom prst="rect">
            <a:avLst/>
          </a:prstGeom>
          <a:noFill/>
        </p:spPr>
        <p:txBody>
          <a:bodyPr wrap="square" rtlCol="0">
            <a:spAutoFit/>
          </a:bodyPr>
          <a:lstStyle/>
          <a:p>
            <a:r>
              <a:rPr lang="cs-CZ" sz="1600" u="sng" dirty="0" smtClean="0">
                <a:effectLst>
                  <a:outerShdw blurRad="38100" dist="38100" dir="2700000" algn="tl">
                    <a:srgbClr val="000000">
                      <a:alpha val="43137"/>
                    </a:srgbClr>
                  </a:outerShdw>
                </a:effectLst>
                <a:latin typeface="Batang" pitchFamily="18" charset="-127"/>
                <a:ea typeface="Batang" pitchFamily="18" charset="-127"/>
              </a:rPr>
              <a:t>Dorost</a:t>
            </a:r>
            <a:r>
              <a:rPr lang="cs-CZ" sz="1600" dirty="0" smtClean="0">
                <a:effectLst>
                  <a:outerShdw blurRad="38100" dist="38100" dir="2700000" algn="tl">
                    <a:srgbClr val="000000">
                      <a:alpha val="43137"/>
                    </a:srgbClr>
                  </a:outerShdw>
                </a:effectLst>
                <a:latin typeface="Batang" pitchFamily="18" charset="-127"/>
                <a:ea typeface="Batang" pitchFamily="18" charset="-127"/>
              </a:rPr>
              <a:t> </a:t>
            </a:r>
            <a:r>
              <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rPr>
              <a:t>silní soupeři  a 2 vysoké porážky,  které nesvědčí zrovna o dobré pohodě v mužstvu,</a:t>
            </a:r>
          </a:p>
        </p:txBody>
      </p:sp>
      <p:sp>
        <p:nvSpPr>
          <p:cNvPr id="20" name="Obdélník 19"/>
          <p:cNvSpPr/>
          <p:nvPr/>
        </p:nvSpPr>
        <p:spPr>
          <a:xfrm>
            <a:off x="246956" y="163116"/>
            <a:ext cx="4680520" cy="2492990"/>
          </a:xfrm>
          <a:prstGeom prst="rect">
            <a:avLst/>
          </a:prstGeom>
          <a:blipFill dpi="0" rotWithShape="1">
            <a:blip r:embed="rId3" cstate="print">
              <a:alphaModFix amt="16000"/>
            </a:blip>
            <a:srcRect/>
            <a:stretch>
              <a:fillRect/>
            </a:stretch>
          </a:blipFill>
        </p:spPr>
        <p:txBody>
          <a:bodyPr wrap="square" lIns="91440" tIns="45720" rIns="91440" bIns="45720">
            <a:spAutoFit/>
          </a:bodyPr>
          <a:lstStyle/>
          <a:p>
            <a:pPr algn="ctr"/>
            <a:r>
              <a:rPr lang="cs-CZ" sz="2200" b="1" cap="none" spc="300" dirty="0" smtClean="0">
                <a:ln w="11430" cmpd="sng">
                  <a:noFill/>
                  <a:prstDash val="solid"/>
                  <a:miter lim="800000"/>
                </a:ln>
                <a:solidFill>
                  <a:srgbClr val="FF0000"/>
                </a:solidFill>
                <a:effectLst>
                  <a:glow rad="45500">
                    <a:schemeClr val="accent1">
                      <a:satMod val="220000"/>
                      <a:alpha val="35000"/>
                    </a:schemeClr>
                  </a:glow>
                  <a:outerShdw blurRad="38100" dist="38100" dir="2700000" algn="tl">
                    <a:srgbClr val="FF66CC">
                      <a:alpha val="43000"/>
                    </a:srgbClr>
                  </a:outerShdw>
                </a:effectLst>
              </a:rPr>
              <a:t>Stručný přehled výsledků</a:t>
            </a:r>
          </a:p>
          <a:p>
            <a:pPr algn="ctr"/>
            <a:r>
              <a:rPr lang="cs-CZ" sz="2200" spc="300" dirty="0" smtClean="0">
                <a:ln w="11430" cmpd="sng">
                  <a:noFill/>
                  <a:prstDash val="solid"/>
                  <a:miter lim="800000"/>
                </a:ln>
                <a:solidFill>
                  <a:srgbClr val="FF0000"/>
                </a:solidFill>
                <a:effectLst>
                  <a:glow rad="45500">
                    <a:schemeClr val="accent1">
                      <a:satMod val="220000"/>
                      <a:alpha val="35000"/>
                    </a:schemeClr>
                  </a:glow>
                  <a:outerShdw blurRad="38100" dist="38100" dir="2700000" algn="tl">
                    <a:srgbClr val="FF66CC">
                      <a:alpha val="43000"/>
                    </a:srgbClr>
                  </a:outerShdw>
                </a:effectLst>
              </a:rPr>
              <a:t>SK </a:t>
            </a:r>
            <a:r>
              <a:rPr lang="cs-CZ" sz="2200" spc="300" dirty="0" err="1" smtClean="0">
                <a:ln w="11430" cmpd="sng">
                  <a:noFill/>
                  <a:prstDash val="solid"/>
                  <a:miter lim="800000"/>
                </a:ln>
                <a:solidFill>
                  <a:srgbClr val="FF0000"/>
                </a:solidFill>
                <a:effectLst>
                  <a:glow rad="45500">
                    <a:schemeClr val="accent1">
                      <a:satMod val="220000"/>
                      <a:alpha val="35000"/>
                    </a:schemeClr>
                  </a:glow>
                  <a:outerShdw blurRad="38100" dist="38100" dir="2700000" algn="tl">
                    <a:srgbClr val="FF66CC">
                      <a:alpha val="43000"/>
                    </a:srgbClr>
                  </a:outerShdw>
                </a:effectLst>
              </a:rPr>
              <a:t>Štětí</a:t>
            </a:r>
            <a:endParaRPr lang="cs-CZ" sz="2200" spc="300" dirty="0" smtClean="0">
              <a:ln w="11430" cmpd="sng">
                <a:noFill/>
                <a:prstDash val="solid"/>
                <a:miter lim="800000"/>
              </a:ln>
              <a:solidFill>
                <a:srgbClr val="FF0000"/>
              </a:solidFill>
              <a:effectLst>
                <a:glow rad="45500">
                  <a:schemeClr val="accent1">
                    <a:satMod val="220000"/>
                    <a:alpha val="35000"/>
                  </a:schemeClr>
                </a:glow>
                <a:outerShdw blurRad="38100" dist="38100" dir="2700000" algn="tl">
                  <a:srgbClr val="FF66CC">
                    <a:alpha val="43000"/>
                  </a:srgbClr>
                </a:outerShdw>
              </a:effectLst>
            </a:endParaRPr>
          </a:p>
          <a:p>
            <a:pPr algn="ctr"/>
            <a:r>
              <a:rPr lang="cs-CZ" sz="2200" b="1" cap="none" spc="300" dirty="0" smtClean="0">
                <a:ln w="11430" cmpd="sng">
                  <a:noFill/>
                  <a:prstDash val="solid"/>
                  <a:miter lim="800000"/>
                </a:ln>
                <a:solidFill>
                  <a:srgbClr val="FF0000"/>
                </a:solidFill>
                <a:effectLst>
                  <a:glow rad="45500">
                    <a:schemeClr val="accent1">
                      <a:satMod val="220000"/>
                      <a:alpha val="35000"/>
                    </a:schemeClr>
                  </a:glow>
                  <a:outerShdw blurRad="38100" dist="38100" dir="2700000" algn="tl">
                    <a:srgbClr val="FF66CC">
                      <a:alpha val="43000"/>
                    </a:srgbClr>
                  </a:outerShdw>
                </a:effectLst>
              </a:rPr>
              <a:t>-</a:t>
            </a:r>
            <a:r>
              <a:rPr lang="cs-CZ" sz="1800" b="1" cap="none" spc="300" dirty="0" smtClean="0">
                <a:ln w="11430" cmpd="sng">
                  <a:noFill/>
                  <a:prstDash val="solid"/>
                  <a:miter lim="800000"/>
                </a:ln>
                <a:solidFill>
                  <a:srgbClr val="FF0000"/>
                </a:solidFill>
                <a:effectLst>
                  <a:glow rad="45500">
                    <a:schemeClr val="accent1">
                      <a:satMod val="220000"/>
                      <a:alpha val="35000"/>
                    </a:schemeClr>
                  </a:glow>
                  <a:outerShdw blurRad="38100" dist="38100" dir="2700000" algn="tl">
                    <a:srgbClr val="FF66CC">
                      <a:alpha val="43000"/>
                    </a:srgbClr>
                  </a:outerShdw>
                </a:effectLst>
              </a:rPr>
              <a:t>minulý víkend lze zařadit na černou listinu, vynecháme-li turnaje přípravek, tak jsme dosáhli pouze na 1 vítězství, které získalo B mužstvo mladších žáků </a:t>
            </a:r>
            <a:endParaRPr lang="cs-CZ" sz="2200" b="1" cap="none" spc="300" dirty="0">
              <a:ln w="11430" cmpd="sng">
                <a:noFill/>
                <a:prstDash val="solid"/>
                <a:miter lim="800000"/>
              </a:ln>
              <a:solidFill>
                <a:srgbClr val="FF0000"/>
              </a:solidFill>
              <a:effectLst>
                <a:glow rad="45500">
                  <a:schemeClr val="accent1">
                    <a:satMod val="220000"/>
                    <a:alpha val="35000"/>
                  </a:schemeClr>
                </a:glow>
                <a:outerShdw blurRad="38100" dist="38100" dir="2700000" algn="tl">
                  <a:srgbClr val="FF66CC">
                    <a:alpha val="43000"/>
                  </a:srgbClr>
                </a:outerShdw>
              </a:effectLst>
            </a:endParaRPr>
          </a:p>
        </p:txBody>
      </p:sp>
      <p:graphicFrame>
        <p:nvGraphicFramePr>
          <p:cNvPr id="25" name="Tabulka 24"/>
          <p:cNvGraphicFramePr>
            <a:graphicFrameLocks noGrp="1"/>
          </p:cNvGraphicFramePr>
          <p:nvPr/>
        </p:nvGraphicFramePr>
        <p:xfrm>
          <a:off x="318964" y="6499820"/>
          <a:ext cx="4608512" cy="510540"/>
        </p:xfrm>
        <a:graphic>
          <a:graphicData uri="http://schemas.openxmlformats.org/drawingml/2006/table">
            <a:tbl>
              <a:tblPr/>
              <a:tblGrid>
                <a:gridCol w="673377">
                  <a:extLst>
                    <a:ext uri="{9D8B030D-6E8A-4147-A177-3AD203B41FA5}">
                      <a16:colId xmlns:a16="http://schemas.microsoft.com/office/drawing/2014/main" val="20000"/>
                    </a:ext>
                  </a:extLst>
                </a:gridCol>
                <a:gridCol w="1102406">
                  <a:extLst>
                    <a:ext uri="{9D8B030D-6E8A-4147-A177-3AD203B41FA5}">
                      <a16:colId xmlns:a16="http://schemas.microsoft.com/office/drawing/2014/main" val="20001"/>
                    </a:ext>
                  </a:extLst>
                </a:gridCol>
                <a:gridCol w="1375166">
                  <a:extLst>
                    <a:ext uri="{9D8B030D-6E8A-4147-A177-3AD203B41FA5}">
                      <a16:colId xmlns:a16="http://schemas.microsoft.com/office/drawing/2014/main" val="20002"/>
                    </a:ext>
                  </a:extLst>
                </a:gridCol>
                <a:gridCol w="1457563">
                  <a:extLst>
                    <a:ext uri="{9D8B030D-6E8A-4147-A177-3AD203B41FA5}">
                      <a16:colId xmlns:a16="http://schemas.microsoft.com/office/drawing/2014/main" val="20003"/>
                    </a:ext>
                  </a:extLst>
                </a:gridCol>
              </a:tblGrid>
              <a:tr h="255270">
                <a:tc>
                  <a:txBody>
                    <a:bodyPr/>
                    <a:lstStyle/>
                    <a:p>
                      <a:pPr algn="ctr" fontAlgn="ctr"/>
                      <a:r>
                        <a:rPr lang="cs-CZ" sz="1100" b="1" i="0" u="none" strike="noStrike" dirty="0" smtClean="0">
                          <a:solidFill>
                            <a:srgbClr val="000000"/>
                          </a:solidFill>
                          <a:latin typeface="Arial"/>
                        </a:rPr>
                        <a:t>4.5.2014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err="1" smtClean="0">
                          <a:solidFill>
                            <a:srgbClr val="000000"/>
                          </a:solidFill>
                          <a:latin typeface="Arial"/>
                        </a:rPr>
                        <a:t>Proboštov</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2:9</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0"/>
                  </a:ext>
                </a:extLst>
              </a:tr>
              <a:tr h="255270">
                <a:tc>
                  <a:txBody>
                    <a:bodyPr/>
                    <a:lstStyle/>
                    <a:p>
                      <a:pPr algn="ctr" fontAlgn="ctr"/>
                      <a:r>
                        <a:rPr lang="cs-CZ" sz="1100" b="1" i="0" u="none" strike="noStrike" dirty="0" smtClean="0">
                          <a:solidFill>
                            <a:srgbClr val="000000"/>
                          </a:solidFill>
                          <a:latin typeface="Arial"/>
                        </a:rPr>
                        <a:t>10.5.2014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a:solidFill>
                            <a:srgbClr val="000000"/>
                          </a:solidFill>
                          <a:latin typeface="Arial"/>
                        </a:rPr>
                        <a:t>SK Štětí</a:t>
                      </a: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Libochovice</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0:6</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1"/>
                  </a:ext>
                </a:extLst>
              </a:tr>
            </a:tbl>
          </a:graphicData>
        </a:graphic>
      </p:graphicFrame>
      <p:graphicFrame>
        <p:nvGraphicFramePr>
          <p:cNvPr id="10" name="Tabulka 9"/>
          <p:cNvGraphicFramePr>
            <a:graphicFrameLocks noGrp="1"/>
          </p:cNvGraphicFramePr>
          <p:nvPr/>
        </p:nvGraphicFramePr>
        <p:xfrm>
          <a:off x="5719564" y="4771628"/>
          <a:ext cx="4392488" cy="2204085"/>
        </p:xfrm>
        <a:graphic>
          <a:graphicData uri="http://schemas.openxmlformats.org/drawingml/2006/table">
            <a:tbl>
              <a:tblPr/>
              <a:tblGrid>
                <a:gridCol w="320735">
                  <a:extLst>
                    <a:ext uri="{9D8B030D-6E8A-4147-A177-3AD203B41FA5}">
                      <a16:colId xmlns:a16="http://schemas.microsoft.com/office/drawing/2014/main" val="20000"/>
                    </a:ext>
                  </a:extLst>
                </a:gridCol>
                <a:gridCol w="1407457">
                  <a:extLst>
                    <a:ext uri="{9D8B030D-6E8A-4147-A177-3AD203B41FA5}">
                      <a16:colId xmlns:a16="http://schemas.microsoft.com/office/drawing/2014/main" val="20001"/>
                    </a:ext>
                  </a:extLst>
                </a:gridCol>
                <a:gridCol w="357727">
                  <a:extLst>
                    <a:ext uri="{9D8B030D-6E8A-4147-A177-3AD203B41FA5}">
                      <a16:colId xmlns:a16="http://schemas.microsoft.com/office/drawing/2014/main" val="20002"/>
                    </a:ext>
                  </a:extLst>
                </a:gridCol>
                <a:gridCol w="436747">
                  <a:extLst>
                    <a:ext uri="{9D8B030D-6E8A-4147-A177-3AD203B41FA5}">
                      <a16:colId xmlns:a16="http://schemas.microsoft.com/office/drawing/2014/main" val="20003"/>
                    </a:ext>
                  </a:extLst>
                </a:gridCol>
                <a:gridCol w="436747">
                  <a:extLst>
                    <a:ext uri="{9D8B030D-6E8A-4147-A177-3AD203B41FA5}">
                      <a16:colId xmlns:a16="http://schemas.microsoft.com/office/drawing/2014/main" val="20004"/>
                    </a:ext>
                  </a:extLst>
                </a:gridCol>
                <a:gridCol w="409450">
                  <a:extLst>
                    <a:ext uri="{9D8B030D-6E8A-4147-A177-3AD203B41FA5}">
                      <a16:colId xmlns:a16="http://schemas.microsoft.com/office/drawing/2014/main" val="20005"/>
                    </a:ext>
                  </a:extLst>
                </a:gridCol>
                <a:gridCol w="614175">
                  <a:extLst>
                    <a:ext uri="{9D8B030D-6E8A-4147-A177-3AD203B41FA5}">
                      <a16:colId xmlns:a16="http://schemas.microsoft.com/office/drawing/2014/main" val="20006"/>
                    </a:ext>
                  </a:extLst>
                </a:gridCol>
                <a:gridCol w="409450">
                  <a:extLst>
                    <a:ext uri="{9D8B030D-6E8A-4147-A177-3AD203B41FA5}">
                      <a16:colId xmlns:a16="http://schemas.microsoft.com/office/drawing/2014/main" val="20007"/>
                    </a:ext>
                  </a:extLst>
                </a:gridCol>
              </a:tblGrid>
              <a:tr h="428625">
                <a:tc gridSpan="8">
                  <a:txBody>
                    <a:bodyPr/>
                    <a:lstStyle/>
                    <a:p>
                      <a:pPr algn="ctr" fontAlgn="ctr"/>
                      <a:r>
                        <a:rPr lang="cs-CZ" sz="2200" b="1" i="0" u="none" strike="noStrike" dirty="0">
                          <a:solidFill>
                            <a:srgbClr val="990099"/>
                          </a:solidFill>
                          <a:latin typeface="Arial Black"/>
                        </a:rPr>
                        <a:t>Liga mladších přípravek </a:t>
                      </a:r>
                      <a:endParaRPr lang="cs-CZ" sz="2200" b="1" i="0" u="none" strike="noStrike" dirty="0" smtClean="0">
                        <a:solidFill>
                          <a:srgbClr val="990099"/>
                        </a:solidFill>
                        <a:latin typeface="Arial Black"/>
                      </a:endParaRPr>
                    </a:p>
                    <a:p>
                      <a:pPr algn="ctr" fontAlgn="ctr"/>
                      <a:r>
                        <a:rPr lang="cs-CZ" sz="2200" b="1" i="0" u="none" strike="noStrike" dirty="0" smtClean="0">
                          <a:solidFill>
                            <a:srgbClr val="990099"/>
                          </a:solidFill>
                          <a:latin typeface="Arial Black"/>
                        </a:rPr>
                        <a:t>o </a:t>
                      </a:r>
                      <a:r>
                        <a:rPr lang="cs-CZ" sz="2200" b="1" i="0" u="none" strike="noStrike" dirty="0">
                          <a:solidFill>
                            <a:srgbClr val="990099"/>
                          </a:solidFill>
                          <a:latin typeface="Arial Black"/>
                        </a:rPr>
                        <a:t>9.-12.místo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81000">
                <a:tc>
                  <a:txBody>
                    <a:bodyPr/>
                    <a:lstStyle/>
                    <a:p>
                      <a:pPr algn="ctr" fontAlgn="ctr"/>
                      <a:r>
                        <a:rPr lang="cs-CZ" sz="1800" b="1" i="0" u="none" strike="noStrike" dirty="0">
                          <a:solidFill>
                            <a:srgbClr val="000000"/>
                          </a:solidFill>
                          <a:latin typeface="Arial"/>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Arial"/>
                        </a:rPr>
                        <a:t>Libochovice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Calibri"/>
                        </a:rPr>
                        <a:t>56:25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Arial"/>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ctr" fontAlgn="ctr"/>
                      <a:r>
                        <a:rPr lang="cs-CZ" sz="18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Calibri"/>
                        </a:rPr>
                        <a:t>58:31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ctr" fontAlgn="ctr"/>
                      <a:r>
                        <a:rPr lang="cs-CZ" sz="1800" b="1"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Předonín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Calibri"/>
                        </a:rPr>
                        <a:t>41:48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ctr" fontAlgn="ctr"/>
                      <a:r>
                        <a:rPr lang="cs-CZ" sz="1800" b="1"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Třebenice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a:solidFill>
                            <a:srgbClr val="000000"/>
                          </a:solidFill>
                          <a:latin typeface="Calibri"/>
                        </a:rPr>
                        <a:t>13:64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Arial"/>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TextovéPole 10"/>
          <p:cNvSpPr txBox="1"/>
          <p:nvPr/>
        </p:nvSpPr>
        <p:spPr>
          <a:xfrm>
            <a:off x="5647556" y="3259460"/>
            <a:ext cx="4392488" cy="1200329"/>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pPr algn="ctr"/>
            <a:r>
              <a:rPr lang="cs-CZ" dirty="0" smtClean="0"/>
              <a:t> </a:t>
            </a:r>
            <a:r>
              <a:rPr lang="cs-CZ" sz="1800" dirty="0" smtClean="0">
                <a:latin typeface="Bookman Old Style" pitchFamily="18" charset="0"/>
              </a:rPr>
              <a:t>Mladší přípravka B bude na posledním turnaji zítra v </a:t>
            </a:r>
            <a:r>
              <a:rPr lang="cs-CZ" sz="1800" dirty="0" err="1" smtClean="0">
                <a:latin typeface="Bookman Old Style" pitchFamily="18" charset="0"/>
              </a:rPr>
              <a:t>Třebenicích</a:t>
            </a:r>
            <a:r>
              <a:rPr lang="cs-CZ" sz="1800" dirty="0" smtClean="0">
                <a:latin typeface="Bookman Old Style" pitchFamily="18" charset="0"/>
              </a:rPr>
              <a:t> bojovat o celkové 2. míst</a:t>
            </a:r>
            <a:r>
              <a:rPr lang="cs-CZ" sz="1600" dirty="0" smtClean="0">
                <a:latin typeface="Bookman Old Style" pitchFamily="18" charset="0"/>
              </a:rPr>
              <a:t>o </a:t>
            </a:r>
            <a:endParaRPr lang="cs-CZ" dirty="0">
              <a:latin typeface="Bookman Old Style" pitchFamily="18" charset="0"/>
            </a:endParaRPr>
          </a:p>
        </p:txBody>
      </p:sp>
      <p:graphicFrame>
        <p:nvGraphicFramePr>
          <p:cNvPr id="12" name="Tabulka 11"/>
          <p:cNvGraphicFramePr>
            <a:graphicFrameLocks noGrp="1"/>
          </p:cNvGraphicFramePr>
          <p:nvPr/>
        </p:nvGraphicFramePr>
        <p:xfrm>
          <a:off x="5719564" y="2107332"/>
          <a:ext cx="4318000" cy="911349"/>
        </p:xfrm>
        <a:graphic>
          <a:graphicData uri="http://schemas.openxmlformats.org/drawingml/2006/table">
            <a:tbl>
              <a:tblPr/>
              <a:tblGrid>
                <a:gridCol w="609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393700">
                  <a:extLst>
                    <a:ext uri="{9D8B030D-6E8A-4147-A177-3AD203B41FA5}">
                      <a16:colId xmlns:a16="http://schemas.microsoft.com/office/drawing/2014/main" val="20002"/>
                    </a:ext>
                  </a:extLst>
                </a:gridCol>
                <a:gridCol w="4191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302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216024">
                <a:tc>
                  <a:txBody>
                    <a:bodyPr/>
                    <a:lstStyle/>
                    <a:p>
                      <a:pPr algn="ctr" fontAlgn="ctr"/>
                      <a:r>
                        <a:rPr lang="cs-CZ" sz="1100" b="1" i="0" u="none" strike="noStrike" dirty="0">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dirty="0" err="1">
                          <a:solidFill>
                            <a:srgbClr val="000000"/>
                          </a:solidFill>
                          <a:latin typeface="Arial" pitchFamily="34" charset="0"/>
                          <a:cs typeface="Arial" pitchFamily="34" charset="0"/>
                        </a:rPr>
                        <a:t>Brozany</a:t>
                      </a:r>
                      <a:endParaRPr lang="cs-CZ" sz="110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Arial" pitchFamily="34" charset="0"/>
                          <a:cs typeface="Arial" pitchFamily="34" charset="0"/>
                        </a:rPr>
                        <a:t>9</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Arial" pitchFamily="34" charset="0"/>
                          <a:cs typeface="Arial" pitchFamily="34" charset="0"/>
                        </a:rPr>
                        <a:t>6</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Arial" pitchFamily="34" charset="0"/>
                          <a:cs typeface="Arial" pitchFamily="34" charset="0"/>
                        </a:rPr>
                        <a:t>49:39</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Arial" pitchFamily="34" charset="0"/>
                          <a:cs typeface="Arial" pitchFamily="34" charset="0"/>
                        </a:rPr>
                        <a:t>19</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0"/>
                  </a:ext>
                </a:extLst>
              </a:tr>
              <a:tr h="190500">
                <a:tc>
                  <a:txBody>
                    <a:bodyPr/>
                    <a:lstStyle/>
                    <a:p>
                      <a:pPr algn="ctr" fontAlgn="ctr"/>
                      <a:r>
                        <a:rPr lang="cs-CZ" sz="1100" b="1"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Arial" pitchFamily="34" charset="0"/>
                          <a:cs typeface="Arial" pitchFamily="34" charset="0"/>
                        </a:rPr>
                        <a:t>Podlusky</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dirty="0">
                          <a:solidFill>
                            <a:srgbClr val="000000"/>
                          </a:solidFill>
                          <a:latin typeface="Arial" pitchFamily="34" charset="0"/>
                          <a:cs typeface="Arial" pitchFamily="34" charset="0"/>
                        </a:rPr>
                        <a:t>9</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dirty="0">
                          <a:solidFill>
                            <a:srgbClr val="000000"/>
                          </a:solidFill>
                          <a:latin typeface="Arial" pitchFamily="34" charset="0"/>
                          <a:cs typeface="Arial" pitchFamily="34" charset="0"/>
                        </a:rPr>
                        <a:t>5</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dirty="0">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Arial" pitchFamily="34" charset="0"/>
                          <a:cs typeface="Arial" pitchFamily="34" charset="0"/>
                        </a:rPr>
                        <a:t>2</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Arial" pitchFamily="34" charset="0"/>
                          <a:cs typeface="Arial" pitchFamily="34" charset="0"/>
                        </a:rPr>
                        <a:t>53:33</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Arial" pitchFamily="34" charset="0"/>
                          <a:cs typeface="Arial" pitchFamily="34" charset="0"/>
                        </a:rPr>
                        <a:t>17</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1"/>
                  </a:ext>
                </a:extLst>
              </a:tr>
              <a:tr h="238125">
                <a:tc>
                  <a:txBody>
                    <a:bodyPr/>
                    <a:lstStyle/>
                    <a:p>
                      <a:pPr algn="ctr" fontAlgn="ctr"/>
                      <a:r>
                        <a:rPr lang="cs-CZ" sz="1400" b="1" i="0" u="none" strike="noStrike">
                          <a:solidFill>
                            <a:srgbClr val="003399"/>
                          </a:solidFill>
                          <a:latin typeface="Arial" pitchFamily="34" charset="0"/>
                          <a:cs typeface="Arial" pitchFamily="34" charset="0"/>
                        </a:rPr>
                        <a:t>3.</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a:solidFill>
                            <a:srgbClr val="003399"/>
                          </a:solidFill>
                          <a:latin typeface="Arial" pitchFamily="34" charset="0"/>
                          <a:cs typeface="Arial" pitchFamily="34" charset="0"/>
                        </a:rPr>
                        <a:t>Štětí "A"</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a:solidFill>
                            <a:srgbClr val="003399"/>
                          </a:solidFill>
                          <a:latin typeface="Arial" pitchFamily="34" charset="0"/>
                          <a:cs typeface="Arial" pitchFamily="34" charset="0"/>
                        </a:rPr>
                        <a:t>9</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a:solidFill>
                            <a:srgbClr val="003399"/>
                          </a:solidFill>
                          <a:latin typeface="Arial" pitchFamily="34" charset="0"/>
                          <a:cs typeface="Arial" pitchFamily="34" charset="0"/>
                        </a:rPr>
                        <a:t>4</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dirty="0">
                          <a:solidFill>
                            <a:srgbClr val="003399"/>
                          </a:solidFill>
                          <a:latin typeface="Arial" pitchFamily="34" charset="0"/>
                          <a:cs typeface="Arial" pitchFamily="34" charset="0"/>
                        </a:rPr>
                        <a:t>2</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dirty="0">
                          <a:solidFill>
                            <a:srgbClr val="003399"/>
                          </a:solidFill>
                          <a:latin typeface="Arial" pitchFamily="34" charset="0"/>
                          <a:cs typeface="Arial" pitchFamily="34" charset="0"/>
                        </a:rPr>
                        <a:t>3</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dirty="0">
                          <a:solidFill>
                            <a:srgbClr val="003399"/>
                          </a:solidFill>
                          <a:latin typeface="Arial" pitchFamily="34" charset="0"/>
                          <a:cs typeface="Arial" pitchFamily="34" charset="0"/>
                        </a:rPr>
                        <a:t>56:37</a:t>
                      </a:r>
                    </a:p>
                  </a:txBody>
                  <a:tcPr marL="9525" marR="9525" marT="9525" marB="0" anchor="ctr">
                    <a:lnL>
                      <a:noFill/>
                    </a:lnL>
                    <a:lnR>
                      <a:noFill/>
                    </a:lnR>
                    <a:lnT>
                      <a:noFill/>
                    </a:lnT>
                    <a:lnB>
                      <a:noFill/>
                    </a:lnB>
                    <a:solidFill>
                      <a:srgbClr val="99FF66"/>
                    </a:solidFill>
                  </a:tcPr>
                </a:tc>
                <a:tc>
                  <a:txBody>
                    <a:bodyPr/>
                    <a:lstStyle/>
                    <a:p>
                      <a:pPr algn="ctr" fontAlgn="ctr"/>
                      <a:r>
                        <a:rPr lang="cs-CZ" sz="1400" b="1" i="0" u="none" strike="noStrike">
                          <a:solidFill>
                            <a:srgbClr val="003399"/>
                          </a:solidFill>
                          <a:latin typeface="Arial" pitchFamily="34" charset="0"/>
                          <a:cs typeface="Arial" pitchFamily="34" charset="0"/>
                        </a:rPr>
                        <a:t>14</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2"/>
                  </a:ext>
                </a:extLst>
              </a:tr>
              <a:tr h="266700">
                <a:tc>
                  <a:txBody>
                    <a:bodyPr/>
                    <a:lstStyle/>
                    <a:p>
                      <a:pPr algn="ctr" fontAlgn="ctr"/>
                      <a:r>
                        <a:rPr lang="cs-CZ" sz="1100" b="1" i="0" u="none" strike="noStrike">
                          <a:solidFill>
                            <a:srgbClr val="000000"/>
                          </a:solidFill>
                          <a:latin typeface="Arial" pitchFamily="34" charset="0"/>
                          <a:cs typeface="Arial" pitchFamily="34" charset="0"/>
                        </a:rPr>
                        <a:t>4.</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Arial" pitchFamily="34" charset="0"/>
                          <a:cs typeface="Arial" pitchFamily="34" charset="0"/>
                        </a:rPr>
                        <a:t>Pokratice</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Arial" pitchFamily="34" charset="0"/>
                          <a:cs typeface="Arial" pitchFamily="34" charset="0"/>
                        </a:rPr>
                        <a:t>9</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Arial" pitchFamily="34" charset="0"/>
                          <a:cs typeface="Arial" pitchFamily="34" charset="0"/>
                        </a:rPr>
                        <a:t>0</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a:solidFill>
                            <a:srgbClr val="000000"/>
                          </a:solidFill>
                          <a:latin typeface="Arial" pitchFamily="34" charset="0"/>
                          <a:cs typeface="Arial" pitchFamily="34" charset="0"/>
                        </a:rPr>
                        <a:t>8</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dirty="0">
                          <a:solidFill>
                            <a:srgbClr val="000000"/>
                          </a:solidFill>
                          <a:latin typeface="Arial" pitchFamily="34" charset="0"/>
                          <a:cs typeface="Arial" pitchFamily="34" charset="0"/>
                        </a:rPr>
                        <a:t>24:73</a:t>
                      </a:r>
                    </a:p>
                  </a:txBody>
                  <a:tcPr marL="9525" marR="9525" marT="9525" marB="0" anchor="ctr">
                    <a:lnL>
                      <a:noFill/>
                    </a:lnL>
                    <a:lnR>
                      <a:noFill/>
                    </a:lnR>
                    <a:lnT>
                      <a:noFill/>
                    </a:lnT>
                    <a:lnB>
                      <a:noFill/>
                    </a:lnB>
                    <a:solidFill>
                      <a:srgbClr val="FFCCCC"/>
                    </a:solidFill>
                  </a:tcPr>
                </a:tc>
                <a:tc>
                  <a:txBody>
                    <a:bodyPr/>
                    <a:lstStyle/>
                    <a:p>
                      <a:pPr algn="ctr" fontAlgn="ctr"/>
                      <a:r>
                        <a:rPr lang="cs-CZ" sz="1100" b="1" i="0" u="none" strike="noStrike" dirty="0">
                          <a:solidFill>
                            <a:srgbClr val="000000"/>
                          </a:solidFill>
                          <a:latin typeface="Arial" pitchFamily="34" charset="0"/>
                          <a:cs typeface="Arial" pitchFamily="34" charset="0"/>
                        </a:rPr>
                        <a:t>1</a:t>
                      </a:r>
                    </a:p>
                  </a:txBody>
                  <a:tcPr marL="9525" marR="9525" marT="9525" marB="0" anchor="ctr">
                    <a:lnL>
                      <a:noFill/>
                    </a:lnL>
                    <a:lnR>
                      <a:noFill/>
                    </a:lnR>
                    <a:lnT>
                      <a:noFill/>
                    </a:lnT>
                    <a:lnB>
                      <a:noFill/>
                    </a:lnB>
                    <a:solidFill>
                      <a:srgbClr val="FFCCCC"/>
                    </a:solidFill>
                  </a:tcPr>
                </a:tc>
                <a:extLst>
                  <a:ext uri="{0D108BD9-81ED-4DB2-BD59-A6C34878D82A}">
                    <a16:rowId xmlns:a16="http://schemas.microsoft.com/office/drawing/2014/main" val="10003"/>
                  </a:ext>
                </a:extLst>
              </a:tr>
            </a:tbl>
          </a:graphicData>
        </a:graphic>
      </p:graphicFrame>
      <p:sp>
        <p:nvSpPr>
          <p:cNvPr id="14" name="TextovéPole 13"/>
          <p:cNvSpPr txBox="1"/>
          <p:nvPr/>
        </p:nvSpPr>
        <p:spPr>
          <a:xfrm>
            <a:off x="5719564" y="235124"/>
            <a:ext cx="4248472" cy="1631216"/>
          </a:xfrm>
          <a:prstGeom prst="rect">
            <a:avLst/>
          </a:prstGeom>
          <a:blipFill dpi="0" rotWithShape="1">
            <a:blip r:embed="rId4" cstate="print">
              <a:alphaModFix amt="24000"/>
            </a:blip>
            <a:srcRect/>
            <a:stretch>
              <a:fillRect/>
            </a:stretch>
          </a:blipFill>
        </p:spPr>
        <p:txBody>
          <a:bodyPr wrap="square" rtlCol="0">
            <a:spAutoFit/>
          </a:bodyPr>
          <a:lstStyle/>
          <a:p>
            <a:pPr algn="ctr"/>
            <a:r>
              <a:rPr lang="cs-CZ" sz="2000" dirty="0" smtClean="0">
                <a:solidFill>
                  <a:srgbClr val="008000"/>
                </a:solidFill>
                <a:effectLst>
                  <a:outerShdw blurRad="38100" dist="38100" dir="2700000" algn="tl">
                    <a:srgbClr val="000000">
                      <a:alpha val="43137"/>
                    </a:srgbClr>
                  </a:outerShdw>
                </a:effectLst>
                <a:latin typeface="Candara" pitchFamily="34" charset="0"/>
              </a:rPr>
              <a:t>Mladší  přípravka dnes hraje v  </a:t>
            </a:r>
            <a:r>
              <a:rPr lang="cs-CZ" sz="2000" dirty="0" err="1" smtClean="0">
                <a:solidFill>
                  <a:srgbClr val="008000"/>
                </a:solidFill>
                <a:effectLst>
                  <a:outerShdw blurRad="38100" dist="38100" dir="2700000" algn="tl">
                    <a:srgbClr val="000000">
                      <a:alpha val="43137"/>
                    </a:srgbClr>
                  </a:outerShdw>
                </a:effectLst>
                <a:latin typeface="Candara" pitchFamily="34" charset="0"/>
              </a:rPr>
              <a:t>Podluskách</a:t>
            </a:r>
            <a:r>
              <a:rPr lang="cs-CZ" sz="2000" dirty="0" smtClean="0">
                <a:solidFill>
                  <a:srgbClr val="008000"/>
                </a:solidFill>
                <a:effectLst>
                  <a:outerShdw blurRad="38100" dist="38100" dir="2700000" algn="tl">
                    <a:srgbClr val="000000">
                      <a:alpha val="43137"/>
                    </a:srgbClr>
                  </a:outerShdw>
                </a:effectLst>
                <a:latin typeface="Candara" pitchFamily="34" charset="0"/>
              </a:rPr>
              <a:t>  na posledním turnaji  semifinálové skupiny o postup do finále okresního přeboru pro rok 2014</a:t>
            </a:r>
            <a:endParaRPr lang="cs-CZ" sz="2000" dirty="0">
              <a:solidFill>
                <a:srgbClr val="008000"/>
              </a:solidFill>
              <a:effectLst>
                <a:outerShdw blurRad="38100" dist="38100" dir="2700000" algn="tl">
                  <a:srgbClr val="000000">
                    <a:alpha val="43137"/>
                  </a:srgbClr>
                </a:outerShdw>
              </a:effectLst>
              <a:latin typeface="Candara" pitchFamily="34" charset="0"/>
            </a:endParaRPr>
          </a:p>
        </p:txBody>
      </p:sp>
      <p:pic>
        <p:nvPicPr>
          <p:cNvPr id="1026" name="Picture 1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363" y="5348288"/>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9" name="TextovéPole 8"/>
          <p:cNvSpPr txBox="1"/>
          <p:nvPr/>
        </p:nvSpPr>
        <p:spPr>
          <a:xfrm>
            <a:off x="5647556" y="163116"/>
            <a:ext cx="4392488" cy="400110"/>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r>
              <a:rPr lang="cs-CZ" sz="2000" dirty="0" smtClean="0">
                <a:latin typeface="Century" pitchFamily="18" charset="0"/>
              </a:rPr>
              <a:t>Pokračování výsledků </a:t>
            </a:r>
            <a:r>
              <a:rPr lang="cs-CZ" sz="2000" dirty="0" err="1" smtClean="0">
                <a:latin typeface="Century" pitchFamily="18" charset="0"/>
              </a:rPr>
              <a:t>Štětí</a:t>
            </a:r>
            <a:endParaRPr lang="cs-CZ" sz="2000" dirty="0">
              <a:latin typeface="Century" pitchFamily="18" charset="0"/>
            </a:endParaRPr>
          </a:p>
        </p:txBody>
      </p:sp>
      <p:sp>
        <p:nvSpPr>
          <p:cNvPr id="11" name="TextovéPole 10"/>
          <p:cNvSpPr txBox="1"/>
          <p:nvPr/>
        </p:nvSpPr>
        <p:spPr>
          <a:xfrm>
            <a:off x="5503540" y="2755404"/>
            <a:ext cx="4608512" cy="707886"/>
          </a:xfrm>
          <a:prstGeom prst="rect">
            <a:avLst/>
          </a:prstGeom>
          <a:noFill/>
        </p:spPr>
        <p:txBody>
          <a:bodyPr wrap="square" rtlCol="0">
            <a:spAutoFit/>
          </a:bodyPr>
          <a:lstStyle/>
          <a:p>
            <a:r>
              <a:rPr lang="cs-CZ" sz="1600" u="sng" dirty="0" smtClean="0">
                <a:effectLst>
                  <a:outerShdw blurRad="38100" dist="38100" dir="2700000" algn="tl">
                    <a:srgbClr val="000000">
                      <a:alpha val="43137"/>
                    </a:srgbClr>
                  </a:outerShdw>
                </a:effectLst>
                <a:latin typeface="Batang" pitchFamily="18" charset="-127"/>
                <a:ea typeface="Batang" pitchFamily="18" charset="-127"/>
              </a:rPr>
              <a:t>Mladší žáci B</a:t>
            </a:r>
            <a:r>
              <a:rPr lang="cs-CZ" sz="1600" dirty="0" smtClean="0">
                <a:effectLst>
                  <a:outerShdw blurRad="38100" dist="38100" dir="2700000" algn="tl">
                    <a:srgbClr val="000000">
                      <a:alpha val="43137"/>
                    </a:srgbClr>
                  </a:outerShdw>
                </a:effectLst>
                <a:latin typeface="Batang" pitchFamily="18" charset="-127"/>
                <a:ea typeface="Batang" pitchFamily="18" charset="-127"/>
              </a:rPr>
              <a:t> </a:t>
            </a:r>
            <a:r>
              <a:rPr lang="cs-CZ" dirty="0" smtClean="0">
                <a:latin typeface="Arial" pitchFamily="34" charset="0"/>
                <a:ea typeface="Batang" pitchFamily="18" charset="-127"/>
                <a:cs typeface="Arial" pitchFamily="34" charset="0"/>
              </a:rPr>
              <a:t>prvního jarního vítězství se mužstvo dočkalo ve 4 zápase. Bylo to proti poslednímu celku tabulky.  Byly to nejenom první body, ale i vstřelené branky.</a:t>
            </a:r>
            <a:endParaRPr lang="cs-CZ" dirty="0" smtClean="0">
              <a:latin typeface="Batang" pitchFamily="18" charset="-127"/>
              <a:ea typeface="Batang" pitchFamily="18" charset="-127"/>
            </a:endParaRPr>
          </a:p>
        </p:txBody>
      </p:sp>
      <p:graphicFrame>
        <p:nvGraphicFramePr>
          <p:cNvPr id="14" name="Tabulka 13"/>
          <p:cNvGraphicFramePr>
            <a:graphicFrameLocks noGrp="1"/>
          </p:cNvGraphicFramePr>
          <p:nvPr/>
        </p:nvGraphicFramePr>
        <p:xfrm>
          <a:off x="5575548" y="3403476"/>
          <a:ext cx="4433564" cy="688273"/>
        </p:xfrm>
        <a:graphic>
          <a:graphicData uri="http://schemas.openxmlformats.org/drawingml/2006/table">
            <a:tbl>
              <a:tblPr/>
              <a:tblGrid>
                <a:gridCol w="647814">
                  <a:extLst>
                    <a:ext uri="{9D8B030D-6E8A-4147-A177-3AD203B41FA5}">
                      <a16:colId xmlns:a16="http://schemas.microsoft.com/office/drawing/2014/main" val="20000"/>
                    </a:ext>
                  </a:extLst>
                </a:gridCol>
                <a:gridCol w="1060557">
                  <a:extLst>
                    <a:ext uri="{9D8B030D-6E8A-4147-A177-3AD203B41FA5}">
                      <a16:colId xmlns:a16="http://schemas.microsoft.com/office/drawing/2014/main" val="20001"/>
                    </a:ext>
                  </a:extLst>
                </a:gridCol>
                <a:gridCol w="1322962">
                  <a:extLst>
                    <a:ext uri="{9D8B030D-6E8A-4147-A177-3AD203B41FA5}">
                      <a16:colId xmlns:a16="http://schemas.microsoft.com/office/drawing/2014/main" val="20002"/>
                    </a:ext>
                  </a:extLst>
                </a:gridCol>
                <a:gridCol w="1402231">
                  <a:extLst>
                    <a:ext uri="{9D8B030D-6E8A-4147-A177-3AD203B41FA5}">
                      <a16:colId xmlns:a16="http://schemas.microsoft.com/office/drawing/2014/main" val="20003"/>
                    </a:ext>
                  </a:extLst>
                </a:gridCol>
              </a:tblGrid>
              <a:tr h="252028">
                <a:tc>
                  <a:txBody>
                    <a:bodyPr/>
                    <a:lstStyle/>
                    <a:p>
                      <a:pPr algn="ctr" fontAlgn="ctr"/>
                      <a:r>
                        <a:rPr lang="cs-CZ" sz="1100" b="1" i="0" u="none" strike="noStrike" dirty="0" smtClean="0">
                          <a:solidFill>
                            <a:srgbClr val="000000"/>
                          </a:solidFill>
                          <a:latin typeface="Arial"/>
                        </a:rPr>
                        <a:t>3.5.2014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Litoměřice B</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a:solidFill>
                            <a:srgbClr val="000000"/>
                          </a:solidFill>
                          <a:latin typeface="Arial"/>
                        </a:rPr>
                        <a:t>SK </a:t>
                      </a:r>
                      <a:r>
                        <a:rPr lang="cs-CZ" sz="1400" b="1" i="0" u="none" strike="noStrike" dirty="0" err="1" smtClean="0">
                          <a:solidFill>
                            <a:srgbClr val="000000"/>
                          </a:solidFill>
                          <a:latin typeface="Arial"/>
                        </a:rPr>
                        <a:t>Štětí</a:t>
                      </a:r>
                      <a:r>
                        <a:rPr lang="cs-CZ" sz="1400" b="1" i="0" u="none" strike="noStrike" dirty="0" smtClean="0">
                          <a:solidFill>
                            <a:srgbClr val="000000"/>
                          </a:solidFill>
                          <a:latin typeface="Arial"/>
                        </a:rPr>
                        <a:t> B</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4:0</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0"/>
                  </a:ext>
                </a:extLst>
              </a:tr>
              <a:tr h="252028">
                <a:tc>
                  <a:txBody>
                    <a:bodyPr/>
                    <a:lstStyle/>
                    <a:p>
                      <a:pPr algn="ctr" fontAlgn="ctr"/>
                      <a:r>
                        <a:rPr lang="cs-CZ" sz="1100" b="1" i="0" u="none" strike="noStrike" dirty="0" smtClean="0">
                          <a:solidFill>
                            <a:srgbClr val="000000"/>
                          </a:solidFill>
                          <a:latin typeface="Arial"/>
                        </a:rPr>
                        <a:t>10.5.2014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a:solidFill>
                            <a:srgbClr val="000000"/>
                          </a:solidFill>
                          <a:latin typeface="Arial"/>
                        </a:rPr>
                        <a:t>SK </a:t>
                      </a:r>
                      <a:r>
                        <a:rPr lang="cs-CZ" sz="1400" b="1" i="0" u="none" strike="noStrike" dirty="0" err="1" smtClean="0">
                          <a:solidFill>
                            <a:srgbClr val="000000"/>
                          </a:solidFill>
                          <a:latin typeface="Arial"/>
                        </a:rPr>
                        <a:t>Štětí</a:t>
                      </a:r>
                      <a:r>
                        <a:rPr lang="cs-CZ" sz="1400" b="1" i="0" u="none" strike="noStrike" dirty="0" smtClean="0">
                          <a:solidFill>
                            <a:srgbClr val="000000"/>
                          </a:solidFill>
                          <a:latin typeface="Arial"/>
                        </a:rPr>
                        <a:t> B</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Zahořany</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10:1</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1"/>
                  </a:ext>
                </a:extLst>
              </a:tr>
            </a:tbl>
          </a:graphicData>
        </a:graphic>
      </p:graphicFrame>
      <p:sp>
        <p:nvSpPr>
          <p:cNvPr id="15" name="TextovéPole 14"/>
          <p:cNvSpPr txBox="1"/>
          <p:nvPr/>
        </p:nvSpPr>
        <p:spPr>
          <a:xfrm>
            <a:off x="5575548" y="4051548"/>
            <a:ext cx="4711452" cy="707886"/>
          </a:xfrm>
          <a:prstGeom prst="rect">
            <a:avLst/>
          </a:prstGeom>
          <a:noFill/>
        </p:spPr>
        <p:txBody>
          <a:bodyPr wrap="square" rtlCol="0">
            <a:spAutoFit/>
          </a:bodyPr>
          <a:lstStyle/>
          <a:p>
            <a:r>
              <a:rPr lang="cs-CZ" sz="1600" u="sng" dirty="0" smtClean="0">
                <a:effectLst>
                  <a:outerShdw blurRad="38100" dist="38100" dir="2700000" algn="tl">
                    <a:srgbClr val="000000">
                      <a:alpha val="43137"/>
                    </a:srgbClr>
                  </a:outerShdw>
                </a:effectLst>
                <a:latin typeface="Batang" pitchFamily="18" charset="-127"/>
                <a:ea typeface="Batang" pitchFamily="18" charset="-127"/>
              </a:rPr>
              <a:t>Starší  </a:t>
            </a:r>
            <a:r>
              <a:rPr lang="cs-CZ" sz="1400" u="sng" dirty="0" smtClean="0">
                <a:effectLst>
                  <a:outerShdw blurRad="38100" dist="38100" dir="2700000" algn="tl">
                    <a:srgbClr val="000000">
                      <a:alpha val="43137"/>
                    </a:srgbClr>
                  </a:outerShdw>
                </a:effectLst>
                <a:latin typeface="Batang" pitchFamily="18" charset="-127"/>
                <a:ea typeface="Batang" pitchFamily="18" charset="-127"/>
              </a:rPr>
              <a:t>přípravka </a:t>
            </a:r>
            <a:r>
              <a:rPr lang="cs-CZ" sz="1100" dirty="0" smtClean="0">
                <a:effectLst>
                  <a:outerShdw blurRad="38100" dist="38100" dir="2700000" algn="tl">
                    <a:srgbClr val="000000">
                      <a:alpha val="43137"/>
                    </a:srgbClr>
                  </a:outerShdw>
                </a:effectLst>
                <a:latin typeface="Arial" pitchFamily="34" charset="0"/>
                <a:ea typeface="Batang" pitchFamily="18" charset="-127"/>
                <a:cs typeface="Arial" pitchFamily="34" charset="0"/>
              </a:rPr>
              <a:t>  má za sebou 2 těžké soupeře, pr</a:t>
            </a:r>
            <a:r>
              <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rPr>
              <a:t>oti Teplicím starší nehrála vůbec špatně, lepší výsledek se ale čekal v Litoměřicích</a:t>
            </a:r>
            <a:endParaRPr lang="cs-CZ" dirty="0" smtClean="0">
              <a:effectLst>
                <a:outerShdw blurRad="38100" dist="38100" dir="2700000" algn="tl">
                  <a:srgbClr val="000000">
                    <a:alpha val="43137"/>
                  </a:srgbClr>
                </a:outerShdw>
              </a:effectLst>
              <a:latin typeface="Batang" pitchFamily="18" charset="-127"/>
              <a:ea typeface="Batang" pitchFamily="18" charset="-127"/>
            </a:endParaRPr>
          </a:p>
        </p:txBody>
      </p:sp>
      <p:graphicFrame>
        <p:nvGraphicFramePr>
          <p:cNvPr id="16" name="Tabulka 15"/>
          <p:cNvGraphicFramePr>
            <a:graphicFrameLocks noGrp="1"/>
          </p:cNvGraphicFramePr>
          <p:nvPr/>
        </p:nvGraphicFramePr>
        <p:xfrm>
          <a:off x="5647556" y="4843636"/>
          <a:ext cx="4433564" cy="582548"/>
        </p:xfrm>
        <a:graphic>
          <a:graphicData uri="http://schemas.openxmlformats.org/drawingml/2006/table">
            <a:tbl>
              <a:tblPr/>
              <a:tblGrid>
                <a:gridCol w="647814">
                  <a:extLst>
                    <a:ext uri="{9D8B030D-6E8A-4147-A177-3AD203B41FA5}">
                      <a16:colId xmlns:a16="http://schemas.microsoft.com/office/drawing/2014/main" val="20000"/>
                    </a:ext>
                  </a:extLst>
                </a:gridCol>
                <a:gridCol w="1224394">
                  <a:extLst>
                    <a:ext uri="{9D8B030D-6E8A-4147-A177-3AD203B41FA5}">
                      <a16:colId xmlns:a16="http://schemas.microsoft.com/office/drawing/2014/main" val="20001"/>
                    </a:ext>
                  </a:extLst>
                </a:gridCol>
                <a:gridCol w="1159124">
                  <a:extLst>
                    <a:ext uri="{9D8B030D-6E8A-4147-A177-3AD203B41FA5}">
                      <a16:colId xmlns:a16="http://schemas.microsoft.com/office/drawing/2014/main" val="20002"/>
                    </a:ext>
                  </a:extLst>
                </a:gridCol>
                <a:gridCol w="1402232">
                  <a:extLst>
                    <a:ext uri="{9D8B030D-6E8A-4147-A177-3AD203B41FA5}">
                      <a16:colId xmlns:a16="http://schemas.microsoft.com/office/drawing/2014/main" val="20003"/>
                    </a:ext>
                  </a:extLst>
                </a:gridCol>
              </a:tblGrid>
              <a:tr h="327278">
                <a:tc>
                  <a:txBody>
                    <a:bodyPr/>
                    <a:lstStyle/>
                    <a:p>
                      <a:pPr algn="ctr" fontAlgn="ctr"/>
                      <a:r>
                        <a:rPr lang="cs-CZ" sz="1200" b="1" i="0" u="none" strike="noStrike" dirty="0" smtClean="0">
                          <a:solidFill>
                            <a:srgbClr val="000000"/>
                          </a:solidFill>
                          <a:latin typeface="Arial"/>
                        </a:rPr>
                        <a:t>3.5.2014</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200" b="1" i="0" u="none" strike="noStrike" dirty="0" err="1" smtClean="0">
                          <a:solidFill>
                            <a:srgbClr val="000000"/>
                          </a:solidFill>
                          <a:latin typeface="Arial"/>
                        </a:rPr>
                        <a:t>Štětí</a:t>
                      </a:r>
                      <a:r>
                        <a:rPr lang="cs-CZ" sz="1200" b="1" i="0" u="none" strike="noStrike" dirty="0" smtClean="0">
                          <a:solidFill>
                            <a:srgbClr val="000000"/>
                          </a:solidFill>
                          <a:latin typeface="Arial"/>
                        </a:rPr>
                        <a:t>/Roudnice</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200" b="1" i="0" u="none" strike="noStrike" dirty="0" err="1" smtClean="0">
                          <a:solidFill>
                            <a:srgbClr val="000000"/>
                          </a:solidFill>
                          <a:latin typeface="Arial"/>
                        </a:rPr>
                        <a:t>Jun</a:t>
                      </a:r>
                      <a:r>
                        <a:rPr lang="cs-CZ" sz="1200" b="1" i="0" u="none" strike="noStrike" dirty="0" smtClean="0">
                          <a:solidFill>
                            <a:srgbClr val="000000"/>
                          </a:solidFill>
                          <a:latin typeface="Arial"/>
                        </a:rPr>
                        <a:t>.Teplice</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tc>
                  <a:txBody>
                    <a:bodyPr/>
                    <a:lstStyle/>
                    <a:p>
                      <a:pPr algn="ctr" fontAlgn="ctr"/>
                      <a:r>
                        <a:rPr lang="cs-CZ" sz="1400" b="1" i="0" u="none" strike="noStrike" dirty="0" smtClean="0">
                          <a:solidFill>
                            <a:srgbClr val="000000"/>
                          </a:solidFill>
                          <a:latin typeface="Arial"/>
                        </a:rPr>
                        <a:t>13:21, 7:37</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33CC33"/>
                    </a:solidFill>
                  </a:tcPr>
                </a:tc>
                <a:extLst>
                  <a:ext uri="{0D108BD9-81ED-4DB2-BD59-A6C34878D82A}">
                    <a16:rowId xmlns:a16="http://schemas.microsoft.com/office/drawing/2014/main" val="10000"/>
                  </a:ext>
                </a:extLst>
              </a:tr>
              <a:tr h="255270">
                <a:tc>
                  <a:txBody>
                    <a:bodyPr/>
                    <a:lstStyle/>
                    <a:p>
                      <a:pPr algn="ctr" fontAlgn="ctr"/>
                      <a:r>
                        <a:rPr lang="cs-CZ" sz="1100" b="1" i="0" u="none" strike="noStrike" dirty="0" smtClean="0">
                          <a:solidFill>
                            <a:srgbClr val="000000"/>
                          </a:solidFill>
                          <a:latin typeface="Arial"/>
                        </a:rPr>
                        <a:t>11.5.2014</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smtClean="0">
                          <a:solidFill>
                            <a:srgbClr val="000000"/>
                          </a:solidFill>
                          <a:latin typeface="Arial"/>
                        </a:rPr>
                        <a:t>FK Litoměřice</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200" b="1" i="0" u="none" strike="noStrike" dirty="0" smtClean="0">
                          <a:solidFill>
                            <a:srgbClr val="000000"/>
                          </a:solidFill>
                          <a:latin typeface="Arial"/>
                        </a:rPr>
                        <a:t>SK </a:t>
                      </a:r>
                      <a:r>
                        <a:rPr lang="cs-CZ" sz="1200" b="1" i="0" u="none" strike="noStrike" dirty="0" err="1" smtClean="0">
                          <a:solidFill>
                            <a:srgbClr val="000000"/>
                          </a:solidFill>
                          <a:latin typeface="Arial"/>
                        </a:rPr>
                        <a:t>Štětí</a:t>
                      </a:r>
                      <a:r>
                        <a:rPr lang="cs-CZ" sz="1200" b="1" i="0" u="none" strike="noStrike" dirty="0" smtClean="0">
                          <a:solidFill>
                            <a:srgbClr val="000000"/>
                          </a:solidFill>
                          <a:latin typeface="Arial"/>
                        </a:rPr>
                        <a:t>.</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400" b="1" i="0" u="none" strike="noStrike" dirty="0" smtClean="0">
                          <a:solidFill>
                            <a:srgbClr val="000000"/>
                          </a:solidFill>
                          <a:latin typeface="Arial"/>
                        </a:rPr>
                        <a:t>25:11, 16:5</a:t>
                      </a:r>
                      <a:endParaRPr lang="cs-CZ" sz="140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extLst>
                  <a:ext uri="{0D108BD9-81ED-4DB2-BD59-A6C34878D82A}">
                    <a16:rowId xmlns:a16="http://schemas.microsoft.com/office/drawing/2014/main" val="10001"/>
                  </a:ext>
                </a:extLst>
              </a:tr>
            </a:tbl>
          </a:graphicData>
        </a:graphic>
      </p:graphicFrame>
      <p:sp>
        <p:nvSpPr>
          <p:cNvPr id="17" name="TextovéPole 16"/>
          <p:cNvSpPr txBox="1"/>
          <p:nvPr/>
        </p:nvSpPr>
        <p:spPr>
          <a:xfrm>
            <a:off x="5503540" y="5491708"/>
            <a:ext cx="4536504" cy="707886"/>
          </a:xfrm>
          <a:prstGeom prst="rect">
            <a:avLst/>
          </a:prstGeom>
          <a:noFill/>
        </p:spPr>
        <p:txBody>
          <a:bodyPr wrap="square" rtlCol="0">
            <a:spAutoFit/>
          </a:bodyPr>
          <a:lstStyle/>
          <a:p>
            <a:r>
              <a:rPr lang="cs-CZ" sz="1600" u="sng" dirty="0" smtClean="0">
                <a:effectLst>
                  <a:outerShdw blurRad="38100" dist="38100" dir="2700000" algn="tl">
                    <a:srgbClr val="000000">
                      <a:alpha val="43137"/>
                    </a:srgbClr>
                  </a:outerShdw>
                </a:effectLst>
                <a:latin typeface="Batang" pitchFamily="18" charset="-127"/>
                <a:ea typeface="Batang" pitchFamily="18" charset="-127"/>
              </a:rPr>
              <a:t>Mladší přípravka A</a:t>
            </a:r>
            <a:r>
              <a:rPr lang="cs-CZ" u="sng" dirty="0" smtClean="0">
                <a:effectLst>
                  <a:outerShdw blurRad="38100" dist="38100" dir="2700000" algn="tl">
                    <a:srgbClr val="000000">
                      <a:alpha val="43137"/>
                    </a:srgbClr>
                  </a:outerShdw>
                </a:effectLst>
                <a:latin typeface="Arial" pitchFamily="34" charset="0"/>
                <a:ea typeface="Batang" pitchFamily="18" charset="-127"/>
                <a:cs typeface="Arial" pitchFamily="34" charset="0"/>
              </a:rPr>
              <a:t> </a:t>
            </a:r>
            <a:r>
              <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rPr>
              <a:t>má za sebou 3 turnaje v jedné ze semifinálových skupin a právě dnes v tuto dobu hrají rozhodující turnaj o postup do semifinálové skupiny. </a:t>
            </a:r>
            <a:endParaRPr lang="cs-CZ" dirty="0" smtClean="0">
              <a:effectLst>
                <a:outerShdw blurRad="38100" dist="38100" dir="2700000" algn="tl">
                  <a:srgbClr val="000000">
                    <a:alpha val="43137"/>
                  </a:srgbClr>
                </a:outerShdw>
              </a:effectLst>
              <a:latin typeface="Batang" pitchFamily="18" charset="-127"/>
              <a:ea typeface="Batang" pitchFamily="18" charset="-127"/>
            </a:endParaRPr>
          </a:p>
        </p:txBody>
      </p:sp>
      <p:sp>
        <p:nvSpPr>
          <p:cNvPr id="18" name="TextovéPole 17"/>
          <p:cNvSpPr txBox="1"/>
          <p:nvPr/>
        </p:nvSpPr>
        <p:spPr>
          <a:xfrm>
            <a:off x="5575548" y="6161782"/>
            <a:ext cx="4536504" cy="1077218"/>
          </a:xfrm>
          <a:prstGeom prst="rect">
            <a:avLst/>
          </a:prstGeom>
          <a:noFill/>
        </p:spPr>
        <p:txBody>
          <a:bodyPr wrap="square" rtlCol="0">
            <a:spAutoFit/>
          </a:bodyPr>
          <a:lstStyle/>
          <a:p>
            <a:r>
              <a:rPr lang="cs-CZ" sz="1600" u="sng" dirty="0" smtClean="0">
                <a:effectLst>
                  <a:outerShdw blurRad="38100" dist="38100" dir="2700000" algn="tl">
                    <a:srgbClr val="000000">
                      <a:alpha val="43137"/>
                    </a:srgbClr>
                  </a:outerShdw>
                </a:effectLst>
                <a:latin typeface="Batang" pitchFamily="18" charset="-127"/>
                <a:ea typeface="Batang" pitchFamily="18" charset="-127"/>
              </a:rPr>
              <a:t>Mladší přípravka B  </a:t>
            </a:r>
            <a:r>
              <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rPr>
              <a:t>má za sebou také 3 turnaje , ve skupině vládnou Libochovice, naše mužstvo se pere s </a:t>
            </a:r>
            <a:r>
              <a:rPr lang="cs-CZ" dirty="0" err="1" smtClean="0">
                <a:effectLst>
                  <a:outerShdw blurRad="38100" dist="38100" dir="2700000" algn="tl">
                    <a:srgbClr val="000000">
                      <a:alpha val="43137"/>
                    </a:srgbClr>
                  </a:outerShdw>
                </a:effectLst>
                <a:latin typeface="Arial" pitchFamily="34" charset="0"/>
                <a:ea typeface="Batang" pitchFamily="18" charset="-127"/>
                <a:cs typeface="Arial" pitchFamily="34" charset="0"/>
              </a:rPr>
              <a:t>Předonínem</a:t>
            </a:r>
            <a:r>
              <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rPr>
              <a:t> o 2. místo,naposledy se nám doma moc nedařilo a skončili jsme až na 3. místě Hraje ve skupině o 9. až 12. místo</a:t>
            </a:r>
            <a:endParaRPr lang="cs-CZ" dirty="0" smtClean="0">
              <a:effectLst>
                <a:outerShdw blurRad="38100" dist="38100" dir="2700000" algn="tl">
                  <a:srgbClr val="000000">
                    <a:alpha val="43137"/>
                  </a:srgbClr>
                </a:outerShdw>
              </a:effectLst>
              <a:latin typeface="Batang" pitchFamily="18" charset="-127"/>
              <a:ea typeface="Batang" pitchFamily="18" charset="-127"/>
            </a:endParaRPr>
          </a:p>
        </p:txBody>
      </p:sp>
      <p:sp>
        <p:nvSpPr>
          <p:cNvPr id="21" name="TextovéPole 20"/>
          <p:cNvSpPr txBox="1"/>
          <p:nvPr/>
        </p:nvSpPr>
        <p:spPr>
          <a:xfrm>
            <a:off x="5534472" y="523156"/>
            <a:ext cx="4752528" cy="954107"/>
          </a:xfrm>
          <a:prstGeom prst="rect">
            <a:avLst/>
          </a:prstGeom>
          <a:noFill/>
        </p:spPr>
        <p:txBody>
          <a:bodyPr wrap="square" rtlCol="0">
            <a:spAutoFit/>
          </a:bodyPr>
          <a:lstStyle/>
          <a:p>
            <a:r>
              <a:rPr lang="cs-CZ" sz="1600" u="sng" dirty="0" smtClean="0">
                <a:effectLst>
                  <a:outerShdw blurRad="38100" dist="38100" dir="2700000" algn="tl">
                    <a:srgbClr val="000000">
                      <a:alpha val="43137"/>
                    </a:srgbClr>
                  </a:outerShdw>
                </a:effectLst>
                <a:latin typeface="Batang" pitchFamily="18" charset="-127"/>
                <a:ea typeface="Batang" pitchFamily="18" charset="-127"/>
              </a:rPr>
              <a:t>Starší žáci </a:t>
            </a:r>
            <a:r>
              <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rPr>
              <a:t>i proti těm relativně slabším soupeřům body nezískávají a zůstávají 3 od konce </a:t>
            </a:r>
          </a:p>
          <a:p>
            <a:r>
              <a:rPr lang="cs-CZ" sz="1600" u="sng" dirty="0" smtClean="0">
                <a:effectLst>
                  <a:outerShdw blurRad="38100" dist="38100" dir="2700000" algn="tl">
                    <a:srgbClr val="000000">
                      <a:alpha val="43137"/>
                    </a:srgbClr>
                  </a:outerShdw>
                </a:effectLst>
                <a:latin typeface="Batang" pitchFamily="18" charset="-127"/>
                <a:ea typeface="Batang" pitchFamily="18" charset="-127"/>
              </a:rPr>
              <a:t>Mladší žác</a:t>
            </a:r>
            <a:r>
              <a:rPr lang="cs-CZ" sz="1600" dirty="0" smtClean="0">
                <a:effectLst>
                  <a:outerShdw blurRad="38100" dist="38100" dir="2700000" algn="tl">
                    <a:srgbClr val="000000">
                      <a:alpha val="43137"/>
                    </a:srgbClr>
                  </a:outerShdw>
                </a:effectLst>
                <a:latin typeface="Batang" pitchFamily="18" charset="-127"/>
                <a:ea typeface="Batang" pitchFamily="18" charset="-127"/>
              </a:rPr>
              <a:t>i</a:t>
            </a:r>
            <a:r>
              <a:rPr lang="cs-CZ" sz="1100" dirty="0" smtClean="0">
                <a:effectLst>
                  <a:outerShdw blurRad="38100" dist="38100" dir="2700000" algn="tl">
                    <a:srgbClr val="000000">
                      <a:alpha val="43137"/>
                    </a:srgbClr>
                  </a:outerShdw>
                </a:effectLst>
                <a:latin typeface="Batang" pitchFamily="18" charset="-127"/>
                <a:ea typeface="Batang" pitchFamily="18" charset="-127"/>
              </a:rPr>
              <a:t> </a:t>
            </a:r>
            <a:r>
              <a:rPr lang="cs-CZ" dirty="0" smtClean="0">
                <a:effectLst>
                  <a:outerShdw blurRad="38100" dist="38100" dir="2700000" algn="tl">
                    <a:srgbClr val="000000">
                      <a:alpha val="43137"/>
                    </a:srgbClr>
                  </a:outerShdw>
                </a:effectLst>
                <a:latin typeface="Arial" pitchFamily="34" charset="0"/>
                <a:ea typeface="Batang" pitchFamily="18" charset="-127"/>
                <a:cs typeface="Arial" pitchFamily="34" charset="0"/>
              </a:rPr>
              <a:t>ani mladší žáci nehrají dobře a jsou na posledním místě v přeboru</a:t>
            </a:r>
          </a:p>
        </p:txBody>
      </p:sp>
      <p:graphicFrame>
        <p:nvGraphicFramePr>
          <p:cNvPr id="22" name="Tabulka 21"/>
          <p:cNvGraphicFramePr>
            <a:graphicFrameLocks noGrp="1"/>
          </p:cNvGraphicFramePr>
          <p:nvPr/>
        </p:nvGraphicFramePr>
        <p:xfrm>
          <a:off x="5575548" y="1531268"/>
          <a:ext cx="4536505" cy="1074405"/>
        </p:xfrm>
        <a:graphic>
          <a:graphicData uri="http://schemas.openxmlformats.org/drawingml/2006/table">
            <a:tbl>
              <a:tblPr/>
              <a:tblGrid>
                <a:gridCol w="877320">
                  <a:extLst>
                    <a:ext uri="{9D8B030D-6E8A-4147-A177-3AD203B41FA5}">
                      <a16:colId xmlns:a16="http://schemas.microsoft.com/office/drawing/2014/main" val="20000"/>
                    </a:ext>
                  </a:extLst>
                </a:gridCol>
                <a:gridCol w="634848">
                  <a:extLst>
                    <a:ext uri="{9D8B030D-6E8A-4147-A177-3AD203B41FA5}">
                      <a16:colId xmlns:a16="http://schemas.microsoft.com/office/drawing/2014/main" val="20001"/>
                    </a:ext>
                  </a:extLst>
                </a:gridCol>
                <a:gridCol w="851927">
                  <a:extLst>
                    <a:ext uri="{9D8B030D-6E8A-4147-A177-3AD203B41FA5}">
                      <a16:colId xmlns:a16="http://schemas.microsoft.com/office/drawing/2014/main" val="20002"/>
                    </a:ext>
                  </a:extLst>
                </a:gridCol>
                <a:gridCol w="2172410">
                  <a:extLst>
                    <a:ext uri="{9D8B030D-6E8A-4147-A177-3AD203B41FA5}">
                      <a16:colId xmlns:a16="http://schemas.microsoft.com/office/drawing/2014/main" val="20003"/>
                    </a:ext>
                  </a:extLst>
                </a:gridCol>
              </a:tblGrid>
              <a:tr h="228600">
                <a:tc>
                  <a:txBody>
                    <a:bodyPr/>
                    <a:lstStyle/>
                    <a:p>
                      <a:pPr algn="ctr" rtl="0" fontAlgn="ctr"/>
                      <a:r>
                        <a:rPr lang="cs-CZ" sz="1100" b="1" i="0" u="none" strike="noStrike" dirty="0">
                          <a:solidFill>
                            <a:srgbClr val="000000"/>
                          </a:solidFill>
                          <a:latin typeface="Arial"/>
                        </a:rPr>
                        <a:t>4.5.2014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Arial"/>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1" i="0" u="none" strike="noStrike">
                          <a:solidFill>
                            <a:srgbClr val="000000"/>
                          </a:solidFill>
                          <a:latin typeface="Arial"/>
                        </a:rPr>
                        <a:t>1:7,  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28600">
                <a:tc>
                  <a:txBody>
                    <a:bodyPr/>
                    <a:lstStyle/>
                    <a:p>
                      <a:pPr algn="ctr" rtl="0" fontAlgn="ctr"/>
                      <a:r>
                        <a:rPr lang="cs-CZ" sz="1100" b="1" i="0" u="none" strike="noStrike">
                          <a:solidFill>
                            <a:srgbClr val="000000"/>
                          </a:solidFill>
                          <a:latin typeface="Arial"/>
                        </a:rPr>
                        <a:t>7.5.2014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Arial"/>
                        </a:rPr>
                        <a:t>SK Roudnice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latin typeface="Arial"/>
                        </a:rPr>
                        <a:t>0:5 Sever.pohár star.žáků</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46675">
                <a:tc>
                  <a:txBody>
                    <a:bodyPr/>
                    <a:lstStyle/>
                    <a:p>
                      <a:pPr algn="ctr" rtl="0" fontAlgn="ctr"/>
                      <a:r>
                        <a:rPr lang="cs-CZ" sz="1100" b="1" i="0" u="none" strike="noStrike">
                          <a:solidFill>
                            <a:srgbClr val="000000"/>
                          </a:solidFill>
                          <a:latin typeface="Arial"/>
                        </a:rPr>
                        <a:t>11.5.2014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rtl="0" fontAlgn="ctr"/>
                      <a:r>
                        <a:rPr lang="cs-CZ" sz="1100" b="1" i="0" u="none" strike="noStrike">
                          <a:solidFill>
                            <a:srgbClr val="000000"/>
                          </a:solidFill>
                          <a:latin typeface="Arial"/>
                        </a:rPr>
                        <a:t>Souš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rtl="0" fontAlgn="ctr"/>
                      <a:r>
                        <a:rPr lang="cs-CZ" sz="11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rtl="0" fontAlgn="ctr"/>
                      <a:r>
                        <a:rPr lang="cs-CZ" sz="1400" b="1" i="0" u="none" strike="noStrike" dirty="0" smtClean="0">
                          <a:solidFill>
                            <a:srgbClr val="000000"/>
                          </a:solidFill>
                          <a:latin typeface="Arial"/>
                        </a:rPr>
                        <a:t>1:4, 1:3</a:t>
                      </a:r>
                      <a:r>
                        <a:rPr lang="cs-CZ" sz="14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02"/>
                  </a:ext>
                </a:extLst>
              </a:tr>
              <a:tr h="278115">
                <a:tc>
                  <a:txBody>
                    <a:bodyPr/>
                    <a:lstStyle/>
                    <a:p>
                      <a:pPr algn="ctr" rtl="0" fontAlgn="ctr"/>
                      <a:r>
                        <a:rPr lang="cs-CZ" sz="1100" b="1" i="0" u="none" strike="noStrike">
                          <a:solidFill>
                            <a:srgbClr val="000000"/>
                          </a:solidFill>
                          <a:latin typeface="Arial"/>
                        </a:rPr>
                        <a:t>7.5.2014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rtl="0" fontAlgn="ctr"/>
                      <a:r>
                        <a:rPr lang="cs-CZ" sz="1100" b="1" i="0" u="none" strike="noStrike">
                          <a:solidFill>
                            <a:srgbClr val="000000"/>
                          </a:solidFill>
                          <a:latin typeface="Arial"/>
                        </a:rPr>
                        <a:t>Broznay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rtl="0" fontAlgn="ctr"/>
                      <a:r>
                        <a:rPr lang="cs-CZ" sz="11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algn="ctr" rtl="0" fontAlgn="ctr"/>
                      <a:r>
                        <a:rPr lang="cs-CZ" sz="1200" b="1" i="0" u="none" strike="noStrike" dirty="0">
                          <a:solidFill>
                            <a:srgbClr val="000000"/>
                          </a:solidFill>
                          <a:latin typeface="Arial"/>
                        </a:rPr>
                        <a:t>5:0 Sever.pohár </a:t>
                      </a:r>
                      <a:r>
                        <a:rPr lang="cs-CZ" sz="1200" b="1" i="0" u="none" strike="noStrike" dirty="0" smtClean="0">
                          <a:solidFill>
                            <a:srgbClr val="000000"/>
                          </a:solidFill>
                          <a:latin typeface="Arial"/>
                        </a:rPr>
                        <a:t> ml.žáků</a:t>
                      </a:r>
                      <a:endParaRPr lang="cs-CZ" sz="12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03"/>
                  </a:ext>
                </a:extLst>
              </a:tr>
            </a:tbl>
          </a:graphicData>
        </a:graphic>
      </p:graphicFrame>
      <p:sp>
        <p:nvSpPr>
          <p:cNvPr id="12" name="TextovéPole 11"/>
          <p:cNvSpPr txBox="1"/>
          <p:nvPr/>
        </p:nvSpPr>
        <p:spPr>
          <a:xfrm>
            <a:off x="246956" y="987078"/>
            <a:ext cx="4608512" cy="1107996"/>
          </a:xfrm>
          <a:prstGeom prst="rect">
            <a:avLst/>
          </a:prstGeom>
          <a:solidFill>
            <a:srgbClr val="CCFFFF"/>
          </a:solidFill>
        </p:spPr>
        <p:txBody>
          <a:bodyPr wrap="square" rtlCol="0">
            <a:spAutoFit/>
          </a:bodyPr>
          <a:lstStyle/>
          <a:p>
            <a:pPr algn="ctr"/>
            <a:r>
              <a:rPr lang="cs-CZ" sz="1800" dirty="0" smtClean="0">
                <a:latin typeface="Arial Black" pitchFamily="34" charset="0"/>
                <a:cs typeface="Arial" pitchFamily="34" charset="0"/>
              </a:rPr>
              <a:t>FK </a:t>
            </a:r>
            <a:r>
              <a:rPr lang="cs-CZ" sz="1800" dirty="0" err="1" smtClean="0">
                <a:latin typeface="Arial Black" pitchFamily="34" charset="0"/>
                <a:cs typeface="Arial" pitchFamily="34" charset="0"/>
              </a:rPr>
              <a:t>Litoměřice</a:t>
            </a:r>
            <a:r>
              <a:rPr lang="cs-CZ" sz="1800" dirty="0" smtClean="0">
                <a:latin typeface="Arial Black" pitchFamily="34" charset="0"/>
                <a:cs typeface="Arial" pitchFamily="34" charset="0"/>
              </a:rPr>
              <a:t>-SK </a:t>
            </a:r>
            <a:r>
              <a:rPr lang="cs-CZ" sz="1800" dirty="0" err="1" smtClean="0">
                <a:latin typeface="Arial Black" pitchFamily="34" charset="0"/>
                <a:cs typeface="Arial" pitchFamily="34" charset="0"/>
              </a:rPr>
              <a:t>Štětí</a:t>
            </a:r>
            <a:r>
              <a:rPr lang="cs-CZ" sz="1800" dirty="0" smtClean="0">
                <a:latin typeface="Arial Black" pitchFamily="34" charset="0"/>
                <a:cs typeface="Arial" pitchFamily="34" charset="0"/>
              </a:rPr>
              <a:t>/Roudnice </a:t>
            </a:r>
            <a:r>
              <a:rPr lang="cs-CZ" sz="1800" dirty="0" err="1" smtClean="0">
                <a:latin typeface="Arial Black" pitchFamily="34" charset="0"/>
                <a:cs typeface="Arial" pitchFamily="34" charset="0"/>
              </a:rPr>
              <a:t>n.L.</a:t>
            </a:r>
            <a:endParaRPr lang="cs-CZ" sz="1800" dirty="0" smtClean="0">
              <a:latin typeface="Arial Black" pitchFamily="34" charset="0"/>
              <a:cs typeface="Arial" pitchFamily="34" charset="0"/>
            </a:endParaRPr>
          </a:p>
          <a:p>
            <a:pPr algn="ctr"/>
            <a:r>
              <a:rPr lang="cs-CZ" sz="1800" dirty="0" smtClean="0">
                <a:latin typeface="Arial Black" pitchFamily="34" charset="0"/>
                <a:cs typeface="Arial" pitchFamily="34" charset="0"/>
              </a:rPr>
              <a:t>25:11   11.5.2014  19.kolo</a:t>
            </a:r>
          </a:p>
          <a:p>
            <a:endParaRPr lang="cs-CZ" b="0" dirty="0" smtClean="0">
              <a:latin typeface="Arial" pitchFamily="34" charset="0"/>
              <a:cs typeface="Arial" pitchFamily="34" charset="0"/>
            </a:endParaRPr>
          </a:p>
        </p:txBody>
      </p:sp>
      <p:sp>
        <p:nvSpPr>
          <p:cNvPr id="13" name="Obdélník 12"/>
          <p:cNvSpPr/>
          <p:nvPr/>
        </p:nvSpPr>
        <p:spPr>
          <a:xfrm>
            <a:off x="174948" y="339006"/>
            <a:ext cx="4680520" cy="523220"/>
          </a:xfrm>
          <a:prstGeom prst="rect">
            <a:avLst/>
          </a:prstGeom>
          <a:noFill/>
          <a:ln>
            <a:noFill/>
          </a:ln>
        </p:spPr>
        <p:txBody>
          <a:bodyPr wrap="square" lIns="91440" tIns="45720" rIns="91440" bIns="45720">
            <a:spAutoFit/>
          </a:bodyPr>
          <a:lstStyle/>
          <a:p>
            <a:pPr algn="ctr"/>
            <a:r>
              <a:rPr lang="cs-CZ" sz="2800" b="1" cap="none" spc="100" dirty="0" smtClean="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rPr>
              <a:t>Starší přípravka 2003</a:t>
            </a:r>
            <a:endParaRPr lang="cs-CZ" sz="2800" b="1" cap="none" spc="100" dirty="0">
              <a:ln w="18000">
                <a:solidFill>
                  <a:schemeClr val="accent1">
                    <a:satMod val="200000"/>
                    <a:tint val="72000"/>
                  </a:schemeClr>
                </a:solidFill>
                <a:prstDash val="solid"/>
              </a:ln>
              <a:effectLst>
                <a:outerShdw blurRad="25000" dist="20000" dir="16020000" algn="tl">
                  <a:schemeClr val="accent1">
                    <a:satMod val="200000"/>
                    <a:shade val="1000"/>
                    <a:alpha val="60000"/>
                  </a:schemeClr>
                </a:outerShdw>
              </a:effectLst>
            </a:endParaRPr>
          </a:p>
        </p:txBody>
      </p:sp>
      <p:sp>
        <p:nvSpPr>
          <p:cNvPr id="19" name="Obdélník 18"/>
          <p:cNvSpPr/>
          <p:nvPr/>
        </p:nvSpPr>
        <p:spPr>
          <a:xfrm>
            <a:off x="246956" y="3547492"/>
            <a:ext cx="4527079" cy="523220"/>
          </a:xfrm>
          <a:prstGeom prst="rect">
            <a:avLst/>
          </a:prstGeom>
          <a:solidFill>
            <a:srgbClr val="FFFF00"/>
          </a:solidFill>
        </p:spPr>
        <p:txBody>
          <a:bodyPr wrap="square" lIns="91440" tIns="45720" rIns="91440" bIns="45720">
            <a:spAutoFit/>
          </a:bodyPr>
          <a:lstStyle/>
          <a:p>
            <a:pPr algn="ctr"/>
            <a:r>
              <a:rPr lang="cs-CZ" sz="28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Starší přípravka 2004</a:t>
            </a:r>
            <a:endParaRPr lang="cs-CZ" sz="28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20" name="TextovéPole 19"/>
          <p:cNvSpPr txBox="1"/>
          <p:nvPr/>
        </p:nvSpPr>
        <p:spPr>
          <a:xfrm>
            <a:off x="246956" y="2395364"/>
            <a:ext cx="4608512" cy="923330"/>
          </a:xfrm>
          <a:prstGeom prst="rect">
            <a:avLst/>
          </a:prstGeom>
          <a:solidFill>
            <a:srgbClr val="CCFF99"/>
          </a:solidFill>
        </p:spPr>
        <p:txBody>
          <a:bodyPr wrap="square" rtlCol="0">
            <a:spAutoFit/>
          </a:bodyPr>
          <a:lstStyle/>
          <a:p>
            <a:pPr algn="ctr"/>
            <a:r>
              <a:rPr lang="cs-CZ" sz="1800" dirty="0" smtClean="0">
                <a:latin typeface="Arial Black" pitchFamily="34" charset="0"/>
                <a:cs typeface="Arial" pitchFamily="34" charset="0"/>
              </a:rPr>
              <a:t>SK </a:t>
            </a:r>
            <a:r>
              <a:rPr lang="cs-CZ" sz="1800" dirty="0" err="1" smtClean="0">
                <a:latin typeface="Arial Black" pitchFamily="34" charset="0"/>
                <a:cs typeface="Arial" pitchFamily="34" charset="0"/>
              </a:rPr>
              <a:t>Štětí</a:t>
            </a:r>
            <a:r>
              <a:rPr lang="cs-CZ" sz="1800" dirty="0" smtClean="0">
                <a:latin typeface="Arial Black" pitchFamily="34" charset="0"/>
                <a:cs typeface="Arial" pitchFamily="34" charset="0"/>
              </a:rPr>
              <a:t>/Roudnice </a:t>
            </a:r>
            <a:r>
              <a:rPr lang="cs-CZ" sz="1800" dirty="0" err="1" smtClean="0">
                <a:latin typeface="Arial Black" pitchFamily="34" charset="0"/>
                <a:cs typeface="Arial" pitchFamily="34" charset="0"/>
              </a:rPr>
              <a:t>n.L.</a:t>
            </a:r>
            <a:r>
              <a:rPr lang="cs-CZ" sz="1800" dirty="0" smtClean="0">
                <a:latin typeface="Arial Black" pitchFamily="34" charset="0"/>
                <a:cs typeface="Arial" pitchFamily="34" charset="0"/>
              </a:rPr>
              <a:t>-Junior Teplice</a:t>
            </a:r>
          </a:p>
          <a:p>
            <a:pPr algn="ctr"/>
            <a:r>
              <a:rPr lang="cs-CZ" sz="1800" dirty="0" smtClean="0">
                <a:latin typeface="Arial Black" pitchFamily="34" charset="0"/>
                <a:cs typeface="Arial" pitchFamily="34" charset="0"/>
              </a:rPr>
              <a:t>13:21   3.5.2014  18.kolo</a:t>
            </a:r>
          </a:p>
        </p:txBody>
      </p:sp>
      <p:sp>
        <p:nvSpPr>
          <p:cNvPr id="23" name="TextovéPole 22"/>
          <p:cNvSpPr txBox="1"/>
          <p:nvPr/>
        </p:nvSpPr>
        <p:spPr>
          <a:xfrm>
            <a:off x="246956" y="5707732"/>
            <a:ext cx="4608512" cy="923330"/>
          </a:xfrm>
          <a:prstGeom prst="rect">
            <a:avLst/>
          </a:prstGeom>
          <a:solidFill>
            <a:srgbClr val="CCFF99"/>
          </a:solidFill>
        </p:spPr>
        <p:txBody>
          <a:bodyPr wrap="square" rtlCol="0">
            <a:spAutoFit/>
          </a:bodyPr>
          <a:lstStyle/>
          <a:p>
            <a:pPr algn="ctr"/>
            <a:r>
              <a:rPr lang="cs-CZ" sz="1800" dirty="0" smtClean="0">
                <a:latin typeface="Arial Black" pitchFamily="34" charset="0"/>
                <a:cs typeface="Arial" pitchFamily="34" charset="0"/>
              </a:rPr>
              <a:t>SK </a:t>
            </a:r>
            <a:r>
              <a:rPr lang="cs-CZ" sz="1800" dirty="0" err="1" smtClean="0">
                <a:latin typeface="Arial Black" pitchFamily="34" charset="0"/>
                <a:cs typeface="Arial" pitchFamily="34" charset="0"/>
              </a:rPr>
              <a:t>Štětí</a:t>
            </a:r>
            <a:r>
              <a:rPr lang="cs-CZ" sz="1800" dirty="0" smtClean="0">
                <a:latin typeface="Arial Black" pitchFamily="34" charset="0"/>
                <a:cs typeface="Arial" pitchFamily="34" charset="0"/>
              </a:rPr>
              <a:t>/Roudnice </a:t>
            </a:r>
            <a:r>
              <a:rPr lang="cs-CZ" sz="1800" dirty="0" err="1" smtClean="0">
                <a:latin typeface="Arial Black" pitchFamily="34" charset="0"/>
                <a:cs typeface="Arial" pitchFamily="34" charset="0"/>
              </a:rPr>
              <a:t>n.L.</a:t>
            </a:r>
            <a:r>
              <a:rPr lang="cs-CZ" sz="1800" dirty="0" smtClean="0">
                <a:latin typeface="Arial Black" pitchFamily="34" charset="0"/>
                <a:cs typeface="Arial" pitchFamily="34" charset="0"/>
              </a:rPr>
              <a:t>-Junior Teplice</a:t>
            </a:r>
          </a:p>
          <a:p>
            <a:pPr algn="ctr"/>
            <a:r>
              <a:rPr lang="cs-CZ" sz="1800" dirty="0" smtClean="0">
                <a:latin typeface="Arial Black" pitchFamily="34" charset="0"/>
                <a:cs typeface="Arial" pitchFamily="34" charset="0"/>
              </a:rPr>
              <a:t>7:37   19.4.2014  16.kolo</a:t>
            </a:r>
          </a:p>
        </p:txBody>
      </p:sp>
      <p:sp>
        <p:nvSpPr>
          <p:cNvPr id="24" name="TextovéPole 23"/>
          <p:cNvSpPr txBox="1"/>
          <p:nvPr/>
        </p:nvSpPr>
        <p:spPr>
          <a:xfrm>
            <a:off x="174948" y="4267572"/>
            <a:ext cx="4608512" cy="1107996"/>
          </a:xfrm>
          <a:prstGeom prst="rect">
            <a:avLst/>
          </a:prstGeom>
          <a:solidFill>
            <a:srgbClr val="CCFFFF"/>
          </a:solidFill>
        </p:spPr>
        <p:txBody>
          <a:bodyPr wrap="square" rtlCol="0">
            <a:spAutoFit/>
          </a:bodyPr>
          <a:lstStyle/>
          <a:p>
            <a:pPr algn="ctr"/>
            <a:r>
              <a:rPr lang="cs-CZ" sz="1800" dirty="0" smtClean="0">
                <a:latin typeface="Arial Black" pitchFamily="34" charset="0"/>
                <a:cs typeface="Arial" pitchFamily="34" charset="0"/>
              </a:rPr>
              <a:t>FK </a:t>
            </a:r>
            <a:r>
              <a:rPr lang="cs-CZ" sz="1800" dirty="0" err="1" smtClean="0">
                <a:latin typeface="Arial Black" pitchFamily="34" charset="0"/>
                <a:cs typeface="Arial" pitchFamily="34" charset="0"/>
              </a:rPr>
              <a:t>Litoměřice</a:t>
            </a:r>
            <a:r>
              <a:rPr lang="cs-CZ" sz="1800" dirty="0" smtClean="0">
                <a:latin typeface="Arial Black" pitchFamily="34" charset="0"/>
                <a:cs typeface="Arial" pitchFamily="34" charset="0"/>
              </a:rPr>
              <a:t>-SK </a:t>
            </a:r>
            <a:r>
              <a:rPr lang="cs-CZ" sz="1800" dirty="0" err="1" smtClean="0">
                <a:latin typeface="Arial Black" pitchFamily="34" charset="0"/>
                <a:cs typeface="Arial" pitchFamily="34" charset="0"/>
              </a:rPr>
              <a:t>Štětí</a:t>
            </a:r>
            <a:r>
              <a:rPr lang="cs-CZ" sz="1800" dirty="0" smtClean="0">
                <a:latin typeface="Arial Black" pitchFamily="34" charset="0"/>
                <a:cs typeface="Arial" pitchFamily="34" charset="0"/>
              </a:rPr>
              <a:t>/Roudnice </a:t>
            </a:r>
            <a:r>
              <a:rPr lang="cs-CZ" sz="1800" dirty="0" err="1" smtClean="0">
                <a:latin typeface="Arial Black" pitchFamily="34" charset="0"/>
                <a:cs typeface="Arial" pitchFamily="34" charset="0"/>
              </a:rPr>
              <a:t>n.L.</a:t>
            </a:r>
            <a:endParaRPr lang="cs-CZ" sz="1800" dirty="0" smtClean="0">
              <a:latin typeface="Arial Black" pitchFamily="34" charset="0"/>
              <a:cs typeface="Arial" pitchFamily="34" charset="0"/>
            </a:endParaRPr>
          </a:p>
          <a:p>
            <a:pPr algn="ctr"/>
            <a:r>
              <a:rPr lang="cs-CZ" sz="1800" dirty="0" smtClean="0">
                <a:latin typeface="Arial Black" pitchFamily="34" charset="0"/>
                <a:cs typeface="Arial" pitchFamily="34" charset="0"/>
              </a:rPr>
              <a:t>16:5   11.5.2014  19.kolo</a:t>
            </a:r>
          </a:p>
          <a:p>
            <a:endParaRPr lang="cs-CZ" b="0" dirty="0" smtClean="0">
              <a:latin typeface="Arial" pitchFamily="34" charset="0"/>
              <a:cs typeface="Arial" pitchFamily="34" charset="0"/>
            </a:endParaRP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74948" y="163116"/>
            <a:ext cx="4464496" cy="2862322"/>
          </a:xfrm>
          <a:prstGeom prst="rect">
            <a:avLst/>
          </a:prstGeom>
          <a:blipFill dpi="0" rotWithShape="1">
            <a:blip r:embed="rId2" cstate="print">
              <a:alphaModFix amt="29000"/>
            </a:blip>
            <a:srcRect/>
            <a:stretch>
              <a:fillRect/>
            </a:stretch>
          </a:blipFill>
        </p:spPr>
        <p:txBody>
          <a:bodyPr wrap="square" rtlCol="0">
            <a:spAutoFit/>
          </a:bodyPr>
          <a:lstStyle/>
          <a:p>
            <a:pPr algn="ctr"/>
            <a:r>
              <a:rPr lang="cs-CZ" sz="2000" dirty="0" smtClean="0">
                <a:latin typeface="Bookman Old Style" pitchFamily="18" charset="0"/>
              </a:rPr>
              <a:t>Úvaly nezačaly jaro vůbec dobře a v prvních 5 kolech odešly ze hřiště poraženi. Rázem se staly aspirantem na sestup, ale zdá se, že si to již uvědomily a v posledních 2 kolech bodovaly naplno. Hlavně jejich vítězství v Novém Boru má cenu zlata. Mají 30 bodů, ale vyhráno ještě není.  </a:t>
            </a:r>
            <a:endParaRPr lang="cs-CZ" sz="2000" dirty="0">
              <a:latin typeface="Bookman Old Style" pitchFamily="18" charset="0"/>
            </a:endParaRPr>
          </a:p>
        </p:txBody>
      </p:sp>
      <p:graphicFrame>
        <p:nvGraphicFramePr>
          <p:cNvPr id="11" name="Tabulka 10"/>
          <p:cNvGraphicFramePr>
            <a:graphicFrameLocks noGrp="1"/>
          </p:cNvGraphicFramePr>
          <p:nvPr/>
        </p:nvGraphicFramePr>
        <p:xfrm>
          <a:off x="318964" y="3187452"/>
          <a:ext cx="4320481" cy="3123815"/>
        </p:xfrm>
        <a:graphic>
          <a:graphicData uri="http://schemas.openxmlformats.org/drawingml/2006/table">
            <a:tbl>
              <a:tblPr/>
              <a:tblGrid>
                <a:gridCol w="211193">
                  <a:extLst>
                    <a:ext uri="{9D8B030D-6E8A-4147-A177-3AD203B41FA5}">
                      <a16:colId xmlns:a16="http://schemas.microsoft.com/office/drawing/2014/main" val="20000"/>
                    </a:ext>
                  </a:extLst>
                </a:gridCol>
                <a:gridCol w="1072838">
                  <a:extLst>
                    <a:ext uri="{9D8B030D-6E8A-4147-A177-3AD203B41FA5}">
                      <a16:colId xmlns:a16="http://schemas.microsoft.com/office/drawing/2014/main" val="20001"/>
                    </a:ext>
                  </a:extLst>
                </a:gridCol>
                <a:gridCol w="1959694">
                  <a:extLst>
                    <a:ext uri="{9D8B030D-6E8A-4147-A177-3AD203B41FA5}">
                      <a16:colId xmlns:a16="http://schemas.microsoft.com/office/drawing/2014/main" val="20002"/>
                    </a:ext>
                  </a:extLst>
                </a:gridCol>
                <a:gridCol w="1076756">
                  <a:extLst>
                    <a:ext uri="{9D8B030D-6E8A-4147-A177-3AD203B41FA5}">
                      <a16:colId xmlns:a16="http://schemas.microsoft.com/office/drawing/2014/main" val="20003"/>
                    </a:ext>
                  </a:extLst>
                </a:gridCol>
              </a:tblGrid>
              <a:tr h="323509">
                <a:tc>
                  <a:txBody>
                    <a:bodyPr/>
                    <a:lstStyle/>
                    <a:p>
                      <a:pPr algn="ctr" fontAlgn="ctr"/>
                      <a:r>
                        <a:rPr lang="cs-CZ" sz="1100" b="1" i="0" u="none" strike="noStrike" dirty="0">
                          <a:solidFill>
                            <a:srgbClr val="333399"/>
                          </a:solidFill>
                          <a:latin typeface="Arial"/>
                        </a:rPr>
                        <a:t>16.</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333399"/>
                          </a:solidFill>
                          <a:latin typeface="Arial"/>
                        </a:rPr>
                        <a:t>9.3.2014</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333399"/>
                          </a:solidFill>
                          <a:latin typeface="Arial"/>
                        </a:rPr>
                        <a:t>Úvaly - </a:t>
                      </a:r>
                      <a:r>
                        <a:rPr lang="cs-CZ" sz="1200" b="1" i="0" u="none" strike="noStrike" dirty="0" smtClean="0">
                          <a:solidFill>
                            <a:srgbClr val="333399"/>
                          </a:solidFill>
                          <a:latin typeface="Arial"/>
                        </a:rPr>
                        <a:t>Neratovice</a:t>
                      </a:r>
                      <a:endParaRPr lang="cs-CZ" sz="1200" b="1" i="0" u="none" strike="noStrike" dirty="0">
                        <a:solidFill>
                          <a:srgbClr val="333399"/>
                        </a:solidFill>
                        <a:latin typeface="Arial"/>
                      </a:endParaRP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333399"/>
                          </a:solidFill>
                          <a:latin typeface="Calibri"/>
                        </a:rPr>
                        <a:t>0:1</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0"/>
                  </a:ext>
                </a:extLst>
              </a:tr>
              <a:tr h="323509">
                <a:tc>
                  <a:txBody>
                    <a:bodyPr/>
                    <a:lstStyle/>
                    <a:p>
                      <a:pPr algn="ctr" fontAlgn="ctr"/>
                      <a:r>
                        <a:rPr lang="cs-CZ" sz="1100" b="1" i="0" u="none" strike="noStrike">
                          <a:solidFill>
                            <a:srgbClr val="333399"/>
                          </a:solidFill>
                          <a:latin typeface="Arial"/>
                        </a:rPr>
                        <a:t>17.</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333399"/>
                          </a:solidFill>
                          <a:latin typeface="Arial"/>
                        </a:rPr>
                        <a:t>15.03.014</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err="1">
                          <a:solidFill>
                            <a:srgbClr val="333399"/>
                          </a:solidFill>
                          <a:latin typeface="Arial"/>
                        </a:rPr>
                        <a:t>LoKo</a:t>
                      </a:r>
                      <a:r>
                        <a:rPr lang="cs-CZ" sz="1200" b="1" i="0" u="none" strike="noStrike" dirty="0">
                          <a:solidFill>
                            <a:srgbClr val="333399"/>
                          </a:solidFill>
                          <a:latin typeface="Arial"/>
                        </a:rPr>
                        <a:t> Chomutov - Úvaly</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333399"/>
                          </a:solidFill>
                          <a:latin typeface="Calibri"/>
                        </a:rPr>
                        <a:t>3:1</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1"/>
                  </a:ext>
                </a:extLst>
              </a:tr>
              <a:tr h="323509">
                <a:tc>
                  <a:txBody>
                    <a:bodyPr/>
                    <a:lstStyle/>
                    <a:p>
                      <a:pPr algn="ctr" fontAlgn="ctr"/>
                      <a:r>
                        <a:rPr lang="cs-CZ" sz="1100" b="1" i="0" u="none" strike="noStrike">
                          <a:solidFill>
                            <a:srgbClr val="333399"/>
                          </a:solidFill>
                          <a:latin typeface="Arial"/>
                        </a:rPr>
                        <a:t>18.</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333399"/>
                          </a:solidFill>
                          <a:latin typeface="Arial"/>
                        </a:rPr>
                        <a:t>23.03.014</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333399"/>
                          </a:solidFill>
                          <a:latin typeface="Arial"/>
                        </a:rPr>
                        <a:t>Úvaly - Lovosice</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333399"/>
                          </a:solidFill>
                          <a:latin typeface="Calibri"/>
                        </a:rPr>
                        <a:t>1:2</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2"/>
                  </a:ext>
                </a:extLst>
              </a:tr>
              <a:tr h="323509">
                <a:tc>
                  <a:txBody>
                    <a:bodyPr/>
                    <a:lstStyle/>
                    <a:p>
                      <a:pPr algn="ctr" fontAlgn="ctr"/>
                      <a:r>
                        <a:rPr lang="cs-CZ" sz="1100" b="1" i="0" u="none" strike="noStrike">
                          <a:solidFill>
                            <a:srgbClr val="333399"/>
                          </a:solidFill>
                          <a:latin typeface="Arial"/>
                        </a:rPr>
                        <a:t>19.</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333399"/>
                          </a:solidFill>
                          <a:latin typeface="Arial"/>
                        </a:rPr>
                        <a:t>30.03.014</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333399"/>
                          </a:solidFill>
                          <a:latin typeface="Arial"/>
                        </a:rPr>
                        <a:t>Úvaly - </a:t>
                      </a:r>
                      <a:r>
                        <a:rPr lang="cs-CZ" sz="1200" b="1" i="0" u="none" strike="noStrike" dirty="0" err="1">
                          <a:solidFill>
                            <a:srgbClr val="333399"/>
                          </a:solidFill>
                          <a:latin typeface="Arial"/>
                        </a:rPr>
                        <a:t>Aritma</a:t>
                      </a:r>
                      <a:endParaRPr lang="cs-CZ" sz="1200" b="1" i="0" u="none" strike="noStrike" dirty="0">
                        <a:solidFill>
                          <a:srgbClr val="333399"/>
                        </a:solidFill>
                        <a:latin typeface="Arial"/>
                      </a:endParaRP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333399"/>
                          </a:solidFill>
                          <a:latin typeface="Calibri"/>
                        </a:rPr>
                        <a:t>0:2</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3"/>
                  </a:ext>
                </a:extLst>
              </a:tr>
              <a:tr h="212234">
                <a:tc>
                  <a:txBody>
                    <a:bodyPr/>
                    <a:lstStyle/>
                    <a:p>
                      <a:pPr algn="ctr" fontAlgn="ctr"/>
                      <a:r>
                        <a:rPr lang="cs-CZ" sz="1100" b="1" i="0" u="none" strike="noStrike">
                          <a:solidFill>
                            <a:srgbClr val="333399"/>
                          </a:solidFill>
                          <a:latin typeface="Arial"/>
                        </a:rPr>
                        <a:t>20.</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a:solidFill>
                            <a:srgbClr val="333399"/>
                          </a:solidFill>
                          <a:latin typeface="Arial"/>
                        </a:rPr>
                        <a:t>05.04.014</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333399"/>
                          </a:solidFill>
                          <a:latin typeface="Arial"/>
                        </a:rPr>
                        <a:t>Český Brod - Úvaly</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333399"/>
                          </a:solidFill>
                          <a:latin typeface="Calibri"/>
                        </a:rPr>
                        <a:t>2:0</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4"/>
                  </a:ext>
                </a:extLst>
              </a:tr>
              <a:tr h="323509">
                <a:tc>
                  <a:txBody>
                    <a:bodyPr/>
                    <a:lstStyle/>
                    <a:p>
                      <a:pPr algn="ctr" fontAlgn="ctr"/>
                      <a:r>
                        <a:rPr lang="cs-CZ" sz="1100" b="1" i="0" u="none" strike="noStrike">
                          <a:solidFill>
                            <a:srgbClr val="333399"/>
                          </a:solidFill>
                          <a:latin typeface="Arial"/>
                        </a:rPr>
                        <a:t>21.</a:t>
                      </a:r>
                    </a:p>
                  </a:txBody>
                  <a:tcPr marL="0" marR="0" marT="0" marB="0" anchor="ctr">
                    <a:lnL>
                      <a:noFill/>
                    </a:lnL>
                    <a:lnR>
                      <a:noFill/>
                    </a:lnR>
                    <a:lnT>
                      <a:noFill/>
                    </a:lnT>
                    <a:lnB>
                      <a:noFill/>
                    </a:lnB>
                    <a:solidFill>
                      <a:srgbClr val="66FF33"/>
                    </a:solidFill>
                  </a:tcPr>
                </a:tc>
                <a:tc>
                  <a:txBody>
                    <a:bodyPr/>
                    <a:lstStyle/>
                    <a:p>
                      <a:pPr algn="ctr" fontAlgn="ctr"/>
                      <a:r>
                        <a:rPr lang="cs-CZ" sz="1200" b="1" i="0" u="none" strike="noStrike">
                          <a:solidFill>
                            <a:srgbClr val="333399"/>
                          </a:solidFill>
                          <a:latin typeface="Arial"/>
                        </a:rPr>
                        <a:t>13.04.014</a:t>
                      </a:r>
                    </a:p>
                  </a:txBody>
                  <a:tcPr marL="0" marR="0" marT="0" marB="0" anchor="ctr">
                    <a:lnL>
                      <a:noFill/>
                    </a:lnL>
                    <a:lnR>
                      <a:noFill/>
                    </a:lnR>
                    <a:lnT>
                      <a:noFill/>
                    </a:lnT>
                    <a:lnB>
                      <a:noFill/>
                    </a:lnB>
                    <a:solidFill>
                      <a:srgbClr val="66FF33"/>
                    </a:solidFill>
                  </a:tcPr>
                </a:tc>
                <a:tc>
                  <a:txBody>
                    <a:bodyPr/>
                    <a:lstStyle/>
                    <a:p>
                      <a:pPr algn="ctr" fontAlgn="ctr"/>
                      <a:r>
                        <a:rPr lang="cs-CZ" sz="1200" b="1" i="0" u="none" strike="noStrike">
                          <a:solidFill>
                            <a:srgbClr val="333399"/>
                          </a:solidFill>
                          <a:latin typeface="Arial"/>
                        </a:rPr>
                        <a:t>Úvaly - Motorlet Praha</a:t>
                      </a:r>
                    </a:p>
                  </a:txBody>
                  <a:tcPr marL="0" marR="0" marT="0" marB="0" anchor="ctr">
                    <a:lnL>
                      <a:noFill/>
                    </a:lnL>
                    <a:lnR>
                      <a:noFill/>
                    </a:lnR>
                    <a:lnT>
                      <a:noFill/>
                    </a:lnT>
                    <a:lnB>
                      <a:noFill/>
                    </a:lnB>
                    <a:solidFill>
                      <a:srgbClr val="66FF33"/>
                    </a:solidFill>
                  </a:tcPr>
                </a:tc>
                <a:tc>
                  <a:txBody>
                    <a:bodyPr/>
                    <a:lstStyle/>
                    <a:p>
                      <a:pPr algn="ctr" fontAlgn="ctr"/>
                      <a:r>
                        <a:rPr lang="cs-CZ" sz="1200" b="1" i="0" u="none" strike="noStrike" dirty="0">
                          <a:solidFill>
                            <a:srgbClr val="333399"/>
                          </a:solidFill>
                          <a:latin typeface="Calibri"/>
                        </a:rPr>
                        <a:t>3:0</a:t>
                      </a:r>
                    </a:p>
                  </a:txBody>
                  <a:tcPr marL="0" marR="0" marT="0" marB="0" anchor="ctr">
                    <a:lnL>
                      <a:noFill/>
                    </a:lnL>
                    <a:lnR>
                      <a:noFill/>
                    </a:lnR>
                    <a:lnT>
                      <a:noFill/>
                    </a:lnT>
                    <a:lnB>
                      <a:noFill/>
                    </a:lnB>
                    <a:solidFill>
                      <a:srgbClr val="66FF33"/>
                    </a:solidFill>
                  </a:tcPr>
                </a:tc>
                <a:extLst>
                  <a:ext uri="{0D108BD9-81ED-4DB2-BD59-A6C34878D82A}">
                    <a16:rowId xmlns:a16="http://schemas.microsoft.com/office/drawing/2014/main" val="10005"/>
                  </a:ext>
                </a:extLst>
              </a:tr>
              <a:tr h="323509">
                <a:tc>
                  <a:txBody>
                    <a:bodyPr/>
                    <a:lstStyle/>
                    <a:p>
                      <a:pPr algn="ctr" fontAlgn="ctr"/>
                      <a:r>
                        <a:rPr lang="cs-CZ" sz="1100" b="1" i="0" u="none" strike="noStrike" dirty="0">
                          <a:solidFill>
                            <a:srgbClr val="333399"/>
                          </a:solidFill>
                          <a:latin typeface="Arial"/>
                        </a:rPr>
                        <a:t>22.</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333399"/>
                          </a:solidFill>
                          <a:latin typeface="Arial"/>
                        </a:rPr>
                        <a:t>20.04.014</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333399"/>
                          </a:solidFill>
                          <a:latin typeface="Arial"/>
                        </a:rPr>
                        <a:t>Slavoj Vyšehrad - Úvaly</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333399"/>
                          </a:solidFill>
                          <a:latin typeface="Calibri"/>
                        </a:rPr>
                        <a:t>4:1</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6"/>
                  </a:ext>
                </a:extLst>
              </a:tr>
              <a:tr h="323509">
                <a:tc>
                  <a:txBody>
                    <a:bodyPr/>
                    <a:lstStyle/>
                    <a:p>
                      <a:pPr algn="ctr" fontAlgn="ctr"/>
                      <a:r>
                        <a:rPr lang="cs-CZ" sz="1100" b="1" i="0" u="none" strike="noStrike" dirty="0">
                          <a:solidFill>
                            <a:srgbClr val="333399"/>
                          </a:solidFill>
                          <a:latin typeface="Arial"/>
                        </a:rPr>
                        <a:t>23.</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333399"/>
                          </a:solidFill>
                          <a:latin typeface="Arial"/>
                        </a:rPr>
                        <a:t>27.04.014</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333399"/>
                          </a:solidFill>
                          <a:latin typeface="Arial"/>
                        </a:rPr>
                        <a:t>Úvaly - Louňovice</a:t>
                      </a:r>
                    </a:p>
                  </a:txBody>
                  <a:tcPr marL="0" marR="0" marT="0" marB="0" anchor="ctr">
                    <a:lnL>
                      <a:noFill/>
                    </a:lnL>
                    <a:lnR>
                      <a:noFill/>
                    </a:lnR>
                    <a:lnT>
                      <a:noFill/>
                    </a:lnT>
                    <a:lnB>
                      <a:noFill/>
                    </a:lnB>
                    <a:solidFill>
                      <a:srgbClr val="FFCCFF"/>
                    </a:solidFill>
                  </a:tcPr>
                </a:tc>
                <a:tc>
                  <a:txBody>
                    <a:bodyPr/>
                    <a:lstStyle/>
                    <a:p>
                      <a:pPr algn="ctr" fontAlgn="ctr"/>
                      <a:r>
                        <a:rPr lang="cs-CZ" sz="1200" b="1" i="0" u="none" strike="noStrike" dirty="0">
                          <a:solidFill>
                            <a:srgbClr val="333399"/>
                          </a:solidFill>
                          <a:latin typeface="Calibri"/>
                        </a:rPr>
                        <a:t>0:2</a:t>
                      </a:r>
                    </a:p>
                  </a:txBody>
                  <a:tcPr marL="0" marR="0" marT="0" marB="0" anchor="ctr">
                    <a:lnL>
                      <a:noFill/>
                    </a:lnL>
                    <a:lnR>
                      <a:noFill/>
                    </a:lnR>
                    <a:lnT>
                      <a:noFill/>
                    </a:lnT>
                    <a:lnB>
                      <a:noFill/>
                    </a:lnB>
                    <a:solidFill>
                      <a:srgbClr val="FFCCFF"/>
                    </a:solidFill>
                  </a:tcPr>
                </a:tc>
                <a:extLst>
                  <a:ext uri="{0D108BD9-81ED-4DB2-BD59-A6C34878D82A}">
                    <a16:rowId xmlns:a16="http://schemas.microsoft.com/office/drawing/2014/main" val="10007"/>
                  </a:ext>
                </a:extLst>
              </a:tr>
              <a:tr h="323509">
                <a:tc>
                  <a:txBody>
                    <a:bodyPr/>
                    <a:lstStyle/>
                    <a:p>
                      <a:pPr algn="ctr" fontAlgn="ctr"/>
                      <a:r>
                        <a:rPr lang="cs-CZ" sz="1100" b="1" i="0" u="none" strike="noStrike" dirty="0">
                          <a:solidFill>
                            <a:srgbClr val="333399"/>
                          </a:solidFill>
                          <a:latin typeface="Arial"/>
                        </a:rPr>
                        <a:t>24.</a:t>
                      </a:r>
                    </a:p>
                  </a:txBody>
                  <a:tcPr marL="0" marR="0" marT="0" marB="0" anchor="ctr">
                    <a:lnL>
                      <a:noFill/>
                    </a:lnL>
                    <a:lnR>
                      <a:noFill/>
                    </a:lnR>
                    <a:lnT>
                      <a:noFill/>
                    </a:lnT>
                    <a:lnB>
                      <a:noFill/>
                    </a:lnB>
                    <a:solidFill>
                      <a:srgbClr val="66FF33"/>
                    </a:solidFill>
                  </a:tcPr>
                </a:tc>
                <a:tc>
                  <a:txBody>
                    <a:bodyPr/>
                    <a:lstStyle/>
                    <a:p>
                      <a:pPr algn="ctr" fontAlgn="ctr"/>
                      <a:r>
                        <a:rPr lang="cs-CZ" sz="1200" b="1" i="0" u="none" strike="noStrike" dirty="0">
                          <a:solidFill>
                            <a:srgbClr val="333399"/>
                          </a:solidFill>
                          <a:latin typeface="Arial"/>
                        </a:rPr>
                        <a:t>03.05.014</a:t>
                      </a:r>
                    </a:p>
                  </a:txBody>
                  <a:tcPr marL="0" marR="0" marT="0" marB="0" anchor="ctr">
                    <a:lnL>
                      <a:noFill/>
                    </a:lnL>
                    <a:lnR>
                      <a:noFill/>
                    </a:lnR>
                    <a:lnT>
                      <a:noFill/>
                    </a:lnT>
                    <a:lnB>
                      <a:noFill/>
                    </a:lnB>
                    <a:solidFill>
                      <a:srgbClr val="66FF33"/>
                    </a:solidFill>
                  </a:tcPr>
                </a:tc>
                <a:tc>
                  <a:txBody>
                    <a:bodyPr/>
                    <a:lstStyle/>
                    <a:p>
                      <a:pPr algn="ctr" fontAlgn="ctr"/>
                      <a:r>
                        <a:rPr lang="cs-CZ" sz="1200" b="1" i="0" u="none" strike="noStrike" dirty="0">
                          <a:solidFill>
                            <a:srgbClr val="333399"/>
                          </a:solidFill>
                          <a:latin typeface="Arial"/>
                        </a:rPr>
                        <a:t>Nový Bor - Úvaly</a:t>
                      </a:r>
                    </a:p>
                  </a:txBody>
                  <a:tcPr marL="0" marR="0" marT="0" marB="0" anchor="ctr">
                    <a:lnL>
                      <a:noFill/>
                    </a:lnL>
                    <a:lnR>
                      <a:noFill/>
                    </a:lnR>
                    <a:lnT>
                      <a:noFill/>
                    </a:lnT>
                    <a:lnB>
                      <a:noFill/>
                    </a:lnB>
                    <a:solidFill>
                      <a:srgbClr val="66FF33"/>
                    </a:solidFill>
                  </a:tcPr>
                </a:tc>
                <a:tc>
                  <a:txBody>
                    <a:bodyPr/>
                    <a:lstStyle/>
                    <a:p>
                      <a:pPr algn="ctr" fontAlgn="ctr"/>
                      <a:r>
                        <a:rPr lang="cs-CZ" sz="1200" b="1" i="0" u="none" strike="noStrike" dirty="0">
                          <a:solidFill>
                            <a:srgbClr val="333399"/>
                          </a:solidFill>
                          <a:latin typeface="Calibri"/>
                        </a:rPr>
                        <a:t>2:3</a:t>
                      </a:r>
                    </a:p>
                  </a:txBody>
                  <a:tcPr marL="0" marR="0" marT="0" marB="0" anchor="ctr">
                    <a:lnL>
                      <a:noFill/>
                    </a:lnL>
                    <a:lnR>
                      <a:noFill/>
                    </a:lnR>
                    <a:lnT>
                      <a:noFill/>
                    </a:lnT>
                    <a:lnB>
                      <a:noFill/>
                    </a:lnB>
                    <a:solidFill>
                      <a:srgbClr val="66FF33"/>
                    </a:solidFill>
                  </a:tcPr>
                </a:tc>
                <a:extLst>
                  <a:ext uri="{0D108BD9-81ED-4DB2-BD59-A6C34878D82A}">
                    <a16:rowId xmlns:a16="http://schemas.microsoft.com/office/drawing/2014/main" val="10008"/>
                  </a:ext>
                </a:extLst>
              </a:tr>
              <a:tr h="323509">
                <a:tc>
                  <a:txBody>
                    <a:bodyPr/>
                    <a:lstStyle/>
                    <a:p>
                      <a:pPr algn="ctr" fontAlgn="ctr"/>
                      <a:r>
                        <a:rPr lang="cs-CZ" sz="1100" b="1" i="0" u="none" strike="noStrike" dirty="0">
                          <a:solidFill>
                            <a:srgbClr val="333399"/>
                          </a:solidFill>
                          <a:latin typeface="Arial"/>
                        </a:rPr>
                        <a:t>25.</a:t>
                      </a:r>
                    </a:p>
                  </a:txBody>
                  <a:tcPr marL="0" marR="0" marT="0" marB="0" anchor="ctr">
                    <a:lnL>
                      <a:noFill/>
                    </a:lnL>
                    <a:lnR>
                      <a:noFill/>
                    </a:lnR>
                    <a:lnT>
                      <a:noFill/>
                    </a:lnT>
                    <a:lnB>
                      <a:noFill/>
                    </a:lnB>
                    <a:solidFill>
                      <a:srgbClr val="66FF33"/>
                    </a:solidFill>
                  </a:tcPr>
                </a:tc>
                <a:tc>
                  <a:txBody>
                    <a:bodyPr/>
                    <a:lstStyle/>
                    <a:p>
                      <a:pPr algn="ctr" fontAlgn="ctr"/>
                      <a:r>
                        <a:rPr lang="cs-CZ" sz="1200" b="1" i="0" u="none" strike="noStrike" dirty="0">
                          <a:solidFill>
                            <a:srgbClr val="333399"/>
                          </a:solidFill>
                          <a:latin typeface="Arial"/>
                        </a:rPr>
                        <a:t>11.05.014</a:t>
                      </a:r>
                    </a:p>
                  </a:txBody>
                  <a:tcPr marL="0" marR="0" marT="0" marB="0" anchor="ctr">
                    <a:lnL>
                      <a:noFill/>
                    </a:lnL>
                    <a:lnR>
                      <a:noFill/>
                    </a:lnR>
                    <a:lnT>
                      <a:noFill/>
                    </a:lnT>
                    <a:lnB>
                      <a:noFill/>
                    </a:lnB>
                    <a:solidFill>
                      <a:srgbClr val="66FF33"/>
                    </a:solidFill>
                  </a:tcPr>
                </a:tc>
                <a:tc>
                  <a:txBody>
                    <a:bodyPr/>
                    <a:lstStyle/>
                    <a:p>
                      <a:pPr algn="ctr" fontAlgn="ctr"/>
                      <a:r>
                        <a:rPr lang="cs-CZ" sz="1200" b="1" i="0" u="none" strike="noStrike" dirty="0">
                          <a:solidFill>
                            <a:srgbClr val="333399"/>
                          </a:solidFill>
                          <a:latin typeface="Arial"/>
                        </a:rPr>
                        <a:t>Úvaly - Litol</a:t>
                      </a:r>
                    </a:p>
                  </a:txBody>
                  <a:tcPr marL="0" marR="0" marT="0" marB="0" anchor="ctr">
                    <a:lnL>
                      <a:noFill/>
                    </a:lnL>
                    <a:lnR>
                      <a:noFill/>
                    </a:lnR>
                    <a:lnT>
                      <a:noFill/>
                    </a:lnT>
                    <a:lnB>
                      <a:noFill/>
                    </a:lnB>
                    <a:solidFill>
                      <a:srgbClr val="66FF33"/>
                    </a:solidFill>
                  </a:tcPr>
                </a:tc>
                <a:tc>
                  <a:txBody>
                    <a:bodyPr/>
                    <a:lstStyle/>
                    <a:p>
                      <a:pPr algn="ctr" fontAlgn="ctr"/>
                      <a:r>
                        <a:rPr lang="cs-CZ" sz="1200" b="1" i="0" u="none" strike="noStrike" dirty="0">
                          <a:solidFill>
                            <a:srgbClr val="333399"/>
                          </a:solidFill>
                          <a:latin typeface="Calibri"/>
                        </a:rPr>
                        <a:t>2:0</a:t>
                      </a:r>
                    </a:p>
                  </a:txBody>
                  <a:tcPr marL="0" marR="0" marT="0" marB="0" anchor="ctr">
                    <a:lnL>
                      <a:noFill/>
                    </a:lnL>
                    <a:lnR>
                      <a:noFill/>
                    </a:lnR>
                    <a:lnT>
                      <a:noFill/>
                    </a:lnT>
                    <a:lnB>
                      <a:noFill/>
                    </a:lnB>
                    <a:solidFill>
                      <a:srgbClr val="66FF33"/>
                    </a:solidFill>
                  </a:tcPr>
                </a:tc>
                <a:extLst>
                  <a:ext uri="{0D108BD9-81ED-4DB2-BD59-A6C34878D82A}">
                    <a16:rowId xmlns:a16="http://schemas.microsoft.com/office/drawing/2014/main" val="10009"/>
                  </a:ext>
                </a:extLst>
              </a:tr>
            </a:tbl>
          </a:graphicData>
        </a:graphic>
      </p:graphicFrame>
      <p:graphicFrame>
        <p:nvGraphicFramePr>
          <p:cNvPr id="4" name="Tabulka 3"/>
          <p:cNvGraphicFramePr>
            <a:graphicFrameLocks noGrp="1"/>
          </p:cNvGraphicFramePr>
          <p:nvPr/>
        </p:nvGraphicFramePr>
        <p:xfrm>
          <a:off x="5647556" y="235124"/>
          <a:ext cx="4423542" cy="2085975"/>
        </p:xfrm>
        <a:graphic>
          <a:graphicData uri="http://schemas.openxmlformats.org/drawingml/2006/table">
            <a:tbl>
              <a:tblPr/>
              <a:tblGrid>
                <a:gridCol w="398518">
                  <a:extLst>
                    <a:ext uri="{9D8B030D-6E8A-4147-A177-3AD203B41FA5}">
                      <a16:colId xmlns:a16="http://schemas.microsoft.com/office/drawing/2014/main" val="20000"/>
                    </a:ext>
                  </a:extLst>
                </a:gridCol>
                <a:gridCol w="1221171">
                  <a:extLst>
                    <a:ext uri="{9D8B030D-6E8A-4147-A177-3AD203B41FA5}">
                      <a16:colId xmlns:a16="http://schemas.microsoft.com/office/drawing/2014/main" val="20001"/>
                    </a:ext>
                  </a:extLst>
                </a:gridCol>
                <a:gridCol w="284655">
                  <a:extLst>
                    <a:ext uri="{9D8B030D-6E8A-4147-A177-3AD203B41FA5}">
                      <a16:colId xmlns:a16="http://schemas.microsoft.com/office/drawing/2014/main" val="20002"/>
                    </a:ext>
                  </a:extLst>
                </a:gridCol>
                <a:gridCol w="284655">
                  <a:extLst>
                    <a:ext uri="{9D8B030D-6E8A-4147-A177-3AD203B41FA5}">
                      <a16:colId xmlns:a16="http://schemas.microsoft.com/office/drawing/2014/main" val="20003"/>
                    </a:ext>
                  </a:extLst>
                </a:gridCol>
                <a:gridCol w="284655">
                  <a:extLst>
                    <a:ext uri="{9D8B030D-6E8A-4147-A177-3AD203B41FA5}">
                      <a16:colId xmlns:a16="http://schemas.microsoft.com/office/drawing/2014/main" val="20004"/>
                    </a:ext>
                  </a:extLst>
                </a:gridCol>
                <a:gridCol w="284655">
                  <a:extLst>
                    <a:ext uri="{9D8B030D-6E8A-4147-A177-3AD203B41FA5}">
                      <a16:colId xmlns:a16="http://schemas.microsoft.com/office/drawing/2014/main" val="20005"/>
                    </a:ext>
                  </a:extLst>
                </a:gridCol>
                <a:gridCol w="330200">
                  <a:extLst>
                    <a:ext uri="{9D8B030D-6E8A-4147-A177-3AD203B41FA5}">
                      <a16:colId xmlns:a16="http://schemas.microsoft.com/office/drawing/2014/main" val="20006"/>
                    </a:ext>
                  </a:extLst>
                </a:gridCol>
                <a:gridCol w="845426">
                  <a:extLst>
                    <a:ext uri="{9D8B030D-6E8A-4147-A177-3AD203B41FA5}">
                      <a16:colId xmlns:a16="http://schemas.microsoft.com/office/drawing/2014/main" val="20007"/>
                    </a:ext>
                  </a:extLst>
                </a:gridCol>
                <a:gridCol w="489607">
                  <a:extLst>
                    <a:ext uri="{9D8B030D-6E8A-4147-A177-3AD203B41FA5}">
                      <a16:colId xmlns:a16="http://schemas.microsoft.com/office/drawing/2014/main" val="20008"/>
                    </a:ext>
                  </a:extLst>
                </a:gridCol>
              </a:tblGrid>
              <a:tr h="257175">
                <a:tc gridSpan="9">
                  <a:txBody>
                    <a:bodyPr/>
                    <a:lstStyle/>
                    <a:p>
                      <a:pPr algn="ctr" fontAlgn="ctr"/>
                      <a:r>
                        <a:rPr lang="cs-CZ" sz="1200" b="0" i="0" u="none" strike="noStrike">
                          <a:solidFill>
                            <a:srgbClr val="000000"/>
                          </a:solidFill>
                          <a:latin typeface="Arial Black"/>
                        </a:rPr>
                        <a:t>Okresní přebor mladších žáků po 13.kole 2013-14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8600">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Malé Žernoseky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101:17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1"/>
                  </a:ext>
                </a:extLst>
              </a:tr>
              <a:tr h="228600">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Litoměřice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67:20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28600">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Podlusky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95:21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0" i="0" u="none" strike="noStrike">
                          <a:solidFill>
                            <a:srgbClr val="000000"/>
                          </a:solidFill>
                          <a:latin typeface="Arial Black"/>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3"/>
                  </a:ext>
                </a:extLst>
              </a:tr>
              <a:tr h="228600">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Žitenice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66:36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28600">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Pokratice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61:29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5"/>
                  </a:ext>
                </a:extLst>
              </a:tr>
              <a:tr h="228600">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Štětí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36:48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228600">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Terezín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32:108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0007"/>
                  </a:ext>
                </a:extLst>
              </a:tr>
              <a:tr h="228600">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Zahořany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10:189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graphicFrame>
        <p:nvGraphicFramePr>
          <p:cNvPr id="5" name="Tabulka 4"/>
          <p:cNvGraphicFramePr>
            <a:graphicFrameLocks noGrp="1"/>
          </p:cNvGraphicFramePr>
          <p:nvPr/>
        </p:nvGraphicFramePr>
        <p:xfrm>
          <a:off x="5575548" y="2467372"/>
          <a:ext cx="4495551" cy="2265120"/>
        </p:xfrm>
        <a:graphic>
          <a:graphicData uri="http://schemas.openxmlformats.org/drawingml/2006/table">
            <a:tbl>
              <a:tblPr/>
              <a:tblGrid>
                <a:gridCol w="405005">
                  <a:extLst>
                    <a:ext uri="{9D8B030D-6E8A-4147-A177-3AD203B41FA5}">
                      <a16:colId xmlns:a16="http://schemas.microsoft.com/office/drawing/2014/main" val="20000"/>
                    </a:ext>
                  </a:extLst>
                </a:gridCol>
                <a:gridCol w="1241050">
                  <a:extLst>
                    <a:ext uri="{9D8B030D-6E8A-4147-A177-3AD203B41FA5}">
                      <a16:colId xmlns:a16="http://schemas.microsoft.com/office/drawing/2014/main" val="20001"/>
                    </a:ext>
                  </a:extLst>
                </a:gridCol>
                <a:gridCol w="289289">
                  <a:extLst>
                    <a:ext uri="{9D8B030D-6E8A-4147-A177-3AD203B41FA5}">
                      <a16:colId xmlns:a16="http://schemas.microsoft.com/office/drawing/2014/main" val="20002"/>
                    </a:ext>
                  </a:extLst>
                </a:gridCol>
                <a:gridCol w="289289">
                  <a:extLst>
                    <a:ext uri="{9D8B030D-6E8A-4147-A177-3AD203B41FA5}">
                      <a16:colId xmlns:a16="http://schemas.microsoft.com/office/drawing/2014/main" val="20003"/>
                    </a:ext>
                  </a:extLst>
                </a:gridCol>
                <a:gridCol w="289289">
                  <a:extLst>
                    <a:ext uri="{9D8B030D-6E8A-4147-A177-3AD203B41FA5}">
                      <a16:colId xmlns:a16="http://schemas.microsoft.com/office/drawing/2014/main" val="20004"/>
                    </a:ext>
                  </a:extLst>
                </a:gridCol>
                <a:gridCol w="289289">
                  <a:extLst>
                    <a:ext uri="{9D8B030D-6E8A-4147-A177-3AD203B41FA5}">
                      <a16:colId xmlns:a16="http://schemas.microsoft.com/office/drawing/2014/main" val="20005"/>
                    </a:ext>
                  </a:extLst>
                </a:gridCol>
                <a:gridCol w="335575">
                  <a:extLst>
                    <a:ext uri="{9D8B030D-6E8A-4147-A177-3AD203B41FA5}">
                      <a16:colId xmlns:a16="http://schemas.microsoft.com/office/drawing/2014/main" val="20006"/>
                    </a:ext>
                  </a:extLst>
                </a:gridCol>
                <a:gridCol w="859188">
                  <a:extLst>
                    <a:ext uri="{9D8B030D-6E8A-4147-A177-3AD203B41FA5}">
                      <a16:colId xmlns:a16="http://schemas.microsoft.com/office/drawing/2014/main" val="20007"/>
                    </a:ext>
                  </a:extLst>
                </a:gridCol>
                <a:gridCol w="497577">
                  <a:extLst>
                    <a:ext uri="{9D8B030D-6E8A-4147-A177-3AD203B41FA5}">
                      <a16:colId xmlns:a16="http://schemas.microsoft.com/office/drawing/2014/main" val="20008"/>
                    </a:ext>
                  </a:extLst>
                </a:gridCol>
              </a:tblGrid>
              <a:tr h="205732">
                <a:tc gridSpan="9">
                  <a:txBody>
                    <a:bodyPr/>
                    <a:lstStyle/>
                    <a:p>
                      <a:pPr algn="ctr" fontAlgn="ctr"/>
                      <a:r>
                        <a:rPr lang="cs-CZ" sz="1200" b="0" i="0" u="none" strike="noStrike" dirty="0">
                          <a:solidFill>
                            <a:srgbClr val="000000"/>
                          </a:solidFill>
                          <a:latin typeface="Arial Black"/>
                        </a:rPr>
                        <a:t>Krajský přebor starší přípravky 2003 </a:t>
                      </a:r>
                      <a:r>
                        <a:rPr lang="cs-CZ" sz="1200" b="0" i="0" u="none" strike="noStrike" dirty="0" smtClean="0">
                          <a:solidFill>
                            <a:srgbClr val="000000"/>
                          </a:solidFill>
                          <a:latin typeface="Arial Black"/>
                        </a:rPr>
                        <a:t>po 19.kole</a:t>
                      </a:r>
                      <a:endParaRPr lang="cs-CZ" sz="1200" b="0"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62046">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Jun.Teplice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413:96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162046">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FAJM Most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241:192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62046">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Litoměřice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226:168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162046">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Jun.Děčín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291:214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62046">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FK Ústí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242:286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286649">
                <a:tc>
                  <a:txBody>
                    <a:bodyPr/>
                    <a:lstStyle/>
                    <a:p>
                      <a:pPr algn="ctr" fontAlgn="ctr"/>
                      <a:r>
                        <a:rPr lang="cs-CZ" sz="1000" b="1" i="0" u="none" strike="noStrike" dirty="0">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latin typeface="Arial Black"/>
                        </a:rPr>
                        <a:t>FC/</a:t>
                      </a:r>
                      <a:r>
                        <a:rPr lang="cs-CZ" sz="900" b="1" i="0" u="none" strike="noStrike" dirty="0" err="1">
                          <a:solidFill>
                            <a:srgbClr val="000000"/>
                          </a:solidFill>
                          <a:latin typeface="Arial Black"/>
                        </a:rPr>
                        <a:t>Loko</a:t>
                      </a:r>
                      <a:r>
                        <a:rPr lang="cs-CZ" sz="900" b="1" i="0" u="none" strike="noStrike" dirty="0">
                          <a:solidFill>
                            <a:srgbClr val="000000"/>
                          </a:solidFill>
                          <a:latin typeface="Arial Black"/>
                        </a:rPr>
                        <a:t> Chomutov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Black"/>
                        </a:rPr>
                        <a:t>177:201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286649">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SK Roudnice/Štětí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225:248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162046">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Souš/FŠ Most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160:218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62046">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Litvínov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147:224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9"/>
                  </a:ext>
                </a:extLst>
              </a:tr>
              <a:tr h="162046">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Louny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107:187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62046">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Blšany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153:348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1"/>
                  </a:ext>
                </a:extLst>
              </a:tr>
            </a:tbl>
          </a:graphicData>
        </a:graphic>
      </p:graphicFrame>
      <p:graphicFrame>
        <p:nvGraphicFramePr>
          <p:cNvPr id="7" name="Tabulka 6"/>
          <p:cNvGraphicFramePr>
            <a:graphicFrameLocks noGrp="1"/>
          </p:cNvGraphicFramePr>
          <p:nvPr/>
        </p:nvGraphicFramePr>
        <p:xfrm>
          <a:off x="5575548" y="4915645"/>
          <a:ext cx="4495551" cy="2194380"/>
        </p:xfrm>
        <a:graphic>
          <a:graphicData uri="http://schemas.openxmlformats.org/drawingml/2006/table">
            <a:tbl>
              <a:tblPr/>
              <a:tblGrid>
                <a:gridCol w="405005">
                  <a:extLst>
                    <a:ext uri="{9D8B030D-6E8A-4147-A177-3AD203B41FA5}">
                      <a16:colId xmlns:a16="http://schemas.microsoft.com/office/drawing/2014/main" val="20000"/>
                    </a:ext>
                  </a:extLst>
                </a:gridCol>
                <a:gridCol w="1241050">
                  <a:extLst>
                    <a:ext uri="{9D8B030D-6E8A-4147-A177-3AD203B41FA5}">
                      <a16:colId xmlns:a16="http://schemas.microsoft.com/office/drawing/2014/main" val="20001"/>
                    </a:ext>
                  </a:extLst>
                </a:gridCol>
                <a:gridCol w="289289">
                  <a:extLst>
                    <a:ext uri="{9D8B030D-6E8A-4147-A177-3AD203B41FA5}">
                      <a16:colId xmlns:a16="http://schemas.microsoft.com/office/drawing/2014/main" val="20002"/>
                    </a:ext>
                  </a:extLst>
                </a:gridCol>
                <a:gridCol w="289289">
                  <a:extLst>
                    <a:ext uri="{9D8B030D-6E8A-4147-A177-3AD203B41FA5}">
                      <a16:colId xmlns:a16="http://schemas.microsoft.com/office/drawing/2014/main" val="20003"/>
                    </a:ext>
                  </a:extLst>
                </a:gridCol>
                <a:gridCol w="289289">
                  <a:extLst>
                    <a:ext uri="{9D8B030D-6E8A-4147-A177-3AD203B41FA5}">
                      <a16:colId xmlns:a16="http://schemas.microsoft.com/office/drawing/2014/main" val="20004"/>
                    </a:ext>
                  </a:extLst>
                </a:gridCol>
                <a:gridCol w="289289">
                  <a:extLst>
                    <a:ext uri="{9D8B030D-6E8A-4147-A177-3AD203B41FA5}">
                      <a16:colId xmlns:a16="http://schemas.microsoft.com/office/drawing/2014/main" val="20005"/>
                    </a:ext>
                  </a:extLst>
                </a:gridCol>
                <a:gridCol w="335575">
                  <a:extLst>
                    <a:ext uri="{9D8B030D-6E8A-4147-A177-3AD203B41FA5}">
                      <a16:colId xmlns:a16="http://schemas.microsoft.com/office/drawing/2014/main" val="20006"/>
                    </a:ext>
                  </a:extLst>
                </a:gridCol>
                <a:gridCol w="859188">
                  <a:extLst>
                    <a:ext uri="{9D8B030D-6E8A-4147-A177-3AD203B41FA5}">
                      <a16:colId xmlns:a16="http://schemas.microsoft.com/office/drawing/2014/main" val="20007"/>
                    </a:ext>
                  </a:extLst>
                </a:gridCol>
                <a:gridCol w="497577">
                  <a:extLst>
                    <a:ext uri="{9D8B030D-6E8A-4147-A177-3AD203B41FA5}">
                      <a16:colId xmlns:a16="http://schemas.microsoft.com/office/drawing/2014/main" val="20008"/>
                    </a:ext>
                  </a:extLst>
                </a:gridCol>
              </a:tblGrid>
              <a:tr h="0">
                <a:tc gridSpan="9">
                  <a:txBody>
                    <a:bodyPr/>
                    <a:lstStyle/>
                    <a:p>
                      <a:pPr algn="ctr" fontAlgn="ctr"/>
                      <a:r>
                        <a:rPr lang="cs-CZ" sz="1200" b="0" i="0" u="none" strike="noStrike" dirty="0">
                          <a:solidFill>
                            <a:srgbClr val="000000"/>
                          </a:solidFill>
                          <a:latin typeface="Arial Black"/>
                        </a:rPr>
                        <a:t>Krajský přebor starší přípravky 2004 po 19.kole</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37228">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FAJM Most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349:16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266384">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FK Junior Teplice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430:123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37228">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FK Litvínov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332:80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137228">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FK Ústí n.L.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314:268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37228">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FK Litoměřice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170:212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137228">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FK Junior Děčín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227:234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84725">
                <a:tc>
                  <a:txBody>
                    <a:bodyPr/>
                    <a:lstStyle/>
                    <a:p>
                      <a:pPr algn="ctr" fontAlgn="ctr"/>
                      <a:r>
                        <a:rPr lang="cs-CZ" sz="1000" b="1" i="0" u="none" strike="noStrike" dirty="0">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900" b="1" i="0" u="none" strike="noStrike" dirty="0">
                          <a:solidFill>
                            <a:srgbClr val="000000"/>
                          </a:solidFill>
                          <a:latin typeface="Arial Black"/>
                        </a:rPr>
                        <a:t>SK </a:t>
                      </a:r>
                      <a:r>
                        <a:rPr lang="cs-CZ" sz="900" b="1" i="0" u="none" strike="noStrike" dirty="0" err="1" smtClean="0">
                          <a:solidFill>
                            <a:srgbClr val="000000"/>
                          </a:solidFill>
                          <a:latin typeface="Arial Black"/>
                        </a:rPr>
                        <a:t>Štětí</a:t>
                      </a:r>
                      <a:r>
                        <a:rPr lang="cs-CZ" sz="900" b="1" i="0" u="none" strike="noStrike" dirty="0" smtClean="0">
                          <a:solidFill>
                            <a:srgbClr val="000000"/>
                          </a:solidFill>
                          <a:latin typeface="Arial Black"/>
                        </a:rPr>
                        <a:t>/</a:t>
                      </a:r>
                      <a:r>
                        <a:rPr lang="cs-CZ" sz="900" b="1" i="0" u="none" strike="noStrike" dirty="0" err="1" smtClean="0">
                          <a:solidFill>
                            <a:srgbClr val="000000"/>
                          </a:solidFill>
                          <a:latin typeface="Arial Black"/>
                        </a:rPr>
                        <a:t>Sroudnice</a:t>
                      </a:r>
                      <a:r>
                        <a:rPr lang="cs-CZ" sz="900" b="1" i="0" u="none" strike="noStrike" dirty="0" smtClean="0">
                          <a:solidFill>
                            <a:srgbClr val="000000"/>
                          </a:solidFill>
                          <a:latin typeface="Arial Black"/>
                        </a:rPr>
                        <a:t> </a:t>
                      </a:r>
                      <a:endParaRPr lang="cs-CZ" sz="900" b="1"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214:266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r h="184725">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Black"/>
                        </a:rPr>
                        <a:t>FC </a:t>
                      </a:r>
                      <a:r>
                        <a:rPr lang="cs-CZ" sz="900" b="1" i="0" u="none" strike="noStrike" dirty="0" err="1" smtClean="0">
                          <a:solidFill>
                            <a:srgbClr val="000000"/>
                          </a:solidFill>
                          <a:latin typeface="Arial Black"/>
                        </a:rPr>
                        <a:t>LoKo</a:t>
                      </a:r>
                      <a:r>
                        <a:rPr lang="cs-CZ" sz="900" b="1" i="0" u="none" strike="noStrike" dirty="0" smtClean="0">
                          <a:solidFill>
                            <a:srgbClr val="000000"/>
                          </a:solidFill>
                          <a:latin typeface="Arial Black"/>
                        </a:rPr>
                        <a:t> </a:t>
                      </a:r>
                      <a:r>
                        <a:rPr lang="cs-CZ" sz="900" b="1" i="0" u="none" strike="noStrike" dirty="0">
                          <a:solidFill>
                            <a:srgbClr val="000000"/>
                          </a:solidFill>
                          <a:latin typeface="Arial Black"/>
                        </a:rPr>
                        <a:t>Chomutov</a:t>
                      </a:r>
                      <a:endParaRPr lang="cs-CZ" sz="1000" b="1" i="0" u="none" strike="noStrike" dirty="0">
                        <a:solidFill>
                          <a:srgbClr val="000000"/>
                        </a:solidFill>
                        <a:latin typeface="Arial Black"/>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214:204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37228">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Black"/>
                        </a:rPr>
                        <a:t>FK Louny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212:285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9"/>
                  </a:ext>
                </a:extLst>
              </a:tr>
              <a:tr h="184725">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err="1" smtClean="0">
                          <a:solidFill>
                            <a:srgbClr val="000000"/>
                          </a:solidFill>
                          <a:latin typeface="Arial Black"/>
                        </a:rPr>
                        <a:t>ouš</a:t>
                      </a:r>
                      <a:r>
                        <a:rPr lang="cs-CZ" sz="1000" b="1" i="0" u="none" strike="noStrike" dirty="0" smtClean="0">
                          <a:solidFill>
                            <a:srgbClr val="000000"/>
                          </a:solidFill>
                          <a:latin typeface="Arial Black"/>
                        </a:rPr>
                        <a:t>/FŠ </a:t>
                      </a:r>
                      <a:r>
                        <a:rPr lang="cs-CZ" sz="1000" b="1" i="0" u="none" strike="noStrike" dirty="0">
                          <a:solidFill>
                            <a:srgbClr val="000000"/>
                          </a:solidFill>
                          <a:latin typeface="Arial Black"/>
                        </a:rPr>
                        <a:t>Most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105:350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37228">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FK Chmel Blšany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82:511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1"/>
                  </a:ext>
                </a:extLst>
              </a:tr>
            </a:tbl>
          </a:graphicData>
        </a:graphic>
      </p:graphicFrame>
      <p:pic>
        <p:nvPicPr>
          <p:cNvPr id="8" name="Picture 110"/>
          <p:cNvPicPr>
            <a:picLocks noChangeAspect="1" noChangeArrowheads="1"/>
          </p:cNvPicPr>
          <p:nvPr/>
        </p:nvPicPr>
        <p:blipFill>
          <a:blip r:embed="rId3" cstate="print"/>
          <a:srcRect/>
          <a:stretch>
            <a:fillRect/>
          </a:stretch>
        </p:blipFill>
        <p:spPr bwMode="auto">
          <a:xfrm>
            <a:off x="1831132" y="6355804"/>
            <a:ext cx="644971" cy="648072"/>
          </a:xfrm>
          <a:prstGeom prst="rect">
            <a:avLst/>
          </a:prstGeom>
          <a:noFill/>
          <a:ln w="9525">
            <a:noFill/>
            <a:miter lim="800000"/>
            <a:headEnd/>
            <a:tailEnd/>
          </a:ln>
        </p:spPr>
      </p:pic>
      <p:pic>
        <p:nvPicPr>
          <p:cNvPr id="3074" name="Picture 29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5791572" y="163116"/>
            <a:ext cx="4176464" cy="1200329"/>
          </a:xfrm>
          <a:prstGeom prst="rect">
            <a:avLst/>
          </a:prstGeom>
          <a:solidFill>
            <a:srgbClr val="FFCC66"/>
          </a:solidFill>
        </p:spPr>
        <p:txBody>
          <a:bodyPr wrap="square" rtlCol="0">
            <a:spAutoFit/>
          </a:bodyPr>
          <a:lstStyle/>
          <a:p>
            <a:pPr algn="ctr"/>
            <a:r>
              <a:rPr lang="cs-CZ" sz="1800" dirty="0" smtClean="0">
                <a:solidFill>
                  <a:srgbClr val="990099"/>
                </a:solidFill>
              </a:rPr>
              <a:t>Na podzim v Úvalech  se hrálo dlouho 10 proti 10. Domácí rozhodli o svém vítězství ve druhém poločase , kdy nás  jasně přehráli </a:t>
            </a:r>
            <a:endParaRPr lang="cs-CZ" sz="1800" dirty="0">
              <a:solidFill>
                <a:srgbClr val="990099"/>
              </a:solidFill>
            </a:endParaRPr>
          </a:p>
        </p:txBody>
      </p:sp>
      <p:sp>
        <p:nvSpPr>
          <p:cNvPr id="12" name="TextovéPole 11"/>
          <p:cNvSpPr txBox="1"/>
          <p:nvPr/>
        </p:nvSpPr>
        <p:spPr>
          <a:xfrm>
            <a:off x="5791572" y="1531268"/>
            <a:ext cx="4176464" cy="2215991"/>
          </a:xfrm>
          <a:prstGeom prst="rect">
            <a:avLst/>
          </a:prstGeom>
          <a:noFill/>
        </p:spPr>
        <p:txBody>
          <a:bodyPr wrap="square" rtlCol="0">
            <a:spAutoFit/>
          </a:bodyPr>
          <a:lstStyle/>
          <a:p>
            <a:pPr algn="ctr" eaLnBrk="0" hangingPunct="0">
              <a:defRPr/>
            </a:pPr>
            <a:r>
              <a:rPr lang="cs-CZ" sz="1800" u="sng" dirty="0" smtClean="0">
                <a:ln w="3175">
                  <a:noFill/>
                </a:ln>
                <a:solidFill>
                  <a:srgbClr val="006600"/>
                </a:solidFill>
                <a:effectLst>
                  <a:outerShdw blurRad="38100" dist="38100" dir="2700000" algn="tl">
                    <a:srgbClr val="C0C0C0"/>
                  </a:outerShdw>
                </a:effectLst>
                <a:latin typeface="Comic Sans MS" pitchFamily="66" charset="0"/>
                <a:ea typeface="Calibri" pitchFamily="34" charset="0"/>
                <a:cs typeface="Times New Roman" pitchFamily="18" charset="0"/>
              </a:rPr>
              <a:t>SK Úvaly – SK Mondi </a:t>
            </a:r>
            <a:r>
              <a:rPr lang="cs-CZ" sz="1800" u="sng" dirty="0" err="1" smtClean="0">
                <a:ln w="3175">
                  <a:noFill/>
                </a:ln>
                <a:solidFill>
                  <a:srgbClr val="006600"/>
                </a:solidFill>
                <a:effectLst>
                  <a:outerShdw blurRad="38100" dist="38100" dir="2700000" algn="tl">
                    <a:srgbClr val="C0C0C0"/>
                  </a:outerShdw>
                </a:effectLst>
                <a:latin typeface="Comic Sans MS" pitchFamily="66" charset="0"/>
                <a:ea typeface="Calibri" pitchFamily="34" charset="0"/>
                <a:cs typeface="Times New Roman" pitchFamily="18" charset="0"/>
              </a:rPr>
              <a:t>Štětí</a:t>
            </a:r>
            <a:endParaRPr lang="cs-CZ" sz="1800" dirty="0" smtClean="0">
              <a:ln w="3175">
                <a:noFill/>
              </a:ln>
              <a:solidFill>
                <a:srgbClr val="006600"/>
              </a:solidFill>
              <a:effectLst>
                <a:outerShdw blurRad="38100" dist="38100" dir="2700000" algn="tl">
                  <a:srgbClr val="C0C0C0"/>
                </a:outerShdw>
              </a:effectLst>
              <a:latin typeface="Comic Sans MS" pitchFamily="66" charset="0"/>
              <a:ea typeface="Calibri" pitchFamily="34" charset="0"/>
              <a:cs typeface="Times New Roman" pitchFamily="18" charset="0"/>
            </a:endParaRPr>
          </a:p>
          <a:p>
            <a:pPr algn="ctr" eaLnBrk="0" hangingPunct="0">
              <a:defRPr/>
            </a:pPr>
            <a:r>
              <a:rPr lang="cs-CZ" sz="1800" u="sng" dirty="0" smtClean="0">
                <a:ln w="3175">
                  <a:noFill/>
                </a:ln>
                <a:solidFill>
                  <a:srgbClr val="006600"/>
                </a:solidFill>
                <a:effectLst>
                  <a:outerShdw blurRad="38100" dist="38100" dir="2700000" algn="tl">
                    <a:srgbClr val="C0C0C0"/>
                  </a:outerShdw>
                </a:effectLst>
                <a:latin typeface="Comic Sans MS" pitchFamily="66" charset="0"/>
                <a:ea typeface="Calibri" pitchFamily="34" charset="0"/>
                <a:cs typeface="Times New Roman" pitchFamily="18" charset="0"/>
              </a:rPr>
              <a:t>4:0(1:0)   20.10. 2013    11.kolo</a:t>
            </a:r>
          </a:p>
          <a:p>
            <a:r>
              <a:rPr lang="cs-CZ" u="sng" dirty="0" smtClean="0">
                <a:latin typeface="Arial" pitchFamily="34" charset="0"/>
                <a:cs typeface="Arial" pitchFamily="34" charset="0"/>
              </a:rPr>
              <a:t>Sestava:</a:t>
            </a:r>
            <a:r>
              <a:rPr lang="cs-CZ" dirty="0" smtClean="0">
                <a:latin typeface="Arial" pitchFamily="34" charset="0"/>
                <a:cs typeface="Arial" pitchFamily="34" charset="0"/>
              </a:rPr>
              <a:t> </a:t>
            </a:r>
            <a:r>
              <a:rPr lang="cs-CZ" dirty="0" err="1" smtClean="0">
                <a:latin typeface="Arial" pitchFamily="34" charset="0"/>
                <a:cs typeface="Arial" pitchFamily="34" charset="0"/>
              </a:rPr>
              <a:t>Michovský</a:t>
            </a:r>
            <a:r>
              <a:rPr lang="cs-CZ" dirty="0" smtClean="0">
                <a:latin typeface="Arial" pitchFamily="34" charset="0"/>
                <a:cs typeface="Arial" pitchFamily="34" charset="0"/>
              </a:rPr>
              <a:t>-</a:t>
            </a:r>
            <a:r>
              <a:rPr lang="cs-CZ" dirty="0" err="1" smtClean="0">
                <a:latin typeface="Arial" pitchFamily="34" charset="0"/>
                <a:cs typeface="Arial" pitchFamily="34" charset="0"/>
              </a:rPr>
              <a:t>Belák</a:t>
            </a:r>
            <a:r>
              <a:rPr lang="cs-CZ" dirty="0" smtClean="0">
                <a:latin typeface="Arial" pitchFamily="34" charset="0"/>
                <a:cs typeface="Arial" pitchFamily="34" charset="0"/>
              </a:rPr>
              <a:t>(78.Hamšík), Tůma, </a:t>
            </a:r>
          </a:p>
          <a:p>
            <a:r>
              <a:rPr lang="cs-CZ" dirty="0" smtClean="0">
                <a:latin typeface="Arial" pitchFamily="34" charset="0"/>
                <a:cs typeface="Arial" pitchFamily="34" charset="0"/>
              </a:rPr>
              <a:t>                </a:t>
            </a:r>
            <a:r>
              <a:rPr lang="cs-CZ" dirty="0" err="1" smtClean="0">
                <a:latin typeface="Arial" pitchFamily="34" charset="0"/>
                <a:cs typeface="Arial" pitchFamily="34" charset="0"/>
              </a:rPr>
              <a:t>Slanička</a:t>
            </a:r>
            <a:r>
              <a:rPr lang="cs-CZ" dirty="0" smtClean="0">
                <a:latin typeface="Arial" pitchFamily="34" charset="0"/>
                <a:cs typeface="Arial" pitchFamily="34" charset="0"/>
              </a:rPr>
              <a:t>, </a:t>
            </a:r>
            <a:r>
              <a:rPr lang="cs-CZ" dirty="0" err="1" smtClean="0">
                <a:latin typeface="Arial" pitchFamily="34" charset="0"/>
                <a:cs typeface="Arial" pitchFamily="34" charset="0"/>
              </a:rPr>
              <a:t>Pícha</a:t>
            </a:r>
            <a:r>
              <a:rPr lang="cs-CZ" dirty="0" smtClean="0">
                <a:latin typeface="Arial" pitchFamily="34" charset="0"/>
                <a:cs typeface="Arial" pitchFamily="34" charset="0"/>
              </a:rPr>
              <a:t>-</a:t>
            </a:r>
            <a:r>
              <a:rPr lang="cs-CZ" dirty="0" err="1" smtClean="0">
                <a:latin typeface="Arial" pitchFamily="34" charset="0"/>
                <a:cs typeface="Arial" pitchFamily="34" charset="0"/>
              </a:rPr>
              <a:t>Rejman</a:t>
            </a:r>
            <a:r>
              <a:rPr lang="cs-CZ" dirty="0" smtClean="0">
                <a:latin typeface="Arial" pitchFamily="34" charset="0"/>
                <a:cs typeface="Arial" pitchFamily="34" charset="0"/>
              </a:rPr>
              <a:t>, Cibulka, Šimral     </a:t>
            </a:r>
          </a:p>
          <a:p>
            <a:r>
              <a:rPr lang="cs-CZ" dirty="0" smtClean="0">
                <a:latin typeface="Arial" pitchFamily="34" charset="0"/>
                <a:cs typeface="Arial" pitchFamily="34" charset="0"/>
              </a:rPr>
              <a:t>                  (45.ČK), </a:t>
            </a:r>
            <a:r>
              <a:rPr lang="cs-CZ" dirty="0" err="1" smtClean="0">
                <a:latin typeface="Arial" pitchFamily="34" charset="0"/>
                <a:cs typeface="Arial" pitchFamily="34" charset="0"/>
              </a:rPr>
              <a:t>Kucler</a:t>
            </a:r>
            <a:r>
              <a:rPr lang="cs-CZ" dirty="0" smtClean="0">
                <a:latin typeface="Arial" pitchFamily="34" charset="0"/>
                <a:cs typeface="Arial" pitchFamily="34" charset="0"/>
              </a:rPr>
              <a:t>(26.Mencl)(62.     </a:t>
            </a:r>
          </a:p>
          <a:p>
            <a:r>
              <a:rPr lang="cs-CZ" dirty="0" smtClean="0">
                <a:latin typeface="Arial" pitchFamily="34" charset="0"/>
                <a:cs typeface="Arial" pitchFamily="34" charset="0"/>
              </a:rPr>
              <a:t>                 Peterka), Stejskal- Benda</a:t>
            </a:r>
          </a:p>
          <a:p>
            <a:r>
              <a:rPr lang="cs-CZ" u="sng" dirty="0" smtClean="0">
                <a:latin typeface="Arial" pitchFamily="34" charset="0"/>
                <a:cs typeface="Arial" pitchFamily="34" charset="0"/>
              </a:rPr>
              <a:t>Trenér:</a:t>
            </a:r>
            <a:r>
              <a:rPr lang="cs-CZ" dirty="0" smtClean="0">
                <a:latin typeface="Arial" pitchFamily="34" charset="0"/>
                <a:cs typeface="Arial" pitchFamily="34" charset="0"/>
              </a:rPr>
              <a:t> </a:t>
            </a:r>
            <a:r>
              <a:rPr lang="cs-CZ" dirty="0" err="1" smtClean="0">
                <a:latin typeface="Arial" pitchFamily="34" charset="0"/>
                <a:cs typeface="Arial" pitchFamily="34" charset="0"/>
              </a:rPr>
              <a:t>L</a:t>
            </a:r>
            <a:r>
              <a:rPr lang="cs-CZ" dirty="0" smtClean="0">
                <a:latin typeface="Arial" pitchFamily="34" charset="0"/>
                <a:cs typeface="Arial" pitchFamily="34" charset="0"/>
              </a:rPr>
              <a:t>.Fišer  </a:t>
            </a:r>
          </a:p>
          <a:p>
            <a:r>
              <a:rPr lang="cs-CZ" u="sng" dirty="0" smtClean="0">
                <a:latin typeface="Arial" pitchFamily="34" charset="0"/>
                <a:cs typeface="Arial" pitchFamily="34" charset="0"/>
              </a:rPr>
              <a:t> Asistent:</a:t>
            </a:r>
            <a:r>
              <a:rPr lang="cs-CZ" dirty="0" smtClean="0">
                <a:latin typeface="Arial" pitchFamily="34" charset="0"/>
                <a:cs typeface="Arial" pitchFamily="34" charset="0"/>
              </a:rPr>
              <a:t> </a:t>
            </a:r>
            <a:r>
              <a:rPr lang="cs-CZ" dirty="0" err="1" smtClean="0">
                <a:latin typeface="Arial" pitchFamily="34" charset="0"/>
                <a:cs typeface="Arial" pitchFamily="34" charset="0"/>
              </a:rPr>
              <a:t>M</a:t>
            </a:r>
            <a:r>
              <a:rPr lang="cs-CZ" dirty="0" smtClean="0">
                <a:latin typeface="Arial" pitchFamily="34" charset="0"/>
                <a:cs typeface="Arial" pitchFamily="34" charset="0"/>
              </a:rPr>
              <a:t>.Hamšík   </a:t>
            </a:r>
            <a:r>
              <a:rPr lang="cs-CZ" u="sng" dirty="0" smtClean="0">
                <a:latin typeface="Arial" pitchFamily="34" charset="0"/>
                <a:cs typeface="Arial" pitchFamily="34" charset="0"/>
              </a:rPr>
              <a:t>Masér:</a:t>
            </a:r>
            <a:r>
              <a:rPr lang="cs-CZ" dirty="0" smtClean="0">
                <a:latin typeface="Arial" pitchFamily="34" charset="0"/>
                <a:cs typeface="Arial" pitchFamily="34" charset="0"/>
              </a:rPr>
              <a:t> </a:t>
            </a:r>
            <a:r>
              <a:rPr lang="cs-CZ" dirty="0" err="1" smtClean="0">
                <a:latin typeface="Arial" pitchFamily="34" charset="0"/>
                <a:cs typeface="Arial" pitchFamily="34" charset="0"/>
              </a:rPr>
              <a:t>J.Ransdorf</a:t>
            </a:r>
            <a:endParaRPr lang="cs-CZ" dirty="0" smtClean="0">
              <a:latin typeface="Arial" pitchFamily="34" charset="0"/>
              <a:cs typeface="Arial" pitchFamily="34" charset="0"/>
            </a:endParaRPr>
          </a:p>
          <a:p>
            <a:r>
              <a:rPr lang="cs-CZ" u="sng" dirty="0" smtClean="0">
                <a:latin typeface="Arial" pitchFamily="34" charset="0"/>
                <a:cs typeface="Arial" pitchFamily="34" charset="0"/>
              </a:rPr>
              <a:t>Rozhodčí:</a:t>
            </a:r>
            <a:r>
              <a:rPr lang="cs-CZ" dirty="0" smtClean="0">
                <a:latin typeface="Arial" pitchFamily="34" charset="0"/>
                <a:cs typeface="Arial" pitchFamily="34" charset="0"/>
              </a:rPr>
              <a:t> Ježek-Slavíček, Vojtěch   180 diváků</a:t>
            </a:r>
            <a:endParaRPr lang="cs-CZ" sz="1800" dirty="0" smtClean="0">
              <a:latin typeface="Arial" pitchFamily="34" charset="0"/>
              <a:cs typeface="Arial" pitchFamily="34" charset="0"/>
            </a:endParaRPr>
          </a:p>
          <a:p>
            <a:pPr algn="ctr" eaLnBrk="0" hangingPunct="0">
              <a:defRPr/>
            </a:pPr>
            <a:endParaRPr lang="cs-CZ" sz="1800" dirty="0">
              <a:ln w="3175">
                <a:noFill/>
              </a:ln>
              <a:solidFill>
                <a:srgbClr val="006600"/>
              </a:solidFill>
              <a:effectLst>
                <a:outerShdw blurRad="38100" dist="38100" dir="2700000" algn="tl">
                  <a:srgbClr val="C0C0C0"/>
                </a:outerShdw>
              </a:effectLst>
              <a:latin typeface="Comic Sans MS" pitchFamily="66" charset="0"/>
            </a:endParaRPr>
          </a:p>
        </p:txBody>
      </p:sp>
      <p:pic>
        <p:nvPicPr>
          <p:cNvPr id="4207" name="Picture 111"/>
          <p:cNvPicPr>
            <a:picLocks noChangeAspect="1" noChangeArrowheads="1"/>
          </p:cNvPicPr>
          <p:nvPr/>
        </p:nvPicPr>
        <p:blipFill>
          <a:blip r:embed="rId3" cstate="print"/>
          <a:srcRect/>
          <a:stretch>
            <a:fillRect/>
          </a:stretch>
        </p:blipFill>
        <p:spPr bwMode="auto">
          <a:xfrm>
            <a:off x="5863580" y="3403476"/>
            <a:ext cx="4104456" cy="2664296"/>
          </a:xfrm>
          <a:prstGeom prst="rect">
            <a:avLst/>
          </a:prstGeom>
          <a:noFill/>
          <a:ln w="9525">
            <a:noFill/>
            <a:miter lim="800000"/>
            <a:headEnd/>
            <a:tailEnd/>
          </a:ln>
        </p:spPr>
      </p:pic>
      <p:sp>
        <p:nvSpPr>
          <p:cNvPr id="9" name="TextovéPole 8"/>
          <p:cNvSpPr txBox="1"/>
          <p:nvPr/>
        </p:nvSpPr>
        <p:spPr>
          <a:xfrm>
            <a:off x="6007596" y="6283796"/>
            <a:ext cx="3456384" cy="769441"/>
          </a:xfrm>
          <a:prstGeom prst="rect">
            <a:avLst/>
          </a:prstGeom>
          <a:solidFill>
            <a:schemeClr val="accent5">
              <a:lumMod val="60000"/>
              <a:lumOff val="40000"/>
            </a:schemeClr>
          </a:solidFill>
        </p:spPr>
        <p:txBody>
          <a:bodyPr wrap="square" rtlCol="0">
            <a:spAutoFit/>
          </a:bodyPr>
          <a:lstStyle/>
          <a:p>
            <a:pPr algn="ctr"/>
            <a:r>
              <a:rPr lang="cs-CZ" sz="1600" dirty="0" smtClean="0">
                <a:latin typeface="Aharoni" pitchFamily="2" charset="-79"/>
                <a:cs typeface="Aharoni" pitchFamily="2" charset="-79"/>
              </a:rPr>
              <a:t>Úvaly-</a:t>
            </a:r>
            <a:r>
              <a:rPr lang="cs-CZ" sz="1600" dirty="0" err="1" smtClean="0">
                <a:latin typeface="Aharoni" pitchFamily="2" charset="-79"/>
                <a:cs typeface="Aharoni" pitchFamily="2" charset="-79"/>
              </a:rPr>
              <a:t>Štětí</a:t>
            </a:r>
            <a:r>
              <a:rPr lang="cs-CZ" sz="1600" dirty="0" smtClean="0">
                <a:latin typeface="Aharoni" pitchFamily="2" charset="-79"/>
                <a:cs typeface="Aharoni" pitchFamily="2" charset="-79"/>
              </a:rPr>
              <a:t> 20.1.02014 </a:t>
            </a:r>
          </a:p>
          <a:p>
            <a:pPr algn="ctr"/>
            <a:r>
              <a:rPr lang="cs-CZ" sz="1400" dirty="0" smtClean="0">
                <a:latin typeface="Aharoni" pitchFamily="2" charset="-79"/>
                <a:cs typeface="Aharoni" pitchFamily="2" charset="-79"/>
              </a:rPr>
              <a:t>S číslem 9 David Mencl a vzadu je vidět Rudolf </a:t>
            </a:r>
            <a:r>
              <a:rPr lang="cs-CZ" sz="1400" dirty="0" err="1" smtClean="0">
                <a:latin typeface="Aharoni" pitchFamily="2" charset="-79"/>
                <a:cs typeface="Aharoni" pitchFamily="2" charset="-79"/>
              </a:rPr>
              <a:t>Slanička</a:t>
            </a:r>
            <a:endParaRPr lang="cs-CZ" sz="1400" dirty="0">
              <a:latin typeface="Aharoni" pitchFamily="2" charset="-79"/>
              <a:cs typeface="Aharoni" pitchFamily="2" charset="-79"/>
            </a:endParaRPr>
          </a:p>
        </p:txBody>
      </p:sp>
      <p:sp>
        <p:nvSpPr>
          <p:cNvPr id="8" name="TextovéPole 7"/>
          <p:cNvSpPr txBox="1"/>
          <p:nvPr/>
        </p:nvSpPr>
        <p:spPr>
          <a:xfrm>
            <a:off x="246956" y="235124"/>
            <a:ext cx="4608512" cy="707886"/>
          </a:xfrm>
          <a:prstGeom prst="rect">
            <a:avLst/>
          </a:prstGeom>
          <a:blipFill>
            <a:blip r:embed="rId4" cstate="print"/>
            <a:tile tx="0" ty="0" sx="100000" sy="100000" flip="none" algn="tl"/>
          </a:blipFill>
        </p:spPr>
        <p:txBody>
          <a:bodyPr wrap="square" rtlCol="0">
            <a:spAutoFit/>
          </a:bodyPr>
          <a:lstStyle/>
          <a:p>
            <a:pPr algn="ctr"/>
            <a:r>
              <a:rPr lang="cs-CZ" sz="2000" dirty="0" smtClean="0">
                <a:latin typeface="Eras Demi ITC" pitchFamily="34" charset="0"/>
              </a:rPr>
              <a:t>Už i mladší  žáci  B se  na jaře dočkali vítězství</a:t>
            </a:r>
            <a:endParaRPr lang="cs-CZ" sz="1400" dirty="0">
              <a:latin typeface="Eras Demi ITC" pitchFamily="34" charset="0"/>
            </a:endParaRPr>
          </a:p>
        </p:txBody>
      </p:sp>
      <p:sp>
        <p:nvSpPr>
          <p:cNvPr id="10" name="Rectangle 111"/>
          <p:cNvSpPr>
            <a:spLocks noChangeArrowheads="1"/>
          </p:cNvSpPr>
          <p:nvPr/>
        </p:nvSpPr>
        <p:spPr bwMode="auto">
          <a:xfrm>
            <a:off x="318964" y="1176164"/>
            <a:ext cx="4608512"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sng" strike="noStrike" cap="none" normalizeH="0" baseline="0" dirty="0" smtClean="0">
                <a:ln>
                  <a:noFill/>
                </a:ln>
                <a:gradFill>
                  <a:gsLst>
                    <a:gs pos="0">
                      <a:srgbClr val="D6B19C"/>
                    </a:gs>
                    <a:gs pos="30000">
                      <a:srgbClr val="D49E6C"/>
                    </a:gs>
                    <a:gs pos="70000">
                      <a:srgbClr val="A65528"/>
                    </a:gs>
                    <a:gs pos="100000">
                      <a:srgbClr val="663012"/>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SK </a:t>
            </a:r>
            <a:r>
              <a:rPr kumimoji="0" lang="cs-CZ" sz="1800" b="0" i="0" u="sng" strike="noStrike" cap="none" normalizeH="0" baseline="0" dirty="0" err="1" smtClean="0">
                <a:ln>
                  <a:noFill/>
                </a:ln>
                <a:gradFill>
                  <a:gsLst>
                    <a:gs pos="0">
                      <a:srgbClr val="D6B19C"/>
                    </a:gs>
                    <a:gs pos="30000">
                      <a:srgbClr val="D49E6C"/>
                    </a:gs>
                    <a:gs pos="70000">
                      <a:srgbClr val="A65528"/>
                    </a:gs>
                    <a:gs pos="100000">
                      <a:srgbClr val="663012"/>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Štětí</a:t>
            </a:r>
            <a:r>
              <a:rPr kumimoji="0" lang="cs-CZ" sz="1800" b="0" i="0" u="sng" strike="noStrike" cap="none" normalizeH="0" baseline="0" dirty="0" smtClean="0">
                <a:ln>
                  <a:noFill/>
                </a:ln>
                <a:gradFill>
                  <a:gsLst>
                    <a:gs pos="0">
                      <a:srgbClr val="D6B19C"/>
                    </a:gs>
                    <a:gs pos="30000">
                      <a:srgbClr val="D49E6C"/>
                    </a:gs>
                    <a:gs pos="70000">
                      <a:srgbClr val="A65528"/>
                    </a:gs>
                    <a:gs pos="100000">
                      <a:srgbClr val="663012"/>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B-Sokol Zahořany</a:t>
            </a:r>
            <a:endParaRPr kumimoji="0" lang="cs-CZ" sz="1200" b="0" i="0" u="none" strike="noStrike" cap="none" normalizeH="0" baseline="0" dirty="0" smtClean="0">
              <a:ln>
                <a:noFill/>
              </a:ln>
              <a:gradFill>
                <a:gsLst>
                  <a:gs pos="0">
                    <a:srgbClr val="D6B19C"/>
                  </a:gs>
                  <a:gs pos="30000">
                    <a:srgbClr val="D49E6C"/>
                  </a:gs>
                  <a:gs pos="70000">
                    <a:srgbClr val="A65528"/>
                  </a:gs>
                  <a:gs pos="100000">
                    <a:srgbClr val="663012"/>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0" i="0" u="sng" strike="noStrike" cap="none" normalizeH="0" baseline="0" dirty="0" smtClean="0">
                <a:ln>
                  <a:noFill/>
                </a:ln>
                <a:gradFill>
                  <a:gsLst>
                    <a:gs pos="0">
                      <a:srgbClr val="D6B19C"/>
                    </a:gs>
                    <a:gs pos="30000">
                      <a:srgbClr val="D49E6C"/>
                    </a:gs>
                    <a:gs pos="70000">
                      <a:srgbClr val="A65528"/>
                    </a:gs>
                    <a:gs pos="100000">
                      <a:srgbClr val="663012"/>
                    </a:gs>
                  </a:gsLst>
                  <a:lin ang="5400000" scaled="0"/>
                </a:gra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10 : 1(7:0)  10.5.2019  13.kolo okresní přebor</a:t>
            </a:r>
          </a:p>
          <a:p>
            <a:r>
              <a:rPr lang="cs-CZ" sz="1000" b="0" dirty="0" smtClean="0">
                <a:latin typeface="Arial" pitchFamily="34" charset="0"/>
                <a:cs typeface="Arial" pitchFamily="34" charset="0"/>
              </a:rPr>
              <a:t>Konečně se naši kluci dočkali vítězství, když si poradili s posledním týmem tabulky. Soupeře jsme zatlačili hned od začátku a svou hrou nedopustili žádné komplikace.Soupeře přehrávali kombinačně a začalo se jim dařit i střelecky.Šance, které v minulých zápasech neproměňovali tentokrát dokázali dotáhnout do konce a proto přišlo po velmi dobrém výkonu zasloužené vítězství.Pochvalu za předvedený výkon zaslouží celé mužstvo.Doufáme, že toto vítězství kluci dokážou potvrdit i v dalším utkání.</a:t>
            </a:r>
          </a:p>
          <a:p>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Špaček  3, </a:t>
            </a:r>
            <a:r>
              <a:rPr lang="cs-CZ" sz="1000" b="0" dirty="0" err="1" smtClean="0">
                <a:latin typeface="Arial" pitchFamily="34" charset="0"/>
                <a:cs typeface="Arial" pitchFamily="34" charset="0"/>
              </a:rPr>
              <a:t>Fleischmann</a:t>
            </a:r>
            <a:r>
              <a:rPr lang="cs-CZ" sz="1000" b="0" dirty="0" smtClean="0">
                <a:latin typeface="Arial" pitchFamily="34" charset="0"/>
                <a:cs typeface="Arial" pitchFamily="34" charset="0"/>
              </a:rPr>
              <a:t>  2, </a:t>
            </a:r>
            <a:r>
              <a:rPr lang="cs-CZ" sz="1000" b="0" dirty="0" err="1" smtClean="0">
                <a:latin typeface="Arial" pitchFamily="34" charset="0"/>
                <a:cs typeface="Arial" pitchFamily="34" charset="0"/>
              </a:rPr>
              <a:t>Kacálek</a:t>
            </a:r>
            <a:r>
              <a:rPr lang="cs-CZ" sz="1000" b="0" dirty="0" smtClean="0">
                <a:latin typeface="Arial" pitchFamily="34" charset="0"/>
                <a:cs typeface="Arial" pitchFamily="34" charset="0"/>
              </a:rPr>
              <a:t>  2,Novák 1, </a:t>
            </a:r>
            <a:r>
              <a:rPr lang="cs-CZ" sz="1000" b="0" dirty="0" err="1" smtClean="0">
                <a:latin typeface="Arial" pitchFamily="34" charset="0"/>
                <a:cs typeface="Arial" pitchFamily="34" charset="0"/>
              </a:rPr>
              <a:t>Šrotýř</a:t>
            </a:r>
            <a:r>
              <a:rPr lang="cs-CZ" sz="1000" b="0" dirty="0" smtClean="0">
                <a:latin typeface="Arial" pitchFamily="34" charset="0"/>
                <a:cs typeface="Arial" pitchFamily="34" charset="0"/>
              </a:rPr>
              <a:t> </a:t>
            </a:r>
          </a:p>
          <a:p>
            <a:r>
              <a:rPr lang="cs-CZ" sz="1000" b="0" dirty="0" smtClean="0">
                <a:latin typeface="Arial" pitchFamily="34" charset="0"/>
                <a:cs typeface="Arial" pitchFamily="34" charset="0"/>
              </a:rPr>
              <a:t>              1,Pšenička 1</a:t>
            </a:r>
          </a:p>
          <a:p>
            <a:r>
              <a:rPr lang="cs-CZ" sz="1000" b="0" u="sng" dirty="0" smtClean="0">
                <a:latin typeface="Arial" pitchFamily="34" charset="0"/>
                <a:cs typeface="Arial" pitchFamily="34" charset="0"/>
              </a:rPr>
              <a:t>Sestava:</a:t>
            </a:r>
            <a:r>
              <a:rPr lang="cs-CZ" sz="1000" b="0" dirty="0" smtClean="0">
                <a:latin typeface="Arial" pitchFamily="34" charset="0"/>
                <a:cs typeface="Arial" pitchFamily="34" charset="0"/>
              </a:rPr>
              <a:t> Holub-Pšenička , Špaček , </a:t>
            </a:r>
            <a:r>
              <a:rPr lang="cs-CZ" sz="1000" b="0" dirty="0" err="1" smtClean="0">
                <a:latin typeface="Arial" pitchFamily="34" charset="0"/>
                <a:cs typeface="Arial" pitchFamily="34" charset="0"/>
              </a:rPr>
              <a:t>Németh</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Kacálek</a:t>
            </a:r>
            <a:r>
              <a:rPr lang="cs-CZ" sz="1000" b="0" dirty="0" smtClean="0">
                <a:latin typeface="Arial" pitchFamily="34" charset="0"/>
                <a:cs typeface="Arial" pitchFamily="34" charset="0"/>
              </a:rPr>
              <a:t> , Kopecký, </a:t>
            </a:r>
          </a:p>
          <a:p>
            <a:r>
              <a:rPr lang="cs-CZ" sz="1000" b="0" dirty="0" smtClean="0">
                <a:latin typeface="Arial" pitchFamily="34" charset="0"/>
                <a:cs typeface="Arial" pitchFamily="34" charset="0"/>
              </a:rPr>
              <a:t>               Ulrych, </a:t>
            </a:r>
            <a:r>
              <a:rPr lang="cs-CZ" sz="1000" b="0" dirty="0" err="1" smtClean="0">
                <a:latin typeface="Arial" pitchFamily="34" charset="0"/>
                <a:cs typeface="Arial" pitchFamily="34" charset="0"/>
              </a:rPr>
              <a:t>Šrotýř</a:t>
            </a:r>
            <a:r>
              <a:rPr lang="cs-CZ" sz="1000" b="0" dirty="0" smtClean="0">
                <a:latin typeface="Arial" pitchFamily="34" charset="0"/>
                <a:cs typeface="Arial" pitchFamily="34" charset="0"/>
              </a:rPr>
              <a:t> ,  Kulhánek , </a:t>
            </a:r>
            <a:r>
              <a:rPr lang="cs-CZ" sz="1000" b="0" dirty="0" err="1" smtClean="0">
                <a:latin typeface="Arial" pitchFamily="34" charset="0"/>
                <a:cs typeface="Arial" pitchFamily="34" charset="0"/>
              </a:rPr>
              <a:t>Fleischmann</a:t>
            </a:r>
            <a:r>
              <a:rPr lang="cs-CZ" sz="1000" b="0" dirty="0" smtClean="0">
                <a:latin typeface="Arial" pitchFamily="34" charset="0"/>
                <a:cs typeface="Arial" pitchFamily="34" charset="0"/>
              </a:rPr>
              <a:t>, Novák</a:t>
            </a:r>
            <a:endParaRPr lang="cs-CZ" sz="1000" dirty="0" smtClean="0">
              <a:latin typeface="Arial" pitchFamily="34" charset="0"/>
              <a:cs typeface="Arial" pitchFamily="34" charset="0"/>
            </a:endParaRPr>
          </a:p>
          <a:p>
            <a:r>
              <a:rPr lang="cs-CZ" sz="1000" b="0" u="sng" dirty="0" smtClean="0">
                <a:latin typeface="Arial" pitchFamily="34" charset="0"/>
                <a:cs typeface="Arial" pitchFamily="34" charset="0"/>
              </a:rPr>
              <a:t>Trenéři</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J.Špaček</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Z</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Németh</a:t>
            </a:r>
            <a:r>
              <a:rPr lang="cs-CZ" sz="1000" b="0" dirty="0" smtClean="0">
                <a:latin typeface="Arial" pitchFamily="34" charset="0"/>
                <a:cs typeface="Arial" pitchFamily="34" charset="0"/>
              </a:rPr>
              <a:t> </a:t>
            </a:r>
            <a:r>
              <a:rPr lang="cs-CZ" sz="1000" dirty="0" smtClean="0">
                <a:latin typeface="Arial" pitchFamily="34" charset="0"/>
                <a:cs typeface="Arial" pitchFamily="34" charset="0"/>
              </a:rPr>
              <a:t>       </a:t>
            </a:r>
          </a:p>
          <a:p>
            <a:endParaRPr kumimoji="0" lang="cs-CZ"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11"/>
          <p:cNvSpPr>
            <a:spLocks noChangeArrowheads="1"/>
          </p:cNvSpPr>
          <p:nvPr/>
        </p:nvSpPr>
        <p:spPr bwMode="auto">
          <a:xfrm>
            <a:off x="246956" y="3907532"/>
            <a:ext cx="4608512"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sng" strike="noStrike" cap="none" normalizeH="0" baseline="0" dirty="0" smtClean="0">
                <a:ln>
                  <a:noFill/>
                </a:ln>
                <a:blipFill>
                  <a:blip r:embed="rId5"/>
                  <a:tile tx="0" ty="0" sx="100000" sy="100000" flip="none" algn="tl"/>
                </a:blip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FK Litoměřice B – SK </a:t>
            </a:r>
            <a:r>
              <a:rPr kumimoji="0" lang="cs-CZ" sz="1800" b="0" i="0" u="sng" strike="noStrike" cap="none" normalizeH="0" baseline="0" dirty="0" err="1" smtClean="0">
                <a:ln>
                  <a:noFill/>
                </a:ln>
                <a:blipFill>
                  <a:blip r:embed="rId5"/>
                  <a:tile tx="0" ty="0" sx="100000" sy="100000" flip="none" algn="tl"/>
                </a:blip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Štětí</a:t>
            </a:r>
            <a:r>
              <a:rPr kumimoji="0" lang="cs-CZ" sz="1800" b="0" i="0" u="sng" strike="noStrike" cap="none" normalizeH="0" baseline="0" dirty="0" smtClean="0">
                <a:ln>
                  <a:noFill/>
                </a:ln>
                <a:blipFill>
                  <a:blip r:embed="rId5"/>
                  <a:tile tx="0" ty="0" sx="100000" sy="100000" flip="none" algn="tl"/>
                </a:blip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B</a:t>
            </a:r>
            <a:endParaRPr kumimoji="0" lang="cs-CZ" sz="1200" b="0" i="0" u="none" strike="noStrike" cap="none" normalizeH="0" baseline="0" dirty="0" smtClean="0">
              <a:ln>
                <a:noFill/>
              </a:ln>
              <a:blipFill>
                <a:blip r:embed="rId5"/>
                <a:tile tx="0" ty="0" sx="100000" sy="100000" flip="none" algn="tl"/>
              </a:blip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0" i="0" u="sng" strike="noStrike" cap="none" normalizeH="0" baseline="0" dirty="0" smtClean="0">
                <a:ln>
                  <a:noFill/>
                </a:ln>
                <a:blipFill>
                  <a:blip r:embed="rId5"/>
                  <a:tile tx="0" ty="0" sx="100000" sy="100000" flip="none" algn="tl"/>
                </a:blip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4 :0  3.5.2019  12.kolo okresní přebor</a:t>
            </a:r>
          </a:p>
          <a:p>
            <a:r>
              <a:rPr lang="cs-CZ" b="0" dirty="0" smtClean="0">
                <a:latin typeface="Arial" pitchFamily="34" charset="0"/>
                <a:cs typeface="Arial" pitchFamily="34" charset="0"/>
              </a:rPr>
              <a:t>V zápase se se zranil náš brankář </a:t>
            </a:r>
            <a:r>
              <a:rPr lang="cs-CZ" b="0" dirty="0" err="1" smtClean="0">
                <a:latin typeface="Arial" pitchFamily="34" charset="0"/>
                <a:cs typeface="Arial" pitchFamily="34" charset="0"/>
              </a:rPr>
              <a:t>Kricner</a:t>
            </a:r>
            <a:r>
              <a:rPr lang="cs-CZ" b="0" dirty="0" smtClean="0">
                <a:latin typeface="Arial" pitchFamily="34" charset="0"/>
                <a:cs typeface="Arial" pitchFamily="34" charset="0"/>
              </a:rPr>
              <a:t>. Herně naši kluci nezklamali chvilkami měli i víc ze hry jenže nevyužili ani 100% šance a to je velká škoda protože vítězství by si zasloužili</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Kricner</a:t>
            </a:r>
            <a:r>
              <a:rPr lang="cs-CZ" b="0" dirty="0" smtClean="0">
                <a:latin typeface="Arial" pitchFamily="34" charset="0"/>
                <a:cs typeface="Arial" pitchFamily="34" charset="0"/>
              </a:rPr>
              <a:t> Lukáš - Šedivý Julius, </a:t>
            </a:r>
            <a:r>
              <a:rPr lang="cs-CZ" b="0" dirty="0" err="1" smtClean="0">
                <a:latin typeface="Arial" pitchFamily="34" charset="0"/>
                <a:cs typeface="Arial" pitchFamily="34" charset="0"/>
              </a:rPr>
              <a:t>Németh</a:t>
            </a:r>
            <a:r>
              <a:rPr lang="cs-CZ" b="0" dirty="0" smtClean="0">
                <a:latin typeface="Arial" pitchFamily="34" charset="0"/>
                <a:cs typeface="Arial" pitchFamily="34" charset="0"/>
              </a:rPr>
              <a:t> Tomáš, Tajč </a:t>
            </a:r>
          </a:p>
          <a:p>
            <a:r>
              <a:rPr lang="cs-CZ" b="0" dirty="0" smtClean="0">
                <a:latin typeface="Arial" pitchFamily="34" charset="0"/>
                <a:cs typeface="Arial" pitchFamily="34" charset="0"/>
              </a:rPr>
              <a:t>               Daniel, Kopecký Roman, </a:t>
            </a:r>
            <a:r>
              <a:rPr lang="cs-CZ" b="0" dirty="0" err="1" smtClean="0">
                <a:latin typeface="Arial" pitchFamily="34" charset="0"/>
                <a:cs typeface="Arial" pitchFamily="34" charset="0"/>
              </a:rPr>
              <a:t>Fleischmann</a:t>
            </a:r>
            <a:r>
              <a:rPr lang="cs-CZ" b="0" dirty="0" smtClean="0">
                <a:latin typeface="Arial" pitchFamily="34" charset="0"/>
                <a:cs typeface="Arial" pitchFamily="34" charset="0"/>
              </a:rPr>
              <a:t> Patrik, Holub </a:t>
            </a:r>
          </a:p>
          <a:p>
            <a:r>
              <a:rPr lang="cs-CZ" b="0" dirty="0" smtClean="0">
                <a:latin typeface="Arial" pitchFamily="34" charset="0"/>
                <a:cs typeface="Arial" pitchFamily="34" charset="0"/>
              </a:rPr>
              <a:t>              Jan, </a:t>
            </a:r>
            <a:r>
              <a:rPr lang="cs-CZ" b="0" dirty="0" err="1" smtClean="0">
                <a:latin typeface="Arial" pitchFamily="34" charset="0"/>
                <a:cs typeface="Arial" pitchFamily="34" charset="0"/>
              </a:rPr>
              <a:t>Vámoši</a:t>
            </a:r>
            <a:r>
              <a:rPr lang="cs-CZ" b="0" dirty="0" smtClean="0">
                <a:latin typeface="Arial" pitchFamily="34" charset="0"/>
                <a:cs typeface="Arial" pitchFamily="34" charset="0"/>
              </a:rPr>
              <a:t> Jan, Kulhánek Michal, Novák Ladislav</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Z</a:t>
            </a:r>
            <a:r>
              <a:rPr lang="cs-CZ" b="0" dirty="0" smtClean="0">
                <a:latin typeface="Arial" pitchFamily="34" charset="0"/>
                <a:cs typeface="Arial" pitchFamily="34" charset="0"/>
              </a:rPr>
              <a:t>.</a:t>
            </a:r>
            <a:r>
              <a:rPr lang="cs-CZ" b="0" dirty="0" err="1" smtClean="0">
                <a:latin typeface="Arial" pitchFamily="34" charset="0"/>
                <a:cs typeface="Arial" pitchFamily="34" charset="0"/>
              </a:rPr>
              <a:t>Németh</a:t>
            </a:r>
            <a:endParaRPr lang="cs-CZ" b="0"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pic>
        <p:nvPicPr>
          <p:cNvPr id="2" name="Picture 110"/>
          <p:cNvPicPr>
            <a:picLocks noChangeAspect="1" noChangeArrowheads="1"/>
          </p:cNvPicPr>
          <p:nvPr/>
        </p:nvPicPr>
        <p:blipFill>
          <a:blip r:embed="rId6" cstate="print"/>
          <a:srcRect/>
          <a:stretch>
            <a:fillRect/>
          </a:stretch>
        </p:blipFill>
        <p:spPr bwMode="auto">
          <a:xfrm>
            <a:off x="2767237" y="5707732"/>
            <a:ext cx="1368152" cy="1311027"/>
          </a:xfrm>
          <a:prstGeom prst="rect">
            <a:avLst/>
          </a:prstGeom>
          <a:noFill/>
          <a:ln w="9525">
            <a:noFill/>
            <a:miter lim="800000"/>
            <a:headEnd/>
            <a:tailEnd/>
          </a:ln>
        </p:spPr>
      </p:pic>
      <p:pic>
        <p:nvPicPr>
          <p:cNvPr id="4098" name="Picture 3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 name="TextovéPole 5"/>
          <p:cNvSpPr txBox="1"/>
          <p:nvPr/>
        </p:nvSpPr>
        <p:spPr>
          <a:xfrm>
            <a:off x="246956" y="235124"/>
            <a:ext cx="4608512" cy="1569660"/>
          </a:xfrm>
          <a:prstGeom prst="rect">
            <a:avLst/>
          </a:prstGeom>
          <a:blipFill dpi="0" rotWithShape="1">
            <a:blip r:embed="rId3" cstate="print">
              <a:alphaModFix amt="25000"/>
            </a:blip>
            <a:srcRect/>
            <a:stretch>
              <a:fillRect/>
            </a:stretch>
          </a:blipFill>
        </p:spPr>
        <p:txBody>
          <a:bodyPr wrap="square" rtlCol="0">
            <a:spAutoFit/>
          </a:bodyPr>
          <a:lstStyle/>
          <a:p>
            <a:pPr algn="ctr"/>
            <a:r>
              <a:rPr lang="cs-CZ" sz="2400" dirty="0" smtClean="0">
                <a:solidFill>
                  <a:srgbClr val="FF0000"/>
                </a:solidFill>
                <a:latin typeface="Cambria Math" pitchFamily="18" charset="0"/>
                <a:ea typeface="Cambria Math" pitchFamily="18" charset="0"/>
              </a:rPr>
              <a:t>Ani v dalším letošním derby jsme nedokázali bodovat. Domácí byli aktivnější a v důležitém utkání jsme nezískali ani bod</a:t>
            </a:r>
            <a:endParaRPr lang="cs-CZ" sz="2000" dirty="0">
              <a:solidFill>
                <a:srgbClr val="FF0000"/>
              </a:solidFill>
              <a:latin typeface="Cambria Math" pitchFamily="18" charset="0"/>
              <a:ea typeface="Cambria Math" pitchFamily="18" charset="0"/>
            </a:endParaRPr>
          </a:p>
        </p:txBody>
      </p:sp>
      <p:sp>
        <p:nvSpPr>
          <p:cNvPr id="7" name="Rectangle 110"/>
          <p:cNvSpPr>
            <a:spLocks noChangeArrowheads="1"/>
          </p:cNvSpPr>
          <p:nvPr/>
        </p:nvSpPr>
        <p:spPr bwMode="auto">
          <a:xfrm>
            <a:off x="246956" y="2071038"/>
            <a:ext cx="4680520" cy="954107"/>
          </a:xfrm>
          <a:prstGeom prst="rect">
            <a:avLst/>
          </a:prstGeom>
          <a:solidFill>
            <a:srgbClr val="FFFF6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cs-CZ" sz="2800" b="1" i="0" u="sng" strike="noStrike" cap="none" normalizeH="0" baseline="0" dirty="0" smtClean="0">
                <a:solidFill>
                  <a:schemeClr val="tx1"/>
                </a:solidFill>
                <a:effectLst/>
                <a:latin typeface="Calibri" pitchFamily="34" charset="0"/>
                <a:ea typeface="Calibri" pitchFamily="34" charset="0"/>
                <a:cs typeface="Times New Roman" pitchFamily="18" charset="0"/>
              </a:rPr>
              <a:t>ASK Lovosice – SK </a:t>
            </a:r>
            <a:r>
              <a:rPr kumimoji="0" lang="cs-CZ" sz="2800" b="1" i="0" u="sng" strike="noStrike" cap="none" normalizeH="0" baseline="0" dirty="0" err="1" smtClean="0">
                <a:solidFill>
                  <a:schemeClr val="tx1"/>
                </a:solidFill>
                <a:effectLst/>
                <a:latin typeface="Calibri" pitchFamily="34" charset="0"/>
                <a:ea typeface="Calibri" pitchFamily="34" charset="0"/>
                <a:cs typeface="Times New Roman" pitchFamily="18" charset="0"/>
              </a:rPr>
              <a:t>Štětí</a:t>
            </a:r>
            <a:endParaRPr kumimoji="0" lang="cs-CZ" sz="800" b="0" i="0" u="none" strike="noStrike" cap="none" normalizeH="0" baseline="0" dirty="0" smtClean="0">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solidFill>
                  <a:schemeClr val="tx1"/>
                </a:solidFill>
                <a:effectLst/>
                <a:latin typeface="Calibri" pitchFamily="34" charset="0"/>
                <a:ea typeface="Calibri" pitchFamily="34" charset="0"/>
                <a:cs typeface="Times New Roman" pitchFamily="18" charset="0"/>
              </a:rPr>
              <a:t>2:1(1:0)   10.5.2014     25.kolo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Přímá spojovací šipka 7"/>
          <p:cNvCxnSpPr/>
          <p:nvPr/>
        </p:nvCxnSpPr>
        <p:spPr bwMode="auto">
          <a:xfrm flipV="1">
            <a:off x="2839244" y="7003876"/>
            <a:ext cx="1512515" cy="72007"/>
          </a:xfrm>
          <a:prstGeom prst="straightConnector1">
            <a:avLst/>
          </a:prstGeom>
          <a:noFill/>
          <a:ln w="31750" cap="flat" cmpd="sng" algn="ctr">
            <a:solidFill>
              <a:schemeClr val="accent1"/>
            </a:solidFill>
            <a:prstDash val="solid"/>
            <a:round/>
            <a:headEnd type="none" w="med" len="med"/>
            <a:tailEnd type="arrow"/>
          </a:ln>
          <a:effectLst>
            <a:outerShdw dist="45791" dir="2021404" algn="ctr" rotWithShape="0">
              <a:srgbClr val="9999FF"/>
            </a:outerShdw>
          </a:effectLst>
        </p:spPr>
      </p:cxnSp>
      <p:pic>
        <p:nvPicPr>
          <p:cNvPr id="12" name="Picture 2"/>
          <p:cNvPicPr>
            <a:picLocks noChangeAspect="1" noChangeArrowheads="1"/>
          </p:cNvPicPr>
          <p:nvPr/>
        </p:nvPicPr>
        <p:blipFill>
          <a:blip r:embed="rId4" cstate="print"/>
          <a:srcRect/>
          <a:stretch>
            <a:fillRect/>
          </a:stretch>
        </p:blipFill>
        <p:spPr bwMode="auto">
          <a:xfrm>
            <a:off x="4063380" y="2179340"/>
            <a:ext cx="720080" cy="720080"/>
          </a:xfrm>
          <a:prstGeom prst="rect">
            <a:avLst/>
          </a:prstGeom>
          <a:noFill/>
          <a:ln w="9525">
            <a:noFill/>
            <a:miter lim="800000"/>
            <a:headEnd/>
            <a:tailEnd/>
          </a:ln>
        </p:spPr>
      </p:pic>
      <p:sp>
        <p:nvSpPr>
          <p:cNvPr id="13" name="TextovéPole 12"/>
          <p:cNvSpPr txBox="1"/>
          <p:nvPr/>
        </p:nvSpPr>
        <p:spPr>
          <a:xfrm>
            <a:off x="246956" y="3115444"/>
            <a:ext cx="4752528" cy="3970318"/>
          </a:xfrm>
          <a:prstGeom prst="rect">
            <a:avLst/>
          </a:prstGeom>
          <a:noFill/>
        </p:spPr>
        <p:txBody>
          <a:bodyPr wrap="square" rtlCol="0">
            <a:spAutoFit/>
          </a:bodyPr>
          <a:lstStyle/>
          <a:p>
            <a:r>
              <a:rPr lang="cs-CZ" b="0" dirty="0" smtClean="0">
                <a:latin typeface="Arial" pitchFamily="34" charset="0"/>
                <a:cs typeface="Arial" pitchFamily="34" charset="0"/>
              </a:rPr>
              <a:t>Vítězství v okresním derby mohlo jednoho nebo druhého posunout trochu blíže v boji o záchranu. Obejít jsme se museli bez 2 vyloučených hráčů z minulého kola </a:t>
            </a:r>
            <a:r>
              <a:rPr lang="cs-CZ" b="0" dirty="0" err="1" smtClean="0">
                <a:latin typeface="Arial" pitchFamily="34" charset="0"/>
                <a:cs typeface="Arial" pitchFamily="34" charset="0"/>
              </a:rPr>
              <a:t>Slaničky</a:t>
            </a:r>
            <a:r>
              <a:rPr lang="cs-CZ" b="0" dirty="0" smtClean="0">
                <a:latin typeface="Arial" pitchFamily="34" charset="0"/>
                <a:cs typeface="Arial" pitchFamily="34" charset="0"/>
              </a:rPr>
              <a:t> a </a:t>
            </a:r>
            <a:r>
              <a:rPr lang="cs-CZ" b="0" dirty="0" err="1" smtClean="0">
                <a:latin typeface="Arial" pitchFamily="34" charset="0"/>
                <a:cs typeface="Arial" pitchFamily="34" charset="0"/>
              </a:rPr>
              <a:t>Beláka</a:t>
            </a:r>
            <a:r>
              <a:rPr lang="cs-CZ" b="0" dirty="0" smtClean="0">
                <a:latin typeface="Arial" pitchFamily="34" charset="0"/>
                <a:cs typeface="Arial" pitchFamily="34" charset="0"/>
              </a:rPr>
              <a:t>, kteří dostali stopku na nepochopitelných 7 resp. 8 zápasů. Obě mužstva se na jaře trápí, i když Lovosice doma naposledy vyhrály a aktivně začaly i toto utkání. Usnadnilo jim to ale naše představení, které působilo a to hlavně v prvním poločase, dost pasivně. Už ve 3. minutě nám zatrnulo při centru a hlavičce minoucí naši branku o metr. V 10. minutě se vydal dopředu Šimral, ale ve snaze dostat se přes protihráče si počínal proti pravidlům fotbalu. Známá fotbalová osobnost Litoměřického a Teplického okresu Obrtlík měl gól na hlavě o pár vteřin později, ale trefil se špatně. Domácí měli i nadále zápas pod kontrolou. Přenechali jsme jim střed hřiště a Tůma musel zachraňovat ve 27. min. odkopem z vápna. Ještě nebezpečnější šanci mělo lovosické mužstvo ve 33. minutě. Ojedinělý útok jsme přichystali ve 37. min., ale zastavilo nás postavení mimo hru a rychle jsme si uvědomili, že dnes to poslední určitě nebude. To o minutu později domácí v ofsajdu nebyli a po hezké střele proletěl míč kolem šibenice </a:t>
            </a:r>
            <a:r>
              <a:rPr lang="cs-CZ" b="0" dirty="0" err="1" smtClean="0">
                <a:latin typeface="Arial" pitchFamily="34" charset="0"/>
                <a:cs typeface="Arial" pitchFamily="34" charset="0"/>
              </a:rPr>
              <a:t>Michovského</a:t>
            </a:r>
            <a:r>
              <a:rPr lang="cs-CZ" b="0" dirty="0" smtClean="0">
                <a:latin typeface="Arial" pitchFamily="34" charset="0"/>
                <a:cs typeface="Arial" pitchFamily="34" charset="0"/>
              </a:rPr>
              <a:t> branky. Domácí zvyšovali tlak v závěru poločasu a do kabin plánovali jít s náskokem. Jedna jejich střela dokonce lízla břevno naší branky.</a:t>
            </a:r>
            <a:endParaRPr lang="cs-CZ" b="0" dirty="0">
              <a:latin typeface="Arial" pitchFamily="34" charset="0"/>
              <a:cs typeface="Arial" pitchFamily="34" charset="0"/>
            </a:endParaRPr>
          </a:p>
        </p:txBody>
      </p:sp>
      <p:sp>
        <p:nvSpPr>
          <p:cNvPr id="15" name="TextovéPole 14"/>
          <p:cNvSpPr txBox="1"/>
          <p:nvPr/>
        </p:nvSpPr>
        <p:spPr>
          <a:xfrm>
            <a:off x="5647556" y="307132"/>
            <a:ext cx="4392488" cy="754053"/>
          </a:xfrm>
          <a:prstGeom prst="rect">
            <a:avLst/>
          </a:prstGeom>
          <a:blipFill>
            <a:blip r:embed="rId5" cstate="print">
              <a:alphaModFix amt="55000"/>
            </a:blip>
            <a:stretch>
              <a:fillRect/>
            </a:stretch>
          </a:blipFill>
        </p:spPr>
        <p:txBody>
          <a:bodyPr wrap="square" rtlCol="0">
            <a:spAutoFit/>
          </a:bodyPr>
          <a:lstStyle/>
          <a:p>
            <a:pPr algn="ctr"/>
            <a:r>
              <a:rPr lang="cs-CZ" sz="2300" dirty="0" smtClean="0">
                <a:solidFill>
                  <a:srgbClr val="0033CC"/>
                </a:solidFill>
                <a:latin typeface="Arial Black" pitchFamily="34" charset="0"/>
              </a:rPr>
              <a:t>SK </a:t>
            </a:r>
            <a:r>
              <a:rPr lang="cs-CZ" sz="2300" dirty="0" err="1" smtClean="0">
                <a:solidFill>
                  <a:srgbClr val="0033CC"/>
                </a:solidFill>
                <a:latin typeface="Arial Black" pitchFamily="34" charset="0"/>
              </a:rPr>
              <a:t>Štětí</a:t>
            </a:r>
            <a:r>
              <a:rPr lang="cs-CZ" sz="2300" dirty="0" smtClean="0">
                <a:solidFill>
                  <a:srgbClr val="0033CC"/>
                </a:solidFill>
                <a:latin typeface="Arial Black" pitchFamily="34" charset="0"/>
              </a:rPr>
              <a:t>-TJ Krupka </a:t>
            </a:r>
          </a:p>
          <a:p>
            <a:pPr algn="ctr"/>
            <a:r>
              <a:rPr lang="cs-CZ" sz="2000" dirty="0" smtClean="0">
                <a:latin typeface="Arial Black" pitchFamily="34" charset="0"/>
              </a:rPr>
              <a:t>0:9(0:2)   </a:t>
            </a:r>
            <a:r>
              <a:rPr lang="cs-CZ" sz="1400" dirty="0" smtClean="0">
                <a:latin typeface="Arial Black" pitchFamily="34" charset="0"/>
              </a:rPr>
              <a:t>4.5.2014  20.kolo mladší žáci</a:t>
            </a:r>
            <a:endParaRPr lang="cs-CZ" sz="2000" dirty="0">
              <a:latin typeface="Arial Black" pitchFamily="34" charset="0"/>
            </a:endParaRPr>
          </a:p>
        </p:txBody>
      </p:sp>
      <p:sp>
        <p:nvSpPr>
          <p:cNvPr id="16" name="Obdélník 15"/>
          <p:cNvSpPr/>
          <p:nvPr/>
        </p:nvSpPr>
        <p:spPr>
          <a:xfrm>
            <a:off x="5647556" y="1243236"/>
            <a:ext cx="4423420" cy="2492990"/>
          </a:xfrm>
          <a:prstGeom prst="rect">
            <a:avLst/>
          </a:prstGeom>
        </p:spPr>
        <p:txBody>
          <a:bodyPr wrap="square">
            <a:spAutoFit/>
          </a:bodyPr>
          <a:lstStyle/>
          <a:p>
            <a:r>
              <a:rPr lang="cs-CZ" b="0" dirty="0" smtClean="0">
                <a:latin typeface="Arial" pitchFamily="34" charset="0"/>
                <a:cs typeface="Arial" pitchFamily="34" charset="0"/>
              </a:rPr>
              <a:t>V úvodu jara to vypadalo, že mladší žáci se výsledkově v krajském přeboru prosadí více než na podzim. Sehráli několik slibných zápasů, kde se rozhodovalo až v penaltách, ale nyní prochází herní krizí a výkony mají do ideálního stavu daleko. Krupka je s 28 body ve druhé polovině tabulky a očekáván byl vyrovnanější výkon. Již v první části si hosté vypracovali dostatečný náskok, který ve druhém dějství podstatně navršili. Naši mladší žáci však budou bojovat dál a zkusí to hned v úterý 6.5.2014 v pohárovém zápase v </a:t>
            </a:r>
            <a:r>
              <a:rPr lang="cs-CZ" b="0" dirty="0" err="1" smtClean="0">
                <a:latin typeface="Arial" pitchFamily="34" charset="0"/>
                <a:cs typeface="Arial" pitchFamily="34" charset="0"/>
              </a:rPr>
              <a:t>Brozanech</a:t>
            </a:r>
            <a:r>
              <a:rPr lang="cs-CZ" b="0" dirty="0" smtClean="0">
                <a:latin typeface="Arial" pitchFamily="34" charset="0"/>
                <a:cs typeface="Arial" pitchFamily="34" charset="0"/>
              </a:rPr>
              <a:t>.</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Šrotýř</a:t>
            </a:r>
            <a:r>
              <a:rPr lang="cs-CZ" b="0" dirty="0" smtClean="0">
                <a:latin typeface="Arial" pitchFamily="34" charset="0"/>
                <a:cs typeface="Arial" pitchFamily="34" charset="0"/>
              </a:rPr>
              <a:t>- Šedivý, </a:t>
            </a:r>
            <a:r>
              <a:rPr lang="cs-CZ" b="0" dirty="0" err="1" smtClean="0">
                <a:latin typeface="Arial" pitchFamily="34" charset="0"/>
                <a:cs typeface="Arial" pitchFamily="34" charset="0"/>
              </a:rPr>
              <a:t>Neméth</a:t>
            </a:r>
            <a:r>
              <a:rPr lang="cs-CZ" b="0" dirty="0" smtClean="0">
                <a:latin typeface="Arial" pitchFamily="34" charset="0"/>
                <a:cs typeface="Arial" pitchFamily="34" charset="0"/>
              </a:rPr>
              <a:t>, </a:t>
            </a:r>
            <a:r>
              <a:rPr lang="cs-CZ" b="0" dirty="0" err="1" smtClean="0">
                <a:latin typeface="Arial" pitchFamily="34" charset="0"/>
                <a:cs typeface="Arial" pitchFamily="34" charset="0"/>
              </a:rPr>
              <a:t>Vaszi</a:t>
            </a:r>
            <a:r>
              <a:rPr lang="cs-CZ" b="0" dirty="0" smtClean="0">
                <a:latin typeface="Arial" pitchFamily="34" charset="0"/>
                <a:cs typeface="Arial" pitchFamily="34" charset="0"/>
              </a:rPr>
              <a:t>, Kopecký, </a:t>
            </a:r>
            <a:r>
              <a:rPr lang="cs-CZ" b="0" dirty="0" err="1" smtClean="0">
                <a:latin typeface="Arial" pitchFamily="34" charset="0"/>
                <a:cs typeface="Arial" pitchFamily="34" charset="0"/>
              </a:rPr>
              <a:t>Müller</a:t>
            </a:r>
            <a:r>
              <a:rPr lang="cs-CZ" b="0" dirty="0" smtClean="0">
                <a:latin typeface="Arial" pitchFamily="34" charset="0"/>
                <a:cs typeface="Arial" pitchFamily="34" charset="0"/>
              </a:rPr>
              <a:t>, </a:t>
            </a:r>
          </a:p>
          <a:p>
            <a:r>
              <a:rPr lang="cs-CZ" b="0" dirty="0" smtClean="0">
                <a:latin typeface="Arial" pitchFamily="34" charset="0"/>
                <a:cs typeface="Arial" pitchFamily="34" charset="0"/>
              </a:rPr>
              <a:t>             Zeman, Možný, Kulhánek, </a:t>
            </a:r>
            <a:r>
              <a:rPr lang="cs-CZ" b="0" dirty="0" err="1" smtClean="0">
                <a:latin typeface="Arial" pitchFamily="34" charset="0"/>
                <a:cs typeface="Arial" pitchFamily="34" charset="0"/>
              </a:rPr>
              <a:t>Dopater</a:t>
            </a:r>
            <a:r>
              <a:rPr lang="cs-CZ" b="0" dirty="0" smtClean="0">
                <a:latin typeface="Arial" pitchFamily="34" charset="0"/>
                <a:cs typeface="Arial" pitchFamily="34" charset="0"/>
              </a:rPr>
              <a:t>, Špaček, Kadlec,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Vámoši</a:t>
            </a:r>
            <a:r>
              <a:rPr lang="cs-CZ" b="0" dirty="0" smtClean="0">
                <a:latin typeface="Arial" pitchFamily="34" charset="0"/>
                <a:cs typeface="Arial" pitchFamily="34" charset="0"/>
              </a:rPr>
              <a:t>,</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R.Hrdlička</a:t>
            </a:r>
            <a:r>
              <a:rPr lang="cs-CZ" b="0" dirty="0" smtClean="0">
                <a:latin typeface="Arial" pitchFamily="34" charset="0"/>
                <a:cs typeface="Arial" pitchFamily="34" charset="0"/>
              </a:rPr>
              <a:t>, </a:t>
            </a:r>
            <a:r>
              <a:rPr lang="cs-CZ" b="0" dirty="0" err="1" smtClean="0">
                <a:latin typeface="Arial" pitchFamily="34" charset="0"/>
                <a:cs typeface="Arial" pitchFamily="34" charset="0"/>
              </a:rPr>
              <a:t>Z</a:t>
            </a:r>
            <a:r>
              <a:rPr lang="cs-CZ" b="0" dirty="0" smtClean="0">
                <a:latin typeface="Arial" pitchFamily="34" charset="0"/>
                <a:cs typeface="Arial" pitchFamily="34" charset="0"/>
              </a:rPr>
              <a:t>.</a:t>
            </a:r>
            <a:r>
              <a:rPr lang="cs-CZ" b="0" dirty="0" err="1" smtClean="0">
                <a:latin typeface="Arial" pitchFamily="34" charset="0"/>
                <a:cs typeface="Arial" pitchFamily="34" charset="0"/>
              </a:rPr>
              <a:t>Németh</a:t>
            </a:r>
            <a:endParaRPr lang="cs-CZ" b="0" dirty="0">
              <a:latin typeface="Arial" pitchFamily="34" charset="0"/>
              <a:cs typeface="Arial" pitchFamily="34" charset="0"/>
            </a:endParaRPr>
          </a:p>
        </p:txBody>
      </p:sp>
      <p:graphicFrame>
        <p:nvGraphicFramePr>
          <p:cNvPr id="14" name="Tabulka 13"/>
          <p:cNvGraphicFramePr>
            <a:graphicFrameLocks noGrp="1"/>
          </p:cNvGraphicFramePr>
          <p:nvPr/>
        </p:nvGraphicFramePr>
        <p:xfrm>
          <a:off x="5431533" y="3763516"/>
          <a:ext cx="4639565" cy="3162300"/>
        </p:xfrm>
        <a:graphic>
          <a:graphicData uri="http://schemas.openxmlformats.org/drawingml/2006/table">
            <a:tbl>
              <a:tblPr/>
              <a:tblGrid>
                <a:gridCol w="417979">
                  <a:extLst>
                    <a:ext uri="{9D8B030D-6E8A-4147-A177-3AD203B41FA5}">
                      <a16:colId xmlns:a16="http://schemas.microsoft.com/office/drawing/2014/main" val="20000"/>
                    </a:ext>
                  </a:extLst>
                </a:gridCol>
                <a:gridCol w="1280807">
                  <a:extLst>
                    <a:ext uri="{9D8B030D-6E8A-4147-A177-3AD203B41FA5}">
                      <a16:colId xmlns:a16="http://schemas.microsoft.com/office/drawing/2014/main" val="20001"/>
                    </a:ext>
                  </a:extLst>
                </a:gridCol>
                <a:gridCol w="298556">
                  <a:extLst>
                    <a:ext uri="{9D8B030D-6E8A-4147-A177-3AD203B41FA5}">
                      <a16:colId xmlns:a16="http://schemas.microsoft.com/office/drawing/2014/main" val="20002"/>
                    </a:ext>
                  </a:extLst>
                </a:gridCol>
                <a:gridCol w="298556">
                  <a:extLst>
                    <a:ext uri="{9D8B030D-6E8A-4147-A177-3AD203B41FA5}">
                      <a16:colId xmlns:a16="http://schemas.microsoft.com/office/drawing/2014/main" val="20003"/>
                    </a:ext>
                  </a:extLst>
                </a:gridCol>
                <a:gridCol w="298556">
                  <a:extLst>
                    <a:ext uri="{9D8B030D-6E8A-4147-A177-3AD203B41FA5}">
                      <a16:colId xmlns:a16="http://schemas.microsoft.com/office/drawing/2014/main" val="20004"/>
                    </a:ext>
                  </a:extLst>
                </a:gridCol>
                <a:gridCol w="298556">
                  <a:extLst>
                    <a:ext uri="{9D8B030D-6E8A-4147-A177-3AD203B41FA5}">
                      <a16:colId xmlns:a16="http://schemas.microsoft.com/office/drawing/2014/main" val="20005"/>
                    </a:ext>
                  </a:extLst>
                </a:gridCol>
                <a:gridCol w="346326">
                  <a:extLst>
                    <a:ext uri="{9D8B030D-6E8A-4147-A177-3AD203B41FA5}">
                      <a16:colId xmlns:a16="http://schemas.microsoft.com/office/drawing/2014/main" val="20006"/>
                    </a:ext>
                  </a:extLst>
                </a:gridCol>
                <a:gridCol w="886712">
                  <a:extLst>
                    <a:ext uri="{9D8B030D-6E8A-4147-A177-3AD203B41FA5}">
                      <a16:colId xmlns:a16="http://schemas.microsoft.com/office/drawing/2014/main" val="20007"/>
                    </a:ext>
                  </a:extLst>
                </a:gridCol>
                <a:gridCol w="513517">
                  <a:extLst>
                    <a:ext uri="{9D8B030D-6E8A-4147-A177-3AD203B41FA5}">
                      <a16:colId xmlns:a16="http://schemas.microsoft.com/office/drawing/2014/main" val="20008"/>
                    </a:ext>
                  </a:extLst>
                </a:gridCol>
              </a:tblGrid>
              <a:tr h="361950">
                <a:tc gridSpan="9">
                  <a:txBody>
                    <a:bodyPr/>
                    <a:lstStyle/>
                    <a:p>
                      <a:pPr algn="ctr" fontAlgn="ctr"/>
                      <a:r>
                        <a:rPr lang="cs-CZ" sz="1200" b="0" i="0" u="none" strike="noStrike">
                          <a:solidFill>
                            <a:srgbClr val="000000"/>
                          </a:solidFill>
                          <a:latin typeface="Arial Black"/>
                        </a:rPr>
                        <a:t>Krajský přebor mladších žáků po 21.kole 2013-14</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solidFill>
                      <a:srgbClr val="FF99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0025">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Jun.Děčín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169:18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200025">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Ervěnice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96:41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00025">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Litoměřice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76:47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200025">
                <a:tc>
                  <a:txBody>
                    <a:bodyPr/>
                    <a:lstStyle/>
                    <a:p>
                      <a:pPr algn="ctr" fontAlgn="ctr"/>
                      <a:r>
                        <a:rPr lang="cs-CZ" sz="1000" b="0"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Souš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71:57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00025">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Louny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62:59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200025">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T.Kadaň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83:51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00025">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Krupka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70:66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200025">
                <a:tc>
                  <a:txBody>
                    <a:bodyPr/>
                    <a:lstStyle/>
                    <a:p>
                      <a:pPr algn="ctr" fontAlgn="ctr"/>
                      <a:r>
                        <a:rPr lang="cs-CZ" sz="1000" b="1" i="0" u="none" strike="noStrike">
                          <a:solidFill>
                            <a:srgbClr val="000000"/>
                          </a:solidFill>
                          <a:latin typeface="Arial Black"/>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Bílina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67:67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00025">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SK Roudnice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58:62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9"/>
                  </a:ext>
                </a:extLst>
              </a:tr>
              <a:tr h="200025">
                <a:tc>
                  <a:txBody>
                    <a:bodyPr/>
                    <a:lstStyle/>
                    <a:p>
                      <a:pPr algn="ctr" fontAlgn="ctr"/>
                      <a:r>
                        <a:rPr lang="cs-CZ" sz="1000" b="1" i="0" u="none" strike="noStrike">
                          <a:solidFill>
                            <a:srgbClr val="000000"/>
                          </a:solidFill>
                          <a:latin typeface="Arial Black"/>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Žatec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51:68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latin typeface="Arial Black"/>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00025">
                <a:tc>
                  <a:txBody>
                    <a:bodyPr/>
                    <a:lstStyle/>
                    <a:p>
                      <a:pPr algn="ctr" fontAlgn="ctr"/>
                      <a:r>
                        <a:rPr lang="cs-CZ" sz="1000" b="1" i="0" u="none" strike="noStrike">
                          <a:solidFill>
                            <a:srgbClr val="000000"/>
                          </a:solidFill>
                          <a:latin typeface="Arial Black"/>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Neštěmice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57:88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1"/>
                  </a:ext>
                </a:extLst>
              </a:tr>
              <a:tr h="200025">
                <a:tc>
                  <a:txBody>
                    <a:bodyPr/>
                    <a:lstStyle/>
                    <a:p>
                      <a:pPr algn="ctr" fontAlgn="ctr"/>
                      <a:r>
                        <a:rPr lang="cs-CZ" sz="1000" b="0" i="0" u="none" strike="noStrike">
                          <a:solidFill>
                            <a:srgbClr val="000000"/>
                          </a:solidFill>
                          <a:latin typeface="Arial Black"/>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Košťany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32:98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00025">
                <a:tc>
                  <a:txBody>
                    <a:bodyPr/>
                    <a:lstStyle/>
                    <a:p>
                      <a:pPr algn="ctr" fontAlgn="ctr"/>
                      <a:r>
                        <a:rPr lang="cs-CZ" sz="1000" b="0" i="0" u="none" strike="noStrike">
                          <a:solidFill>
                            <a:srgbClr val="000000"/>
                          </a:solidFill>
                          <a:latin typeface="Arial Black"/>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Brozany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21:94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13"/>
                  </a:ext>
                </a:extLst>
              </a:tr>
              <a:tr h="200025">
                <a:tc>
                  <a:txBody>
                    <a:bodyPr/>
                    <a:lstStyle/>
                    <a:p>
                      <a:pPr algn="ctr" fontAlgn="ctr"/>
                      <a:r>
                        <a:rPr lang="cs-CZ" sz="1000" b="0" i="0" u="none" strike="noStrike">
                          <a:solidFill>
                            <a:srgbClr val="000000"/>
                          </a:solidFill>
                          <a:latin typeface="Arial Black"/>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Štětí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a:solidFill>
                            <a:srgbClr val="000000"/>
                          </a:solidFill>
                          <a:latin typeface="Arial Black"/>
                        </a:rPr>
                        <a:t>34:131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0" i="0" u="none" strike="noStrike" dirty="0">
                          <a:solidFill>
                            <a:srgbClr val="000000"/>
                          </a:solidFill>
                          <a:latin typeface="Arial Black"/>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4"/>
                  </a:ext>
                </a:extLst>
              </a:tr>
            </a:tbl>
          </a:graphicData>
        </a:graphic>
      </p:graphicFrame>
      <p:pic>
        <p:nvPicPr>
          <p:cNvPr id="5122" name="Picture 17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8" name="Obdélník 7"/>
          <p:cNvSpPr/>
          <p:nvPr/>
        </p:nvSpPr>
        <p:spPr>
          <a:xfrm>
            <a:off x="5575548" y="667172"/>
            <a:ext cx="4495428" cy="6370975"/>
          </a:xfrm>
          <a:prstGeom prst="rect">
            <a:avLst/>
          </a:prstGeom>
        </p:spPr>
        <p:txBody>
          <a:bodyPr wrap="square">
            <a:spAutoFit/>
          </a:bodyPr>
          <a:lstStyle/>
          <a:p>
            <a:r>
              <a:rPr lang="cs-CZ" b="0" dirty="0" smtClean="0">
                <a:latin typeface="Arial" pitchFamily="34" charset="0"/>
                <a:cs typeface="Arial" pitchFamily="34" charset="0"/>
              </a:rPr>
              <a:t>Do té doby největší šanci si vypracovalo naše mužstvo. Chybu v rozehrávce vystihl Stejskal, posunul na Tichého, ten na </a:t>
            </a:r>
            <a:r>
              <a:rPr lang="cs-CZ" b="0" dirty="0" err="1" smtClean="0">
                <a:latin typeface="Arial" pitchFamily="34" charset="0"/>
                <a:cs typeface="Arial" pitchFamily="34" charset="0"/>
              </a:rPr>
              <a:t>Rejmana</a:t>
            </a:r>
            <a:r>
              <a:rPr lang="cs-CZ" b="0" dirty="0" smtClean="0">
                <a:latin typeface="Arial" pitchFamily="34" charset="0"/>
                <a:cs typeface="Arial" pitchFamily="34" charset="0"/>
              </a:rPr>
              <a:t>, který ale příliš dlouho váhal se zakončením, až si ho domácí brankář vychutnal. O to více smutná chvilka, protože hned z protiútoku domácí po nepřehledné situaci dotlačili míč za záda našeho brankáře na 1:0. Druhou půlku jsme zkusili trochu aktivněji, ale byla to spíše voda na mlýn domácích, kteří hned ve 47. minutě vnikli po pravé straně do našeho vápna a proti střele Macháčka musel úspěšně zasahovat </a:t>
            </a:r>
            <a:r>
              <a:rPr lang="cs-CZ" b="0" dirty="0" err="1" smtClean="0">
                <a:latin typeface="Arial" pitchFamily="34" charset="0"/>
                <a:cs typeface="Arial" pitchFamily="34" charset="0"/>
              </a:rPr>
              <a:t>Michovský</a:t>
            </a:r>
            <a:r>
              <a:rPr lang="cs-CZ" b="0" dirty="0" smtClean="0">
                <a:latin typeface="Arial" pitchFamily="34" charset="0"/>
                <a:cs typeface="Arial" pitchFamily="34" charset="0"/>
              </a:rPr>
              <a:t>. Obrana ho znova nechala na holičkách v 51. minutě., když Šimral nezvládl rozehrávku ve středu hřiště a tím otevřel cestu k zakončení Pavlíčkovi na 2:0. Nepříznivý scénář druhého poločasu pokračoval nadále. 57. minuta a míč jen o několik centimetrů proletěl kolem naší levé tyče, v 68. minutě jsme nestačili reagovat na rychlou kombinaci a diváci, kteří už viděli míč v naší síti, se chytali za hlavu. V 73. minutě se po pravé straně na opačné straně hřiště dostal k nahrávce na volného </a:t>
            </a:r>
            <a:r>
              <a:rPr lang="cs-CZ" b="0" dirty="0" err="1" smtClean="0">
                <a:latin typeface="Arial" pitchFamily="34" charset="0"/>
                <a:cs typeface="Arial" pitchFamily="34" charset="0"/>
              </a:rPr>
              <a:t>Kuclera</a:t>
            </a:r>
            <a:r>
              <a:rPr lang="cs-CZ" b="0" dirty="0" smtClean="0">
                <a:latin typeface="Arial" pitchFamily="34" charset="0"/>
                <a:cs typeface="Arial" pitchFamily="34" charset="0"/>
              </a:rPr>
              <a:t> střídající Kala a rázem bylo po brance na 1:2 ze zápasu drama. 10 minut před koncem branku vstřelil </a:t>
            </a:r>
            <a:r>
              <a:rPr lang="cs-CZ" b="0" dirty="0" err="1" smtClean="0">
                <a:latin typeface="Arial" pitchFamily="34" charset="0"/>
                <a:cs typeface="Arial" pitchFamily="34" charset="0"/>
              </a:rPr>
              <a:t>štětský</a:t>
            </a:r>
            <a:r>
              <a:rPr lang="cs-CZ" b="0" dirty="0" smtClean="0">
                <a:latin typeface="Arial" pitchFamily="34" charset="0"/>
                <a:cs typeface="Arial" pitchFamily="34" charset="0"/>
              </a:rPr>
              <a:t> </a:t>
            </a:r>
            <a:r>
              <a:rPr lang="cs-CZ" b="0" dirty="0" err="1" smtClean="0">
                <a:latin typeface="Arial" pitchFamily="34" charset="0"/>
                <a:cs typeface="Arial" pitchFamily="34" charset="0"/>
              </a:rPr>
              <a:t>Malák</a:t>
            </a:r>
            <a:r>
              <a:rPr lang="cs-CZ" b="0" dirty="0" smtClean="0">
                <a:latin typeface="Arial" pitchFamily="34" charset="0"/>
                <a:cs typeface="Arial" pitchFamily="34" charset="0"/>
              </a:rPr>
              <a:t>, ale objektivně nutno přiznat, že se jednalo o ofsajd. Do dobré střelecké pozice se dostal i </a:t>
            </a:r>
            <a:r>
              <a:rPr lang="cs-CZ" b="0" dirty="0" err="1" smtClean="0">
                <a:latin typeface="Arial" pitchFamily="34" charset="0"/>
                <a:cs typeface="Arial" pitchFamily="34" charset="0"/>
              </a:rPr>
              <a:t>Gabčo</a:t>
            </a:r>
            <a:r>
              <a:rPr lang="cs-CZ" b="0" dirty="0" smtClean="0">
                <a:latin typeface="Arial" pitchFamily="34" charset="0"/>
                <a:cs typeface="Arial" pitchFamily="34" charset="0"/>
              </a:rPr>
              <a:t>, ale mezi 4 hráči neprošel. V závěru jsme měli několik dalších možností, ale asistent rozhodčího zvedal praporek, že kdyby měl 2, tak je zvedne. Nebyl to zrovna nejhezčí závěr sobotního dopoledního utkání. Domácí nakonec 3 body uhájili a naše záchrana v divizní soutěži už se po našem propadnutí na poslední místo tabulky dostává do oblasti teorie.</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Kucler</a:t>
            </a:r>
            <a:r>
              <a:rPr lang="cs-CZ" b="0" dirty="0" smtClean="0">
                <a:latin typeface="Arial" pitchFamily="34" charset="0"/>
                <a:cs typeface="Arial" pitchFamily="34" charset="0"/>
              </a:rPr>
              <a:t> 1</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Michovský</a:t>
            </a:r>
            <a:r>
              <a:rPr lang="cs-CZ" b="0" dirty="0" smtClean="0">
                <a:latin typeface="Arial" pitchFamily="34" charset="0"/>
                <a:cs typeface="Arial" pitchFamily="34" charset="0"/>
              </a:rPr>
              <a:t>-</a:t>
            </a:r>
            <a:r>
              <a:rPr lang="cs-CZ" b="0" dirty="0" err="1" smtClean="0">
                <a:latin typeface="Arial" pitchFamily="34" charset="0"/>
                <a:cs typeface="Arial" pitchFamily="34" charset="0"/>
              </a:rPr>
              <a:t>Ransdorf</a:t>
            </a:r>
            <a:r>
              <a:rPr lang="cs-CZ" b="0" dirty="0" smtClean="0">
                <a:latin typeface="Arial" pitchFamily="34" charset="0"/>
                <a:cs typeface="Arial" pitchFamily="34" charset="0"/>
              </a:rPr>
              <a:t>(82.Poráč), Tůma, </a:t>
            </a:r>
            <a:r>
              <a:rPr lang="cs-CZ" b="0" dirty="0" err="1" smtClean="0">
                <a:latin typeface="Arial" pitchFamily="34" charset="0"/>
                <a:cs typeface="Arial" pitchFamily="34" charset="0"/>
              </a:rPr>
              <a:t>Šmidrkal</a:t>
            </a:r>
            <a:r>
              <a:rPr lang="cs-CZ" b="0" dirty="0" smtClean="0">
                <a:latin typeface="Arial" pitchFamily="34" charset="0"/>
                <a:cs typeface="Arial" pitchFamily="34" charset="0"/>
              </a:rPr>
              <a:t>, </a:t>
            </a:r>
          </a:p>
          <a:p>
            <a:r>
              <a:rPr lang="cs-CZ" b="0" dirty="0" smtClean="0">
                <a:latin typeface="Arial" pitchFamily="34" charset="0"/>
                <a:cs typeface="Arial" pitchFamily="34" charset="0"/>
              </a:rPr>
              <a:t>               Mencl-Šimral, </a:t>
            </a:r>
            <a:r>
              <a:rPr lang="cs-CZ" b="0" dirty="0" err="1" smtClean="0">
                <a:latin typeface="Arial" pitchFamily="34" charset="0"/>
                <a:cs typeface="Arial" pitchFamily="34" charset="0"/>
              </a:rPr>
              <a:t>Rejman</a:t>
            </a:r>
            <a:r>
              <a:rPr lang="cs-CZ" b="0" dirty="0" smtClean="0">
                <a:latin typeface="Arial" pitchFamily="34" charset="0"/>
                <a:cs typeface="Arial" pitchFamily="34" charset="0"/>
              </a:rPr>
              <a:t>(51.Kala), </a:t>
            </a:r>
            <a:r>
              <a:rPr lang="cs-CZ" b="0" dirty="0" err="1" smtClean="0">
                <a:latin typeface="Arial" pitchFamily="34" charset="0"/>
                <a:cs typeface="Arial" pitchFamily="34" charset="0"/>
              </a:rPr>
              <a:t>Malák</a:t>
            </a:r>
            <a:r>
              <a:rPr lang="cs-CZ" b="0" dirty="0" smtClean="0">
                <a:latin typeface="Arial" pitchFamily="34" charset="0"/>
                <a:cs typeface="Arial" pitchFamily="34" charset="0"/>
              </a:rPr>
              <a:t>, </a:t>
            </a:r>
            <a:r>
              <a:rPr lang="cs-CZ" b="0" dirty="0" err="1" smtClean="0">
                <a:latin typeface="Arial" pitchFamily="34" charset="0"/>
                <a:cs typeface="Arial" pitchFamily="34" charset="0"/>
              </a:rPr>
              <a:t>Kucler</a:t>
            </a:r>
            <a:r>
              <a:rPr lang="cs-CZ" b="0" dirty="0" smtClean="0">
                <a:latin typeface="Arial" pitchFamily="34" charset="0"/>
                <a:cs typeface="Arial" pitchFamily="34" charset="0"/>
              </a:rPr>
              <a:t>,   </a:t>
            </a:r>
          </a:p>
          <a:p>
            <a:r>
              <a:rPr lang="cs-CZ" b="0" dirty="0" smtClean="0">
                <a:latin typeface="Arial" pitchFamily="34" charset="0"/>
                <a:cs typeface="Arial" pitchFamily="34" charset="0"/>
              </a:rPr>
              <a:t>                Stejskal- Tichý(72.Gabčo)</a:t>
            </a:r>
          </a:p>
          <a:p>
            <a:r>
              <a:rPr lang="cs-CZ" b="0" u="sng" dirty="0" smtClean="0">
                <a:latin typeface="Arial" pitchFamily="34" charset="0"/>
                <a:cs typeface="Arial" pitchFamily="34" charset="0"/>
              </a:rPr>
              <a:t>Připraveni</a:t>
            </a:r>
            <a:r>
              <a:rPr lang="cs-CZ" b="0" dirty="0" smtClean="0">
                <a:latin typeface="Arial" pitchFamily="34" charset="0"/>
                <a:cs typeface="Arial" pitchFamily="34" charset="0"/>
              </a:rPr>
              <a:t>: Doležal, Malý, Toman</a:t>
            </a: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Kyncl, </a:t>
            </a:r>
            <a:r>
              <a:rPr lang="cs-CZ" b="0" dirty="0" err="1" smtClean="0">
                <a:latin typeface="Arial" pitchFamily="34" charset="0"/>
                <a:cs typeface="Arial" pitchFamily="34" charset="0"/>
              </a:rPr>
              <a:t>Teuber</a:t>
            </a:r>
            <a:r>
              <a:rPr lang="cs-CZ" b="0" dirty="0" smtClean="0">
                <a:latin typeface="Arial" pitchFamily="34" charset="0"/>
                <a:cs typeface="Arial" pitchFamily="34" charset="0"/>
              </a:rPr>
              <a:t> </a:t>
            </a:r>
            <a:r>
              <a:rPr lang="cs-CZ" b="0" u="sng" dirty="0" smtClean="0">
                <a:latin typeface="Arial" pitchFamily="34" charset="0"/>
                <a:cs typeface="Arial" pitchFamily="34" charset="0"/>
              </a:rPr>
              <a:t>Delegá</a:t>
            </a:r>
            <a:r>
              <a:rPr lang="cs-CZ" b="0" dirty="0" smtClean="0">
                <a:latin typeface="Arial" pitchFamily="34" charset="0"/>
                <a:cs typeface="Arial" pitchFamily="34" charset="0"/>
              </a:rPr>
              <a:t>t: </a:t>
            </a:r>
            <a:r>
              <a:rPr lang="cs-CZ" b="0" dirty="0" err="1" smtClean="0">
                <a:latin typeface="Arial" pitchFamily="34" charset="0"/>
                <a:cs typeface="Arial" pitchFamily="34" charset="0"/>
              </a:rPr>
              <a:t>Kroh</a:t>
            </a:r>
            <a:endParaRPr lang="cs-CZ" b="0" dirty="0">
              <a:latin typeface="Arial" pitchFamily="34" charset="0"/>
              <a:cs typeface="Arial" pitchFamily="34" charset="0"/>
            </a:endParaRPr>
          </a:p>
        </p:txBody>
      </p:sp>
      <p:sp>
        <p:nvSpPr>
          <p:cNvPr id="10" name="TextovéPole 9"/>
          <p:cNvSpPr txBox="1"/>
          <p:nvPr/>
        </p:nvSpPr>
        <p:spPr>
          <a:xfrm>
            <a:off x="5935588" y="235124"/>
            <a:ext cx="4032448" cy="276999"/>
          </a:xfrm>
          <a:prstGeom prst="rect">
            <a:avLst/>
          </a:prstGeom>
          <a:solidFill>
            <a:srgbClr val="FFFF99"/>
          </a:solidFill>
        </p:spPr>
        <p:txBody>
          <a:bodyPr wrap="square" rtlCol="0">
            <a:spAutoFit/>
          </a:bodyPr>
          <a:lstStyle/>
          <a:p>
            <a:pPr algn="ctr"/>
            <a:r>
              <a:rPr lang="cs-CZ" dirty="0" smtClean="0">
                <a:latin typeface="Bell MT" pitchFamily="18" charset="0"/>
              </a:rPr>
              <a:t>Pokračování zápasu s Lovosicemi</a:t>
            </a:r>
            <a:endParaRPr lang="cs-CZ" dirty="0">
              <a:latin typeface="Bell MT" pitchFamily="18" charset="0"/>
            </a:endParaRPr>
          </a:p>
        </p:txBody>
      </p:sp>
      <p:pic>
        <p:nvPicPr>
          <p:cNvPr id="6220" name="Picture 76"/>
          <p:cNvPicPr>
            <a:picLocks noChangeAspect="1" noChangeArrowheads="1"/>
          </p:cNvPicPr>
          <p:nvPr/>
        </p:nvPicPr>
        <p:blipFill>
          <a:blip r:embed="rId3" cstate="print"/>
          <a:srcRect/>
          <a:stretch>
            <a:fillRect/>
          </a:stretch>
        </p:blipFill>
        <p:spPr bwMode="auto">
          <a:xfrm>
            <a:off x="8527876" y="6283796"/>
            <a:ext cx="1512168" cy="720080"/>
          </a:xfrm>
          <a:prstGeom prst="rect">
            <a:avLst/>
          </a:prstGeom>
          <a:noFill/>
          <a:ln w="9525">
            <a:noFill/>
            <a:miter lim="800000"/>
            <a:headEnd/>
            <a:tailEnd/>
          </a:ln>
        </p:spPr>
      </p:pic>
      <p:sp>
        <p:nvSpPr>
          <p:cNvPr id="11" name="TextovéPole 10"/>
          <p:cNvSpPr txBox="1"/>
          <p:nvPr/>
        </p:nvSpPr>
        <p:spPr>
          <a:xfrm>
            <a:off x="174948" y="1603276"/>
            <a:ext cx="4392488" cy="754053"/>
          </a:xfrm>
          <a:prstGeom prst="rect">
            <a:avLst/>
          </a:prstGeom>
          <a:blipFill dpi="0" rotWithShape="1">
            <a:blip r:embed="rId4" cstate="print">
              <a:alphaModFix amt="55000"/>
            </a:blip>
            <a:srcRect/>
            <a:stretch>
              <a:fillRect/>
            </a:stretch>
          </a:blipFill>
        </p:spPr>
        <p:txBody>
          <a:bodyPr wrap="square" rtlCol="0">
            <a:spAutoFit/>
          </a:bodyPr>
          <a:lstStyle/>
          <a:p>
            <a:pPr algn="ctr"/>
            <a:r>
              <a:rPr lang="cs-CZ" sz="2300" dirty="0" smtClean="0">
                <a:solidFill>
                  <a:srgbClr val="D60093"/>
                </a:solidFill>
                <a:latin typeface="Arial Black" pitchFamily="34" charset="0"/>
              </a:rPr>
              <a:t>FK </a:t>
            </a:r>
            <a:r>
              <a:rPr lang="cs-CZ" sz="2300" dirty="0" err="1" smtClean="0">
                <a:solidFill>
                  <a:srgbClr val="D60093"/>
                </a:solidFill>
                <a:latin typeface="Arial Black" pitchFamily="34" charset="0"/>
              </a:rPr>
              <a:t>Baník</a:t>
            </a:r>
            <a:r>
              <a:rPr lang="cs-CZ" sz="2300" dirty="0" smtClean="0">
                <a:solidFill>
                  <a:srgbClr val="D60093"/>
                </a:solidFill>
                <a:latin typeface="Arial Black" pitchFamily="34" charset="0"/>
              </a:rPr>
              <a:t> Souš– SK </a:t>
            </a:r>
            <a:r>
              <a:rPr lang="cs-CZ" sz="2300" dirty="0" err="1" smtClean="0">
                <a:solidFill>
                  <a:srgbClr val="D60093"/>
                </a:solidFill>
                <a:latin typeface="Arial Black" pitchFamily="34" charset="0"/>
              </a:rPr>
              <a:t>Štětí</a:t>
            </a:r>
            <a:endParaRPr lang="cs-CZ" sz="2300" dirty="0" smtClean="0">
              <a:solidFill>
                <a:srgbClr val="D60093"/>
              </a:solidFill>
              <a:latin typeface="Arial Black" pitchFamily="34" charset="0"/>
            </a:endParaRPr>
          </a:p>
          <a:p>
            <a:pPr algn="ctr"/>
            <a:r>
              <a:rPr lang="cs-CZ" sz="2000" dirty="0" smtClean="0">
                <a:latin typeface="Arial Black" pitchFamily="34" charset="0"/>
              </a:rPr>
              <a:t>3:1(2:0)   11.5.2014  21.kolo</a:t>
            </a:r>
            <a:endParaRPr lang="cs-CZ" sz="2000" dirty="0">
              <a:latin typeface="Arial Black" pitchFamily="34" charset="0"/>
            </a:endParaRPr>
          </a:p>
        </p:txBody>
      </p:sp>
      <p:sp>
        <p:nvSpPr>
          <p:cNvPr id="13" name="TextovéPole 12"/>
          <p:cNvSpPr txBox="1"/>
          <p:nvPr/>
        </p:nvSpPr>
        <p:spPr>
          <a:xfrm>
            <a:off x="174948" y="163116"/>
            <a:ext cx="4392488" cy="1323439"/>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pPr algn="ctr"/>
            <a:r>
              <a:rPr lang="cs-CZ" sz="1600" dirty="0" smtClean="0">
                <a:latin typeface="Tahoma" pitchFamily="34" charset="0"/>
                <a:ea typeface="Tahoma" pitchFamily="34" charset="0"/>
                <a:cs typeface="Tahoma" pitchFamily="34" charset="0"/>
              </a:rPr>
              <a:t>Trenér mladších žáků René Hrdlička se krásně rozepsal o výkonu  mladších žáků v Souši. Z jeho referátu byla cítit spokojenost a jediné co chybělo byl výsledek, který by přinesl body.</a:t>
            </a:r>
            <a:endParaRPr lang="cs-CZ" sz="1600" dirty="0">
              <a:latin typeface="Tahoma" pitchFamily="34" charset="0"/>
              <a:ea typeface="Tahoma" pitchFamily="34" charset="0"/>
              <a:cs typeface="Tahoma" pitchFamily="34" charset="0"/>
            </a:endParaRPr>
          </a:p>
        </p:txBody>
      </p:sp>
      <p:sp>
        <p:nvSpPr>
          <p:cNvPr id="2" name="Rectangle 76"/>
          <p:cNvSpPr>
            <a:spLocks noChangeArrowheads="1"/>
          </p:cNvSpPr>
          <p:nvPr/>
        </p:nvSpPr>
        <p:spPr bwMode="auto">
          <a:xfrm>
            <a:off x="246956" y="2415689"/>
            <a:ext cx="453650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I.poločas:</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Začátek zápasu nám herně utekl  v 8.minutě jsme inkasovali GÓL na stav 1:0 pro domácí. Hra se ihned zlepšila  celý poločas jsme měli více za hry,jen naši střelci se netrefit a netrefit .Posledních 8.minut před koncem poločasu jsme dost polevili a nechali se zatlačit a těsně před ukončením poločasu naše obrana zaváhala  na dorážku  domácích do odkryté branky a odcházelo se za stavu 2:0 pro domácí.</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II.poločas</a:t>
            </a: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Druhý poločas jsme nastoupili s více útočnou hrou.Míč jsme měli více na svých kopačkách a hrnul se jeden útok za útokem na domácí bránu. A odměna přišla ve 44.minutě,když Adam Špaček poslal míč Patrikovi Možnému a ten zakončil gólem a snížil na rozdíl jednoho gólu 2:1. Na hřišti jsme byli všude,neustále jsme drželi míč ,jen na dvě střely,se kterými si poradil náš brankář Lukáš </a:t>
            </a:r>
            <a:r>
              <a:rPr kumimoji="0" lang="cs-CZ"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Šrotýř</a:t>
            </a: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 53 minutě přišla další naše šance </a:t>
            </a:r>
            <a:r>
              <a:rPr kumimoji="0" lang="cs-CZ"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J.Kacálkem</a:t>
            </a: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,který jen trefil soupeřovu TYČ. Neustále jsme tlačili a věřili v naše vyrovnání. Radost nepřišla.V 59.minutě když už jsme více měli otevřenou hru do útoku jsme inkasovali gól na konečný stav 3:1 pro domácí SOUŠ.</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PS: tento zápas jsme měli více pod kontrolou a více za hry,jen škoda pro nás jsme nevyužívali naše šance,ale dětem moc děkujeme</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Sestava</a:t>
            </a: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cs-CZ"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Šrotýř</a:t>
            </a: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Lukáš , Šedivý </a:t>
            </a:r>
            <a:r>
              <a:rPr kumimoji="0" lang="cs-CZ"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Jůlius</a:t>
            </a: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cs-CZ"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Neméth</a:t>
            </a: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Tomáš , </a:t>
            </a:r>
            <a:r>
              <a:rPr kumimoji="0" lang="cs-CZ"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Dopater</a:t>
            </a: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Tomáš , </a:t>
            </a:r>
            <a:r>
              <a:rPr kumimoji="0" lang="cs-CZ"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Kacálek</a:t>
            </a: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Tomáš , Kadlec Petr , Možný Patrik(K) , </a:t>
            </a:r>
            <a:r>
              <a:rPr kumimoji="0" lang="cs-CZ"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Kulhánech</a:t>
            </a: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Michal , Kopecký Roman , Špaček Adam , Ladič Ladislav       </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Jediný gól střelil  Možný patrik.</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Picture 171"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196052</TotalTime>
  <Words>6893</Words>
  <Application>Microsoft Office PowerPoint</Application>
  <PresentationFormat>Vlastní</PresentationFormat>
  <Paragraphs>1628</Paragraphs>
  <Slides>22</Slides>
  <Notes>15</Notes>
  <HiddenSlides>0</HiddenSlides>
  <MMClips>0</MMClips>
  <ScaleCrop>false</ScaleCrop>
  <HeadingPairs>
    <vt:vector size="6" baseType="variant">
      <vt:variant>
        <vt:lpstr>Použitá písma</vt:lpstr>
      </vt:variant>
      <vt:variant>
        <vt:i4>48</vt:i4>
      </vt:variant>
      <vt:variant>
        <vt:lpstr>Motiv</vt:lpstr>
      </vt:variant>
      <vt:variant>
        <vt:i4>1</vt:i4>
      </vt:variant>
      <vt:variant>
        <vt:lpstr>Nadpisy snímků</vt:lpstr>
      </vt:variant>
      <vt:variant>
        <vt:i4>22</vt:i4>
      </vt:variant>
    </vt:vector>
  </HeadingPairs>
  <TitlesOfParts>
    <vt:vector size="71" baseType="lpstr">
      <vt:lpstr>Batang</vt:lpstr>
      <vt:lpstr>DFKai-SB</vt:lpstr>
      <vt:lpstr>FangSong</vt:lpstr>
      <vt:lpstr>Gungsuh</vt:lpstr>
      <vt:lpstr>Meiryo</vt:lpstr>
      <vt:lpstr>MS Gothic</vt:lpstr>
      <vt:lpstr>MS Mincho</vt:lpstr>
      <vt:lpstr>MS PGothic</vt:lpstr>
      <vt:lpstr>Aharoni</vt:lpstr>
      <vt:lpstr>Albertus MT</vt:lpstr>
      <vt:lpstr>Andalus</vt:lpstr>
      <vt:lpstr>Arial</vt:lpstr>
      <vt:lpstr>Arial Black</vt:lpstr>
      <vt:lpstr>Arial Rounded MT Bold</vt:lpstr>
      <vt:lpstr>Baskerville Old Face</vt:lpstr>
      <vt:lpstr>Bauhaus 93</vt:lpstr>
      <vt:lpstr>Bell MT</vt:lpstr>
      <vt:lpstr>Bookman Old Style</vt:lpstr>
      <vt:lpstr>Calibri</vt:lpstr>
      <vt:lpstr>Calisto MT</vt:lpstr>
      <vt:lpstr>Cambria</vt:lpstr>
      <vt:lpstr>Cambria Math</vt:lpstr>
      <vt:lpstr>Candara</vt:lpstr>
      <vt:lpstr>Castellar</vt:lpstr>
      <vt:lpstr>Centaur</vt:lpstr>
      <vt:lpstr>Century</vt:lpstr>
      <vt:lpstr>Century Gothic</vt:lpstr>
      <vt:lpstr>Comic Sans MS</vt:lpstr>
      <vt:lpstr>Eras Bold ITC</vt:lpstr>
      <vt:lpstr>Eras Demi ITC</vt:lpstr>
      <vt:lpstr>Gill Sans MT</vt:lpstr>
      <vt:lpstr>Gill Sans Ultra Bold</vt:lpstr>
      <vt:lpstr>Gisha</vt:lpstr>
      <vt:lpstr>Impact</vt:lpstr>
      <vt:lpstr>ISOCPEUR</vt:lpstr>
      <vt:lpstr>Jokerman</vt:lpstr>
      <vt:lpstr>KodchiangUPC</vt:lpstr>
      <vt:lpstr>Latha</vt:lpstr>
      <vt:lpstr>Leelawadee</vt:lpstr>
      <vt:lpstr>Lucida Bright</vt:lpstr>
      <vt:lpstr>Mangal</vt:lpstr>
      <vt:lpstr>Ravie</vt:lpstr>
      <vt:lpstr>Rockwell Extra Bold</vt:lpstr>
      <vt:lpstr>Segoe UI</vt:lpstr>
      <vt:lpstr>Tahoma</vt:lpstr>
      <vt:lpstr>Times New Roman</vt:lpstr>
      <vt:lpstr>Tw Cen MT</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10987</cp:revision>
  <cp:lastPrinted>2003-08-14T09:54:30Z</cp:lastPrinted>
  <dcterms:created xsi:type="dcterms:W3CDTF">2001-03-12T13:44:53Z</dcterms:created>
  <dcterms:modified xsi:type="dcterms:W3CDTF">2017-09-08T11:21:47Z</dcterms:modified>
</cp:coreProperties>
</file>